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7" r:id="rId5"/>
    <p:sldId id="259" r:id="rId6"/>
    <p:sldId id="260" r:id="rId7"/>
    <p:sldId id="261" r:id="rId8"/>
    <p:sldId id="285" r:id="rId9"/>
    <p:sldId id="262" r:id="rId10"/>
    <p:sldId id="263" r:id="rId11"/>
    <p:sldId id="265" r:id="rId12"/>
    <p:sldId id="289" r:id="rId13"/>
    <p:sldId id="266" r:id="rId14"/>
    <p:sldId id="267" r:id="rId15"/>
    <p:sldId id="286" r:id="rId16"/>
    <p:sldId id="287" r:id="rId17"/>
    <p:sldId id="268" r:id="rId18"/>
    <p:sldId id="291" r:id="rId19"/>
    <p:sldId id="290" r:id="rId20"/>
    <p:sldId id="276" r:id="rId21"/>
    <p:sldId id="282" r:id="rId22"/>
    <p:sldId id="284" r:id="rId23"/>
    <p:sldId id="270" r:id="rId24"/>
    <p:sldId id="296" r:id="rId25"/>
    <p:sldId id="305" r:id="rId26"/>
    <p:sldId id="302" r:id="rId27"/>
    <p:sldId id="304" r:id="rId28"/>
    <p:sldId id="303" r:id="rId29"/>
    <p:sldId id="299" r:id="rId30"/>
    <p:sldId id="300" r:id="rId31"/>
    <p:sldId id="301" r:id="rId32"/>
    <p:sldId id="271" r:id="rId33"/>
    <p:sldId id="272" r:id="rId34"/>
    <p:sldId id="275" r:id="rId35"/>
    <p:sldId id="294" r:id="rId36"/>
    <p:sldId id="295" r:id="rId37"/>
    <p:sldId id="274" r:id="rId38"/>
    <p:sldId id="278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61C"/>
    <a:srgbClr val="CC0000"/>
    <a:srgbClr val="D71920"/>
    <a:srgbClr val="0680C4"/>
    <a:srgbClr val="0E173F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55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0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zh-C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1E50BBC-44B1-491D-BDD0-804BE4B5F851}" type="datetime1">
              <a:rPr lang="en-US" altLang="zh-CN"/>
              <a:pPr/>
              <a:t>11/1/2016</a:t>
            </a:fld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7EEFF1D5-C07C-42EB-B8D8-92045FA2B2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7690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2666014-BFFE-4F77-A66C-7EEEA353514D}" type="datetime1">
              <a:rPr lang="en-US" altLang="zh-CN"/>
              <a:pPr/>
              <a:t>11/1/2016</a:t>
            </a:fld>
            <a:endParaRPr lang="en-US" alt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altLang="zh-CN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BF654E8-00CA-496F-BE2C-C961F0146F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69378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 smtClean="0">
              <a:ea typeface="ＭＳ Ｐゴシック" pitchFamily="34" charset="-128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1DA7E26-E750-4C70-BA54-74BE24AEC1FF}" type="slidenum">
              <a:rPr lang="en-US" altLang="zh-CN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9298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zh-CN" smtClean="0">
              <a:ea typeface="ＭＳ Ｐゴシック" pitchFamily="34" charset="-128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5D4D27B-98A7-4BAE-A8E4-982DA31A855C}" type="slidenum">
              <a:rPr lang="en-US" altLang="zh-CN"/>
              <a:pPr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8740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 smtClean="0">
              <a:ea typeface="ＭＳ Ｐゴシック" pitchFamily="34" charset="-128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F4C7FD-06B9-4E35-902C-E39CACD9EB94}" type="slidenum">
              <a:rPr lang="en-US" altLang="zh-CN"/>
              <a:pPr/>
              <a:t>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94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6925E8-43C2-45D6-BD60-E71D9BF25BCE}" type="slidenum">
              <a:rPr lang="de-DE" altLang="zh-CN" smtClean="0">
                <a:latin typeface="Arial" pitchFamily="34" charset="0"/>
                <a:ea typeface="ＭＳ Ｐゴシック" pitchFamily="34" charset="-128"/>
              </a:rPr>
              <a:pPr/>
              <a:t>26</a:t>
            </a:fld>
            <a:endParaRPr lang="de-DE" altLang="zh-CN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8435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altLang="zh-CN" dirty="0" smtClean="0"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4768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 smtClean="0">
              <a:ea typeface="ＭＳ Ｐゴシック" pitchFamily="34" charset="-128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B23E1C-AAA9-4FE6-8A2C-25D6862F2D58}" type="slidenum">
              <a:rPr lang="en-US" altLang="zh-CN"/>
              <a:pPr/>
              <a:t>31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32122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5" name="Picture 9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153400" cy="3352800"/>
          </a:xfrm>
        </p:spPr>
        <p:txBody>
          <a:bodyPr>
            <a:normAutofit/>
          </a:bodyPr>
          <a:lstStyle>
            <a:lvl1pPr marL="0" indent="0" algn="l">
              <a:buFont typeface="Wingdings" charset="2"/>
              <a:buChar char="§"/>
              <a:defRPr sz="2400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Footer Placeholder 3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www.dezshira.com</a:t>
            </a:r>
            <a:endParaRPr lang="en-US" dirty="0"/>
          </a:p>
        </p:txBody>
      </p:sp>
    </p:spTree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1143000" y="2438400"/>
            <a:ext cx="7391400" cy="3657600"/>
          </a:xfrm>
        </p:spPr>
        <p:txBody>
          <a:bodyPr/>
          <a:lstStyle>
            <a:lvl2pPr marL="800100" indent="-342900" algn="l">
              <a:buFont typeface="+mj-lt"/>
              <a:buAutoNum type="arabicPeriod"/>
              <a:defRPr sz="2000" i="0" baseline="0"/>
            </a:lvl2pPr>
            <a:lvl3pPr>
              <a:buFont typeface="Wingdings" charset="2"/>
              <a:buChar char="§"/>
              <a:defRPr sz="1800" baseline="0"/>
            </a:lvl3pPr>
            <a:lvl4pPr>
              <a:buFont typeface="Wingdings" charset="2"/>
              <a:buNone/>
              <a:defRPr baseline="0"/>
            </a:lvl4pPr>
            <a:lvl5pPr>
              <a:buNone/>
              <a:defRPr/>
            </a:lvl5pPr>
          </a:lstStyle>
          <a:p>
            <a:pPr lvl="3"/>
            <a:endParaRPr lang="en-US" dirty="0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www.dezshira.com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5607E216-FE58-46CB-A3AD-928EB0E56F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/>
              <a:t>www.dezshira.com</a:t>
            </a:r>
            <a:endParaRPr lang="en-US" dirty="0"/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E3B3D8-9769-4EF4-9125-0EF107E73A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/>
              <a:t>www.dezshira.com</a:t>
            </a:r>
            <a:endParaRPr lang="en-US" dirty="0"/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440594-F422-4698-8832-98F83D3E4B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/>
              <a:t>www.dezshira.com</a:t>
            </a:r>
            <a:endParaRPr lang="en-US" dirty="0"/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778774F-5EC5-4B4B-A9D5-8CBDB7C7267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Footer Placeholder 2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www.dezshira.com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ea typeface="ＭＳ Ｐゴシック" pitchFamily="34" charset="-128"/>
              </a:defRPr>
            </a:lvl1pPr>
          </a:lstStyle>
          <a:p>
            <a:fld id="{D1BAFC28-60E6-43FF-B66C-8A5897EBE09B}" type="datetime1">
              <a:rPr lang="en-US" altLang="zh-CN"/>
              <a:pPr/>
              <a:t>11/1/2016</a:t>
            </a:fld>
            <a:endParaRPr lang="de-DE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4217862E-FC74-46AD-A870-E3B25E813BDB}" type="slidenum">
              <a:rPr lang="de-DE" altLang="zh-CN"/>
              <a:pPr/>
              <a:t>‹#›</a:t>
            </a:fld>
            <a:endParaRPr lang="de-DE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zh-CN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7620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057400"/>
            <a:ext cx="8229600" cy="1219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endParaRPr 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www.dezshira.com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F0E68FE2-4F96-4082-96CE-E29198A84293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2" name="Picture 12" descr="DSA logo black with tag line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8" r:id="rId3"/>
    <p:sldLayoutId id="2147483759" r:id="rId4"/>
    <p:sldLayoutId id="2147483760" r:id="rId5"/>
    <p:sldLayoutId id="2147483761" r:id="rId6"/>
    <p:sldLayoutId id="2147483762" r:id="rId7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Georgia" pitchFamily="18" charset="0"/>
          <a:ea typeface="ＭＳ Ｐゴシック" charset="-128"/>
          <a:cs typeface="Times New Roman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Font typeface="Wingdings" pitchFamily="2" charset="2"/>
        <a:defRPr i="1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1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Calibri" pitchFamily="34" charset="0"/>
        <a:buChar char="*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mailto:Richard.hoffmann@dezshira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/>
          <p:cNvSpPr>
            <a:spLocks noGrp="1"/>
          </p:cNvSpPr>
          <p:nvPr>
            <p:ph type="title" idx="4294967295"/>
          </p:nvPr>
        </p:nvSpPr>
        <p:spPr>
          <a:xfrm>
            <a:off x="381000" y="1219200"/>
            <a:ext cx="8229600" cy="990600"/>
          </a:xfrm>
        </p:spPr>
        <p:txBody>
          <a:bodyPr/>
          <a:lstStyle/>
          <a:p>
            <a:pPr eaLnBrk="1" hangingPunct="1"/>
            <a:r>
              <a:rPr lang="en-US" altLang="zh-CN" sz="4400" smtClean="0">
                <a:ea typeface="ＭＳ Ｐゴシック" pitchFamily="34" charset="-128"/>
              </a:rPr>
              <a:t>Setting Up Your Company In China</a:t>
            </a:r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0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pic>
        <p:nvPicPr>
          <p:cNvPr id="11268" name="Picture 6" descr="DSA logo black with tag li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Box 7"/>
          <p:cNvSpPr txBox="1">
            <a:spLocks noChangeArrowheads="1"/>
          </p:cNvSpPr>
          <p:nvPr/>
        </p:nvSpPr>
        <p:spPr bwMode="auto">
          <a:xfrm>
            <a:off x="2468563" y="2825750"/>
            <a:ext cx="42068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800">
                <a:latin typeface="Calibri" pitchFamily="34" charset="0"/>
              </a:rPr>
              <a:t>Richard Hoffmann</a:t>
            </a:r>
          </a:p>
          <a:p>
            <a:pPr algn="ctr"/>
            <a:r>
              <a:rPr lang="en-US" altLang="zh-CN" sz="2800">
                <a:latin typeface="Calibri" pitchFamily="34" charset="0"/>
              </a:rPr>
              <a:t>Senior Associate</a:t>
            </a:r>
          </a:p>
          <a:p>
            <a:pPr algn="ctr"/>
            <a:r>
              <a:rPr lang="en-US" altLang="zh-CN" sz="2800" i="1">
                <a:latin typeface="Calibri" pitchFamily="34" charset="0"/>
              </a:rPr>
              <a:t> Dezan Shira &amp; Associates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020763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en-US" altLang="zh-CN" sz="2600" smtClean="0">
                <a:ea typeface="ＭＳ Ｐゴシック" pitchFamily="34" charset="-128"/>
              </a:rPr>
              <a:t>Dezan Shira &amp; Associates – the Asian Practice</a:t>
            </a:r>
          </a:p>
        </p:txBody>
      </p:sp>
      <p:sp>
        <p:nvSpPr>
          <p:cNvPr id="12291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15364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0EE902-2552-4AE7-86F2-BA26A78747D0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533400" y="2209800"/>
            <a:ext cx="4953000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altLang="zh-CN" sz="2600">
                <a:latin typeface="Calibri" pitchFamily="34" charset="0"/>
              </a:rPr>
              <a:t>18 years in China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altLang="zh-CN" sz="2600">
              <a:latin typeface="Calibri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altLang="zh-CN" sz="2600">
                <a:latin typeface="Calibri" pitchFamily="34" charset="0"/>
              </a:rPr>
              <a:t>10 Offices in China, 5 Offices in India, 2 Offices in Vietnam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altLang="zh-CN" sz="2600">
              <a:latin typeface="Calibri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altLang="zh-CN" sz="2600">
                <a:latin typeface="Calibri" pitchFamily="34" charset="0"/>
              </a:rPr>
              <a:t>2000 clients from 81 countries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altLang="zh-CN" sz="2600">
              <a:latin typeface="Calibri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altLang="zh-CN" sz="2600">
                <a:latin typeface="Calibri" pitchFamily="34" charset="0"/>
              </a:rPr>
              <a:t>Provide buisness incorporation, tax &amp; accounting, legal and HR services</a:t>
            </a:r>
          </a:p>
        </p:txBody>
      </p:sp>
      <p:cxnSp>
        <p:nvCxnSpPr>
          <p:cNvPr id="9" name="Straight Connector 8"/>
          <p:cNvCxnSpPr>
            <a:cxnSpLocks noChangeShapeType="1"/>
          </p:cNvCxnSpPr>
          <p:nvPr/>
        </p:nvCxnSpPr>
        <p:spPr bwMode="auto">
          <a:xfrm>
            <a:off x="457200" y="18288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15367" name="Picture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2743200"/>
            <a:ext cx="35941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>
            <a:spLocks noGrp="1"/>
          </p:cNvSpPr>
          <p:nvPr>
            <p:ph sz="quarter" idx="12"/>
          </p:nvPr>
        </p:nvSpPr>
        <p:spPr>
          <a:xfrm>
            <a:off x="1143000" y="1828800"/>
            <a:ext cx="5029200" cy="4191000"/>
          </a:xfrm>
          <a:ln>
            <a:noFill/>
          </a:ln>
        </p:spPr>
        <p:txBody>
          <a:bodyPr/>
          <a:lstStyle/>
          <a:p>
            <a:pPr marL="514350" indent="-51435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zh-CN" sz="4000" b="1" smtClean="0">
                <a:ea typeface="ＭＳ Ｐゴシック" pitchFamily="34" charset="-128"/>
              </a:rPr>
              <a:t>Legal Structures</a:t>
            </a:r>
          </a:p>
          <a:p>
            <a:pPr marL="514350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en-US" altLang="zh-CN" sz="4000" b="1" smtClean="0">
                <a:ea typeface="ＭＳ Ｐゴシック" pitchFamily="34" charset="-128"/>
              </a:rPr>
              <a:t>Key Advatages / Disadvantages </a:t>
            </a:r>
          </a:p>
          <a:p>
            <a:pPr marL="514350" indent="-514350" eaLnBrk="1" hangingPunct="1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en-US" altLang="zh-CN" sz="4000" b="1" smtClean="0">
                <a:ea typeface="ＭＳ Ｐゴシック" pitchFamily="34" charset="-128"/>
              </a:rPr>
              <a:t>How to restructure your business when needed</a:t>
            </a:r>
          </a:p>
          <a:p>
            <a:pPr marL="971550" lvl="1" indent="-514350" eaLnBrk="1" hangingPunct="1">
              <a:lnSpc>
                <a:spcPct val="80000"/>
              </a:lnSpc>
              <a:buFont typeface="Arial" pitchFamily="34" charset="0"/>
              <a:buChar char="•"/>
            </a:pPr>
            <a:endParaRPr lang="en-US" altLang="zh-CN" sz="4000" smtClean="0">
              <a:ea typeface="ＭＳ Ｐゴシック" pitchFamily="34" charset="-128"/>
            </a:endParaRPr>
          </a:p>
        </p:txBody>
      </p:sp>
      <p:sp>
        <p:nvSpPr>
          <p:cNvPr id="16387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Topics</a:t>
            </a:r>
          </a:p>
        </p:txBody>
      </p:sp>
      <p:sp>
        <p:nvSpPr>
          <p:cNvPr id="13316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D204537-F42D-4E53-A3F4-FCCF084C3E44}" type="slidenum">
              <a:rPr lang="en-US" altLang="zh-CN"/>
              <a:pPr/>
              <a:t>3</a:t>
            </a:fld>
            <a:endParaRPr lang="en-US" altLang="zh-CN"/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905000"/>
            <a:ext cx="2152650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990600" y="1676400"/>
            <a:ext cx="75438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1"/>
          <p:cNvSpPr>
            <a:spLocks noGrp="1"/>
          </p:cNvSpPr>
          <p:nvPr>
            <p:ph sz="quarter" idx="12"/>
          </p:nvPr>
        </p:nvSpPr>
        <p:spPr>
          <a:ln>
            <a:noFill/>
          </a:ln>
        </p:spPr>
        <p:txBody>
          <a:bodyPr/>
          <a:lstStyle/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Freelancer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Representative Office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Wholly Foreign Owned Enterprise (WFOE)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Foreign Invested Commercial Enterprise (FICE)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Joint Ventures (JV)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Foreign Invested Partnerships (FIP)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Hong Kong Holdings</a:t>
            </a:r>
          </a:p>
        </p:txBody>
      </p:sp>
      <p:sp>
        <p:nvSpPr>
          <p:cNvPr id="1741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Types Of Legal Structures</a:t>
            </a:r>
            <a:br>
              <a:rPr lang="en-US" altLang="zh-CN" smtClean="0">
                <a:ea typeface="ＭＳ Ｐゴシック" pitchFamily="34" charset="-128"/>
              </a:rPr>
            </a:br>
            <a:r>
              <a:rPr lang="en-US" altLang="zh-CN" sz="2800" smtClean="0">
                <a:ea typeface="ＭＳ Ｐゴシック" pitchFamily="34" charset="-128"/>
              </a:rPr>
              <a:t>- Strategy Must Follow Structure -</a:t>
            </a:r>
          </a:p>
        </p:txBody>
      </p:sp>
      <p:sp>
        <p:nvSpPr>
          <p:cNvPr id="14340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17413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84D3E3-117C-411C-B38B-E1E78A99E1BD}" type="slidenum">
              <a:rPr lang="en-US" altLang="zh-CN"/>
              <a:pPr/>
              <a:t>4</a:t>
            </a:fld>
            <a:endParaRPr lang="en-US" altLang="zh-CN"/>
          </a:p>
        </p:txBody>
      </p: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457200" y="19050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1"/>
          <p:cNvSpPr>
            <a:spLocks noGrp="1"/>
          </p:cNvSpPr>
          <p:nvPr>
            <p:ph sz="quarter" idx="12"/>
          </p:nvPr>
        </p:nvSpPr>
        <p:spPr>
          <a:xfrm>
            <a:off x="457200" y="2133600"/>
            <a:ext cx="4648200" cy="1981200"/>
          </a:xfrm>
          <a:ln>
            <a:noFill/>
          </a:ln>
        </p:spPr>
        <p:txBody>
          <a:bodyPr/>
          <a:lstStyle/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Freelance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Representative Office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Wholly Foreign Owned Enterprise (WFOE)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Foreign Invested </a:t>
            </a:r>
          </a:p>
          <a:p>
            <a:pPr marL="0" indent="0" eaLnBrk="1" hangingPunct="1"/>
            <a:r>
              <a:rPr lang="en-US" altLang="zh-CN" smtClean="0">
                <a:ea typeface="ＭＳ Ｐゴシック" pitchFamily="34" charset="-128"/>
              </a:rPr>
              <a:t>Commercial Enterprise (FICE)</a:t>
            </a:r>
          </a:p>
          <a:p>
            <a:pPr marL="0" indent="0" eaLnBrk="1" hangingPunct="1">
              <a:buFont typeface="Wingdings" pitchFamily="2" charset="2"/>
              <a:buChar char="Ø"/>
            </a:pPr>
            <a:endParaRPr lang="en-US" altLang="zh-CN" smtClean="0">
              <a:ea typeface="ＭＳ Ｐゴシック" pitchFamily="34" charset="-128"/>
            </a:endParaRPr>
          </a:p>
          <a:p>
            <a:pPr marL="0" indent="0" eaLnBrk="1" hangingPunct="1">
              <a:buFont typeface="Wingdings" pitchFamily="2" charset="2"/>
              <a:buChar char="Ø"/>
            </a:pPr>
            <a:endParaRPr lang="en-US" altLang="zh-CN" smtClean="0">
              <a:ea typeface="ＭＳ Ｐゴシック" pitchFamily="34" charset="-128"/>
            </a:endParaRPr>
          </a:p>
        </p:txBody>
      </p:sp>
      <p:sp>
        <p:nvSpPr>
          <p:cNvPr id="1843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Types Of Legal Structures</a:t>
            </a:r>
          </a:p>
        </p:txBody>
      </p:sp>
      <p:sp>
        <p:nvSpPr>
          <p:cNvPr id="14340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1843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CCD52C3-B131-4AF2-AC4B-8502783CD028}" type="slidenum">
              <a:rPr lang="en-US" altLang="zh-CN"/>
              <a:pPr/>
              <a:t>5</a:t>
            </a:fld>
            <a:endParaRPr lang="en-US" altLang="zh-CN"/>
          </a:p>
        </p:txBody>
      </p: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457200" y="19050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18439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2209800"/>
            <a:ext cx="4292600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57200" y="5029200"/>
            <a:ext cx="7861300" cy="1662113"/>
          </a:xfrm>
          <a:prstGeom prst="rect">
            <a:avLst/>
          </a:prstGeom>
          <a:noFill/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zh-CN" sz="2800">
                <a:latin typeface="Calibri" pitchFamily="34" charset="0"/>
              </a:rPr>
              <a:t>Joint Ventures (JV)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800">
                <a:latin typeface="Calibri" pitchFamily="34" charset="0"/>
              </a:rPr>
              <a:t>Foreign Invested Partnerships (FIP)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800">
                <a:latin typeface="Calibri" pitchFamily="34" charset="0"/>
              </a:rPr>
              <a:t>Hong Kong Holdings</a:t>
            </a:r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1"/>
          <p:cNvSpPr>
            <a:spLocks noGrp="1"/>
          </p:cNvSpPr>
          <p:nvPr>
            <p:ph sz="quarter" idx="12"/>
          </p:nvPr>
        </p:nvSpPr>
        <p:spPr>
          <a:ln>
            <a:noFill/>
          </a:ln>
        </p:spPr>
        <p:txBody>
          <a:bodyPr/>
          <a:lstStyle/>
          <a:p>
            <a:pPr marL="0" indent="0" algn="ctr" eaLnBrk="1" hangingPunct="1"/>
            <a:r>
              <a:rPr lang="en-US" altLang="zh-CN" smtClean="0">
                <a:ea typeface="ＭＳ Ｐゴシック" pitchFamily="34" charset="-128"/>
              </a:rPr>
              <a:t>Is it possible to hire Chinese employees without having a China-based entity?</a:t>
            </a:r>
          </a:p>
        </p:txBody>
      </p:sp>
      <p:sp>
        <p:nvSpPr>
          <p:cNvPr id="1945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“Freelancer”</a:t>
            </a:r>
          </a:p>
        </p:txBody>
      </p:sp>
      <p:sp>
        <p:nvSpPr>
          <p:cNvPr id="15364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6272BE3-D0B4-40B9-84C8-3325C9DB5051}" type="slidenum">
              <a:rPr lang="en-US" altLang="zh-CN"/>
              <a:pPr/>
              <a:t>6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7526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19463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581400"/>
            <a:ext cx="3036888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1"/>
          <p:cNvSpPr>
            <a:spLocks noGrp="1"/>
          </p:cNvSpPr>
          <p:nvPr>
            <p:ph sz="quarter" idx="12"/>
          </p:nvPr>
        </p:nvSpPr>
        <p:spPr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US" altLang="zh-CN" sz="2200" dirty="0" smtClean="0">
                <a:ea typeface="ＭＳ Ｐゴシック" pitchFamily="34" charset="-128"/>
              </a:rPr>
              <a:t>Typical uses: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Marketing,  Research, Liaising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Hiring of employees in China (visa, residence permit, working permit)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200" u="sng" dirty="0" smtClean="0">
                <a:ea typeface="ＭＳ Ｐゴシック" pitchFamily="34" charset="-128"/>
              </a:rPr>
              <a:t>Advantage: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Incorporation quick and easy to set up (2-3 months)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Cheap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200" u="sng" dirty="0" smtClean="0">
                <a:ea typeface="ＭＳ Ｐゴシック" pitchFamily="34" charset="-128"/>
              </a:rPr>
              <a:t>Disadvantage: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No possibility to issue invoices in RMB (</a:t>
            </a:r>
            <a:r>
              <a:rPr lang="en-US" altLang="zh-CN" sz="2200" i="1" dirty="0" smtClean="0">
                <a:ea typeface="ＭＳ Ｐゴシック" pitchFamily="34" charset="-128"/>
              </a:rPr>
              <a:t>Fapiao</a:t>
            </a:r>
            <a:r>
              <a:rPr lang="en-US" altLang="zh-CN" sz="2200" dirty="0" smtClean="0">
                <a:ea typeface="ＭＳ Ｐゴシック" pitchFamily="34" charset="-128"/>
              </a:rPr>
              <a:t>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RO example: Sourcing in China </a:t>
            </a:r>
          </a:p>
        </p:txBody>
      </p:sp>
      <p:sp>
        <p:nvSpPr>
          <p:cNvPr id="2048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Representative Office</a:t>
            </a:r>
          </a:p>
        </p:txBody>
      </p:sp>
      <p:sp>
        <p:nvSpPr>
          <p:cNvPr id="16388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E75B6E2-FBD3-4AFA-B9D1-7A1DC529FB9D}" type="slidenum">
              <a:rPr lang="en-US" altLang="zh-CN"/>
              <a:pPr/>
              <a:t>7</a:t>
            </a:fld>
            <a:endParaRPr lang="en-US" altLang="zh-CN"/>
          </a:p>
        </p:txBody>
      </p: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533400" y="1905000"/>
            <a:ext cx="82296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0177D7D-1631-4108-9BEF-9EE972BD5884}" type="slidenum">
              <a:rPr lang="en-US" altLang="zh-CN"/>
              <a:pPr/>
              <a:t>8</a:t>
            </a:fld>
            <a:endParaRPr lang="en-US" altLang="zh-CN"/>
          </a:p>
        </p:txBody>
      </p:sp>
      <p:pic>
        <p:nvPicPr>
          <p:cNvPr id="21508" name="Picture 7"/>
          <p:cNvPicPr>
            <a:picLocks noChangeAspect="1"/>
          </p:cNvPicPr>
          <p:nvPr/>
        </p:nvPicPr>
        <p:blipFill>
          <a:blip r:embed="rId2" cstate="print"/>
          <a:srcRect l="3993" t="10049" r="50484" b="51389"/>
          <a:stretch>
            <a:fillRect/>
          </a:stretch>
        </p:blipFill>
        <p:spPr bwMode="auto">
          <a:xfrm>
            <a:off x="1676400" y="685800"/>
            <a:ext cx="6172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1"/>
          <p:cNvSpPr>
            <a:spLocks noGrp="1"/>
          </p:cNvSpPr>
          <p:nvPr>
            <p:ph sz="quarter" idx="12"/>
          </p:nvPr>
        </p:nvSpPr>
        <p:spPr>
          <a:xfrm>
            <a:off x="685800" y="3352800"/>
            <a:ext cx="4191000" cy="1828800"/>
          </a:xfrm>
          <a:ln>
            <a:noFill/>
          </a:ln>
        </p:spPr>
        <p:txBody>
          <a:bodyPr/>
          <a:lstStyle/>
          <a:p>
            <a:pPr marL="514350" indent="-514350">
              <a:buFont typeface="Calibri" pitchFamily="34" charset="0"/>
              <a:buAutoNum type="arabicPeriod" startAt="2"/>
            </a:pPr>
            <a:r>
              <a:rPr lang="en-US" altLang="zh-CN" smtClean="0">
                <a:ea typeface="ＭＳ Ｐゴシック" pitchFamily="34" charset="-128"/>
              </a:rPr>
              <a:t>Actual Revenue Deemed Profit Method</a:t>
            </a:r>
          </a:p>
          <a:p>
            <a:pPr marL="971550" lvl="1" indent="-514350">
              <a:buFont typeface="+mj-lt" charset="0"/>
              <a:buNone/>
            </a:pPr>
            <a:r>
              <a:rPr lang="en-US" altLang="zh-CN" smtClean="0">
                <a:ea typeface="ＭＳ Ｐゴシック" pitchFamily="34" charset="-128"/>
              </a:rPr>
              <a:t>If able to ascertain revenue, but not costs or expenses</a:t>
            </a:r>
          </a:p>
          <a:p>
            <a:pPr marL="514350" indent="-514350">
              <a:buFontTx/>
              <a:buAutoNum type="arabicPeriod" startAt="2"/>
            </a:pPr>
            <a:r>
              <a:rPr lang="en-US" altLang="zh-CN" smtClean="0">
                <a:ea typeface="ＭＳ Ｐゴシック" pitchFamily="34" charset="-128"/>
              </a:rPr>
              <a:t>Actual Basis</a:t>
            </a:r>
          </a:p>
          <a:p>
            <a:pPr marL="971550" lvl="1" indent="-514350">
              <a:buFont typeface="+mj-lt" charset="0"/>
              <a:buNone/>
            </a:pPr>
            <a:r>
              <a:rPr lang="en-US" altLang="zh-CN" smtClean="0">
                <a:ea typeface="ＭＳ Ｐゴシック" pitchFamily="34" charset="-128"/>
              </a:rPr>
              <a:t>File taxes according to actual basis from books and record</a:t>
            </a:r>
          </a:p>
          <a:p>
            <a:pPr marL="971550" lvl="1" indent="-514350">
              <a:buFont typeface="+mj-lt" charset="0"/>
              <a:buNone/>
            </a:pPr>
            <a:endParaRPr lang="en-US" altLang="zh-CN" smtClean="0">
              <a:ea typeface="ＭＳ Ｐゴシック" pitchFamily="34" charset="-128"/>
            </a:endParaRPr>
          </a:p>
        </p:txBody>
      </p:sp>
      <p:sp>
        <p:nvSpPr>
          <p:cNvPr id="2253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Tax Methods for RO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22533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411F46-D288-4427-8584-D9F28C157DAF}" type="slidenum">
              <a:rPr lang="en-US" altLang="zh-CN"/>
              <a:pPr/>
              <a:t>9</a:t>
            </a:fld>
            <a:endParaRPr lang="en-US" altLang="zh-CN"/>
          </a:p>
        </p:txBody>
      </p:sp>
      <p:pic>
        <p:nvPicPr>
          <p:cNvPr id="22534" name="Picture 5" descr="abacus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3276600"/>
            <a:ext cx="371633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85800" y="1752600"/>
            <a:ext cx="6477000" cy="184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en-US" altLang="zh-CN" sz="2800">
                <a:latin typeface="Calibri" pitchFamily="34" charset="0"/>
              </a:rPr>
              <a:t>Cost-Plus- Method (most common for ROs)</a:t>
            </a:r>
          </a:p>
          <a:p>
            <a:pPr marL="971550" lvl="1" indent="-514350"/>
            <a:r>
              <a:rPr lang="en-US" altLang="zh-CN" sz="2000">
                <a:latin typeface="Calibri" pitchFamily="34" charset="0"/>
              </a:rPr>
              <a:t>If able to ascertain specific expenses, but not revenue or costs</a:t>
            </a:r>
          </a:p>
          <a:p>
            <a:pPr marL="514350" indent="-514350"/>
            <a:endParaRPr lang="en-US" altLang="zh-CN"/>
          </a:p>
        </p:txBody>
      </p: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457200" y="16764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sz="quarter" idx="12"/>
          </p:nvPr>
        </p:nvSpPr>
        <p:spPr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US" altLang="zh-CN" sz="2000" u="sng" dirty="0" smtClean="0">
                <a:ea typeface="ＭＳ Ｐゴシック" pitchFamily="34" charset="-128"/>
              </a:rPr>
              <a:t>Typical Use: </a:t>
            </a:r>
            <a:endParaRPr lang="en-US" altLang="zh-CN" sz="2000" dirty="0" smtClean="0"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Can engage in manufacturing, processing &amp; assembly, services &amp; consulting and/or trade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000" u="sng" dirty="0" smtClean="0">
                <a:ea typeface="ＭＳ Ｐゴシック" pitchFamily="34" charset="-128"/>
              </a:rPr>
              <a:t>Advantage: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Direct hiring of employees possible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Can issue invoices in RMB (</a:t>
            </a:r>
            <a:r>
              <a:rPr lang="en-US" altLang="zh-CN" sz="2000" i="1" dirty="0" err="1" smtClean="0">
                <a:ea typeface="ＭＳ Ｐゴシック" pitchFamily="34" charset="-128"/>
              </a:rPr>
              <a:t>Fapiao</a:t>
            </a:r>
            <a:r>
              <a:rPr lang="en-US" altLang="zh-CN" sz="2000" dirty="0" smtClean="0">
                <a:ea typeface="ＭＳ Ｐゴシック" pitchFamily="34" charset="-128"/>
              </a:rPr>
              <a:t>)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000" u="sng" dirty="0" smtClean="0">
                <a:ea typeface="ＭＳ Ｐゴシック" pitchFamily="34" charset="-128"/>
              </a:rPr>
              <a:t>Disadvantage: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Application &amp; incorporation procedure: </a:t>
            </a:r>
            <a:r>
              <a:rPr lang="en-US" altLang="zh-CN" sz="2000" dirty="0" smtClean="0">
                <a:ea typeface="ＭＳ Ｐゴシック" pitchFamily="34" charset="-128"/>
              </a:rPr>
              <a:t>4-6 </a:t>
            </a:r>
            <a:r>
              <a:rPr lang="en-US" altLang="zh-CN" sz="2000" dirty="0" smtClean="0">
                <a:ea typeface="ＭＳ Ｐゴシック" pitchFamily="34" charset="-128"/>
              </a:rPr>
              <a:t>months (at least)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Standard Problem: Ratio between Registered Capital and Total Investment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Important: Exit Strategy, Cash Flow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2000" dirty="0" smtClean="0">
              <a:ea typeface="ＭＳ Ｐゴシック" pitchFamily="34" charset="-12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CN" sz="3200" dirty="0" smtClean="0">
                <a:ea typeface="ＭＳ Ｐゴシック" pitchFamily="34" charset="-128"/>
              </a:rPr>
              <a:t>Wholly Foreign Owned Enterprise (WFOE)</a:t>
            </a:r>
          </a:p>
        </p:txBody>
      </p:sp>
      <p:sp>
        <p:nvSpPr>
          <p:cNvPr id="18436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00C4AA4-2DBB-465A-9243-8DE22E2A199A}" type="slidenum">
              <a:rPr lang="en-US" altLang="zh-CN"/>
              <a:pPr/>
              <a:t>10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21336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24579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62583A-A46C-41A2-8D20-2A5CDE32F4C5}" type="slidenum">
              <a:rPr lang="en-US" altLang="zh-CN"/>
              <a:pPr/>
              <a:t>11</a:t>
            </a:fld>
            <a:endParaRPr lang="en-US" altLang="zh-CN"/>
          </a:p>
        </p:txBody>
      </p:sp>
      <p:pic>
        <p:nvPicPr>
          <p:cNvPr id="24580" name="Picture 6" descr="setting up in China.pdf"/>
          <p:cNvPicPr>
            <a:picLocks noChangeAspect="1"/>
          </p:cNvPicPr>
          <p:nvPr/>
        </p:nvPicPr>
        <p:blipFill>
          <a:blip r:embed="rId2" cstate="print"/>
          <a:srcRect l="50993" t="10001" r="4196" b="51430"/>
          <a:stretch>
            <a:fillRect/>
          </a:stretch>
        </p:blipFill>
        <p:spPr bwMode="auto">
          <a:xfrm>
            <a:off x="1219200" y="762000"/>
            <a:ext cx="6172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Foreign Invested Commercial Enterprise (FICE)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9606A3-CE40-491C-BE3B-11EFFD135C24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5605" name="Content Placeholder 1"/>
          <p:cNvSpPr>
            <a:spLocks noGrp="1"/>
          </p:cNvSpPr>
          <p:nvPr>
            <p:ph sz="quarter" idx="12"/>
          </p:nvPr>
        </p:nvSpPr>
        <p:spPr>
          <a:xfrm>
            <a:off x="838200" y="2057400"/>
            <a:ext cx="7696200" cy="3657600"/>
          </a:xfrm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US" altLang="zh-CN" sz="2000" u="sng" dirty="0" smtClean="0">
                <a:ea typeface="ＭＳ Ｐゴシック" pitchFamily="34" charset="-128"/>
              </a:rPr>
              <a:t>Typical Use: </a:t>
            </a:r>
            <a:endParaRPr lang="en-US" altLang="zh-CN" sz="2000" dirty="0" smtClean="0"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Similar to WFOE, but used especially for import, export, distribution and retailing (both wholesale and retail) or representative transactions on  the basis of provisions (broker)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Option of franchising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000" u="sng" dirty="0" smtClean="0">
                <a:ea typeface="ＭＳ Ｐゴシック" pitchFamily="34" charset="-128"/>
              </a:rPr>
              <a:t>Advantage: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Direct hiring of employees possible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Can issue invoices in RMB (</a:t>
            </a:r>
            <a:r>
              <a:rPr lang="en-US" altLang="zh-CN" sz="2000" i="1" dirty="0" err="1" smtClean="0">
                <a:ea typeface="ＭＳ Ｐゴシック" pitchFamily="34" charset="-128"/>
              </a:rPr>
              <a:t>Fapiao</a:t>
            </a:r>
            <a:r>
              <a:rPr lang="en-US" altLang="zh-CN" sz="2000" dirty="0" smtClean="0">
                <a:ea typeface="ＭＳ Ｐゴシック" pitchFamily="34" charset="-128"/>
              </a:rPr>
              <a:t>)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000" u="sng" dirty="0" smtClean="0">
                <a:ea typeface="ＭＳ Ｐゴシック" pitchFamily="34" charset="-128"/>
              </a:rPr>
              <a:t>Disadvantage: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Application &amp; incorporation procedure: </a:t>
            </a:r>
            <a:r>
              <a:rPr lang="en-US" altLang="zh-CN" sz="2000" dirty="0" smtClean="0">
                <a:ea typeface="ＭＳ Ｐゴシック" pitchFamily="34" charset="-128"/>
              </a:rPr>
              <a:t>4-6 </a:t>
            </a:r>
            <a:r>
              <a:rPr lang="en-US" altLang="zh-CN" sz="2000" dirty="0" smtClean="0">
                <a:ea typeface="ＭＳ Ｐゴシック" pitchFamily="34" charset="-128"/>
              </a:rPr>
              <a:t>months (at least)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Standard Problem: Ratio between Registered Capital and Total Investment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ea typeface="ＭＳ Ｐゴシック" pitchFamily="34" charset="-128"/>
              </a:rPr>
              <a:t>Important: Exit Strategy, Cash Flow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2000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2662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A8275F-C5F2-4B68-8B8D-3327C86401F9}" type="slidenum">
              <a:rPr lang="en-US" altLang="zh-CN"/>
              <a:pPr/>
              <a:t>13</a:t>
            </a:fld>
            <a:endParaRPr lang="en-US" altLang="zh-CN"/>
          </a:p>
        </p:txBody>
      </p:sp>
      <p:pic>
        <p:nvPicPr>
          <p:cNvPr id="26628" name="Picture 5" descr="setting up in China.pdf"/>
          <p:cNvPicPr>
            <a:picLocks noChangeAspect="1"/>
          </p:cNvPicPr>
          <p:nvPr/>
        </p:nvPicPr>
        <p:blipFill>
          <a:blip r:embed="rId2" cstate="print"/>
          <a:srcRect l="4636" t="55014" r="51260" b="5556"/>
          <a:stretch>
            <a:fillRect/>
          </a:stretch>
        </p:blipFill>
        <p:spPr bwMode="auto">
          <a:xfrm>
            <a:off x="2057400" y="838200"/>
            <a:ext cx="5334000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7" descr="C:\Users\steffen\Desktop\Dezan Shira &amp; Associates\J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2133600"/>
            <a:ext cx="3505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Content Placeholder 1"/>
          <p:cNvSpPr>
            <a:spLocks noGrp="1"/>
          </p:cNvSpPr>
          <p:nvPr>
            <p:ph sz="quarter" idx="12"/>
          </p:nvPr>
        </p:nvSpPr>
        <p:spPr>
          <a:xfrm>
            <a:off x="152400" y="1905000"/>
            <a:ext cx="5257800" cy="4191000"/>
          </a:xfrm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A Joint Venture in China is an entity involving a Chinese and a foreign party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Cooperative JV (CJV) vs. Equity JV (EJV)</a:t>
            </a:r>
          </a:p>
          <a:p>
            <a:pPr marL="0" indent="0" eaLnBrk="1" hangingPunct="1">
              <a:lnSpc>
                <a:spcPct val="80000"/>
              </a:lnSpc>
            </a:pPr>
            <a:endParaRPr lang="en-US" altLang="zh-CN" sz="2200" dirty="0" smtClean="0"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200" u="sng" dirty="0" smtClean="0">
                <a:ea typeface="ＭＳ Ｐゴシック" pitchFamily="34" charset="-128"/>
              </a:rPr>
              <a:t>Why do I need a partner?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Risk: Same bed,  different dreams</a:t>
            </a:r>
            <a:r>
              <a:rPr lang="en-US" altLang="zh-CN" sz="2200" dirty="0" smtClean="0">
                <a:ea typeface="ＭＳ Ｐゴシック" pitchFamily="34" charset="-128"/>
              </a:rPr>
              <a:t>!</a:t>
            </a:r>
            <a:endParaRPr lang="en-US" altLang="zh-CN" sz="2200" dirty="0" smtClean="0"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Restricted market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Other advantages (Network, sales channels, real estate)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200" dirty="0" smtClean="0">
                <a:ea typeface="ＭＳ Ｐゴシック" pitchFamily="34" charset="-128"/>
              </a:rPr>
              <a:t>Proper evaluation of partner company required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dirty="0" smtClean="0">
                <a:ea typeface="ＭＳ Ｐゴシック" pitchFamily="34" charset="-128"/>
              </a:rPr>
              <a:t>“Due Diligence”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dirty="0" smtClean="0">
                <a:ea typeface="ＭＳ Ｐゴシック" pitchFamily="34" charset="-128"/>
              </a:rPr>
              <a:t>Taxes, salary, property rights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dirty="0" smtClean="0">
                <a:ea typeface="ＭＳ Ｐゴシック" pitchFamily="34" charset="-128"/>
              </a:rPr>
              <a:t>Ongoing/regular review of company finances imperative</a:t>
            </a:r>
          </a:p>
        </p:txBody>
      </p:sp>
      <p:sp>
        <p:nvSpPr>
          <p:cNvPr id="2765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Joint Venture (JV)</a:t>
            </a:r>
          </a:p>
        </p:txBody>
      </p:sp>
      <p:sp>
        <p:nvSpPr>
          <p:cNvPr id="20485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27654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915DDC-4CAC-45F3-A25D-349F27AFAF2E}" type="slidenum">
              <a:rPr lang="en-US" altLang="zh-CN"/>
              <a:pPr/>
              <a:t>14</a:t>
            </a:fld>
            <a:endParaRPr lang="en-US" altLang="zh-CN"/>
          </a:p>
        </p:txBody>
      </p: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609600" y="16764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28675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F5189B-41AA-48B1-AF92-0B3CFD441957}" type="slidenum">
              <a:rPr lang="en-US" altLang="zh-CN"/>
              <a:pPr/>
              <a:t>15</a:t>
            </a:fld>
            <a:endParaRPr lang="en-US" altLang="zh-CN"/>
          </a:p>
        </p:txBody>
      </p:sp>
      <p:pic>
        <p:nvPicPr>
          <p:cNvPr id="28676" name="Picture 5" descr="setting up in China.pdf"/>
          <p:cNvPicPr>
            <a:picLocks noChangeAspect="1"/>
          </p:cNvPicPr>
          <p:nvPr/>
        </p:nvPicPr>
        <p:blipFill>
          <a:blip r:embed="rId3" cstate="print"/>
          <a:srcRect l="50896" t="53690" r="5188" b="8932"/>
          <a:stretch>
            <a:fillRect/>
          </a:stretch>
        </p:blipFill>
        <p:spPr bwMode="auto">
          <a:xfrm>
            <a:off x="1676400" y="685800"/>
            <a:ext cx="5638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/>
          <p:cNvSpPr>
            <a:spLocks noGrp="1"/>
          </p:cNvSpPr>
          <p:nvPr>
            <p:ph sz="quarter" idx="12"/>
          </p:nvPr>
        </p:nvSpPr>
        <p:spPr>
          <a:xfrm>
            <a:off x="381000" y="2057400"/>
            <a:ext cx="7391400" cy="3657600"/>
          </a:xfrm>
          <a:ln>
            <a:noFill/>
          </a:ln>
        </p:spPr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en-US" altLang="zh-CN" dirty="0" smtClean="0">
                <a:ea typeface="ＭＳ Ｐゴシック" pitchFamily="34" charset="-128"/>
              </a:rPr>
              <a:t>Business Tax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dirty="0" smtClean="0">
                <a:ea typeface="ＭＳ Ｐゴシック" pitchFamily="34" charset="-128"/>
              </a:rPr>
              <a:t>Value Added Tax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dirty="0" smtClean="0">
                <a:ea typeface="ＭＳ Ｐゴシック" pitchFamily="34" charset="-128"/>
              </a:rPr>
              <a:t>Corporate Income Tax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dirty="0" smtClean="0">
                <a:ea typeface="ＭＳ Ｐゴシック" pitchFamily="34" charset="-128"/>
              </a:rPr>
              <a:t>Dividend Tax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dirty="0" smtClean="0">
                <a:ea typeface="ＭＳ Ｐゴシック" pitchFamily="34" charset="-128"/>
              </a:rPr>
              <a:t>Individual Income Tax</a:t>
            </a:r>
          </a:p>
        </p:txBody>
      </p:sp>
      <p:sp>
        <p:nvSpPr>
          <p:cNvPr id="3072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Key taxes for Foreign Invested Enterprises</a:t>
            </a:r>
            <a:endParaRPr lang="zh-CN" altLang="en-US" smtClean="0">
              <a:ea typeface="ＭＳ Ｐゴシック" pitchFamily="34" charset="-12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D0A634E-EBAA-4A65-AD50-C20D882A2363}" type="slidenum">
              <a:rPr lang="en-US" altLang="zh-CN"/>
              <a:pPr/>
              <a:t>16</a:t>
            </a:fld>
            <a:endParaRPr lang="en-US" altLang="zh-CN"/>
          </a:p>
        </p:txBody>
      </p:sp>
      <p:pic>
        <p:nvPicPr>
          <p:cNvPr id="30726" name="Picture 5" descr="TAX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905000"/>
            <a:ext cx="5105400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457200" y="19050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1"/>
          <p:cNvSpPr>
            <a:spLocks noGrp="1"/>
          </p:cNvSpPr>
          <p:nvPr>
            <p:ph sz="quarter" idx="12"/>
          </p:nvPr>
        </p:nvSpPr>
        <p:spPr>
          <a:xfrm>
            <a:off x="457200" y="1600200"/>
            <a:ext cx="8001000" cy="4572000"/>
          </a:xfrm>
          <a:ln>
            <a:noFill/>
          </a:ln>
        </p:spPr>
        <p:txBody>
          <a:bodyPr/>
          <a:lstStyle/>
          <a:p>
            <a:pPr lvl="1" eaLnBrk="1" hangingPunct="1">
              <a:lnSpc>
                <a:spcPct val="80000"/>
              </a:lnSpc>
              <a:buFont typeface="+mj-lt" charset="0"/>
              <a:buNone/>
            </a:pPr>
            <a:r>
              <a:rPr lang="en-US" altLang="zh-CN" sz="1600" smtClean="0">
                <a:ea typeface="ＭＳ Ｐゴシック" pitchFamily="34" charset="-128"/>
              </a:rPr>
              <a:t>- New Investment Vehicle (“3</a:t>
            </a:r>
            <a:r>
              <a:rPr lang="en-US" altLang="zh-CN" sz="1600" baseline="30000" smtClean="0">
                <a:ea typeface="ＭＳ Ｐゴシック" pitchFamily="34" charset="-128"/>
              </a:rPr>
              <a:t>rd</a:t>
            </a:r>
            <a:r>
              <a:rPr lang="en-US" altLang="zh-CN" sz="1600" smtClean="0">
                <a:ea typeface="ＭＳ Ｐゴシック" pitchFamily="34" charset="-128"/>
              </a:rPr>
              <a:t> Road to China”)</a:t>
            </a:r>
          </a:p>
          <a:p>
            <a:pPr lvl="1" eaLnBrk="1" hangingPunct="1">
              <a:lnSpc>
                <a:spcPct val="80000"/>
              </a:lnSpc>
              <a:buFont typeface="+mj-lt" charset="0"/>
              <a:buNone/>
            </a:pPr>
            <a:r>
              <a:rPr lang="en-US" altLang="zh-CN" sz="1600" smtClean="0">
                <a:ea typeface="ＭＳ Ｐゴシック" pitchFamily="34" charset="-128"/>
              </a:rPr>
              <a:t>- Ideal for High-Tech enterprises</a:t>
            </a:r>
          </a:p>
          <a:p>
            <a:pPr lvl="1" eaLnBrk="1" hangingPunct="1">
              <a:lnSpc>
                <a:spcPct val="80000"/>
              </a:lnSpc>
              <a:buFont typeface="+mj-lt" charset="0"/>
              <a:buNone/>
            </a:pPr>
            <a:endParaRPr lang="en-US" altLang="zh-CN" sz="1600" smtClean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  <a:buFont typeface="+mj-lt" charset="0"/>
              <a:buNone/>
            </a:pPr>
            <a:r>
              <a:rPr lang="en-US" altLang="zh-CN" sz="1600" smtClean="0">
                <a:ea typeface="ＭＳ Ｐゴシック" pitchFamily="34" charset="-128"/>
              </a:rPr>
              <a:t>Advantages: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Easy incorporation 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400" smtClean="0">
                <a:ea typeface="ＭＳ Ｐゴシック" pitchFamily="34" charset="-128"/>
              </a:rPr>
              <a:t>Only approval by SAIC and regional authorities, not by MOFCOM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Flexible Structure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400" smtClean="0">
                <a:ea typeface="ＭＳ Ｐゴシック" pitchFamily="34" charset="-128"/>
              </a:rPr>
              <a:t>Management structure defined by partnership agreement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400" smtClean="0">
                <a:ea typeface="ＭＳ Ｐゴシック" pitchFamily="34" charset="-128"/>
              </a:rPr>
              <a:t>Dividend distribution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No minimum registered capital has been set yet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Registered Capital can be brought in as: Cash (legally obtained </a:t>
            </a:r>
            <a:r>
              <a:rPr lang="en-US" altLang="zh-CN" sz="1600" u="sng" smtClean="0">
                <a:ea typeface="ＭＳ Ｐゴシック" pitchFamily="34" charset="-128"/>
              </a:rPr>
              <a:t>RMB</a:t>
            </a:r>
            <a:r>
              <a:rPr lang="en-US" altLang="zh-CN" sz="1600" smtClean="0">
                <a:ea typeface="ＭＳ Ｐゴシック" pitchFamily="34" charset="-128"/>
              </a:rPr>
              <a:t> or foreign currencies), Land use rights, IP Rights, Technology, Know-How, Service/Labor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Income Tax Incentives: No Corporate Income Tax for FIP, partners file separate tax returns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1600" smtClean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  <a:buFont typeface="+mj-lt" charset="0"/>
              <a:buNone/>
            </a:pPr>
            <a:r>
              <a:rPr lang="en-US" altLang="zh-CN" sz="1600" smtClean="0">
                <a:ea typeface="ＭＳ Ｐゴシック" pitchFamily="34" charset="-128"/>
              </a:rPr>
              <a:t>Disadvantages: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No detailed regulations yet, no approval for Beijing yet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Uncertainty regarding issues, such as customs, foreign exchange etc.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600" smtClean="0">
                <a:ea typeface="ＭＳ Ｐゴシック" pitchFamily="34" charset="-128"/>
              </a:rPr>
              <a:t>Limitations regarding investment (certain industries are prohibited)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1600" smtClean="0">
              <a:ea typeface="ＭＳ Ｐゴシック" pitchFamily="34" charset="-128"/>
            </a:endParaRP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1400" smtClean="0">
              <a:ea typeface="ＭＳ Ｐゴシック" pitchFamily="34" charset="-128"/>
            </a:endParaRPr>
          </a:p>
        </p:txBody>
      </p:sp>
      <p:sp>
        <p:nvSpPr>
          <p:cNvPr id="32771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020763"/>
          </a:xfrm>
        </p:spPr>
        <p:txBody>
          <a:bodyPr/>
          <a:lstStyle/>
          <a:p>
            <a:pPr eaLnBrk="1" hangingPunct="1"/>
            <a:r>
              <a:rPr lang="en-US" altLang="zh-CN" sz="3200" smtClean="0">
                <a:ea typeface="ＭＳ Ｐゴシック" pitchFamily="34" charset="-128"/>
              </a:rPr>
              <a:t>Foreign Invested Partnership (FIP)</a:t>
            </a:r>
          </a:p>
        </p:txBody>
      </p:sp>
      <p:sp>
        <p:nvSpPr>
          <p:cNvPr id="21508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2773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574F45C-56EA-4875-B6B2-A834DF2F5AEE}" type="slidenum">
              <a:rPr lang="en-US" altLang="zh-CN"/>
              <a:pPr/>
              <a:t>17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81000" y="14478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32775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1676400"/>
            <a:ext cx="21431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1"/>
          <p:cNvSpPr>
            <a:spLocks noGrp="1"/>
          </p:cNvSpPr>
          <p:nvPr>
            <p:ph sz="quarter" idx="12"/>
          </p:nvPr>
        </p:nvSpPr>
        <p:spPr>
          <a:xfrm>
            <a:off x="1143000" y="1905000"/>
            <a:ext cx="5334000" cy="4191000"/>
          </a:xfrm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US" altLang="zh-CN" sz="2600" dirty="0" smtClean="0">
                <a:ea typeface="ＭＳ Ｐゴシック" pitchFamily="34" charset="-128"/>
              </a:rPr>
              <a:t>Legal: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Easy and fast to set up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“cheap”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700" dirty="0" smtClean="0">
                <a:ea typeface="ＭＳ Ｐゴシック" pitchFamily="34" charset="-128"/>
              </a:rPr>
              <a:t>Set-up costs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700" dirty="0" smtClean="0">
                <a:ea typeface="ＭＳ Ｐゴシック" pitchFamily="34" charset="-128"/>
              </a:rPr>
              <a:t>Ongoing compliance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700" dirty="0" smtClean="0">
                <a:ea typeface="ＭＳ Ｐゴシック" pitchFamily="34" charset="-128"/>
              </a:rPr>
              <a:t>No “real” office necessary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altLang="zh-CN" sz="2600" dirty="0" smtClean="0">
                <a:ea typeface="ＭＳ Ｐゴシック" pitchFamily="34" charset="-128"/>
              </a:rPr>
              <a:t>Tax: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Corporate Income Tax 16.5% (compared with 25% in mainland China)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No VAT (17% in mainland China)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Dividend distribution could be tax efficient</a:t>
            </a:r>
          </a:p>
          <a:p>
            <a:pPr marL="0" indent="0" eaLnBrk="1" hangingPunct="1">
              <a:lnSpc>
                <a:spcPct val="80000"/>
              </a:lnSpc>
            </a:pPr>
            <a:endParaRPr lang="en-US" altLang="zh-CN" sz="2600" dirty="0" smtClean="0">
              <a:ea typeface="ＭＳ Ｐゴシック" pitchFamily="34" charset="-128"/>
            </a:endParaRPr>
          </a:p>
        </p:txBody>
      </p:sp>
      <p:sp>
        <p:nvSpPr>
          <p:cNvPr id="3379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Hong Kong Companies</a:t>
            </a:r>
          </a:p>
        </p:txBody>
      </p:sp>
      <p:sp>
        <p:nvSpPr>
          <p:cNvPr id="22532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A64603E-EB46-494E-8DBF-088F50A1D1AC}" type="slidenum">
              <a:rPr lang="en-US" altLang="zh-CN"/>
              <a:pPr/>
              <a:t>18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6764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9" name="Connector 8"/>
          <p:cNvSpPr>
            <a:spLocks noChangeArrowheads="1"/>
          </p:cNvSpPr>
          <p:nvPr/>
        </p:nvSpPr>
        <p:spPr bwMode="auto">
          <a:xfrm>
            <a:off x="6629400" y="3657600"/>
            <a:ext cx="1295400" cy="685800"/>
          </a:xfrm>
          <a:prstGeom prst="flowChartConnector">
            <a:avLst/>
          </a:pr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>
            <a:solidFill>
              <a:srgbClr val="4A7EBB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/>
            <a:endParaRPr lang="zh-CN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Connector 9"/>
          <p:cNvSpPr>
            <a:spLocks noChangeArrowheads="1"/>
          </p:cNvSpPr>
          <p:nvPr/>
        </p:nvSpPr>
        <p:spPr bwMode="auto">
          <a:xfrm>
            <a:off x="6629400" y="2133600"/>
            <a:ext cx="1295400" cy="6858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/>
            <a:endParaRPr lang="zh-CN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12" name="Straight Connector 11"/>
          <p:cNvCxnSpPr>
            <a:cxnSpLocks noChangeShapeType="1"/>
          </p:cNvCxnSpPr>
          <p:nvPr/>
        </p:nvCxnSpPr>
        <p:spPr bwMode="auto">
          <a:xfrm>
            <a:off x="6096000" y="4800600"/>
            <a:ext cx="838200" cy="1588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14" name="Straight Connector 13"/>
          <p:cNvCxnSpPr>
            <a:cxnSpLocks noChangeShapeType="1"/>
          </p:cNvCxnSpPr>
          <p:nvPr/>
        </p:nvCxnSpPr>
        <p:spPr bwMode="auto">
          <a:xfrm>
            <a:off x="7848600" y="4800600"/>
            <a:ext cx="762000" cy="1588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6" name="Connector 15"/>
          <p:cNvSpPr>
            <a:spLocks noChangeArrowheads="1"/>
          </p:cNvSpPr>
          <p:nvPr/>
        </p:nvSpPr>
        <p:spPr bwMode="auto">
          <a:xfrm>
            <a:off x="6629400" y="5334000"/>
            <a:ext cx="1295400" cy="685800"/>
          </a:xfrm>
          <a:prstGeom prst="flowChartConnector">
            <a:avLst/>
          </a:pr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>
            <a:solidFill>
              <a:srgbClr val="4A7EBB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/>
            <a:endParaRPr lang="zh-CN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24" name="Straight Connector 23"/>
          <p:cNvCxnSpPr>
            <a:cxnSpLocks noChangeShapeType="1"/>
          </p:cNvCxnSpPr>
          <p:nvPr/>
        </p:nvCxnSpPr>
        <p:spPr bwMode="auto">
          <a:xfrm rot="10800000">
            <a:off x="5943600" y="2514600"/>
            <a:ext cx="685800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  <a:headEnd type="stealth" w="med" len="med"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7" name="Straight Connector 26"/>
          <p:cNvCxnSpPr>
            <a:cxnSpLocks noChangeShapeType="1"/>
          </p:cNvCxnSpPr>
          <p:nvPr/>
        </p:nvCxnSpPr>
        <p:spPr bwMode="auto">
          <a:xfrm rot="5400000">
            <a:off x="4725194" y="3885406"/>
            <a:ext cx="2438400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  <a:headEnd type="triangle" w="med" len="med"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31" name="Straight Connector 30"/>
          <p:cNvCxnSpPr>
            <a:cxnSpLocks noChangeShapeType="1"/>
          </p:cNvCxnSpPr>
          <p:nvPr/>
        </p:nvCxnSpPr>
        <p:spPr bwMode="auto">
          <a:xfrm>
            <a:off x="6096000" y="5181600"/>
            <a:ext cx="609600" cy="30480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  <a:headEnd type="stealth" w="med" len="med"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3807" name="TextBox 31"/>
          <p:cNvSpPr txBox="1">
            <a:spLocks noChangeArrowheads="1"/>
          </p:cNvSpPr>
          <p:nvPr/>
        </p:nvSpPr>
        <p:spPr bwMode="auto">
          <a:xfrm>
            <a:off x="7010400" y="2286000"/>
            <a:ext cx="711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HQ</a:t>
            </a:r>
          </a:p>
        </p:txBody>
      </p:sp>
      <p:sp>
        <p:nvSpPr>
          <p:cNvPr id="33808" name="TextBox 32"/>
          <p:cNvSpPr txBox="1">
            <a:spLocks noChangeArrowheads="1"/>
          </p:cNvSpPr>
          <p:nvPr/>
        </p:nvSpPr>
        <p:spPr bwMode="auto">
          <a:xfrm>
            <a:off x="6629400" y="3657600"/>
            <a:ext cx="1295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/>
              <a:t>HK Company</a:t>
            </a:r>
          </a:p>
        </p:txBody>
      </p:sp>
      <p:sp>
        <p:nvSpPr>
          <p:cNvPr id="33809" name="TextBox 34"/>
          <p:cNvSpPr txBox="1">
            <a:spLocks noChangeArrowheads="1"/>
          </p:cNvSpPr>
          <p:nvPr/>
        </p:nvSpPr>
        <p:spPr bwMode="auto">
          <a:xfrm>
            <a:off x="6705600" y="5334000"/>
            <a:ext cx="1120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/>
              <a:t>Mainland </a:t>
            </a:r>
          </a:p>
          <a:p>
            <a:pPr algn="ctr"/>
            <a:r>
              <a:rPr lang="en-US" altLang="zh-CN"/>
              <a:t>WFOE</a:t>
            </a:r>
          </a:p>
        </p:txBody>
      </p:sp>
      <p:cxnSp>
        <p:nvCxnSpPr>
          <p:cNvPr id="45" name="Straight Arrow Connector 44"/>
          <p:cNvCxnSpPr>
            <a:cxnSpLocks noChangeShapeType="1"/>
          </p:cNvCxnSpPr>
          <p:nvPr/>
        </p:nvCxnSpPr>
        <p:spPr bwMode="auto">
          <a:xfrm rot="5400000" flipH="1" flipV="1">
            <a:off x="6787357" y="4795043"/>
            <a:ext cx="914400" cy="11113"/>
          </a:xfrm>
          <a:prstGeom prst="straightConnector1">
            <a:avLst/>
          </a:prstGeom>
          <a:noFill/>
          <a:ln w="25400">
            <a:solidFill>
              <a:schemeClr val="tx1"/>
            </a:solidFill>
            <a:prstDash val="sysDash"/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48" name="Straight Arrow Connector 47"/>
          <p:cNvCxnSpPr>
            <a:cxnSpLocks noChangeShapeType="1"/>
          </p:cNvCxnSpPr>
          <p:nvPr/>
        </p:nvCxnSpPr>
        <p:spPr bwMode="auto">
          <a:xfrm rot="5400000" flipH="1" flipV="1">
            <a:off x="6896894" y="3237706"/>
            <a:ext cx="685800" cy="1588"/>
          </a:xfrm>
          <a:prstGeom prst="straightConnector1">
            <a:avLst/>
          </a:prstGeom>
          <a:noFill/>
          <a:ln w="25400">
            <a:solidFill>
              <a:schemeClr val="tx1"/>
            </a:solidFill>
            <a:prstDash val="sysDash"/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3812" name="TextBox 53"/>
          <p:cNvSpPr txBox="1">
            <a:spLocks noChangeArrowheads="1"/>
          </p:cNvSpPr>
          <p:nvPr/>
        </p:nvSpPr>
        <p:spPr bwMode="auto">
          <a:xfrm>
            <a:off x="7391400" y="3124200"/>
            <a:ext cx="517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0%</a:t>
            </a:r>
          </a:p>
        </p:txBody>
      </p:sp>
      <p:sp>
        <p:nvSpPr>
          <p:cNvPr id="33813" name="TextBox 54"/>
          <p:cNvSpPr txBox="1">
            <a:spLocks noChangeArrowheads="1"/>
          </p:cNvSpPr>
          <p:nvPr/>
        </p:nvSpPr>
        <p:spPr bwMode="auto">
          <a:xfrm>
            <a:off x="7315200" y="4648200"/>
            <a:ext cx="517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5%</a:t>
            </a:r>
          </a:p>
        </p:txBody>
      </p:sp>
      <p:sp>
        <p:nvSpPr>
          <p:cNvPr id="33814" name="TextBox 55"/>
          <p:cNvSpPr txBox="1">
            <a:spLocks noChangeArrowheads="1"/>
          </p:cNvSpPr>
          <p:nvPr/>
        </p:nvSpPr>
        <p:spPr bwMode="auto">
          <a:xfrm>
            <a:off x="5181600" y="335280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1"/>
          <p:cNvSpPr>
            <a:spLocks noGrp="1"/>
          </p:cNvSpPr>
          <p:nvPr>
            <p:ph sz="quarter" idx="12"/>
          </p:nvPr>
        </p:nvSpPr>
        <p:spPr>
          <a:xfrm>
            <a:off x="1219200" y="1905000"/>
            <a:ext cx="7391400" cy="4343400"/>
          </a:xfrm>
        </p:spPr>
        <p:txBody>
          <a:bodyPr/>
          <a:lstStyle/>
          <a:p>
            <a:pPr marL="0" indent="0"/>
            <a:r>
              <a:rPr lang="en-US" altLang="zh-CN" sz="2200" dirty="0" smtClean="0">
                <a:ea typeface="ＭＳ Ｐゴシック" pitchFamily="34" charset="-128"/>
              </a:rPr>
              <a:t>Every change is costly and time consuming</a:t>
            </a:r>
          </a:p>
          <a:p>
            <a:pPr marL="0" indent="0"/>
            <a:r>
              <a:rPr lang="en-US" altLang="zh-CN" sz="2200" dirty="0" smtClean="0">
                <a:ea typeface="ＭＳ Ｐゴシック" pitchFamily="34" charset="-128"/>
              </a:rPr>
              <a:t>Worst – Case: Liquidating your Entity in China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zh-CN" sz="1800" dirty="0" smtClean="0">
                <a:ea typeface="ＭＳ Ｐゴシック" pitchFamily="34" charset="-128"/>
              </a:rPr>
              <a:t>It is more complicated to liquidate your entity then setting it up 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ea typeface="ＭＳ Ｐゴシック" pitchFamily="34" charset="-128"/>
              </a:rPr>
              <a:t>It helps to have an exit strategy when setting up your entity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ea typeface="ＭＳ Ｐゴシック" pitchFamily="34" charset="-128"/>
              </a:rPr>
              <a:t>It helps to be in compliance (e.g. taxes!) for liquidating a business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ea typeface="ＭＳ Ｐゴシック" pitchFamily="34" charset="-128"/>
              </a:rPr>
              <a:t>Calculate severance payment for employees</a:t>
            </a:r>
            <a:endParaRPr lang="en-US" altLang="zh-CN" sz="1200" dirty="0" smtClean="0">
              <a:ea typeface="ＭＳ Ｐゴシック" pitchFamily="34" charset="-128"/>
            </a:endParaRPr>
          </a:p>
          <a:p>
            <a:pPr marL="0" indent="0"/>
            <a:r>
              <a:rPr lang="en-US" altLang="zh-CN" sz="2200" dirty="0" smtClean="0">
                <a:ea typeface="ＭＳ Ｐゴシック" pitchFamily="34" charset="-128"/>
              </a:rPr>
              <a:t>Best – Case: Need a restructure for growth 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zh-CN" sz="1800" dirty="0" smtClean="0">
                <a:latin typeface="Calibri (Body)" charset="0"/>
                <a:ea typeface="ＭＳ Ｐゴシック" pitchFamily="34" charset="-128"/>
              </a:rPr>
              <a:t>WFOE – Branches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zh-CN" sz="1800" dirty="0" smtClean="0">
                <a:latin typeface="Calibri (Body)" charset="0"/>
                <a:ea typeface="ＭＳ Ｐゴシック" pitchFamily="34" charset="-128"/>
              </a:rPr>
              <a:t>Representative Office -&gt; WFOE/ FICE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latin typeface="Calibri (Body)" charset="0"/>
                <a:ea typeface="ＭＳ Ｐゴシック" pitchFamily="34" charset="-128"/>
              </a:rPr>
              <a:t>No “upgrading” possible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latin typeface="Calibri (Body)" charset="0"/>
                <a:ea typeface="ＭＳ Ｐゴシック" pitchFamily="34" charset="-128"/>
              </a:rPr>
              <a:t>Set up the WFOE/ FICE, then close RO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latin typeface="Calibri (Body)" charset="0"/>
                <a:ea typeface="ＭＳ Ｐゴシック" pitchFamily="34" charset="-128"/>
              </a:rPr>
              <a:t>Higher costs for having 2 offices for a temporary time</a:t>
            </a:r>
          </a:p>
          <a:p>
            <a:pPr lvl="2">
              <a:buFont typeface="Wingdings" pitchFamily="2" charset="2"/>
              <a:buChar char="Ø"/>
            </a:pPr>
            <a:r>
              <a:rPr lang="en-US" altLang="zh-CN" sz="1600" dirty="0" smtClean="0">
                <a:latin typeface="Calibri (Body)" charset="0"/>
                <a:ea typeface="ＭＳ Ｐゴシック" pitchFamily="34" charset="-128"/>
              </a:rPr>
              <a:t>Potential Tax Benefits</a:t>
            </a:r>
          </a:p>
        </p:txBody>
      </p:sp>
      <p:sp>
        <p:nvSpPr>
          <p:cNvPr id="3481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Restructuring Your Business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E300353-0FFE-4FF9-9B14-7F84F90EF1BA}" type="slidenum">
              <a:rPr lang="en-US" altLang="zh-CN"/>
              <a:pPr/>
              <a:t>19</a:t>
            </a:fld>
            <a:endParaRPr lang="en-US" altLang="zh-CN"/>
          </a:p>
        </p:txBody>
      </p: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685800" y="1752600"/>
            <a:ext cx="7772400" cy="1588"/>
          </a:xfrm>
          <a:prstGeom prst="line">
            <a:avLst/>
          </a:prstGeom>
          <a:noFill/>
          <a:ln w="63500">
            <a:solidFill>
              <a:srgbClr val="CC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1"/>
          <p:cNvSpPr>
            <a:spLocks noGrp="1"/>
          </p:cNvSpPr>
          <p:nvPr>
            <p:ph sz="quarter" idx="12"/>
          </p:nvPr>
        </p:nvSpPr>
        <p:spPr>
          <a:xfrm>
            <a:off x="1143000" y="2057400"/>
            <a:ext cx="7391400" cy="40386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Restructuring is easy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Funding from overseas – Financial Issues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Labor is “cheap” in China</a:t>
            </a:r>
          </a:p>
        </p:txBody>
      </p:sp>
      <p:sp>
        <p:nvSpPr>
          <p:cNvPr id="358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Common Misunderstandings</a:t>
            </a:r>
          </a:p>
        </p:txBody>
      </p:sp>
      <p:sp>
        <p:nvSpPr>
          <p:cNvPr id="23556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5845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1F403F-3210-450D-B70C-E5437BF9A427}" type="slidenum">
              <a:rPr lang="en-US" altLang="zh-CN"/>
              <a:pPr/>
              <a:t>20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8288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35847" name="Picture 6" descr="1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3429000"/>
            <a:ext cx="261778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1"/>
          <p:cNvSpPr>
            <a:spLocks noGrp="1"/>
          </p:cNvSpPr>
          <p:nvPr>
            <p:ph sz="quarter" idx="12"/>
          </p:nvPr>
        </p:nvSpPr>
        <p:spPr>
          <a:xfrm>
            <a:off x="685800" y="1676400"/>
            <a:ext cx="7239000" cy="2529923"/>
          </a:xfrm>
          <a:ln>
            <a:noFill/>
          </a:ln>
        </p:spPr>
        <p:txBody>
          <a:bodyPr>
            <a:spAutoFit/>
          </a:bodyPr>
          <a:lstStyle/>
          <a:p>
            <a:pPr marL="0" indent="0" eaLnBrk="1" hangingPunct="1"/>
            <a:r>
              <a:rPr lang="en-US" altLang="zh-CN" sz="2400" dirty="0" smtClean="0">
                <a:ea typeface="ＭＳ Ｐゴシック" pitchFamily="34" charset="-128"/>
              </a:rPr>
              <a:t>Many companies face Cash-Flow issues due to 2 reasons: </a:t>
            </a:r>
          </a:p>
          <a:p>
            <a:pPr marL="457200" indent="-457200" eaLnBrk="1" hangingPunct="1">
              <a:buAutoNum type="arabicPeriod"/>
            </a:pPr>
            <a:r>
              <a:rPr lang="en-US" altLang="zh-CN" sz="2400" dirty="0" smtClean="0">
                <a:ea typeface="ＭＳ Ｐゴシック" pitchFamily="34" charset="-128"/>
              </a:rPr>
              <a:t>Not aware about the legal restrictions for funding of a FDI from overseas</a:t>
            </a:r>
          </a:p>
          <a:p>
            <a:pPr marL="457200" indent="-457200" eaLnBrk="1" hangingPunct="1">
              <a:buAutoNum type="arabicPeriod"/>
            </a:pPr>
            <a:r>
              <a:rPr lang="en-US" altLang="zh-CN" sz="2400" dirty="0" smtClean="0">
                <a:ea typeface="ＭＳ Ｐゴシック" pitchFamily="34" charset="-128"/>
              </a:rPr>
              <a:t>Underestimation of the costs and time needed for being profitable in China</a:t>
            </a:r>
          </a:p>
          <a:p>
            <a:pPr marL="457200" indent="-457200" eaLnBrk="1" hangingPunct="1">
              <a:buAutoNum type="arabicPeriod"/>
            </a:pPr>
            <a:endParaRPr lang="en-US" altLang="zh-CN" sz="2400" dirty="0" smtClean="0">
              <a:ea typeface="ＭＳ Ｐゴシック" pitchFamily="34" charset="-128"/>
            </a:endParaRPr>
          </a:p>
        </p:txBody>
      </p:sp>
      <p:sp>
        <p:nvSpPr>
          <p:cNvPr id="3891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Financial Issues</a:t>
            </a:r>
            <a:endParaRPr lang="zh-CN" altLang="en-US" smtClean="0">
              <a:ea typeface="ＭＳ Ｐゴシック" pitchFamily="34" charset="-12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3891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8EF8EF9-01F3-4F05-909B-A23CD7FAC08D}" type="slidenum">
              <a:rPr lang="en-US" altLang="zh-CN"/>
              <a:pPr/>
              <a:t>21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6002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Minimum Registered Capital for a FIE (WFOE, JV, FICE) ?</a:t>
            </a:r>
          </a:p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The Registered Capital has to come from the Investor – can not be sourced in China</a:t>
            </a:r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Initial Funding – Registered Capital for a FIE</a:t>
            </a:r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www.dezshira.com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607E216-FE58-46CB-A3AD-928EB0E56F59}" type="slidenum">
              <a:rPr lang="en-US" altLang="zh-CN" smtClean="0"/>
              <a:pPr/>
              <a:t>22</a:t>
            </a:fld>
            <a:endParaRPr lang="en-US" altLang="zh-CN"/>
          </a:p>
        </p:txBody>
      </p:sp>
      <p:sp>
        <p:nvSpPr>
          <p:cNvPr id="6" name="Oval 5"/>
          <p:cNvSpPr/>
          <p:nvPr/>
        </p:nvSpPr>
        <p:spPr>
          <a:xfrm>
            <a:off x="7696200" y="4419600"/>
            <a:ext cx="11430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FIE</a:t>
            </a:r>
            <a:endParaRPr lang="zh-CN" altLang="en-US" dirty="0"/>
          </a:p>
        </p:txBody>
      </p:sp>
      <p:sp>
        <p:nvSpPr>
          <p:cNvPr id="7" name="Oval 6"/>
          <p:cNvSpPr/>
          <p:nvPr/>
        </p:nvSpPr>
        <p:spPr>
          <a:xfrm>
            <a:off x="7848600" y="2971800"/>
            <a:ext cx="7620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HQ </a:t>
            </a:r>
            <a:endParaRPr lang="zh-CN" alt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7696200" y="3886200"/>
            <a:ext cx="1066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09600" y="1981200"/>
            <a:ext cx="7391400" cy="39624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Representative Office – no problem</a:t>
            </a:r>
          </a:p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FIE: 3 Options to get capital in: 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zh-CN" dirty="0" smtClean="0"/>
              <a:t>1. Increase of the registered capital - but time consuming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zh-CN" dirty="0" smtClean="0"/>
              <a:t>2. Consulting contract with HQ  - but taxed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zh-CN" dirty="0" smtClean="0"/>
              <a:t>3. Loan from HQ – but restricted to ratio between registered capital and total investment and only if mentioned in Articles of Association </a:t>
            </a:r>
          </a:p>
          <a:p>
            <a:pPr lvl="1">
              <a:buFontTx/>
              <a:buChar char="-"/>
            </a:pPr>
            <a:endParaRPr lang="en-US" altLang="zh-CN" dirty="0" smtClean="0"/>
          </a:p>
          <a:p>
            <a:pPr lvl="1">
              <a:buFontTx/>
              <a:buChar char="-"/>
            </a:pPr>
            <a:endParaRPr lang="zh-CN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Refinancing</a:t>
            </a:r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www.dezshira.com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607E216-FE58-46CB-A3AD-928EB0E56F59}" type="slidenum">
              <a:rPr lang="en-US" altLang="zh-CN" smtClean="0"/>
              <a:pPr/>
              <a:t>23</a:t>
            </a:fld>
            <a:endParaRPr lang="en-US" altLang="zh-CN"/>
          </a:p>
        </p:txBody>
      </p:sp>
      <p:sp>
        <p:nvSpPr>
          <p:cNvPr id="11" name="Rectangle 10"/>
          <p:cNvSpPr/>
          <p:nvPr/>
        </p:nvSpPr>
        <p:spPr>
          <a:xfrm>
            <a:off x="4114800" y="4800600"/>
            <a:ext cx="838200" cy="16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Total Invest-</a:t>
            </a:r>
            <a:r>
              <a:rPr lang="en-US" altLang="zh-CN" dirty="0" err="1" smtClean="0"/>
              <a:t>ment</a:t>
            </a:r>
            <a:endParaRPr lang="zh-CN" alt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48000" y="5105400"/>
            <a:ext cx="838200" cy="1219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Reg. Capital</a:t>
            </a:r>
            <a:endParaRPr lang="zh-CN" altLang="en-US" dirty="0"/>
          </a:p>
        </p:txBody>
      </p:sp>
      <p:sp>
        <p:nvSpPr>
          <p:cNvPr id="14" name="Rectangle 13"/>
          <p:cNvSpPr/>
          <p:nvPr/>
        </p:nvSpPr>
        <p:spPr>
          <a:xfrm rot="10800000" flipV="1">
            <a:off x="3048000" y="4800600"/>
            <a:ext cx="914400" cy="228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Loan </a:t>
            </a:r>
            <a:endParaRPr lang="zh-CN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0" y="641667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www.dezshira.com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416675"/>
            <a:ext cx="2133600" cy="365125"/>
          </a:xfrm>
        </p:spPr>
        <p:txBody>
          <a:bodyPr/>
          <a:lstStyle/>
          <a:p>
            <a:fld id="{5607E216-FE58-46CB-A3AD-928EB0E56F59}" type="slidenum">
              <a:rPr lang="en-US" altLang="zh-CN" smtClean="0"/>
              <a:pPr/>
              <a:t>24</a:t>
            </a:fld>
            <a:endParaRPr lang="en-US" altLang="zh-CN"/>
          </a:p>
        </p:txBody>
      </p:sp>
      <p:pic>
        <p:nvPicPr>
          <p:cNvPr id="6" name="Picture 5" descr="Flow Chart Reg C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703552"/>
            <a:ext cx="8001000" cy="574829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z="2400" dirty="0" smtClean="0">
                <a:ea typeface="ＭＳ Ｐゴシック" pitchFamily="34" charset="-128"/>
              </a:rPr>
              <a:t>Takes time to get business running in China (often 1-2 years)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z="2400" dirty="0" smtClean="0">
                <a:ea typeface="ＭＳ Ｐゴシック" pitchFamily="34" charset="-128"/>
              </a:rPr>
              <a:t>Ongoing costs like rental and salary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z="2400" dirty="0" smtClean="0">
                <a:ea typeface="ＭＳ Ｐゴシック" pitchFamily="34" charset="-128"/>
              </a:rPr>
              <a:t>People are not cheap: Salary – and social welfare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Underestimation of cost and time</a:t>
            </a:r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www.dezshira.com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607E216-FE58-46CB-A3AD-928EB0E56F59}" type="slidenum">
              <a:rPr lang="en-US" altLang="zh-CN" smtClean="0"/>
              <a:pPr/>
              <a:t>25</a:t>
            </a:fld>
            <a:endParaRPr lang="en-US" altLang="zh-CN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6781800" cy="1143000"/>
          </a:xfrm>
        </p:spPr>
        <p:txBody>
          <a:bodyPr/>
          <a:lstStyle/>
          <a:p>
            <a:pPr eaLnBrk="1" hangingPunct="1"/>
            <a:r>
              <a:rPr lang="en-GB" altLang="zh-CN" sz="3200" dirty="0" smtClean="0">
                <a:latin typeface="Georgia" pitchFamily="18" charset="0"/>
              </a:rPr>
              <a:t>Financial Issue - Salary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981200"/>
            <a:ext cx="4495800" cy="3429000"/>
          </a:xfrm>
          <a:prstGeom prst="rect">
            <a:avLst/>
          </a:prstGeom>
        </p:spPr>
        <p:txBody>
          <a:bodyPr/>
          <a:lstStyle/>
          <a:p>
            <a:pPr lvl="1" eaLnBrk="1" hangingPunct="1">
              <a:lnSpc>
                <a:spcPct val="120000"/>
              </a:lnSpc>
              <a:buClr>
                <a:schemeClr val="tx1"/>
              </a:buClr>
              <a:buFont typeface="Times" pitchFamily="18" charset="0"/>
              <a:buChar char="•"/>
            </a:pPr>
            <a:r>
              <a:rPr lang="en-GB" altLang="zh-CN" sz="2400" dirty="0" smtClean="0">
                <a:latin typeface="Georgia" pitchFamily="18" charset="0"/>
                <a:ea typeface="MS Gothic" pitchFamily="49" charset="-128"/>
              </a:rPr>
              <a:t>830 million workers in 2010</a:t>
            </a:r>
          </a:p>
          <a:p>
            <a:pPr lvl="1" eaLnBrk="1" hangingPunct="1">
              <a:lnSpc>
                <a:spcPct val="120000"/>
              </a:lnSpc>
              <a:buClr>
                <a:schemeClr val="tx1"/>
              </a:buClr>
              <a:buFont typeface="Times" pitchFamily="18" charset="0"/>
              <a:buChar char="•"/>
            </a:pPr>
            <a:r>
              <a:rPr lang="en-GB" altLang="zh-CN" sz="2400" dirty="0" smtClean="0">
                <a:latin typeface="Georgia" pitchFamily="18" charset="0"/>
                <a:ea typeface="MS Gothic" pitchFamily="49" charset="-128"/>
              </a:rPr>
              <a:t>Salaries have doubled every 5 years since 1990 – 2010</a:t>
            </a:r>
          </a:p>
          <a:p>
            <a:pPr lvl="1" eaLnBrk="1" hangingPunct="1">
              <a:lnSpc>
                <a:spcPct val="120000"/>
              </a:lnSpc>
              <a:buClr>
                <a:schemeClr val="tx1"/>
              </a:buClr>
              <a:buFont typeface="Times" pitchFamily="18" charset="0"/>
              <a:buChar char="•"/>
            </a:pPr>
            <a:r>
              <a:rPr lang="en-GB" altLang="zh-CN" sz="2400" dirty="0" smtClean="0">
                <a:latin typeface="Georgia" pitchFamily="18" charset="0"/>
                <a:ea typeface="MS Gothic" pitchFamily="49" charset="-128"/>
              </a:rPr>
              <a:t>70 % of employees are not satisfied with their salary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 r="28642"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6376988"/>
            <a:ext cx="9144000" cy="328612"/>
            <a:chOff x="0" y="4017"/>
            <a:chExt cx="5760" cy="207"/>
          </a:xfrm>
        </p:grpSpPr>
        <p:sp>
          <p:nvSpPr>
            <p:cNvPr id="5130" name="Line 6"/>
            <p:cNvSpPr>
              <a:spLocks noChangeShapeType="1"/>
            </p:cNvSpPr>
            <p:nvPr/>
          </p:nvSpPr>
          <p:spPr bwMode="auto">
            <a:xfrm>
              <a:off x="0" y="4128"/>
              <a:ext cx="5760" cy="0"/>
            </a:xfrm>
            <a:prstGeom prst="line">
              <a:avLst/>
            </a:prstGeom>
            <a:noFill/>
            <a:ln w="317500">
              <a:solidFill>
                <a:srgbClr val="D50005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" name="Rectangle 7"/>
            <p:cNvSpPr>
              <a:spLocks noChangeArrowheads="1"/>
            </p:cNvSpPr>
            <p:nvPr/>
          </p:nvSpPr>
          <p:spPr bwMode="auto">
            <a:xfrm>
              <a:off x="2544" y="4032"/>
              <a:ext cx="9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de-DE" altLang="zh-CN" sz="1400" b="1">
                  <a:solidFill>
                    <a:schemeClr val="bg1"/>
                  </a:solidFill>
                  <a:latin typeface="Georgia" pitchFamily="18" charset="0"/>
                </a:rPr>
                <a:t>Dezan Shira</a:t>
              </a:r>
            </a:p>
          </p:txBody>
        </p:sp>
        <p:sp>
          <p:nvSpPr>
            <p:cNvPr id="5132" name="Rectangle 8"/>
            <p:cNvSpPr>
              <a:spLocks noChangeArrowheads="1"/>
            </p:cNvSpPr>
            <p:nvPr/>
          </p:nvSpPr>
          <p:spPr bwMode="auto">
            <a:xfrm>
              <a:off x="5280" y="4017"/>
              <a:ext cx="18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altLang="zh-CN" sz="1400" b="1">
                  <a:solidFill>
                    <a:schemeClr val="bg1"/>
                  </a:solidFill>
                  <a:latin typeface="Georgia" pitchFamily="18" charset="0"/>
                </a:rPr>
                <a:t>4</a:t>
              </a:r>
              <a:endParaRPr lang="de-DE" altLang="zh-CN"/>
            </a:p>
          </p:txBody>
        </p:sp>
      </p:grpSp>
      <p:sp>
        <p:nvSpPr>
          <p:cNvPr id="5126" name="Line 10"/>
          <p:cNvSpPr>
            <a:spLocks noChangeShapeType="1"/>
          </p:cNvSpPr>
          <p:nvPr/>
        </p:nvSpPr>
        <p:spPr bwMode="auto">
          <a:xfrm>
            <a:off x="0" y="838200"/>
            <a:ext cx="9144000" cy="0"/>
          </a:xfrm>
          <a:prstGeom prst="line">
            <a:avLst/>
          </a:prstGeom>
          <a:noFill/>
          <a:ln w="38100">
            <a:solidFill>
              <a:srgbClr val="D50005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512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133600"/>
            <a:ext cx="4292600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Rectangle 1034"/>
          <p:cNvSpPr>
            <a:spLocks noChangeArrowheads="1"/>
          </p:cNvSpPr>
          <p:nvPr/>
        </p:nvSpPr>
        <p:spPr bwMode="auto">
          <a:xfrm>
            <a:off x="1579563" y="5638800"/>
            <a:ext cx="3725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DE" altLang="zh-CN" b="1" dirty="0">
                <a:latin typeface="Georgia" pitchFamily="18" charset="0"/>
              </a:rPr>
              <a:t>To </a:t>
            </a:r>
            <a:r>
              <a:rPr lang="de-DE" altLang="zh-CN" b="1" dirty="0">
                <a:latin typeface="Georgia" pitchFamily="18" charset="0"/>
              </a:rPr>
              <a:t>k</a:t>
            </a:r>
            <a:r>
              <a:rPr lang="de-DE" altLang="zh-CN" b="1" dirty="0" smtClean="0">
                <a:latin typeface="Georgia" pitchFamily="18" charset="0"/>
              </a:rPr>
              <a:t>eep </a:t>
            </a:r>
            <a:r>
              <a:rPr lang="de-DE" altLang="zh-CN" b="1" dirty="0">
                <a:latin typeface="Georgia" pitchFamily="18" charset="0"/>
              </a:rPr>
              <a:t>staff, salary is the key</a:t>
            </a:r>
            <a:endParaRPr lang="de-DE" altLang="zh-CN" dirty="0">
              <a:latin typeface="Georgia" pitchFamily="18" charset="0"/>
            </a:endParaRPr>
          </a:p>
        </p:txBody>
      </p:sp>
      <p:sp>
        <p:nvSpPr>
          <p:cNvPr id="5129" name="Line 1035"/>
          <p:cNvSpPr>
            <a:spLocks noChangeShapeType="1"/>
          </p:cNvSpPr>
          <p:nvPr/>
        </p:nvSpPr>
        <p:spPr bwMode="auto">
          <a:xfrm>
            <a:off x="609600" y="5867400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1143000" y="2362200"/>
            <a:ext cx="7391400" cy="36576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altLang="zh-CN" dirty="0" smtClean="0"/>
              <a:t>Large Pool, low hit rate</a:t>
            </a:r>
          </a:p>
          <a:p>
            <a:pPr>
              <a:buFont typeface="Wingdings" pitchFamily="2" charset="2"/>
              <a:buChar char="Ø"/>
            </a:pPr>
            <a:r>
              <a:rPr lang="en-GB" altLang="zh-CN" dirty="0" smtClean="0"/>
              <a:t>High HR Turn-Over</a:t>
            </a:r>
          </a:p>
          <a:p>
            <a:pPr>
              <a:buFont typeface="Wingdings" pitchFamily="2" charset="2"/>
              <a:buChar char="Ø"/>
            </a:pPr>
            <a:r>
              <a:rPr lang="en-GB" altLang="zh-CN" dirty="0" smtClean="0"/>
              <a:t>CV correct? 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GB" altLang="zh-CN" dirty="0" smtClean="0"/>
              <a:t>Fraud</a:t>
            </a:r>
            <a:r>
              <a:rPr lang="en-US" altLang="zh-CN" dirty="0" smtClean="0">
                <a:ea typeface="ＭＳ Ｐゴシック" pitchFamily="34" charset="-128"/>
              </a:rPr>
              <a:t> – opportunity + motive + rationalization</a:t>
            </a:r>
          </a:p>
          <a:p>
            <a:pPr>
              <a:buFont typeface="Wingdings" pitchFamily="2" charset="2"/>
              <a:buChar char="Ø"/>
            </a:pPr>
            <a:endParaRPr lang="en-GB" altLang="zh-CN" dirty="0" smtClean="0">
              <a:latin typeface="Georgia" pitchFamily="18" charset="0"/>
            </a:endParaRPr>
          </a:p>
          <a:p>
            <a:endParaRPr lang="zh-CN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Hiring of staff</a:t>
            </a:r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www.dezshira.com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607E216-FE58-46CB-A3AD-928EB0E56F59}" type="slidenum">
              <a:rPr lang="en-US" altLang="zh-CN" smtClean="0"/>
              <a:pPr/>
              <a:t>27</a:t>
            </a:fld>
            <a:endParaRPr lang="en-US" altLang="zh-CN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Labor situation changed since 2008</a:t>
            </a:r>
          </a:p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Written contracts highly recommended</a:t>
            </a:r>
          </a:p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Difficult to terminate labor contracts</a:t>
            </a:r>
          </a:p>
          <a:p>
            <a:pPr>
              <a:buFont typeface="Wingdings" pitchFamily="2" charset="2"/>
              <a:buChar char="Ø"/>
            </a:pPr>
            <a:r>
              <a:rPr lang="en-US" altLang="zh-CN" dirty="0" smtClean="0"/>
              <a:t>Fixed term contracts &lt;-&gt; Open Term Contracts </a:t>
            </a:r>
            <a:endParaRPr lang="zh-CN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Dismissing staff</a:t>
            </a:r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www.dezshira.com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607E216-FE58-46CB-A3AD-928EB0E56F59}" type="slidenum">
              <a:rPr lang="en-US" altLang="zh-CN" smtClean="0"/>
              <a:pPr/>
              <a:t>28</a:t>
            </a:fld>
            <a:endParaRPr lang="en-US" altLang="zh-CN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1"/>
          <p:cNvSpPr>
            <a:spLocks noGrp="1"/>
          </p:cNvSpPr>
          <p:nvPr>
            <p:ph sz="quarter" idx="12"/>
          </p:nvPr>
        </p:nvSpPr>
        <p:spPr>
          <a:xfrm>
            <a:off x="1143000" y="2057400"/>
            <a:ext cx="7391400" cy="40386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Most common type of contract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Can only be renewed once (Art. 14 III)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1900" dirty="0" smtClean="0">
                <a:ea typeface="ＭＳ Ｐゴシック" pitchFamily="34" charset="-128"/>
              </a:rPr>
              <a:t>Afterward the employee must receive an open-term contract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If the fixed-term contract is not being renewed severance must be paid – one monthly salary for every year of the labor relationship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zh-CN" sz="2600" dirty="0" smtClean="0">
                <a:ea typeface="ＭＳ Ｐゴシック" pitchFamily="34" charset="-128"/>
              </a:rPr>
              <a:t>Exceptions: The employee refuses to renew a contract, which contains at least the same conditions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2600" dirty="0" smtClean="0"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en-US" altLang="zh-CN" sz="2600" dirty="0" smtClean="0">
              <a:ea typeface="ＭＳ Ｐゴシック" pitchFamily="34" charset="-128"/>
            </a:endParaRPr>
          </a:p>
        </p:txBody>
      </p:sp>
      <p:sp>
        <p:nvSpPr>
          <p:cNvPr id="36867" name="Title 2"/>
          <p:cNvSpPr>
            <a:spLocks noGrp="1"/>
          </p:cNvSpPr>
          <p:nvPr>
            <p:ph type="title"/>
          </p:nvPr>
        </p:nvSpPr>
        <p:spPr>
          <a:xfrm>
            <a:off x="228600" y="762000"/>
            <a:ext cx="8229600" cy="1020763"/>
          </a:xfrm>
        </p:spPr>
        <p:txBody>
          <a:bodyPr/>
          <a:lstStyle/>
          <a:p>
            <a:pPr eaLnBrk="1" hangingPunct="1"/>
            <a:r>
              <a:rPr lang="en-US" altLang="zh-CN" dirty="0" smtClean="0">
                <a:ea typeface="ＭＳ Ｐゴシック" pitchFamily="34" charset="-128"/>
              </a:rPr>
              <a:t>Fixed-Term Contract</a:t>
            </a:r>
            <a:br>
              <a:rPr lang="en-US" altLang="zh-CN" dirty="0" smtClean="0">
                <a:ea typeface="ＭＳ Ｐゴシック" pitchFamily="34" charset="-128"/>
              </a:rPr>
            </a:br>
            <a:endParaRPr lang="en-US" altLang="zh-CN" dirty="0" smtClean="0">
              <a:ea typeface="ＭＳ Ｐゴシック" pitchFamily="34" charset="-128"/>
            </a:endParaRPr>
          </a:p>
        </p:txBody>
      </p:sp>
      <p:sp>
        <p:nvSpPr>
          <p:cNvPr id="24580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6869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1C0AF86-45BD-4412-B7CC-53B5F0E24C28}" type="slidenum">
              <a:rPr lang="en-US" altLang="zh-CN"/>
              <a:pPr/>
              <a:t>29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8288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1"/>
          <p:cNvSpPr>
            <a:spLocks noGrp="1"/>
          </p:cNvSpPr>
          <p:nvPr>
            <p:ph sz="quarter" idx="12"/>
          </p:nvPr>
        </p:nvSpPr>
        <p:spPr>
          <a:xfrm>
            <a:off x="1143000" y="1905000"/>
            <a:ext cx="7391400" cy="41910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What is this? </a:t>
            </a:r>
          </a:p>
          <a:p>
            <a:pPr lvl="1" eaLnBrk="1" hangingPunct="1">
              <a:buFont typeface="+mj-lt" charset="0"/>
              <a:buNone/>
            </a:pPr>
            <a:r>
              <a:rPr lang="en-US" altLang="zh-CN" smtClean="0">
                <a:ea typeface="ＭＳ Ｐゴシック" pitchFamily="34" charset="-128"/>
              </a:rPr>
              <a:t>A contract, which only ends with the retirement of the employee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Preconditions for such a contract: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After a one-time renewal of the fixed-term contract , the employee must receive an open-term contract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An employer has failed to provide a written contract after one year of labor relationship</a:t>
            </a:r>
          </a:p>
          <a:p>
            <a:pPr marL="0" indent="0" eaLnBrk="1" hangingPunct="1"/>
            <a:r>
              <a:rPr lang="en-US" altLang="zh-CN" b="1" u="sng" smtClean="0">
                <a:ea typeface="ＭＳ Ｐゴシック" pitchFamily="34" charset="-128"/>
              </a:rPr>
              <a:t>Problem:</a:t>
            </a:r>
            <a:r>
              <a:rPr lang="en-US" altLang="zh-CN" smtClean="0">
                <a:ea typeface="ＭＳ Ｐゴシック" pitchFamily="34" charset="-128"/>
              </a:rPr>
              <a:t> Almost impossible to terminate the contract </a:t>
            </a:r>
            <a:endParaRPr lang="en-US" altLang="zh-CN" b="1" u="sng" smtClean="0">
              <a:ea typeface="ＭＳ Ｐゴシック" pitchFamily="34" charset="-128"/>
            </a:endParaRPr>
          </a:p>
        </p:txBody>
      </p:sp>
      <p:sp>
        <p:nvSpPr>
          <p:cNvPr id="3789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Open-Term Contract</a:t>
            </a:r>
          </a:p>
        </p:txBody>
      </p:sp>
      <p:sp>
        <p:nvSpPr>
          <p:cNvPr id="25604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7893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E9BF46-7953-4113-8FC9-C94F36822C8B}" type="slidenum">
              <a:rPr lang="en-US" altLang="zh-CN"/>
              <a:pPr/>
              <a:t>30</a:t>
            </a:fld>
            <a:endParaRPr lang="en-US" altLang="zh-CN"/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7526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838200"/>
          </a:xfrm>
        </p:spPr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Over all – A great market</a:t>
            </a:r>
          </a:p>
        </p:txBody>
      </p:sp>
      <p:sp>
        <p:nvSpPr>
          <p:cNvPr id="26627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9940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252C10B-4640-485D-9748-6054E0305F3D}" type="slidenum">
              <a:rPr lang="en-US" altLang="zh-CN"/>
              <a:pPr/>
              <a:t>31</a:t>
            </a:fld>
            <a:endParaRPr lang="en-US" altLang="zh-CN"/>
          </a:p>
        </p:txBody>
      </p:sp>
      <p:pic>
        <p:nvPicPr>
          <p:cNvPr id="39941" name="Picture 4" descr="Donggu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600200"/>
            <a:ext cx="7467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457200" y="13716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0" indent="0"/>
            <a:r>
              <a:rPr lang="en-US" altLang="zh-CN" smtClean="0">
                <a:ea typeface="ＭＳ Ｐゴシック" pitchFamily="34" charset="-128"/>
              </a:rPr>
              <a:t>You need to do…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Due Diligence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Focus on your strategy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Be in compliance with any legal and tax laws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Bring enough money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Be careful 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altLang="zh-CN" smtClean="0">
                <a:ea typeface="ＭＳ Ｐゴシック" pitchFamily="34" charset="-128"/>
              </a:rPr>
              <a:t>And over all….</a:t>
            </a:r>
            <a:endParaRPr lang="zh-CN" altLang="en-US" smtClean="0">
              <a:ea typeface="ＭＳ Ｐゴシック" pitchFamily="34" charset="-128"/>
            </a:endParaRPr>
          </a:p>
        </p:txBody>
      </p:sp>
      <p:sp>
        <p:nvSpPr>
          <p:cNvPr id="41987" name="Title 2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1295400"/>
          </a:xfrm>
        </p:spPr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Our experience from dealing with 2000 clients says us:</a:t>
            </a:r>
            <a:endParaRPr lang="zh-CN" altLang="en-US" smtClean="0">
              <a:ea typeface="ＭＳ Ｐゴシック" pitchFamily="34" charset="-12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41989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621F06-AE9F-4C15-B776-0AEDD7FCF4C7}" type="slidenum">
              <a:rPr lang="en-US" altLang="zh-CN"/>
              <a:pPr/>
              <a:t>32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Content Placeholder 5" descr="IMG_0001.JPG"/>
          <p:cNvPicPr>
            <a:picLocks noGrp="1" noChangeAspect="1"/>
          </p:cNvPicPr>
          <p:nvPr>
            <p:ph sz="quarter" idx="1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43000" y="1581150"/>
            <a:ext cx="6324600" cy="4743450"/>
          </a:xfrm>
        </p:spPr>
      </p:pic>
      <p:sp>
        <p:nvSpPr>
          <p:cNvPr id="43011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ea typeface="ＭＳ Ｐゴシック" pitchFamily="34" charset="-128"/>
              </a:rPr>
              <a:t> be patient</a:t>
            </a:r>
            <a:endParaRPr lang="zh-CN" altLang="en-US" smtClean="0">
              <a:ea typeface="ＭＳ Ｐゴシック" pitchFamily="34" charset="-12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ea typeface="ＭＳ Ｐゴシック" pitchFamily="34" charset="-128"/>
              </a:rPr>
              <a:t>www.dezshira.com</a:t>
            </a:r>
          </a:p>
        </p:txBody>
      </p:sp>
      <p:sp>
        <p:nvSpPr>
          <p:cNvPr id="43013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19EA2F2-7E29-4CBD-B667-54D28D4D5B86}" type="slidenum">
              <a:rPr lang="en-US" altLang="zh-CN"/>
              <a:pPr/>
              <a:t>33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020763"/>
          </a:xfrm>
        </p:spPr>
        <p:txBody>
          <a:bodyPr/>
          <a:lstStyle/>
          <a:p>
            <a:pPr eaLnBrk="1" hangingPunct="1"/>
            <a:r>
              <a:rPr lang="en-US" altLang="zh-CN" smtClean="0">
                <a:ea typeface="ＭＳ Ｐゴシック" pitchFamily="34" charset="-128"/>
              </a:rPr>
              <a:t>Publications</a:t>
            </a:r>
          </a:p>
        </p:txBody>
      </p:sp>
      <p:sp>
        <p:nvSpPr>
          <p:cNvPr id="27651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44036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CD50F56-34E3-4683-A2DF-3AFD6EADAB27}" type="slidenum">
              <a:rPr lang="en-US" altLang="zh-CN"/>
              <a:pPr/>
              <a:t>34</a:t>
            </a:fld>
            <a:endParaRPr lang="en-US" altLang="zh-CN"/>
          </a:p>
        </p:txBody>
      </p:sp>
      <p:sp>
        <p:nvSpPr>
          <p:cNvPr id="44037" name="Content Placeholder 11"/>
          <p:cNvSpPr>
            <a:spLocks noGrp="1"/>
          </p:cNvSpPr>
          <p:nvPr>
            <p:ph sz="quarter" idx="12"/>
          </p:nvPr>
        </p:nvSpPr>
        <p:spPr>
          <a:xfrm>
            <a:off x="609600" y="1752600"/>
            <a:ext cx="1981200" cy="609600"/>
          </a:xfrm>
          <a:ln>
            <a:noFill/>
          </a:ln>
        </p:spPr>
        <p:txBody>
          <a:bodyPr/>
          <a:lstStyle/>
          <a:p>
            <a:pPr marL="0" indent="0" eaLnBrk="1" hangingPunct="1"/>
            <a:r>
              <a:rPr lang="en-US" altLang="zh-CN" smtClean="0">
                <a:ea typeface="ＭＳ Ｐゴシック" pitchFamily="34" charset="-128"/>
              </a:rPr>
              <a:t>Magazine</a:t>
            </a:r>
          </a:p>
        </p:txBody>
      </p:sp>
      <p:sp>
        <p:nvSpPr>
          <p:cNvPr id="44038" name="TextBox 12"/>
          <p:cNvSpPr txBox="1">
            <a:spLocks noChangeArrowheads="1"/>
          </p:cNvSpPr>
          <p:nvPr/>
        </p:nvSpPr>
        <p:spPr bwMode="auto">
          <a:xfrm>
            <a:off x="3505200" y="1752600"/>
            <a:ext cx="2133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Website</a:t>
            </a:r>
          </a:p>
        </p:txBody>
      </p:sp>
      <p:sp>
        <p:nvSpPr>
          <p:cNvPr id="44039" name="TextBox 14"/>
          <p:cNvSpPr txBox="1">
            <a:spLocks noChangeArrowheads="1"/>
          </p:cNvSpPr>
          <p:nvPr/>
        </p:nvSpPr>
        <p:spPr bwMode="auto">
          <a:xfrm>
            <a:off x="6629400" y="1752600"/>
            <a:ext cx="2514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Calibri" pitchFamily="34" charset="0"/>
              </a:rPr>
              <a:t>Books</a:t>
            </a:r>
          </a:p>
        </p:txBody>
      </p:sp>
      <p:pic>
        <p:nvPicPr>
          <p:cNvPr id="44040" name="Picture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590800"/>
            <a:ext cx="2667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1" name="Picture 16" descr="Picture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2743200"/>
            <a:ext cx="2457450" cy="224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2" name="Picture 17" descr="Picture1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4588" y="2590800"/>
            <a:ext cx="2538412" cy="25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>
            <a:cxnSpLocks noChangeShapeType="1"/>
          </p:cNvCxnSpPr>
          <p:nvPr/>
        </p:nvCxnSpPr>
        <p:spPr bwMode="auto">
          <a:xfrm>
            <a:off x="457200" y="16002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685800" y="3810000"/>
            <a:ext cx="7772400" cy="1362075"/>
          </a:xfrm>
        </p:spPr>
        <p:txBody>
          <a:bodyPr/>
          <a:lstStyle/>
          <a:p>
            <a:pPr algn="ctr" eaLnBrk="1" hangingPunct="1"/>
            <a:r>
              <a:rPr lang="en-US" altLang="zh-CN" cap="none" smtClean="0">
                <a:solidFill>
                  <a:srgbClr val="595959"/>
                </a:solidFill>
                <a:ea typeface="ＭＳ Ｐゴシック" pitchFamily="34" charset="-128"/>
              </a:rPr>
              <a:t>THANK YOU FOR YOUR ATTENTION!</a:t>
            </a:r>
          </a:p>
        </p:txBody>
      </p:sp>
      <p:sp>
        <p:nvSpPr>
          <p:cNvPr id="45059" name="Text Placeholder 2"/>
          <p:cNvSpPr>
            <a:spLocks noGrp="1"/>
          </p:cNvSpPr>
          <p:nvPr>
            <p:ph type="body" idx="1"/>
          </p:nvPr>
        </p:nvSpPr>
        <p:spPr>
          <a:xfrm>
            <a:off x="762000" y="2438400"/>
            <a:ext cx="7772400" cy="1500188"/>
          </a:xfrm>
        </p:spPr>
        <p:txBody>
          <a:bodyPr anchor="ctr"/>
          <a:lstStyle/>
          <a:p>
            <a:pPr algn="ctr" eaLnBrk="1" hangingPunct="1"/>
            <a:r>
              <a:rPr lang="en-US" altLang="zh-CN" smtClean="0">
                <a:solidFill>
                  <a:schemeClr val="tx1"/>
                </a:solidFill>
                <a:ea typeface="ＭＳ Ｐゴシック" pitchFamily="34" charset="-128"/>
                <a:hlinkClick r:id="rId2"/>
              </a:rPr>
              <a:t>Richard.hoffmann@dezshira.com</a:t>
            </a:r>
            <a:endParaRPr lang="en-US" altLang="zh-CN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algn="ctr" eaLnBrk="1" hangingPunct="1"/>
            <a:r>
              <a:rPr lang="en-US" altLang="zh-CN" smtClean="0">
                <a:solidFill>
                  <a:schemeClr val="tx1"/>
                </a:solidFill>
                <a:ea typeface="宋体" pitchFamily="2" charset="-122"/>
              </a:rPr>
              <a:t>Mob: +86 18601318781</a:t>
            </a:r>
            <a:endParaRPr lang="en-US" altLang="zh-CN" smtClean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28676" name="Date Placeholder 3"/>
          <p:cNvSpPr>
            <a:spLocks noGrp="1"/>
          </p:cNvSpPr>
          <p:nvPr>
            <p:ph type="dt" sz="quarter" idx="10"/>
          </p:nvPr>
        </p:nvSpPr>
        <p:spPr bwMode="auto">
          <a:xfrm>
            <a:off x="457200" y="6416675"/>
            <a:ext cx="2133600" cy="365125"/>
          </a:xfrm>
          <a:ln>
            <a:miter lim="800000"/>
            <a:headEnd/>
            <a:tailEnd/>
          </a:ln>
        </p:spPr>
        <p:txBody>
          <a:bodyPr/>
          <a:lstStyle/>
          <a:p>
            <a:fld id="{214E47FA-7ADD-4DEF-9F26-85D493E0FA7F}" type="datetime1">
              <a:rPr lang="en-US" altLang="zh-CN"/>
              <a:pPr/>
              <a:t>11/1/2016</a:t>
            </a:fld>
            <a:endParaRPr lang="de-DE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de-DE"/>
              <a:t>www.dezshira.com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4166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912997A-6BAE-4461-9B3E-7404C04D0F2C}" type="slidenum">
              <a:rPr lang="de-DE" altLang="zh-CN"/>
              <a:pPr/>
              <a:t>35</a:t>
            </a:fld>
            <a:endParaRPr lang="de-DE" altLang="zh-CN"/>
          </a:p>
        </p:txBody>
      </p:sp>
      <p:sp>
        <p:nvSpPr>
          <p:cNvPr id="7" name="Rectangle 6"/>
          <p:cNvSpPr/>
          <p:nvPr/>
        </p:nvSpPr>
        <p:spPr>
          <a:xfrm>
            <a:off x="2667000" y="1219200"/>
            <a:ext cx="3886200" cy="1323439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+mn-ea"/>
                <a:cs typeface="Times New Roman"/>
              </a:rPr>
              <a:t>Q&amp;A</a:t>
            </a:r>
            <a:endParaRPr lang="en-US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SA White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4D3BC22BCC2748AFC568F9706741A4" ma:contentTypeVersion="0" ma:contentTypeDescription="Create a new document." ma:contentTypeScope="" ma:versionID="40e5d466d8fddf43cbf1a7dce3b29daf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2CCE4FFE-EFFE-4512-A318-A068FAA90B42}">
  <ds:schemaRefs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FDB8D551-B88B-4A46-AB3A-402414F511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4B77A8-75C0-446A-8504-A88FA4824D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DSA White-1</Template>
  <TotalTime>1087</TotalTime>
  <Words>1379</Words>
  <Application>Microsoft Office PowerPoint</Application>
  <PresentationFormat>On-screen Show (4:3)</PresentationFormat>
  <Paragraphs>288</Paragraphs>
  <Slides>35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6" baseType="lpstr">
      <vt:lpstr>Calibri (Body)</vt:lpstr>
      <vt:lpstr>MS Gothic</vt:lpstr>
      <vt:lpstr>ＭＳ Ｐゴシック</vt:lpstr>
      <vt:lpstr>宋体</vt:lpstr>
      <vt:lpstr>Arial</vt:lpstr>
      <vt:lpstr>Calibri</vt:lpstr>
      <vt:lpstr>Georgia</vt:lpstr>
      <vt:lpstr>Times</vt:lpstr>
      <vt:lpstr>Times New Roman</vt:lpstr>
      <vt:lpstr>Wingdings</vt:lpstr>
      <vt:lpstr>DSA White-1</vt:lpstr>
      <vt:lpstr>Setting Up Your Company In China</vt:lpstr>
      <vt:lpstr>Dezan Shira &amp; Associates – the Asian Practice</vt:lpstr>
      <vt:lpstr>Topics</vt:lpstr>
      <vt:lpstr>Types Of Legal Structures - Strategy Must Follow Structure -</vt:lpstr>
      <vt:lpstr>Types Of Legal Structures</vt:lpstr>
      <vt:lpstr>“Freelancer”</vt:lpstr>
      <vt:lpstr>Representative Office</vt:lpstr>
      <vt:lpstr>PowerPoint Presentation</vt:lpstr>
      <vt:lpstr>Tax Methods for RO</vt:lpstr>
      <vt:lpstr>Wholly Foreign Owned Enterprise (WFOE)</vt:lpstr>
      <vt:lpstr>PowerPoint Presentation</vt:lpstr>
      <vt:lpstr>Foreign Invested Commercial Enterprise (FICE)</vt:lpstr>
      <vt:lpstr>PowerPoint Presentation</vt:lpstr>
      <vt:lpstr>Joint Venture (JV)</vt:lpstr>
      <vt:lpstr>PowerPoint Presentation</vt:lpstr>
      <vt:lpstr>Key taxes for Foreign Invested Enterprises</vt:lpstr>
      <vt:lpstr>Foreign Invested Partnership (FIP)</vt:lpstr>
      <vt:lpstr>Hong Kong Companies</vt:lpstr>
      <vt:lpstr>Restructuring Your Business</vt:lpstr>
      <vt:lpstr>Common Misunderstandings</vt:lpstr>
      <vt:lpstr>Financial Issues</vt:lpstr>
      <vt:lpstr>Initial Funding – Registered Capital for a FIE</vt:lpstr>
      <vt:lpstr>Refinancing</vt:lpstr>
      <vt:lpstr>PowerPoint Presentation</vt:lpstr>
      <vt:lpstr>Underestimation of cost and time</vt:lpstr>
      <vt:lpstr>Financial Issue - Salary</vt:lpstr>
      <vt:lpstr>Hiring of staff</vt:lpstr>
      <vt:lpstr>Dismissing staff</vt:lpstr>
      <vt:lpstr>Fixed-Term Contract </vt:lpstr>
      <vt:lpstr>Open-Term Contract</vt:lpstr>
      <vt:lpstr>Over all – A great market</vt:lpstr>
      <vt:lpstr>Our experience from dealing with 2000 clients says us:</vt:lpstr>
      <vt:lpstr> be patient</vt:lpstr>
      <vt:lpstr>Publications</vt:lpstr>
      <vt:lpstr>THANK YOU FOR YOUR ATTENTION!</vt:lpstr>
    </vt:vector>
  </TitlesOfParts>
  <Company>DSA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jessica.tou</dc:creator>
  <cp:lastModifiedBy>Ari Chernoff</cp:lastModifiedBy>
  <cp:revision>86</cp:revision>
  <dcterms:created xsi:type="dcterms:W3CDTF">2010-10-29T09:17:29Z</dcterms:created>
  <dcterms:modified xsi:type="dcterms:W3CDTF">2016-11-01T04:20:39Z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0x010100134D3BC22BCC2748AFC568F9706741A4</vt:lpwstr>
  </property>
</Properties>
</file>