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4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5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6.xml" ContentType="application/vnd.openxmlformats-officedocument.theme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7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8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0" r:id="rId2"/>
    <p:sldMasterId id="2147483688" r:id="rId3"/>
    <p:sldMasterId id="2147483696" r:id="rId4"/>
    <p:sldMasterId id="2147483704" r:id="rId5"/>
    <p:sldMasterId id="2147483724" r:id="rId6"/>
    <p:sldMasterId id="2147483716" r:id="rId7"/>
    <p:sldMasterId id="2147483749" r:id="rId8"/>
    <p:sldMasterId id="2147483737" r:id="rId9"/>
  </p:sldMasterIdLst>
  <p:notesMasterIdLst>
    <p:notesMasterId r:id="rId42"/>
  </p:notesMasterIdLst>
  <p:handoutMasterIdLst>
    <p:handoutMasterId r:id="rId43"/>
  </p:handoutMasterIdLst>
  <p:sldIdLst>
    <p:sldId id="286" r:id="rId10"/>
    <p:sldId id="302" r:id="rId11"/>
    <p:sldId id="303" r:id="rId12"/>
    <p:sldId id="304" r:id="rId13"/>
    <p:sldId id="305" r:id="rId14"/>
    <p:sldId id="273" r:id="rId15"/>
    <p:sldId id="287" r:id="rId16"/>
    <p:sldId id="281" r:id="rId17"/>
    <p:sldId id="282" r:id="rId18"/>
    <p:sldId id="283" r:id="rId19"/>
    <p:sldId id="284" r:id="rId20"/>
    <p:sldId id="285" r:id="rId21"/>
    <p:sldId id="257" r:id="rId22"/>
    <p:sldId id="258" r:id="rId23"/>
    <p:sldId id="259" r:id="rId24"/>
    <p:sldId id="269" r:id="rId25"/>
    <p:sldId id="270" r:id="rId26"/>
    <p:sldId id="298" r:id="rId27"/>
    <p:sldId id="272" r:id="rId28"/>
    <p:sldId id="297" r:id="rId29"/>
    <p:sldId id="309" r:id="rId30"/>
    <p:sldId id="264" r:id="rId31"/>
    <p:sldId id="288" r:id="rId32"/>
    <p:sldId id="289" r:id="rId33"/>
    <p:sldId id="300" r:id="rId34"/>
    <p:sldId id="310" r:id="rId35"/>
    <p:sldId id="311" r:id="rId36"/>
    <p:sldId id="292" r:id="rId37"/>
    <p:sldId id="293" r:id="rId38"/>
    <p:sldId id="295" r:id="rId39"/>
    <p:sldId id="294" r:id="rId40"/>
    <p:sldId id="306" r:id="rId41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A0000"/>
    <a:srgbClr val="0027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79831" autoAdjust="0"/>
  </p:normalViewPr>
  <p:slideViewPr>
    <p:cSldViewPr>
      <p:cViewPr varScale="1">
        <p:scale>
          <a:sx n="47" d="100"/>
          <a:sy n="47" d="100"/>
        </p:scale>
        <p:origin x="762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456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slide" Target="slides/slide30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9" Type="http://schemas.openxmlformats.org/officeDocument/2006/relationships/slide" Target="slides/slide2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40" Type="http://schemas.openxmlformats.org/officeDocument/2006/relationships/slide" Target="slides/slide31.xml"/><Relationship Id="rId45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43" Type="http://schemas.openxmlformats.org/officeDocument/2006/relationships/handoutMaster" Target="handoutMasters/handoutMaster1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slide" Target="slides/slide29.xml"/><Relationship Id="rId46" Type="http://schemas.openxmlformats.org/officeDocument/2006/relationships/theme" Target="theme/theme1.xml"/><Relationship Id="rId20" Type="http://schemas.openxmlformats.org/officeDocument/2006/relationships/slide" Target="slides/slide11.xml"/><Relationship Id="rId41" Type="http://schemas.openxmlformats.org/officeDocument/2006/relationships/slide" Target="slides/slide32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peggy.mapondera\Desktop\DSA\Events\Ease%20of%20Business%20Index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4"/>
    </mc:Choice>
    <mc:Fallback>
      <c:style val="14"/>
    </mc:Fallback>
  </mc:AlternateContent>
  <c:chart>
    <c:title>
      <c:tx>
        <c:rich>
          <a:bodyPr/>
          <a:lstStyle/>
          <a:p>
            <a:pPr>
              <a:defRPr sz="8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r>
              <a:rPr lang="en-US" sz="960" b="1" i="0" u="none" strike="noStrike" baseline="0">
                <a:solidFill>
                  <a:srgbClr val="000000"/>
                </a:solidFill>
                <a:latin typeface="Calibri"/>
                <a:cs typeface="Calibri"/>
              </a:rPr>
              <a:t>Ease of Doing Business Index 2010</a:t>
            </a:r>
          </a:p>
          <a:p>
            <a:pPr>
              <a:defRPr sz="8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r>
              <a:rPr lang="en-US" sz="960" b="1" i="0" u="none" strike="noStrike" baseline="0">
                <a:solidFill>
                  <a:srgbClr val="000000"/>
                </a:solidFill>
                <a:latin typeface="Calibri"/>
                <a:cs typeface="Calibri"/>
              </a:rPr>
              <a:t>Asia Pasific vs Europe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Sheet1!$B$1</c:f>
              <c:strCache>
                <c:ptCount val="1"/>
                <c:pt idx="0">
                  <c:v>2010</c:v>
                </c:pt>
              </c:strCache>
            </c:strRef>
          </c:tx>
          <c:spPr>
            <a:ln>
              <a:solidFill>
                <a:schemeClr val="accent1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1"/>
                </a:solidFill>
              </a:ln>
            </c:spPr>
          </c:dPt>
          <c:dPt>
            <c:idx val="1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1"/>
                </a:solidFill>
              </a:ln>
            </c:spPr>
          </c:dPt>
          <c:dPt>
            <c:idx val="2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1"/>
                </a:solidFill>
              </a:ln>
            </c:spPr>
          </c:dPt>
          <c:dPt>
            <c:idx val="3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1"/>
                </a:solidFill>
              </a:ln>
            </c:spPr>
          </c:dPt>
          <c:dPt>
            <c:idx val="4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1"/>
                </a:solidFill>
              </a:ln>
            </c:spPr>
          </c:dPt>
          <c:dPt>
            <c:idx val="5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1"/>
                </a:solidFill>
              </a:ln>
            </c:spPr>
          </c:dPt>
          <c:dPt>
            <c:idx val="6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1"/>
                </a:solidFill>
              </a:ln>
            </c:spPr>
          </c:dPt>
          <c:dPt>
            <c:idx val="7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1"/>
                </a:solidFill>
              </a:ln>
            </c:spPr>
          </c:dPt>
          <c:dPt>
            <c:idx val="8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1"/>
                </a:solidFill>
              </a:ln>
            </c:spPr>
          </c:dPt>
          <c:dPt>
            <c:idx val="9"/>
            <c:invertIfNegative val="0"/>
            <c:bubble3D val="0"/>
            <c:spPr>
              <a:solidFill>
                <a:schemeClr val="accent1">
                  <a:lumMod val="50000"/>
                </a:schemeClr>
              </a:solidFill>
              <a:ln>
                <a:solidFill>
                  <a:schemeClr val="accent1"/>
                </a:solidFill>
              </a:ln>
            </c:spPr>
          </c:dPt>
          <c:dPt>
            <c:idx val="10"/>
            <c:invertIfNegative val="0"/>
            <c:bubble3D val="0"/>
            <c:spPr>
              <a:solidFill>
                <a:schemeClr val="accent1">
                  <a:lumMod val="50000"/>
                </a:schemeClr>
              </a:solidFill>
              <a:ln>
                <a:solidFill>
                  <a:schemeClr val="accent1"/>
                </a:solidFill>
              </a:ln>
            </c:spPr>
          </c:dPt>
          <c:dPt>
            <c:idx val="11"/>
            <c:invertIfNegative val="0"/>
            <c:bubble3D val="0"/>
            <c:spPr>
              <a:solidFill>
                <a:schemeClr val="accent1">
                  <a:lumMod val="50000"/>
                </a:schemeClr>
              </a:solidFill>
              <a:ln>
                <a:solidFill>
                  <a:schemeClr val="accent1"/>
                </a:solidFill>
              </a:ln>
            </c:spPr>
          </c:dPt>
          <c:dPt>
            <c:idx val="12"/>
            <c:invertIfNegative val="0"/>
            <c:bubble3D val="0"/>
            <c:spPr>
              <a:solidFill>
                <a:schemeClr val="accent1">
                  <a:lumMod val="50000"/>
                </a:schemeClr>
              </a:solidFill>
              <a:ln>
                <a:solidFill>
                  <a:schemeClr val="accent1"/>
                </a:solidFill>
              </a:ln>
            </c:spPr>
          </c:dPt>
          <c:dPt>
            <c:idx val="13"/>
            <c:invertIfNegative val="0"/>
            <c:bubble3D val="0"/>
            <c:spPr>
              <a:solidFill>
                <a:schemeClr val="accent1">
                  <a:lumMod val="50000"/>
                </a:schemeClr>
              </a:solidFill>
              <a:ln>
                <a:solidFill>
                  <a:schemeClr val="accent1"/>
                </a:solidFill>
              </a:ln>
            </c:spPr>
          </c:dPt>
          <c:dPt>
            <c:idx val="14"/>
            <c:invertIfNegative val="0"/>
            <c:bubble3D val="0"/>
            <c:spPr>
              <a:solidFill>
                <a:schemeClr val="accent1">
                  <a:lumMod val="50000"/>
                </a:schemeClr>
              </a:solidFill>
              <a:ln>
                <a:solidFill>
                  <a:schemeClr val="accent1"/>
                </a:solidFill>
              </a:ln>
            </c:spPr>
          </c:dPt>
          <c:dPt>
            <c:idx val="15"/>
            <c:invertIfNegative val="0"/>
            <c:bubble3D val="0"/>
            <c:spPr>
              <a:solidFill>
                <a:schemeClr val="accent1">
                  <a:lumMod val="50000"/>
                </a:schemeClr>
              </a:solidFill>
              <a:ln>
                <a:solidFill>
                  <a:schemeClr val="accent1"/>
                </a:solidFill>
              </a:ln>
            </c:spPr>
          </c:dPt>
          <c:dPt>
            <c:idx val="16"/>
            <c:invertIfNegative val="0"/>
            <c:bubble3D val="0"/>
            <c:spPr>
              <a:solidFill>
                <a:schemeClr val="accent1">
                  <a:lumMod val="50000"/>
                </a:schemeClr>
              </a:solidFill>
              <a:ln>
                <a:solidFill>
                  <a:schemeClr val="accent1"/>
                </a:solidFill>
              </a:ln>
            </c:spPr>
          </c:dPt>
          <c:dPt>
            <c:idx val="17"/>
            <c:invertIfNegative val="0"/>
            <c:bubble3D val="0"/>
            <c:spPr>
              <a:solidFill>
                <a:schemeClr val="accent1">
                  <a:lumMod val="50000"/>
                </a:schemeClr>
              </a:solidFill>
              <a:ln>
                <a:solidFill>
                  <a:schemeClr val="accent1"/>
                </a:solidFill>
              </a:ln>
            </c:spPr>
          </c:dPt>
          <c:dPt>
            <c:idx val="18"/>
            <c:invertIfNegative val="0"/>
            <c:bubble3D val="0"/>
            <c:spPr>
              <a:solidFill>
                <a:schemeClr val="accent1">
                  <a:lumMod val="50000"/>
                </a:schemeClr>
              </a:solidFill>
              <a:ln>
                <a:solidFill>
                  <a:schemeClr val="accent1"/>
                </a:solidFill>
              </a:ln>
            </c:spPr>
          </c:dPt>
          <c:dPt>
            <c:idx val="19"/>
            <c:invertIfNegative val="0"/>
            <c:bubble3D val="0"/>
            <c:spPr>
              <a:solidFill>
                <a:schemeClr val="accent1">
                  <a:lumMod val="50000"/>
                </a:schemeClr>
              </a:solidFill>
              <a:ln>
                <a:solidFill>
                  <a:schemeClr val="accent1"/>
                </a:solidFill>
              </a:ln>
            </c:spPr>
          </c:dPt>
          <c:dPt>
            <c:idx val="20"/>
            <c:invertIfNegative val="0"/>
            <c:bubble3D val="0"/>
            <c:spPr>
              <a:solidFill>
                <a:schemeClr val="accent1">
                  <a:lumMod val="50000"/>
                </a:schemeClr>
              </a:solidFill>
              <a:ln>
                <a:solidFill>
                  <a:schemeClr val="accent1"/>
                </a:solidFill>
              </a:ln>
            </c:spPr>
          </c:dPt>
          <c:dPt>
            <c:idx val="21"/>
            <c:invertIfNegative val="0"/>
            <c:bubble3D val="0"/>
            <c:spPr>
              <a:solidFill>
                <a:schemeClr val="accent1">
                  <a:lumMod val="50000"/>
                </a:schemeClr>
              </a:solidFill>
              <a:ln>
                <a:solidFill>
                  <a:schemeClr val="accent1"/>
                </a:solidFill>
              </a:ln>
            </c:spPr>
          </c:dPt>
          <c:dPt>
            <c:idx val="22"/>
            <c:invertIfNegative val="0"/>
            <c:bubble3D val="0"/>
            <c:spPr>
              <a:solidFill>
                <a:schemeClr val="accent1">
                  <a:lumMod val="50000"/>
                </a:schemeClr>
              </a:solidFill>
              <a:ln>
                <a:solidFill>
                  <a:schemeClr val="accent1"/>
                </a:solidFill>
              </a:ln>
            </c:spPr>
          </c:dPt>
          <c:dPt>
            <c:idx val="23"/>
            <c:invertIfNegative val="0"/>
            <c:bubble3D val="0"/>
            <c:spPr>
              <a:solidFill>
                <a:schemeClr val="accent1">
                  <a:lumMod val="50000"/>
                </a:schemeClr>
              </a:solidFill>
              <a:ln>
                <a:solidFill>
                  <a:schemeClr val="accent1"/>
                </a:solidFill>
              </a:ln>
            </c:spPr>
          </c:dPt>
          <c:dPt>
            <c:idx val="24"/>
            <c:invertIfNegative val="0"/>
            <c:bubble3D val="0"/>
            <c:spPr>
              <a:solidFill>
                <a:schemeClr val="accent1">
                  <a:lumMod val="50000"/>
                </a:schemeClr>
              </a:solidFill>
              <a:ln>
                <a:solidFill>
                  <a:schemeClr val="accent1"/>
                </a:solidFill>
              </a:ln>
            </c:spPr>
          </c:dPt>
          <c:cat>
            <c:strRef>
              <c:f>Sheet1!$A$2:$A$26</c:f>
              <c:strCache>
                <c:ptCount val="25"/>
                <c:pt idx="0">
                  <c:v>Singapore</c:v>
                </c:pt>
                <c:pt idx="1">
                  <c:v>Hong Kong SAR, China</c:v>
                </c:pt>
                <c:pt idx="2">
                  <c:v>New Zealand</c:v>
                </c:pt>
                <c:pt idx="3">
                  <c:v>Australia</c:v>
                </c:pt>
                <c:pt idx="4">
                  <c:v>Malaysia</c:v>
                </c:pt>
                <c:pt idx="5">
                  <c:v>Vietnam</c:v>
                </c:pt>
                <c:pt idx="6">
                  <c:v>China</c:v>
                </c:pt>
                <c:pt idx="7">
                  <c:v>Bangladesh</c:v>
                </c:pt>
                <c:pt idx="8">
                  <c:v>India</c:v>
                </c:pt>
                <c:pt idx="9">
                  <c:v>United States</c:v>
                </c:pt>
                <c:pt idx="10">
                  <c:v>United Kingdom</c:v>
                </c:pt>
                <c:pt idx="11">
                  <c:v>Denmark</c:v>
                </c:pt>
                <c:pt idx="12">
                  <c:v>Canada</c:v>
                </c:pt>
                <c:pt idx="13">
                  <c:v>Norway</c:v>
                </c:pt>
                <c:pt idx="14">
                  <c:v>Ireland</c:v>
                </c:pt>
                <c:pt idx="15">
                  <c:v>Finland</c:v>
                </c:pt>
                <c:pt idx="16">
                  <c:v>Germany</c:v>
                </c:pt>
                <c:pt idx="17">
                  <c:v>France</c:v>
                </c:pt>
                <c:pt idx="18">
                  <c:v>Switzerland</c:v>
                </c:pt>
                <c:pt idx="19">
                  <c:v>Netherlands</c:v>
                </c:pt>
                <c:pt idx="20">
                  <c:v>Portugal</c:v>
                </c:pt>
                <c:pt idx="21">
                  <c:v>Spain</c:v>
                </c:pt>
                <c:pt idx="22">
                  <c:v>Italy</c:v>
                </c:pt>
                <c:pt idx="23">
                  <c:v>Greece</c:v>
                </c:pt>
                <c:pt idx="24">
                  <c:v>Russian Federation</c:v>
                </c:pt>
              </c:strCache>
            </c:strRef>
          </c:cat>
          <c:val>
            <c:numRef>
              <c:f>Sheet1!$B$2:$B$26</c:f>
              <c:numCache>
                <c:formatCode>General</c:formatCode>
                <c:ptCount val="2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10</c:v>
                </c:pt>
                <c:pt idx="4">
                  <c:v>21</c:v>
                </c:pt>
                <c:pt idx="5">
                  <c:v>78</c:v>
                </c:pt>
                <c:pt idx="6">
                  <c:v>79</c:v>
                </c:pt>
                <c:pt idx="7">
                  <c:v>107</c:v>
                </c:pt>
                <c:pt idx="8">
                  <c:v>134</c:v>
                </c:pt>
                <c:pt idx="9">
                  <c:v>5</c:v>
                </c:pt>
                <c:pt idx="10">
                  <c:v>4</c:v>
                </c:pt>
                <c:pt idx="11">
                  <c:v>6</c:v>
                </c:pt>
                <c:pt idx="12">
                  <c:v>7</c:v>
                </c:pt>
                <c:pt idx="13">
                  <c:v>8</c:v>
                </c:pt>
                <c:pt idx="14">
                  <c:v>9</c:v>
                </c:pt>
                <c:pt idx="15">
                  <c:v>13</c:v>
                </c:pt>
                <c:pt idx="16">
                  <c:v>22</c:v>
                </c:pt>
                <c:pt idx="17">
                  <c:v>26</c:v>
                </c:pt>
                <c:pt idx="18">
                  <c:v>27</c:v>
                </c:pt>
                <c:pt idx="19">
                  <c:v>30</c:v>
                </c:pt>
                <c:pt idx="20">
                  <c:v>31</c:v>
                </c:pt>
                <c:pt idx="21">
                  <c:v>49</c:v>
                </c:pt>
                <c:pt idx="22">
                  <c:v>80</c:v>
                </c:pt>
                <c:pt idx="23">
                  <c:v>109</c:v>
                </c:pt>
                <c:pt idx="24">
                  <c:v>123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97466608"/>
        <c:axId val="197467168"/>
      </c:barChart>
      <c:catAx>
        <c:axId val="1974666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2700000" vert="horz"/>
          <a:lstStyle/>
          <a:p>
            <a:pPr>
              <a:defRPr sz="8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n-US"/>
          </a:p>
        </c:txPr>
        <c:crossAx val="197467168"/>
        <c:crosses val="autoZero"/>
        <c:auto val="1"/>
        <c:lblAlgn val="ctr"/>
        <c:lblOffset val="100"/>
        <c:noMultiLvlLbl val="0"/>
      </c:catAx>
      <c:valAx>
        <c:axId val="19746716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8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n-US"/>
          </a:p>
        </c:txPr>
        <c:crossAx val="197466608"/>
        <c:crosses val="autoZero"/>
        <c:crossBetween val="between"/>
      </c:valAx>
    </c:plotArea>
    <c:plotVisOnly val="1"/>
    <c:dispBlanksAs val="gap"/>
    <c:showDLblsOverMax val="0"/>
  </c:chart>
  <c:spPr>
    <a:ln>
      <a:solidFill>
        <a:schemeClr val="tx2"/>
      </a:solidFill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en-US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0.43678</cdr:x>
      <cdr:y>0.91111</cdr:y>
    </cdr:from>
    <cdr:to>
      <cdr:x>0.63218</cdr:x>
      <cdr:y>0.97778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895600" y="3124200"/>
          <a:ext cx="1295400" cy="228600"/>
        </a:xfrm>
        <a:prstGeom xmlns:a="http://schemas.openxmlformats.org/drawingml/2006/main" prst="rect">
          <a:avLst/>
        </a:prstGeom>
        <a:ln xmlns:a="http://schemas.openxmlformats.org/drawingml/2006/main" w="3175"/>
        <a:effectLst xmlns:a="http://schemas.openxmlformats.org/drawingml/2006/main"/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800" b="1"/>
            <a:t>Data Source: The World Bank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8C33E0-9AE4-476E-8EF0-73DB862ECE33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80124D-733F-4467-A8D2-26704540D59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53735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54B405-CDFE-4469-B0A5-07DB43B316D0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B4C794-14E6-4F9A-95E4-E1A8BAD61B2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6899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>
              <a:ea typeface="ＭＳ Ｐゴシック" pitchFamily="34" charset="-128"/>
            </a:endParaRPr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D8A2815-A68F-4012-9F3E-EC4B069F688B}" type="slidenum">
              <a:rPr lang="en-US" altLang="zh-CN">
                <a:solidFill>
                  <a:prstClr val="black"/>
                </a:solidFill>
              </a:rPr>
              <a:pPr/>
              <a:t>1</a:t>
            </a:fld>
            <a:endParaRPr lang="en-US" altLang="zh-C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00400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ea typeface="宋体" pitchFamily="2" charset="-122"/>
            </a:endParaRPr>
          </a:p>
        </p:txBody>
      </p:sp>
      <p:sp>
        <p:nvSpPr>
          <p:cNvPr id="798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D328A996-ED0F-4B25-A47E-CF21DE6068D5}" type="slidenum">
              <a:rPr lang="en-GB" sz="1200">
                <a:solidFill>
                  <a:prstClr val="black"/>
                </a:solidFill>
              </a:rPr>
              <a:pPr eaLnBrk="1" hangingPunct="1"/>
              <a:t>3</a:t>
            </a:fld>
            <a:endParaRPr lang="en-GB" sz="1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34801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>
              <a:ea typeface="宋体" pitchFamily="2" charset="-122"/>
            </a:endParaRPr>
          </a:p>
        </p:txBody>
      </p:sp>
      <p:sp>
        <p:nvSpPr>
          <p:cNvPr id="819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754A6492-3A68-4D32-8282-EA243C10E6DE}" type="slidenum">
              <a:rPr lang="en-GB" sz="1200">
                <a:solidFill>
                  <a:prstClr val="black"/>
                </a:solidFill>
              </a:rPr>
              <a:pPr eaLnBrk="1" hangingPunct="1"/>
              <a:t>4</a:t>
            </a:fld>
            <a:endParaRPr lang="en-GB" sz="1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1830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>
              <a:ea typeface="宋体" pitchFamily="2" charset="-122"/>
            </a:endParaRPr>
          </a:p>
        </p:txBody>
      </p:sp>
      <p:sp>
        <p:nvSpPr>
          <p:cNvPr id="839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E6FC2CA2-9998-4BDF-8D3F-7FD2011C2BA3}" type="slidenum">
              <a:rPr lang="en-GB" sz="1200">
                <a:solidFill>
                  <a:prstClr val="black"/>
                </a:solidFill>
              </a:rPr>
              <a:pPr eaLnBrk="1" hangingPunct="1"/>
              <a:t>5</a:t>
            </a:fld>
            <a:endParaRPr lang="en-GB" sz="1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12744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zh-CN" dirty="0" smtClean="0">
              <a:latin typeface="Arial" charset="0"/>
            </a:endParaRPr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B7A7913-8119-417C-B113-7A2E335926C7}" type="slidenum">
              <a:rPr lang="en-GB" altLang="zh-CN">
                <a:solidFill>
                  <a:prstClr val="black"/>
                </a:solidFill>
              </a:rPr>
              <a:pPr/>
              <a:t>6</a:t>
            </a:fld>
            <a:endParaRPr lang="en-GB" altLang="zh-C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0017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FD9C5-8453-4066-BE1C-FDF6DED326D3}" type="slidenum">
              <a:rPr lang="en-US" altLang="zh-CN" smtClean="0"/>
              <a:pPr/>
              <a:t>8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715626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335F08B-B2A3-4877-AC70-5561688D8BE6}" type="slidenum">
              <a:rPr lang="en-US" altLang="zh-CN">
                <a:solidFill>
                  <a:prstClr val="black"/>
                </a:solidFill>
              </a:rPr>
              <a:pPr/>
              <a:t>14</a:t>
            </a:fld>
            <a:endParaRPr lang="en-US" altLang="zh-C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25181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B4C794-14E6-4F9A-95E4-E1A8BAD61B23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523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B4C794-14E6-4F9A-95E4-E1A8BAD61B23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6980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733B3-3462-4F18-A4EE-5FDD092EADC9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9673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2A61639-0C6A-4B2A-9B5E-F5E073BF389E}" type="slidenum">
              <a:rPr lang="de-DE" altLang="zh-CN">
                <a:solidFill>
                  <a:prstClr val="black"/>
                </a:solidFill>
              </a:rPr>
              <a:pPr/>
              <a:t>22</a:t>
            </a:fld>
            <a:endParaRPr lang="de-DE" altLang="zh-CN">
              <a:solidFill>
                <a:prstClr val="black"/>
              </a:solidFill>
            </a:endParaRPr>
          </a:p>
        </p:txBody>
      </p:sp>
      <p:sp>
        <p:nvSpPr>
          <p:cNvPr id="40963" name="Placeholder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170560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B4C794-14E6-4F9A-95E4-E1A8BAD61B23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9974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B4C794-14E6-4F9A-95E4-E1A8BAD61B23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08261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B4C794-14E6-4F9A-95E4-E1A8BAD61B23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59267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B4C794-14E6-4F9A-95E4-E1A8BAD61B23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853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7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7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6477000"/>
            <a:ext cx="9144000" cy="228600"/>
          </a:xfrm>
          <a:prstGeom prst="rect">
            <a:avLst/>
          </a:prstGeom>
          <a:solidFill>
            <a:srgbClr val="CC0000"/>
          </a:solidFill>
          <a:ln>
            <a:solidFill>
              <a:srgbClr val="C416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pic>
        <p:nvPicPr>
          <p:cNvPr id="5" name="Picture 9" descr="DSA logo black with tag line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304800"/>
            <a:ext cx="312420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590800"/>
            <a:ext cx="8153400" cy="3352800"/>
          </a:xfrm>
        </p:spPr>
        <p:txBody>
          <a:bodyPr>
            <a:normAutofit/>
          </a:bodyPr>
          <a:lstStyle>
            <a:lvl1pPr marL="0" indent="0" algn="l">
              <a:buFont typeface="Wingdings" charset="2"/>
              <a:buChar char="§"/>
              <a:defRPr sz="2400" baseline="0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en-US" dirty="0"/>
          </a:p>
        </p:txBody>
      </p:sp>
      <p:sp>
        <p:nvSpPr>
          <p:cNvPr id="6" name="Footer Placeholder 30"/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2"/>
          </p:nvPr>
        </p:nvSpPr>
        <p:spPr>
          <a:xfrm>
            <a:off x="1143000" y="2438400"/>
            <a:ext cx="7391400" cy="3657600"/>
          </a:xfrm>
        </p:spPr>
        <p:txBody>
          <a:bodyPr/>
          <a:lstStyle>
            <a:lvl2pPr marL="800100" indent="-342900" algn="l">
              <a:buFont typeface="+mj-lt"/>
              <a:buAutoNum type="arabicPeriod"/>
              <a:defRPr sz="2000" i="0" baseline="0"/>
            </a:lvl2pPr>
            <a:lvl3pPr>
              <a:buFont typeface="Wingdings" charset="2"/>
              <a:buChar char="§"/>
              <a:defRPr sz="1800" baseline="0"/>
            </a:lvl3pPr>
            <a:lvl4pPr>
              <a:buFont typeface="Wingdings" charset="2"/>
              <a:buNone/>
              <a:defRPr baseline="0"/>
            </a:lvl4pPr>
            <a:lvl5pPr>
              <a:buNone/>
              <a:defRPr/>
            </a:lvl5pPr>
          </a:lstStyle>
          <a:p>
            <a:pPr lvl="3"/>
            <a:endParaRPr lang="en-US" dirty="0" smtClean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fld id="{FCD71A81-D22A-400C-8A36-3C18F9F3B712}" type="slidenum">
              <a:rPr lang="en-US" altLang="zh-CN">
                <a:solidFill>
                  <a:prstClr val="black"/>
                </a:solidFill>
              </a:rPr>
              <a:pPr/>
              <a:t>‹#›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>
            <a:normAutofit/>
          </a:bodyPr>
          <a:lstStyle>
            <a:lvl1pPr>
              <a:defRPr sz="3600" b="1"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F212D6B-2F91-4E0A-AE47-9C9797420272}" type="slidenum">
              <a:rPr lang="en-US" altLang="zh-CN">
                <a:solidFill>
                  <a:prstClr val="black"/>
                </a:solidFill>
              </a:rPr>
              <a:pPr/>
              <a:t>‹#›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/>
          </a:bodyPr>
          <a:lstStyle>
            <a:lvl1pPr>
              <a:defRPr sz="3600" b="1"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E1F5697-444C-421F-A22A-D210D8B61443}" type="slidenum">
              <a:rPr lang="en-US" altLang="zh-CN">
                <a:solidFill>
                  <a:prstClr val="black"/>
                </a:solidFill>
              </a:rPr>
              <a:pPr/>
              <a:t>‹#›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BCBEB6E-B334-4E50-8B5F-CCA6F30251C7}" type="slidenum">
              <a:rPr lang="en-US" altLang="zh-CN">
                <a:solidFill>
                  <a:prstClr val="black"/>
                </a:solidFill>
              </a:rPr>
              <a:pPr/>
              <a:t>‹#›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SA logo black with tag line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304800"/>
            <a:ext cx="312420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814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752600"/>
            <a:ext cx="8229600" cy="1143000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5" name="Footer Placeholder 20"/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smtClean="0">
                <a:ea typeface="MS PGothic" pitchFamily="34" charset="-128"/>
              </a:defRPr>
            </a:lvl1pPr>
          </a:lstStyle>
          <a:p>
            <a:fld id="{A700B428-889B-47A7-BFC9-8A430609309E}" type="datetime1">
              <a:rPr lang="en-US" altLang="zh-CN">
                <a:solidFill>
                  <a:prstClr val="black"/>
                </a:solidFill>
              </a:rPr>
              <a:pPr/>
              <a:t>11/1/2016</a:t>
            </a:fld>
            <a:endParaRPr lang="de-DE" altLang="zh-CN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de-DE">
                <a:solidFill>
                  <a:prstClr val="black">
                    <a:tint val="75000"/>
                  </a:prstClr>
                </a:solidFill>
              </a:rPr>
              <a:t>www.dezshira.com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fld id="{F4F5630F-00C6-4B3E-83C7-9214CAF6A90A}" type="slidenum">
              <a:rPr lang="de-DE" altLang="zh-CN">
                <a:solidFill>
                  <a:prstClr val="black"/>
                </a:solidFill>
              </a:rPr>
              <a:pPr/>
              <a:t>‹#›</a:t>
            </a:fld>
            <a:endParaRPr lang="de-DE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17538"/>
            <a:ext cx="8712200" cy="561975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79388" y="1628775"/>
            <a:ext cx="4316412" cy="4897438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28775"/>
            <a:ext cx="4316413" cy="2371725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152900"/>
            <a:ext cx="4316413" cy="2373313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457200" y="6553200"/>
            <a:ext cx="8229600" cy="244475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>
                <a:solidFill>
                  <a:prstClr val="black"/>
                </a:solidFill>
              </a:rPr>
              <a:t>&lt; </a:t>
            </a:r>
            <a:fld id="{2DD5DD51-9B16-4326-BB62-951D4CD39291}" type="slidenum">
              <a:rPr lang="en-US" altLang="zh-CN">
                <a:solidFill>
                  <a:prstClr val="black"/>
                </a:solidFill>
              </a:rPr>
              <a:pPr/>
              <a:t>‹#›</a:t>
            </a:fld>
            <a:r>
              <a:rPr lang="en-US" altLang="zh-CN">
                <a:solidFill>
                  <a:prstClr val="black"/>
                </a:solidFill>
              </a:rPr>
              <a:t> &gt;</a:t>
            </a: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17538"/>
            <a:ext cx="8712200" cy="561975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179388" y="1628775"/>
            <a:ext cx="8785225" cy="4897438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457200" y="6553200"/>
            <a:ext cx="8229600" cy="244475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>
                <a:solidFill>
                  <a:prstClr val="black"/>
                </a:solidFill>
              </a:rPr>
              <a:t>&lt; </a:t>
            </a:r>
            <a:fld id="{59FF193E-F7FB-424C-BCC8-09251329540F}" type="slidenum">
              <a:rPr lang="en-US" altLang="zh-CN">
                <a:solidFill>
                  <a:prstClr val="black"/>
                </a:solidFill>
              </a:rPr>
              <a:pPr/>
              <a:t>‹#›</a:t>
            </a:fld>
            <a:r>
              <a:rPr lang="en-US" altLang="zh-CN">
                <a:solidFill>
                  <a:prstClr val="black"/>
                </a:solidFill>
              </a:rPr>
              <a:t> &gt;</a:t>
            </a: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6477000"/>
            <a:ext cx="9144000" cy="228600"/>
          </a:xfrm>
          <a:prstGeom prst="rect">
            <a:avLst/>
          </a:prstGeom>
          <a:solidFill>
            <a:srgbClr val="CC0000"/>
          </a:solidFill>
          <a:ln>
            <a:solidFill>
              <a:srgbClr val="C416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  <a:ea typeface="ＭＳ Ｐゴシック" pitchFamily="34" charset="-128"/>
            </a:endParaRPr>
          </a:p>
        </p:txBody>
      </p:sp>
      <p:pic>
        <p:nvPicPr>
          <p:cNvPr id="5" name="Picture 9" descr="DSA logo black with tag line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304800"/>
            <a:ext cx="312420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590800"/>
            <a:ext cx="8153400" cy="3352800"/>
          </a:xfrm>
        </p:spPr>
        <p:txBody>
          <a:bodyPr>
            <a:normAutofit/>
          </a:bodyPr>
          <a:lstStyle>
            <a:lvl1pPr marL="0" indent="0" algn="l">
              <a:buFont typeface="Wingdings" charset="2"/>
              <a:buChar char="§"/>
              <a:defRPr sz="2400" baseline="0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en-US" dirty="0"/>
          </a:p>
        </p:txBody>
      </p:sp>
      <p:sp>
        <p:nvSpPr>
          <p:cNvPr id="6" name="Footer Placeholder 30"/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2"/>
          </p:nvPr>
        </p:nvSpPr>
        <p:spPr>
          <a:xfrm>
            <a:off x="1143000" y="2438400"/>
            <a:ext cx="7391400" cy="3657600"/>
          </a:xfrm>
        </p:spPr>
        <p:txBody>
          <a:bodyPr/>
          <a:lstStyle>
            <a:lvl2pPr marL="800100" indent="-342900" algn="l">
              <a:buFont typeface="+mj-lt"/>
              <a:buAutoNum type="arabicPeriod"/>
              <a:defRPr sz="2000" i="0" baseline="0"/>
            </a:lvl2pPr>
            <a:lvl3pPr>
              <a:buFont typeface="Wingdings" charset="2"/>
              <a:buChar char="§"/>
              <a:defRPr sz="1800" baseline="0"/>
            </a:lvl3pPr>
            <a:lvl4pPr>
              <a:buFont typeface="Wingdings" charset="2"/>
              <a:buNone/>
              <a:defRPr baseline="0"/>
            </a:lvl4pPr>
            <a:lvl5pPr>
              <a:buNone/>
              <a:defRPr/>
            </a:lvl5pPr>
          </a:lstStyle>
          <a:p>
            <a:pPr lvl="3"/>
            <a:endParaRPr lang="en-US" dirty="0" smtClean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fld id="{2F0BC7DF-8908-4B9E-B4F8-FE6869C92F6F}" type="slidenum">
              <a:rPr lang="en-US" altLang="zh-CN">
                <a:solidFill>
                  <a:prstClr val="black"/>
                </a:solidFill>
              </a:rPr>
              <a:pPr/>
              <a:t>‹#›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>
            <a:normAutofit/>
          </a:bodyPr>
          <a:lstStyle>
            <a:lvl1pPr>
              <a:defRPr sz="3600" b="1"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6431CCB-9DAE-4A41-A1D5-D12991BB9B12}" type="slidenum">
              <a:rPr lang="en-US" altLang="zh-CN">
                <a:solidFill>
                  <a:prstClr val="black"/>
                </a:solidFill>
              </a:rPr>
              <a:pPr/>
              <a:t>‹#›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/>
          </a:bodyPr>
          <a:lstStyle>
            <a:lvl1pPr>
              <a:defRPr sz="3600" b="1"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251D64F-1A7E-4FA0-971A-AEDFCEED3017}" type="slidenum">
              <a:rPr lang="en-US" altLang="zh-CN">
                <a:solidFill>
                  <a:prstClr val="black"/>
                </a:solidFill>
              </a:rPr>
              <a:pPr/>
              <a:t>‹#›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90DEB77-AA19-435D-9536-82C108831164}" type="slidenum">
              <a:rPr lang="en-US" altLang="zh-CN">
                <a:solidFill>
                  <a:prstClr val="black"/>
                </a:solidFill>
              </a:rPr>
              <a:pPr/>
              <a:t>‹#›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SA logo black with tag line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304800"/>
            <a:ext cx="312420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814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752600"/>
            <a:ext cx="8229600" cy="1143000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5" name="Footer Placeholder 20"/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smtClean="0">
                <a:ea typeface="MS PGothic" pitchFamily="34" charset="-128"/>
              </a:defRPr>
            </a:lvl1pPr>
          </a:lstStyle>
          <a:p>
            <a:fld id="{8FE730A5-365F-4781-9BB3-E13F5EC845CA}" type="datetime1">
              <a:rPr lang="en-US" altLang="zh-CN">
                <a:solidFill>
                  <a:prstClr val="black"/>
                </a:solidFill>
              </a:rPr>
              <a:pPr/>
              <a:t>11/1/2016</a:t>
            </a:fld>
            <a:endParaRPr lang="de-DE" altLang="zh-CN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de-DE">
                <a:solidFill>
                  <a:prstClr val="black">
                    <a:tint val="75000"/>
                  </a:prstClr>
                </a:solidFill>
              </a:rPr>
              <a:t>www.dezshira.com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fld id="{38CB0587-8E45-4522-A755-2980F1B8056C}" type="slidenum">
              <a:rPr lang="de-DE" altLang="zh-CN">
                <a:solidFill>
                  <a:prstClr val="black"/>
                </a:solidFill>
              </a:rPr>
              <a:pPr/>
              <a:t>‹#›</a:t>
            </a:fld>
            <a:endParaRPr lang="de-DE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6477000"/>
            <a:ext cx="9144000" cy="228600"/>
          </a:xfrm>
          <a:prstGeom prst="rect">
            <a:avLst/>
          </a:prstGeom>
          <a:solidFill>
            <a:srgbClr val="CC0000"/>
          </a:solidFill>
          <a:ln>
            <a:solidFill>
              <a:srgbClr val="C416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  <a:ea typeface="ＭＳ Ｐゴシック" pitchFamily="34" charset="-128"/>
            </a:endParaRPr>
          </a:p>
        </p:txBody>
      </p:sp>
      <p:pic>
        <p:nvPicPr>
          <p:cNvPr id="5" name="Picture 9" descr="DSA logo black with tag line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304800"/>
            <a:ext cx="312420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590800"/>
            <a:ext cx="8153400" cy="3352800"/>
          </a:xfrm>
        </p:spPr>
        <p:txBody>
          <a:bodyPr>
            <a:normAutofit/>
          </a:bodyPr>
          <a:lstStyle>
            <a:lvl1pPr marL="0" indent="0" algn="l">
              <a:buFont typeface="Wingdings" charset="2"/>
              <a:buChar char="§"/>
              <a:defRPr sz="2400" baseline="0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en-US" dirty="0"/>
          </a:p>
        </p:txBody>
      </p:sp>
      <p:sp>
        <p:nvSpPr>
          <p:cNvPr id="6" name="Footer Placeholder 30"/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  <p:hf sldNum="0" hd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2"/>
          </p:nvPr>
        </p:nvSpPr>
        <p:spPr>
          <a:xfrm>
            <a:off x="1143000" y="2438400"/>
            <a:ext cx="7391400" cy="3657600"/>
          </a:xfrm>
        </p:spPr>
        <p:txBody>
          <a:bodyPr/>
          <a:lstStyle>
            <a:lvl2pPr marL="800100" indent="-342900" algn="l">
              <a:buFont typeface="+mj-lt"/>
              <a:buAutoNum type="arabicPeriod"/>
              <a:defRPr sz="2000" i="0" baseline="0"/>
            </a:lvl2pPr>
            <a:lvl3pPr>
              <a:buFont typeface="Wingdings" charset="2"/>
              <a:buChar char="§"/>
              <a:defRPr sz="1800" baseline="0"/>
            </a:lvl3pPr>
            <a:lvl4pPr>
              <a:buFont typeface="Wingdings" charset="2"/>
              <a:buNone/>
              <a:defRPr baseline="0"/>
            </a:lvl4pPr>
            <a:lvl5pPr>
              <a:buNone/>
              <a:defRPr/>
            </a:lvl5pPr>
          </a:lstStyle>
          <a:p>
            <a:pPr lvl="3"/>
            <a:endParaRPr lang="en-US" dirty="0" smtClean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fld id="{2F0BC7DF-8908-4B9E-B4F8-FE6869C92F6F}" type="slidenum">
              <a:rPr lang="en-US" altLang="zh-CN">
                <a:solidFill>
                  <a:prstClr val="black"/>
                </a:solidFill>
              </a:rPr>
              <a:pPr/>
              <a:t>‹#›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>
            <a:normAutofit/>
          </a:bodyPr>
          <a:lstStyle>
            <a:lvl1pPr>
              <a:defRPr sz="3600" b="1"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6431CCB-9DAE-4A41-A1D5-D12991BB9B12}" type="slidenum">
              <a:rPr lang="en-US" altLang="zh-CN">
                <a:solidFill>
                  <a:prstClr val="black"/>
                </a:solidFill>
              </a:rPr>
              <a:pPr/>
              <a:t>‹#›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/>
          </a:bodyPr>
          <a:lstStyle>
            <a:lvl1pPr>
              <a:defRPr sz="3600" b="1"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251D64F-1A7E-4FA0-971A-AEDFCEED3017}" type="slidenum">
              <a:rPr lang="en-US" altLang="zh-CN">
                <a:solidFill>
                  <a:prstClr val="black"/>
                </a:solidFill>
              </a:rPr>
              <a:pPr/>
              <a:t>‹#›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90DEB77-AA19-435D-9536-82C108831164}" type="slidenum">
              <a:rPr lang="en-US" altLang="zh-CN">
                <a:solidFill>
                  <a:prstClr val="black"/>
                </a:solidFill>
              </a:rPr>
              <a:pPr/>
              <a:t>‹#›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SA logo black with tag line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304800"/>
            <a:ext cx="312420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814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752600"/>
            <a:ext cx="8229600" cy="1143000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5" name="Footer Placeholder 20"/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smtClean="0">
                <a:ea typeface="MS PGothic" pitchFamily="34" charset="-128"/>
              </a:defRPr>
            </a:lvl1pPr>
          </a:lstStyle>
          <a:p>
            <a:fld id="{8FE730A5-365F-4781-9BB3-E13F5EC845CA}" type="datetime1">
              <a:rPr lang="en-US" altLang="zh-CN">
                <a:solidFill>
                  <a:prstClr val="black"/>
                </a:solidFill>
              </a:rPr>
              <a:pPr/>
              <a:t>11/1/2016</a:t>
            </a:fld>
            <a:endParaRPr lang="de-DE" altLang="zh-CN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de-DE">
                <a:solidFill>
                  <a:prstClr val="black">
                    <a:tint val="75000"/>
                  </a:prstClr>
                </a:solidFill>
              </a:rPr>
              <a:t>www.dezshira.com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fld id="{38CB0587-8E45-4522-A755-2980F1B8056C}" type="slidenum">
              <a:rPr lang="de-DE" altLang="zh-CN">
                <a:solidFill>
                  <a:prstClr val="black"/>
                </a:solidFill>
              </a:rPr>
              <a:pPr/>
              <a:t>‹#›</a:t>
            </a:fld>
            <a:endParaRPr lang="de-DE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6477000"/>
            <a:ext cx="9144000" cy="228600"/>
          </a:xfrm>
          <a:prstGeom prst="rect">
            <a:avLst/>
          </a:prstGeom>
          <a:solidFill>
            <a:srgbClr val="CC0000"/>
          </a:solidFill>
          <a:ln>
            <a:solidFill>
              <a:srgbClr val="C416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  <a:ea typeface="ＭＳ Ｐゴシック" pitchFamily="34" charset="-128"/>
            </a:endParaRPr>
          </a:p>
        </p:txBody>
      </p:sp>
      <p:pic>
        <p:nvPicPr>
          <p:cNvPr id="5" name="Picture 9" descr="DSA logo black with tag line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304800"/>
            <a:ext cx="312420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590800"/>
            <a:ext cx="8153400" cy="3352800"/>
          </a:xfrm>
        </p:spPr>
        <p:txBody>
          <a:bodyPr>
            <a:normAutofit/>
          </a:bodyPr>
          <a:lstStyle>
            <a:lvl1pPr marL="0" indent="0" algn="l">
              <a:buFont typeface="Wingdings" charset="2"/>
              <a:buChar char="§"/>
              <a:defRPr sz="2400" baseline="0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en-US" dirty="0"/>
          </a:p>
        </p:txBody>
      </p:sp>
      <p:sp>
        <p:nvSpPr>
          <p:cNvPr id="6" name="Footer Placeholder 30"/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  <p:hf sldNum="0" hd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2"/>
          </p:nvPr>
        </p:nvSpPr>
        <p:spPr>
          <a:xfrm>
            <a:off x="1143000" y="2438400"/>
            <a:ext cx="7391400" cy="3657600"/>
          </a:xfrm>
        </p:spPr>
        <p:txBody>
          <a:bodyPr/>
          <a:lstStyle>
            <a:lvl2pPr marL="800100" indent="-342900" algn="l">
              <a:buFont typeface="+mj-lt"/>
              <a:buAutoNum type="arabicPeriod"/>
              <a:defRPr sz="2000" i="0" baseline="0"/>
            </a:lvl2pPr>
            <a:lvl3pPr>
              <a:buFont typeface="Wingdings" charset="2"/>
              <a:buChar char="§"/>
              <a:defRPr sz="1800" baseline="0"/>
            </a:lvl3pPr>
            <a:lvl4pPr>
              <a:buFont typeface="Wingdings" charset="2"/>
              <a:buNone/>
              <a:defRPr baseline="0"/>
            </a:lvl4pPr>
            <a:lvl5pPr>
              <a:buNone/>
              <a:defRPr/>
            </a:lvl5pPr>
          </a:lstStyle>
          <a:p>
            <a:pPr lvl="3"/>
            <a:endParaRPr lang="en-US" dirty="0" smtClean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fld id="{2F0BC7DF-8908-4B9E-B4F8-FE6869C92F6F}" type="slidenum">
              <a:rPr lang="en-US" altLang="zh-CN">
                <a:solidFill>
                  <a:prstClr val="black"/>
                </a:solidFill>
              </a:rPr>
              <a:pPr/>
              <a:t>‹#›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>
            <a:normAutofit/>
          </a:bodyPr>
          <a:lstStyle>
            <a:lvl1pPr>
              <a:defRPr sz="3600" b="1"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6431CCB-9DAE-4A41-A1D5-D12991BB9B12}" type="slidenum">
              <a:rPr lang="en-US" altLang="zh-CN">
                <a:solidFill>
                  <a:prstClr val="black"/>
                </a:solidFill>
              </a:rPr>
              <a:pPr/>
              <a:t>‹#›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/>
          </a:bodyPr>
          <a:lstStyle>
            <a:lvl1pPr>
              <a:defRPr sz="3600" b="1"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251D64F-1A7E-4FA0-971A-AEDFCEED3017}" type="slidenum">
              <a:rPr lang="en-US" altLang="zh-CN">
                <a:solidFill>
                  <a:prstClr val="black"/>
                </a:solidFill>
              </a:rPr>
              <a:pPr/>
              <a:t>‹#›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90DEB77-AA19-435D-9536-82C108831164}" type="slidenum">
              <a:rPr lang="en-US" altLang="zh-CN">
                <a:solidFill>
                  <a:prstClr val="black"/>
                </a:solidFill>
              </a:rPr>
              <a:pPr/>
              <a:t>‹#›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SA logo black with tag line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304800"/>
            <a:ext cx="312420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814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752600"/>
            <a:ext cx="8229600" cy="1143000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5" name="Footer Placeholder 20"/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</a:p>
        </p:txBody>
      </p:sp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smtClean="0">
                <a:ea typeface="MS PGothic" pitchFamily="34" charset="-128"/>
              </a:defRPr>
            </a:lvl1pPr>
          </a:lstStyle>
          <a:p>
            <a:fld id="{8FE730A5-365F-4781-9BB3-E13F5EC845CA}" type="datetime1">
              <a:rPr lang="en-US" altLang="zh-CN">
                <a:solidFill>
                  <a:prstClr val="black"/>
                </a:solidFill>
              </a:rPr>
              <a:pPr/>
              <a:t>11/1/2016</a:t>
            </a:fld>
            <a:endParaRPr lang="de-DE" altLang="zh-CN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de-DE">
                <a:solidFill>
                  <a:prstClr val="black">
                    <a:tint val="75000"/>
                  </a:prstClr>
                </a:solidFill>
              </a:rPr>
              <a:t>www.dezshira.com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fld id="{38CB0587-8E45-4522-A755-2980F1B8056C}" type="slidenum">
              <a:rPr lang="de-DE" altLang="zh-CN">
                <a:solidFill>
                  <a:prstClr val="black"/>
                </a:solidFill>
              </a:rPr>
              <a:pPr/>
              <a:t>‹#›</a:t>
            </a:fld>
            <a:endParaRPr lang="de-DE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4F62B-3FD4-4992-962E-05EC405EF73C}" type="slidenum">
              <a:rPr lang="en-US" altLang="zh-CN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876B241-5FCE-4A03-9B57-A16A77F031E4}" type="slidenum">
              <a:rPr lang="en-US" altLang="zh-CN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mtClean="0"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4C33EAF-1E6B-479D-B35E-F8288D75CF5D}" type="slidenum">
              <a:rPr lang="en-US" altLang="zh-CN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mtClean="0"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F4AF788-5774-4FA7-BD63-CA5835206630}" type="slidenum">
              <a:rPr lang="en-US" altLang="zh-CN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mtClean="0"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709E397-C681-4A6B-A38D-1DD918A47B4A}" type="slidenum">
              <a:rPr lang="en-US" altLang="zh-CN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mtClean="0"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E34757A-777C-4CB2-BF17-1D0895A450E1}" type="slidenum">
              <a:rPr lang="en-US" altLang="zh-CN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mtClean="0"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4246AE3-C34D-4BB2-899F-D9FE79CDBFF5}" type="slidenum">
              <a:rPr lang="en-US" altLang="zh-CN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mtClean="0"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74D747A-8F55-4BAD-B949-5C26CAA4A061}" type="slidenum">
              <a:rPr lang="en-US" altLang="zh-CN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mtClean="0"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46F360F-74F1-47D8-8BBE-5E2A4D57126F}" type="slidenum">
              <a:rPr lang="en-US" altLang="zh-CN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mtClean="0"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3D1C0D3-DC3B-4F5A-AEE5-DD86ECA1CC8C}" type="slidenum">
              <a:rPr lang="en-US" altLang="zh-CN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mtClean="0"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D5066D5-2C71-4673-AFAF-FD211521B4FD}" type="slidenum">
              <a:rPr lang="en-US" altLang="zh-CN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D31C1-AFDF-469D-9EE0-9BC3FC3CE482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D7F61-E6ED-4AA6-94BE-49FBDFAF26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D31C1-AFDF-469D-9EE0-9BC3FC3CE482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D7F61-E6ED-4AA6-94BE-49FBDFAF26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D31C1-AFDF-469D-9EE0-9BC3FC3CE482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D7F61-E6ED-4AA6-94BE-49FBDFAF26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D31C1-AFDF-469D-9EE0-9BC3FC3CE482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D7F61-E6ED-4AA6-94BE-49FBDFAF26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D31C1-AFDF-469D-9EE0-9BC3FC3CE482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D7F61-E6ED-4AA6-94BE-49FBDFAF26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D31C1-AFDF-469D-9EE0-9BC3FC3CE482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D7F61-E6ED-4AA6-94BE-49FBDFAF26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D31C1-AFDF-469D-9EE0-9BC3FC3CE482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D7F61-E6ED-4AA6-94BE-49FBDFAF26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D31C1-AFDF-469D-9EE0-9BC3FC3CE482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D7F61-E6ED-4AA6-94BE-49FBDFAF26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D31C1-AFDF-469D-9EE0-9BC3FC3CE482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D7F61-E6ED-4AA6-94BE-49FBDFAF26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D31C1-AFDF-469D-9EE0-9BC3FC3CE482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D7F61-E6ED-4AA6-94BE-49FBDFAF26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D31C1-AFDF-469D-9EE0-9BC3FC3CE482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D7F61-E6ED-4AA6-94BE-49FBDFAF26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D31C1-AFDF-469D-9EE0-9BC3FC3CE482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D7F61-E6ED-4AA6-94BE-49FBDFAF26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6477000"/>
            <a:ext cx="9144000" cy="228600"/>
          </a:xfrm>
          <a:prstGeom prst="rect">
            <a:avLst/>
          </a:prstGeom>
          <a:solidFill>
            <a:srgbClr val="CC0000"/>
          </a:solidFill>
          <a:ln>
            <a:solidFill>
              <a:srgbClr val="C416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FFFFFF"/>
              </a:solidFill>
              <a:ea typeface="ＭＳ Ｐゴシック" pitchFamily="34" charset="-128"/>
            </a:endParaRPr>
          </a:p>
        </p:txBody>
      </p:sp>
      <p:pic>
        <p:nvPicPr>
          <p:cNvPr id="5" name="Picture 9" descr="DSA logo black with tag line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304800"/>
            <a:ext cx="312420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590800"/>
            <a:ext cx="8153400" cy="3352800"/>
          </a:xfrm>
        </p:spPr>
        <p:txBody>
          <a:bodyPr>
            <a:normAutofit/>
          </a:bodyPr>
          <a:lstStyle>
            <a:lvl1pPr marL="0" indent="0" algn="l">
              <a:buFont typeface="Wingdings" charset="2"/>
              <a:buChar char="§"/>
              <a:defRPr sz="2400" baseline="0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en-US" dirty="0"/>
          </a:p>
        </p:txBody>
      </p:sp>
      <p:sp>
        <p:nvSpPr>
          <p:cNvPr id="6" name="Footer Placeholder 30"/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  <p:hf sldNum="0" hdr="0" dt="0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2"/>
          </p:nvPr>
        </p:nvSpPr>
        <p:spPr>
          <a:xfrm>
            <a:off x="1143000" y="2438400"/>
            <a:ext cx="7391400" cy="3657600"/>
          </a:xfrm>
        </p:spPr>
        <p:txBody>
          <a:bodyPr/>
          <a:lstStyle>
            <a:lvl2pPr marL="800100" indent="-342900" algn="l">
              <a:buFont typeface="+mj-lt"/>
              <a:buAutoNum type="arabicPeriod"/>
              <a:defRPr sz="2000" i="0" baseline="0"/>
            </a:lvl2pPr>
            <a:lvl3pPr>
              <a:buFont typeface="Wingdings" charset="2"/>
              <a:buChar char="§"/>
              <a:defRPr sz="1800" baseline="0"/>
            </a:lvl3pPr>
            <a:lvl4pPr>
              <a:buFont typeface="Wingdings" charset="2"/>
              <a:buNone/>
              <a:defRPr baseline="0"/>
            </a:lvl4pPr>
            <a:lvl5pPr>
              <a:buNone/>
              <a:defRPr/>
            </a:lvl5pPr>
          </a:lstStyle>
          <a:p>
            <a:pPr lvl="3"/>
            <a:endParaRPr lang="en-US" dirty="0" smtClean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fld id="{EC848B69-98A1-40ED-9C58-4C2C8B03058D}" type="slidenum">
              <a:rPr lang="en-US" altLang="zh-CN">
                <a:solidFill>
                  <a:prstClr val="black"/>
                </a:solidFill>
              </a:rPr>
              <a:pPr/>
              <a:t>‹#›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>
            <a:normAutofit/>
          </a:bodyPr>
          <a:lstStyle>
            <a:lvl1pPr>
              <a:defRPr sz="3600" b="1"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2C3D4C8-A960-44C2-8C62-5A89FFCB4AEF}" type="slidenum">
              <a:rPr lang="en-US" altLang="zh-CN">
                <a:solidFill>
                  <a:prstClr val="black"/>
                </a:solidFill>
              </a:rPr>
              <a:pPr/>
              <a:t>‹#›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/>
          </a:bodyPr>
          <a:lstStyle>
            <a:lvl1pPr>
              <a:defRPr sz="3600" b="1"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A61B094-065C-4AFB-BD10-9FD7150D576C}" type="slidenum">
              <a:rPr lang="en-US" altLang="zh-CN">
                <a:solidFill>
                  <a:prstClr val="black"/>
                </a:solidFill>
              </a:rPr>
              <a:pPr/>
              <a:t>‹#›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161C194-52C0-43F8-A95A-AAB899058D6B}" type="slidenum">
              <a:rPr lang="en-US" altLang="zh-CN">
                <a:solidFill>
                  <a:prstClr val="black"/>
                </a:solidFill>
              </a:rPr>
              <a:pPr/>
              <a:t>‹#›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SA logo black with tag line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304800"/>
            <a:ext cx="312420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814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752600"/>
            <a:ext cx="8229600" cy="1143000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5" name="Footer Placeholder 20"/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</a:p>
        </p:txBody>
      </p:sp>
    </p:spTree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smtClean="0">
                <a:ea typeface="ＭＳ Ｐゴシック" pitchFamily="34" charset="-128"/>
              </a:defRPr>
            </a:lvl1pPr>
          </a:lstStyle>
          <a:p>
            <a:fld id="{E73DCBB4-D6CE-41D3-A651-4F661C49404B}" type="datetime1">
              <a:rPr lang="en-US" altLang="zh-CN">
                <a:solidFill>
                  <a:prstClr val="black"/>
                </a:solidFill>
              </a:rPr>
              <a:pPr/>
              <a:t>11/1/2016</a:t>
            </a:fld>
            <a:endParaRPr lang="de-DE" altLang="zh-CN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de-DE">
                <a:solidFill>
                  <a:prstClr val="black">
                    <a:tint val="75000"/>
                  </a:prstClr>
                </a:solidFill>
              </a:rPr>
              <a:t>www.dezshira.com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fld id="{39F2CAE8-C50B-43C0-AD97-9C699C834668}" type="slidenum">
              <a:rPr lang="de-DE" altLang="zh-CN">
                <a:solidFill>
                  <a:prstClr val="black"/>
                </a:solidFill>
              </a:rPr>
              <a:pPr/>
              <a:t>‹#›</a:t>
            </a:fld>
            <a:endParaRPr lang="de-DE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" name="Date Placeholder 3"/>
          <p:cNvSpPr txBox="1">
            <a:spLocks/>
          </p:cNvSpPr>
          <p:nvPr userDrawn="1"/>
        </p:nvSpPr>
        <p:spPr>
          <a:xfrm>
            <a:off x="304800" y="63246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www.dezshira.com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5ADCD6B-C954-4CE0-B137-25D45298A8B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045D5-0ED9-4AF6-9C3C-0622F068D778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DCD6B-C954-4CE0-B137-25D45298A8B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045D5-0ED9-4AF6-9C3C-0622F068D778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DCD6B-C954-4CE0-B137-25D45298A8B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045D5-0ED9-4AF6-9C3C-0622F068D778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DCD6B-C954-4CE0-B137-25D45298A8B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045D5-0ED9-4AF6-9C3C-0622F068D778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DCD6B-C954-4CE0-B137-25D45298A8B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045D5-0ED9-4AF6-9C3C-0622F068D778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DCD6B-C954-4CE0-B137-25D45298A8B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045D5-0ED9-4AF6-9C3C-0622F068D778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DCD6B-C954-4CE0-B137-25D45298A8B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045D5-0ED9-4AF6-9C3C-0622F068D778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DCD6B-C954-4CE0-B137-25D45298A8B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045D5-0ED9-4AF6-9C3C-0622F068D778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DCD6B-C954-4CE0-B137-25D45298A8B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045D5-0ED9-4AF6-9C3C-0622F068D778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DCD6B-C954-4CE0-B137-25D45298A8B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045D5-0ED9-4AF6-9C3C-0622F068D778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DCD6B-C954-4CE0-B137-25D45298A8B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755EB-ECAB-41CC-9ED4-3CA9EFF85978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48000" y="56388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D5384-3E08-44C6-932E-FECAC36FDE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755EB-ECAB-41CC-9ED4-3CA9EFF85978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48000" y="56388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D5384-3E08-44C6-932E-FECAC36FDE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755EB-ECAB-41CC-9ED4-3CA9EFF85978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48000" y="56388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D5384-3E08-44C6-932E-FECAC36FDE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755EB-ECAB-41CC-9ED4-3CA9EFF85978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48000" y="56388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D5384-3E08-44C6-932E-FECAC36FDE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755EB-ECAB-41CC-9ED4-3CA9EFF85978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0" y="56388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D5384-3E08-44C6-932E-FECAC36FDE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755EB-ECAB-41CC-9ED4-3CA9EFF85978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48000" y="56388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D5384-3E08-44C6-932E-FECAC36FDE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755EB-ECAB-41CC-9ED4-3CA9EFF85978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48000" y="56388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D5384-3E08-44C6-932E-FECAC36FDE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755EB-ECAB-41CC-9ED4-3CA9EFF85978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48000" y="56388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D5384-3E08-44C6-932E-FECAC36FDE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755EB-ECAB-41CC-9ED4-3CA9EFF85978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48000" y="56388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D5384-3E08-44C6-932E-FECAC36FDE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755EB-ECAB-41CC-9ED4-3CA9EFF85978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48000" y="56388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D5384-3E08-44C6-932E-FECAC36FDE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755EB-ECAB-41CC-9ED4-3CA9EFF85978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48000" y="56388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D5384-3E08-44C6-932E-FECAC36FDE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3.xml"/><Relationship Id="rId9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heme" Target="../theme/theme3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5" Type="http://schemas.openxmlformats.org/officeDocument/2006/relationships/slideLayout" Target="../slideLayouts/slideLayout21.xml"/><Relationship Id="rId4" Type="http://schemas.openxmlformats.org/officeDocument/2006/relationships/slideLayout" Target="../slideLayouts/slideLayout20.xml"/><Relationship Id="rId9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theme" Target="../theme/theme4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Relationship Id="rId9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8.xml"/><Relationship Id="rId12" Type="http://schemas.openxmlformats.org/officeDocument/2006/relationships/slideLayout" Target="../slideLayouts/slideLayout53.xml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52.xml"/><Relationship Id="rId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51.xml"/><Relationship Id="rId4" Type="http://schemas.openxmlformats.org/officeDocument/2006/relationships/slideLayout" Target="../slideLayouts/slideLayout45.xml"/><Relationship Id="rId9" Type="http://schemas.openxmlformats.org/officeDocument/2006/relationships/slideLayout" Target="../slideLayouts/slideLayout50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theme" Target="../theme/theme7.xml"/><Relationship Id="rId3" Type="http://schemas.openxmlformats.org/officeDocument/2006/relationships/slideLayout" Target="../slideLayouts/slideLayout56.xml"/><Relationship Id="rId7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5.xml"/><Relationship Id="rId1" Type="http://schemas.openxmlformats.org/officeDocument/2006/relationships/slideLayout" Target="../slideLayouts/slideLayout54.xml"/><Relationship Id="rId6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7.xml"/><Relationship Id="rId9" Type="http://schemas.openxmlformats.org/officeDocument/2006/relationships/image" Target="../media/image1.pn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9.xml"/><Relationship Id="rId3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8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slideLayout" Target="../slideLayouts/slideLayout77.xml"/><Relationship Id="rId11" Type="http://schemas.openxmlformats.org/officeDocument/2006/relationships/slideLayout" Target="../slideLayouts/slideLayout82.xml"/><Relationship Id="rId5" Type="http://schemas.openxmlformats.org/officeDocument/2006/relationships/slideLayout" Target="../slideLayouts/slideLayout76.xml"/><Relationship Id="rId10" Type="http://schemas.openxmlformats.org/officeDocument/2006/relationships/slideLayout" Target="../slideLayouts/slideLayout81.xml"/><Relationship Id="rId4" Type="http://schemas.openxmlformats.org/officeDocument/2006/relationships/slideLayout" Target="../slideLayouts/slideLayout75.xml"/><Relationship Id="rId9" Type="http://schemas.openxmlformats.org/officeDocument/2006/relationships/slideLayout" Target="../slideLayouts/slideLayout8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77000"/>
            <a:ext cx="9144000" cy="228600"/>
          </a:xfrm>
          <a:prstGeom prst="rect">
            <a:avLst/>
          </a:prstGeom>
          <a:solidFill>
            <a:srgbClr val="CC0000"/>
          </a:solidFill>
          <a:ln>
            <a:solidFill>
              <a:srgbClr val="C416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533400" y="762000"/>
            <a:ext cx="8229600" cy="102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zh-CN" smtClean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2057400"/>
            <a:ext cx="8229600" cy="1219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1"/>
            <a:endParaRPr lang="zh-CN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4166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F72FC02-F7AF-4C51-8ED7-DC7546C3A8FD}" type="slidenum">
              <a:rPr lang="en-US" altLang="zh-CN">
                <a:solidFill>
                  <a:prstClr val="black"/>
                </a:solidFill>
                <a:ea typeface="MS PGothic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>
              <a:solidFill>
                <a:prstClr val="black"/>
              </a:solidFill>
              <a:ea typeface="MS PGothic" pitchFamily="34" charset="-128"/>
            </a:endParaRPr>
          </a:p>
        </p:txBody>
      </p:sp>
      <p:pic>
        <p:nvPicPr>
          <p:cNvPr id="1032" name="Picture 12" descr="DSA logo black with tag line.png"/>
          <p:cNvPicPr>
            <a:picLocks noChangeAspect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1000" y="304800"/>
            <a:ext cx="312420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ransition/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chemeClr val="tx1"/>
          </a:solidFill>
          <a:latin typeface="Georgia" pitchFamily="18" charset="0"/>
          <a:ea typeface="MS PGothic" pitchFamily="34" charset="-128"/>
          <a:cs typeface="Times New Roman" pitchFamily="18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MS PGothic" pitchFamily="34" charset="-128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MS PGothic" pitchFamily="34" charset="-128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MS PGothic" pitchFamily="34" charset="-128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MS PGothic" pitchFamily="34" charset="-128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ＭＳ Ｐゴシック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ＭＳ Ｐゴシック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ＭＳ Ｐゴシック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ＭＳ Ｐゴシック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 kern="1200">
          <a:solidFill>
            <a:schemeClr val="tx1"/>
          </a:solidFill>
          <a:latin typeface="+mn-lt"/>
          <a:ea typeface="MS PGothic" pitchFamily="34" charset="-128"/>
          <a:cs typeface="ＭＳ Ｐゴシック" charset="-128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Font typeface="Wingdings" pitchFamily="2" charset="2"/>
        <a:defRPr i="1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11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90000"/>
        <a:buFont typeface="Wingdings" pitchFamily="2" charset="2"/>
        <a:buChar char="§"/>
        <a:defRPr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SzPct val="100000"/>
        <a:buFont typeface="Calibri" pitchFamily="34" charset="0"/>
        <a:buChar char="*"/>
        <a:defRPr sz="16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77000"/>
            <a:ext cx="9144000" cy="228600"/>
          </a:xfrm>
          <a:prstGeom prst="rect">
            <a:avLst/>
          </a:prstGeom>
          <a:solidFill>
            <a:srgbClr val="CC0000"/>
          </a:solidFill>
          <a:ln>
            <a:solidFill>
              <a:srgbClr val="C416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  <a:ea typeface="ＭＳ Ｐゴシック" pitchFamily="34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  <a:ea typeface="ＭＳ Ｐゴシック" pitchFamily="34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533400" y="762000"/>
            <a:ext cx="8229600" cy="102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zh-CN" smtClean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2057400"/>
            <a:ext cx="8229600" cy="1219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1"/>
            <a:endParaRPr lang="zh-CN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4166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0ECC4E7-3BE2-4BA8-9D54-DB9270DE35F4}" type="slidenum">
              <a:rPr lang="en-US" altLang="zh-CN">
                <a:solidFill>
                  <a:prstClr val="black"/>
                </a:solidFill>
                <a:ea typeface="MS PGothic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>
              <a:solidFill>
                <a:prstClr val="black"/>
              </a:solidFill>
              <a:ea typeface="MS PGothic" pitchFamily="34" charset="-128"/>
            </a:endParaRPr>
          </a:p>
        </p:txBody>
      </p:sp>
      <p:pic>
        <p:nvPicPr>
          <p:cNvPr id="1032" name="Picture 12" descr="DSA logo black with tag line.png"/>
          <p:cNvPicPr>
            <a:picLocks noChangeAspect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81000" y="304800"/>
            <a:ext cx="312420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</p:sldLayoutIdLst>
  <p:transition/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chemeClr val="tx1"/>
          </a:solidFill>
          <a:latin typeface="Georgia" pitchFamily="18" charset="0"/>
          <a:ea typeface="MS PGothic" pitchFamily="34" charset="-128"/>
          <a:cs typeface="Times New Roman" pitchFamily="18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MS PGothic" pitchFamily="34" charset="-128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MS PGothic" pitchFamily="34" charset="-128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MS PGothic" pitchFamily="34" charset="-128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MS PGothic" pitchFamily="34" charset="-128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ＭＳ Ｐゴシック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ＭＳ Ｐゴシック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ＭＳ Ｐゴシック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ＭＳ Ｐゴシック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 kern="1200">
          <a:solidFill>
            <a:schemeClr val="tx1"/>
          </a:solidFill>
          <a:latin typeface="+mn-lt"/>
          <a:ea typeface="MS PGothic" pitchFamily="34" charset="-128"/>
          <a:cs typeface="ＭＳ Ｐゴシック" charset="-128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Font typeface="Wingdings" pitchFamily="2" charset="2"/>
        <a:defRPr i="1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11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90000"/>
        <a:buFont typeface="Wingdings" pitchFamily="2" charset="2"/>
        <a:buChar char="§"/>
        <a:defRPr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SzPct val="100000"/>
        <a:buFont typeface="Calibri" pitchFamily="34" charset="0"/>
        <a:buChar char="*"/>
        <a:defRPr sz="16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77000"/>
            <a:ext cx="9144000" cy="228600"/>
          </a:xfrm>
          <a:prstGeom prst="rect">
            <a:avLst/>
          </a:prstGeom>
          <a:solidFill>
            <a:srgbClr val="CC0000"/>
          </a:solidFill>
          <a:ln>
            <a:solidFill>
              <a:srgbClr val="C416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  <a:ea typeface="ＭＳ Ｐゴシック" pitchFamily="34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  <a:ea typeface="ＭＳ Ｐゴシック" pitchFamily="34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533400" y="762000"/>
            <a:ext cx="8229600" cy="102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zh-CN" smtClean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2057400"/>
            <a:ext cx="8229600" cy="1219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1"/>
            <a:endParaRPr lang="zh-CN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4166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0ECC4E7-3BE2-4BA8-9D54-DB9270DE35F4}" type="slidenum">
              <a:rPr lang="en-US" altLang="zh-CN">
                <a:solidFill>
                  <a:prstClr val="black"/>
                </a:solidFill>
                <a:ea typeface="MS PGothic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>
              <a:solidFill>
                <a:prstClr val="black"/>
              </a:solidFill>
              <a:ea typeface="MS PGothic" pitchFamily="34" charset="-128"/>
            </a:endParaRPr>
          </a:p>
        </p:txBody>
      </p:sp>
      <p:pic>
        <p:nvPicPr>
          <p:cNvPr id="1032" name="Picture 12" descr="DSA logo black with tag line.png"/>
          <p:cNvPicPr>
            <a:picLocks noChangeAspect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81000" y="304800"/>
            <a:ext cx="312420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</p:sldLayoutIdLst>
  <p:transition/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chemeClr val="tx1"/>
          </a:solidFill>
          <a:latin typeface="Georgia" pitchFamily="18" charset="0"/>
          <a:ea typeface="MS PGothic" pitchFamily="34" charset="-128"/>
          <a:cs typeface="Times New Roman" pitchFamily="18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MS PGothic" pitchFamily="34" charset="-128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MS PGothic" pitchFamily="34" charset="-128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MS PGothic" pitchFamily="34" charset="-128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MS PGothic" pitchFamily="34" charset="-128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ＭＳ Ｐゴシック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ＭＳ Ｐゴシック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ＭＳ Ｐゴシック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ＭＳ Ｐゴシック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 kern="1200">
          <a:solidFill>
            <a:schemeClr val="tx1"/>
          </a:solidFill>
          <a:latin typeface="+mn-lt"/>
          <a:ea typeface="MS PGothic" pitchFamily="34" charset="-128"/>
          <a:cs typeface="ＭＳ Ｐゴシック" charset="-128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Font typeface="Wingdings" pitchFamily="2" charset="2"/>
        <a:defRPr i="1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11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90000"/>
        <a:buFont typeface="Wingdings" pitchFamily="2" charset="2"/>
        <a:buChar char="§"/>
        <a:defRPr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SzPct val="100000"/>
        <a:buFont typeface="Calibri" pitchFamily="34" charset="0"/>
        <a:buChar char="*"/>
        <a:defRPr sz="16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77000"/>
            <a:ext cx="9144000" cy="228600"/>
          </a:xfrm>
          <a:prstGeom prst="rect">
            <a:avLst/>
          </a:prstGeom>
          <a:solidFill>
            <a:srgbClr val="CC0000"/>
          </a:solidFill>
          <a:ln>
            <a:solidFill>
              <a:srgbClr val="C416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  <a:ea typeface="ＭＳ Ｐゴシック" pitchFamily="34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  <a:ea typeface="ＭＳ Ｐゴシック" pitchFamily="34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533400" y="762000"/>
            <a:ext cx="8229600" cy="102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zh-CN" smtClean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2057400"/>
            <a:ext cx="8229600" cy="1219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1"/>
            <a:endParaRPr lang="zh-CN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4166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0ECC4E7-3BE2-4BA8-9D54-DB9270DE35F4}" type="slidenum">
              <a:rPr lang="en-US" altLang="zh-CN">
                <a:solidFill>
                  <a:prstClr val="black"/>
                </a:solidFill>
                <a:ea typeface="MS PGothic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>
              <a:solidFill>
                <a:prstClr val="black"/>
              </a:solidFill>
              <a:ea typeface="MS PGothic" pitchFamily="34" charset="-128"/>
            </a:endParaRPr>
          </a:p>
        </p:txBody>
      </p:sp>
      <p:pic>
        <p:nvPicPr>
          <p:cNvPr id="1032" name="Picture 12" descr="DSA logo black with tag line.png"/>
          <p:cNvPicPr>
            <a:picLocks noChangeAspect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81000" y="304800"/>
            <a:ext cx="312420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</p:sldLayoutIdLst>
  <p:transition/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chemeClr val="tx1"/>
          </a:solidFill>
          <a:latin typeface="Georgia" pitchFamily="18" charset="0"/>
          <a:ea typeface="MS PGothic" pitchFamily="34" charset="-128"/>
          <a:cs typeface="Times New Roman" pitchFamily="18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MS PGothic" pitchFamily="34" charset="-128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MS PGothic" pitchFamily="34" charset="-128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MS PGothic" pitchFamily="34" charset="-128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MS PGothic" pitchFamily="34" charset="-128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ＭＳ Ｐゴシック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ＭＳ Ｐゴシック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ＭＳ Ｐゴシック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ＭＳ Ｐゴシック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 kern="1200">
          <a:solidFill>
            <a:schemeClr val="tx1"/>
          </a:solidFill>
          <a:latin typeface="+mn-lt"/>
          <a:ea typeface="MS PGothic" pitchFamily="34" charset="-128"/>
          <a:cs typeface="ＭＳ Ｐゴシック" charset="-128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Font typeface="Wingdings" pitchFamily="2" charset="2"/>
        <a:defRPr i="1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11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90000"/>
        <a:buFont typeface="Wingdings" pitchFamily="2" charset="2"/>
        <a:buChar char="§"/>
        <a:defRPr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SzPct val="100000"/>
        <a:buFont typeface="Calibri" pitchFamily="34" charset="0"/>
        <a:buChar char="*"/>
        <a:defRPr sz="16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6400800"/>
            <a:ext cx="9144000" cy="228600"/>
          </a:xfrm>
          <a:prstGeom prst="rect">
            <a:avLst/>
          </a:prstGeom>
          <a:solidFill>
            <a:srgbClr val="CC0000"/>
          </a:solidFill>
          <a:ln>
            <a:solidFill>
              <a:srgbClr val="C416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246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1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99B0D56-7987-4039-B905-C3590716C6DF}" type="slidenum">
              <a:rPr lang="en-US" altLang="zh-CN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>
              <a:solidFill>
                <a:prstClr val="black"/>
              </a:solidFill>
            </a:endParaRPr>
          </a:p>
        </p:txBody>
      </p:sp>
      <p:pic>
        <p:nvPicPr>
          <p:cNvPr id="1029" name="Picture 6" descr="DSA logo black with tag line.pn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81000" y="304800"/>
            <a:ext cx="312420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</p:sldLayoutIdLst>
  <p:transition/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D31C1-AFDF-469D-9EE0-9BC3FC3CE482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1D7F61-E6ED-4AA6-94BE-49FBDFAF26B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  <p:sldLayoutId id="2147483736" r:id="rId12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77000"/>
            <a:ext cx="9144000" cy="228600"/>
          </a:xfrm>
          <a:prstGeom prst="rect">
            <a:avLst/>
          </a:prstGeom>
          <a:solidFill>
            <a:srgbClr val="CC0000"/>
          </a:solidFill>
          <a:ln>
            <a:solidFill>
              <a:srgbClr val="C416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FFFFFF"/>
              </a:solidFill>
              <a:ea typeface="ＭＳ Ｐゴシック" pitchFamily="34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ea typeface="ＭＳ Ｐゴシック" pitchFamily="34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533400" y="762000"/>
            <a:ext cx="8229600" cy="102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zh-CN" smtClean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2057400"/>
            <a:ext cx="8229600" cy="1219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1"/>
            <a:endParaRPr lang="zh-CN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4166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78D50AD-2FF3-4948-A2FD-996816AD06D3}" type="slidenum">
              <a:rPr lang="en-US" altLang="zh-CN">
                <a:solidFill>
                  <a:prstClr val="black"/>
                </a:solidFill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>
              <a:solidFill>
                <a:prstClr val="black"/>
              </a:solidFill>
              <a:ea typeface="ＭＳ Ｐゴシック" pitchFamily="34" charset="-128"/>
            </a:endParaRPr>
          </a:p>
        </p:txBody>
      </p:sp>
      <p:pic>
        <p:nvPicPr>
          <p:cNvPr id="1032" name="Picture 12" descr="DSA logo black with tag line.png"/>
          <p:cNvPicPr>
            <a:picLocks noChangeAspect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81000" y="304800"/>
            <a:ext cx="312420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</p:sldLayoutIdLst>
  <p:transition/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chemeClr val="tx1"/>
          </a:solidFill>
          <a:latin typeface="Georgia" pitchFamily="18" charset="0"/>
          <a:ea typeface="ＭＳ Ｐゴシック" charset="-128"/>
          <a:cs typeface="Times New Roman" pitchFamily="18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ＭＳ Ｐゴシック" charset="-128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ＭＳ Ｐゴシック" charset="-128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ＭＳ Ｐゴシック" charset="-128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ＭＳ Ｐゴシック" charset="-128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ＭＳ Ｐゴシック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ＭＳ Ｐゴシック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ＭＳ Ｐゴシック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Georgia" charset="0"/>
          <a:ea typeface="ＭＳ Ｐゴシック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Font typeface="Wingdings" pitchFamily="2" charset="2"/>
        <a:defRPr i="1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110000"/>
        <a:buFont typeface="Arial" charset="0"/>
        <a:buChar char="•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90000"/>
        <a:buFont typeface="Wingdings" pitchFamily="2" charset="2"/>
        <a:buChar char="§"/>
        <a:defRPr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SzPct val="100000"/>
        <a:buFont typeface="Calibri" pitchFamily="34" charset="0"/>
        <a:buChar char="*"/>
        <a:defRPr sz="16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2045D5-0ED9-4AF6-9C3C-0622F068D778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ADCD6B-C954-4CE0-B137-25D45298A8B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755EB-ECAB-41CC-9ED4-3CA9EFF85978}" type="datetimeFigureOut">
              <a:rPr lang="en-US" smtClean="0"/>
              <a:pPr/>
              <a:t>11/1/2016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5D5384-3E08-44C6-932E-FECAC36FDE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Footer Placeholder 4"/>
          <p:cNvSpPr txBox="1">
            <a:spLocks/>
          </p:cNvSpPr>
          <p:nvPr userDrawn="1"/>
        </p:nvSpPr>
        <p:spPr bwMode="auto">
          <a:xfrm>
            <a:off x="3200400" y="6324600"/>
            <a:ext cx="2895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ＭＳ Ｐゴシック" charset="-128"/>
                <a:cs typeface="ＭＳ Ｐゴシック" charset="-128"/>
              </a:rPr>
              <a:t>www.dezshira.com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vietnam-briefing.com/" TargetMode="External"/><Relationship Id="rId13" Type="http://schemas.openxmlformats.org/officeDocument/2006/relationships/image" Target="../media/image9.png"/><Relationship Id="rId3" Type="http://schemas.openxmlformats.org/officeDocument/2006/relationships/image" Target="../media/image3.png"/><Relationship Id="rId7" Type="http://schemas.openxmlformats.org/officeDocument/2006/relationships/image" Target="../media/image5.jpeg"/><Relationship Id="rId12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5.xml"/><Relationship Id="rId6" Type="http://schemas.openxmlformats.org/officeDocument/2006/relationships/hyperlink" Target="http://www.india-briefing.com/" TargetMode="External"/><Relationship Id="rId11" Type="http://schemas.openxmlformats.org/officeDocument/2006/relationships/image" Target="../media/image7.jpeg"/><Relationship Id="rId5" Type="http://schemas.openxmlformats.org/officeDocument/2006/relationships/image" Target="../media/image4.jpeg"/><Relationship Id="rId10" Type="http://schemas.openxmlformats.org/officeDocument/2006/relationships/hyperlink" Target="http://www.2point6billion.com/" TargetMode="External"/><Relationship Id="rId4" Type="http://schemas.openxmlformats.org/officeDocument/2006/relationships/hyperlink" Target="http://www.china-briefing.com/" TargetMode="External"/><Relationship Id="rId9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5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jpeg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5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9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mailto:manuela.reintgen@dezshira.com" TargetMode="Externa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2"/>
          <p:cNvSpPr>
            <a:spLocks noGrp="1"/>
          </p:cNvSpPr>
          <p:nvPr>
            <p:ph type="title" idx="4294967295"/>
          </p:nvPr>
        </p:nvSpPr>
        <p:spPr>
          <a:xfrm>
            <a:off x="838200" y="1600200"/>
            <a:ext cx="7543800" cy="1524000"/>
          </a:xfrm>
        </p:spPr>
        <p:txBody>
          <a:bodyPr/>
          <a:lstStyle/>
          <a:p>
            <a:pPr eaLnBrk="1" hangingPunct="1"/>
            <a:r>
              <a:rPr lang="en-GB" altLang="zh-CN" sz="4400" dirty="0" smtClean="0">
                <a:ea typeface="ＭＳ Ｐゴシック" pitchFamily="34" charset="-128"/>
                <a:cs typeface="Georgia"/>
              </a:rPr>
              <a:t>An Introduction to Business &amp; Life in China</a:t>
            </a:r>
          </a:p>
        </p:txBody>
      </p:sp>
      <p:sp>
        <p:nvSpPr>
          <p:cNvPr id="11267" name="Footer Placeholder 4"/>
          <p:cNvSpPr>
            <a:spLocks noGrp="1"/>
          </p:cNvSpPr>
          <p:nvPr>
            <p:ph type="ftr" sz="quarter" idx="10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mtClean="0">
                <a:solidFill>
                  <a:prstClr val="black"/>
                </a:solidFill>
                <a:ea typeface="ＭＳ Ｐゴシック" charset="-128"/>
                <a:cs typeface="ＭＳ Ｐゴシック" charset="-128"/>
              </a:rPr>
              <a:t>www.dezshira.com</a:t>
            </a:r>
          </a:p>
        </p:txBody>
      </p:sp>
      <p:pic>
        <p:nvPicPr>
          <p:cNvPr id="8196" name="Picture 6" descr="DSA logo black with tag li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304800"/>
            <a:ext cx="312420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TextBox 7"/>
          <p:cNvSpPr txBox="1">
            <a:spLocks noChangeArrowheads="1"/>
          </p:cNvSpPr>
          <p:nvPr/>
        </p:nvSpPr>
        <p:spPr bwMode="auto">
          <a:xfrm>
            <a:off x="2033588" y="3581400"/>
            <a:ext cx="507682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zh-CN" sz="2800" dirty="0" smtClean="0">
                <a:solidFill>
                  <a:prstClr val="black"/>
                </a:solidFill>
                <a:ea typeface="ＭＳ Ｐゴシック" pitchFamily="34" charset="-128"/>
              </a:rPr>
              <a:t>Manuela Reintgen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zh-CN" sz="2800" dirty="0" smtClean="0">
                <a:solidFill>
                  <a:prstClr val="black"/>
                </a:solidFill>
                <a:ea typeface="ＭＳ Ｐゴシック" pitchFamily="34" charset="-128"/>
              </a:rPr>
              <a:t>Business Development Associate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zh-CN" sz="2800" i="1" dirty="0" smtClean="0">
                <a:solidFill>
                  <a:prstClr val="black"/>
                </a:solidFill>
                <a:ea typeface="ＭＳ Ｐゴシック" pitchFamily="34" charset="-128"/>
              </a:rPr>
              <a:t> Dezan Shira &amp; Associates</a:t>
            </a:r>
            <a:endParaRPr lang="en-GB" altLang="zh-CN" sz="2800" i="1" dirty="0">
              <a:solidFill>
                <a:prstClr val="black"/>
              </a:solidFill>
              <a:ea typeface="ＭＳ Ｐゴシック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AEEC750-7093-4EFC-AC71-A5F4EBDA4905}" type="slidenum">
              <a:rPr lang="en-US" altLang="zh-CN"/>
              <a:pPr/>
              <a:t>2</a:t>
            </a:fld>
            <a:endParaRPr lang="en-US" altLang="zh-CN"/>
          </a:p>
        </p:txBody>
      </p:sp>
      <p:cxnSp>
        <p:nvCxnSpPr>
          <p:cNvPr id="24579" name="Straight Connector 7"/>
          <p:cNvCxnSpPr>
            <a:cxnSpLocks noChangeShapeType="1"/>
          </p:cNvCxnSpPr>
          <p:nvPr/>
        </p:nvCxnSpPr>
        <p:spPr bwMode="auto">
          <a:xfrm>
            <a:off x="800100" y="1676400"/>
            <a:ext cx="7543800" cy="1588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24580" name="Footer Placeholder 2"/>
          <p:cNvSpPr>
            <a:spLocks noGrp="1"/>
          </p:cNvSpPr>
          <p:nvPr>
            <p:ph type="ftr" sz="quarter" idx="13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altLang="zh-CN" sz="1400" b="1">
                <a:solidFill>
                  <a:srgbClr val="000000"/>
                </a:solidFill>
              </a:rPr>
              <a:t>www.dezshira.com</a:t>
            </a:r>
          </a:p>
        </p:txBody>
      </p:sp>
      <p:sp>
        <p:nvSpPr>
          <p:cNvPr id="24581" name="TextBox 6"/>
          <p:cNvSpPr txBox="1">
            <a:spLocks noChangeArrowheads="1"/>
          </p:cNvSpPr>
          <p:nvPr/>
        </p:nvSpPr>
        <p:spPr bwMode="auto">
          <a:xfrm>
            <a:off x="533400" y="2209800"/>
            <a:ext cx="4953000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buFont typeface="Wingdings" charset="2"/>
              <a:buChar char="Ø"/>
            </a:pPr>
            <a:r>
              <a:rPr lang="en-US" altLang="zh-CN" sz="2600" dirty="0">
                <a:latin typeface="Calibri" pitchFamily="34" charset="0"/>
              </a:rPr>
              <a:t>19 years in China</a:t>
            </a:r>
          </a:p>
          <a:p>
            <a:pPr marL="342900" indent="-342900">
              <a:buFont typeface="Wingdings" pitchFamily="2" charset="2"/>
              <a:buChar char="§"/>
            </a:pPr>
            <a:endParaRPr lang="en-US" altLang="zh-CN" sz="2600" dirty="0" smtClean="0">
              <a:latin typeface="Calibri" pitchFamily="34" charset="0"/>
            </a:endParaRPr>
          </a:p>
          <a:p>
            <a:pPr marL="457200" indent="-457200">
              <a:buFont typeface="Wingdings" charset="2"/>
              <a:buChar char="Ø"/>
            </a:pPr>
            <a:r>
              <a:rPr lang="en-US" altLang="zh-CN" sz="2600" dirty="0" smtClean="0">
                <a:latin typeface="Calibri" pitchFamily="34" charset="0"/>
              </a:rPr>
              <a:t>12 </a:t>
            </a:r>
            <a:r>
              <a:rPr lang="en-US" altLang="zh-CN" sz="2600" dirty="0">
                <a:latin typeface="Calibri" pitchFamily="34" charset="0"/>
              </a:rPr>
              <a:t>Offices in China, 5 Offices in India, 2 Offices in Vietnam</a:t>
            </a:r>
          </a:p>
          <a:p>
            <a:pPr marL="342900" indent="-342900">
              <a:buFont typeface="Wingdings" pitchFamily="2" charset="2"/>
              <a:buChar char="Ø"/>
            </a:pPr>
            <a:endParaRPr lang="en-US" altLang="zh-CN" sz="2600" dirty="0">
              <a:latin typeface="Calibri" pitchFamily="34" charset="0"/>
            </a:endParaRPr>
          </a:p>
          <a:p>
            <a:pPr marL="457200" indent="-457200">
              <a:buFont typeface="Wingdings" charset="2"/>
              <a:buChar char="Ø"/>
            </a:pPr>
            <a:r>
              <a:rPr lang="en-US" altLang="zh-CN" sz="2600" dirty="0">
                <a:latin typeface="Calibri" pitchFamily="34" charset="0"/>
              </a:rPr>
              <a:t>2000 clients from 81 countries</a:t>
            </a:r>
          </a:p>
          <a:p>
            <a:pPr marL="342900" indent="-342900">
              <a:buFont typeface="Wingdings" pitchFamily="2" charset="2"/>
              <a:buChar char="Ø"/>
            </a:pPr>
            <a:endParaRPr lang="en-US" altLang="zh-CN" sz="2600" dirty="0">
              <a:latin typeface="Calibri" pitchFamily="34" charset="0"/>
            </a:endParaRPr>
          </a:p>
          <a:p>
            <a:pPr marL="457200" indent="-457200">
              <a:buFont typeface="Wingdings" charset="2"/>
              <a:buChar char="Ø"/>
            </a:pPr>
            <a:r>
              <a:rPr lang="en-US" altLang="zh-CN" sz="2600" dirty="0">
                <a:latin typeface="Calibri" pitchFamily="34" charset="0"/>
              </a:rPr>
              <a:t>Provide business incorporation, tax &amp; accounting, legal and HR services</a:t>
            </a:r>
          </a:p>
        </p:txBody>
      </p:sp>
      <p:sp>
        <p:nvSpPr>
          <p:cNvPr id="9" name="Title 2"/>
          <p:cNvSpPr txBox="1">
            <a:spLocks/>
          </p:cNvSpPr>
          <p:nvPr/>
        </p:nvSpPr>
        <p:spPr bwMode="auto">
          <a:xfrm>
            <a:off x="457200" y="685800"/>
            <a:ext cx="8229600" cy="102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0"/>
              </a:spcAft>
              <a:defRPr/>
            </a:pPr>
            <a:r>
              <a:rPr lang="en-US" altLang="zh-CN" sz="3200" b="1" dirty="0">
                <a:latin typeface="Calibri" pitchFamily="34" charset="0"/>
                <a:cs typeface="Calibri" pitchFamily="34" charset="0"/>
              </a:rPr>
              <a:t>Dezan Shira &amp; Associates </a:t>
            </a:r>
          </a:p>
          <a:p>
            <a:pPr algn="ctr">
              <a:spcAft>
                <a:spcPts val="0"/>
              </a:spcAft>
              <a:defRPr/>
            </a:pPr>
            <a:r>
              <a:rPr lang="en-US" altLang="zh-CN" sz="3200" b="1" dirty="0">
                <a:latin typeface="Calibri" pitchFamily="34" charset="0"/>
                <a:cs typeface="Calibri" pitchFamily="34" charset="0"/>
              </a:rPr>
              <a:t>The Asian Practice</a:t>
            </a:r>
          </a:p>
        </p:txBody>
      </p:sp>
      <p:pic>
        <p:nvPicPr>
          <p:cNvPr id="8" name="Picture 5" descr="Picture22a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7930" y="2590800"/>
            <a:ext cx="3391270" cy="286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Content Placeholder 2"/>
          <p:cNvSpPr>
            <a:spLocks noGrp="1"/>
          </p:cNvSpPr>
          <p:nvPr>
            <p:ph idx="4294967295"/>
          </p:nvPr>
        </p:nvSpPr>
        <p:spPr>
          <a:xfrm>
            <a:off x="228600" y="685800"/>
            <a:ext cx="4724400" cy="5562600"/>
          </a:xfrm>
          <a:prstGeom prst="rect">
            <a:avLst/>
          </a:prstGeom>
        </p:spPr>
        <p:txBody>
          <a:bodyPr/>
          <a:lstStyle/>
          <a:p>
            <a:pPr marL="0">
              <a:buFont typeface="Arial" pitchFamily="34" charset="0"/>
              <a:buNone/>
            </a:pPr>
            <a:endParaRPr lang="en-US" sz="2400" dirty="0" smtClean="0">
              <a:ea typeface="宋体" pitchFamily="2" charset="-122"/>
            </a:endParaRPr>
          </a:p>
          <a:p>
            <a:pPr marL="0">
              <a:buFont typeface="Arial" pitchFamily="34" charset="0"/>
              <a:buNone/>
            </a:pPr>
            <a:endParaRPr lang="en-US" sz="2400" dirty="0" smtClean="0">
              <a:ea typeface="宋体" pitchFamily="2" charset="-122"/>
            </a:endParaRPr>
          </a:p>
          <a:p>
            <a:pPr marL="0">
              <a:buFont typeface="Arial" pitchFamily="34" charset="0"/>
              <a:buNone/>
            </a:pPr>
            <a:endParaRPr lang="en-US" sz="2400" dirty="0" smtClean="0">
              <a:ea typeface="宋体" pitchFamily="2" charset="-122"/>
            </a:endParaRPr>
          </a:p>
          <a:p>
            <a:pPr marL="0">
              <a:buFont typeface="Arial" pitchFamily="34" charset="0"/>
              <a:buNone/>
            </a:pPr>
            <a:endParaRPr lang="en-US" sz="2400" dirty="0" smtClean="0">
              <a:ea typeface="宋体" pitchFamily="2" charset="-122"/>
            </a:endParaRPr>
          </a:p>
          <a:p>
            <a:pPr marL="0">
              <a:buFont typeface="Arial" pitchFamily="34" charset="0"/>
              <a:buNone/>
            </a:pPr>
            <a:r>
              <a:rPr lang="en-US" sz="2400" dirty="0" smtClean="0">
                <a:ea typeface="宋体" pitchFamily="2" charset="-122"/>
              </a:rPr>
              <a:t>Our subsidiary Asia Briefing Ltd. has published legal, tax and investment information since 1999 about doing business in China, India, Vietnam, Hong Kong, and Russia.</a:t>
            </a:r>
          </a:p>
          <a:p>
            <a:pPr marL="0">
              <a:buFont typeface="Arial" pitchFamily="34" charset="0"/>
              <a:buNone/>
            </a:pPr>
            <a:endParaRPr lang="en-US" sz="2400" dirty="0" smtClean="0">
              <a:ea typeface="宋体" pitchFamily="2" charset="-122"/>
            </a:endParaRPr>
          </a:p>
        </p:txBody>
      </p:sp>
      <p:sp>
        <p:nvSpPr>
          <p:cNvPr id="78851" name="Footer Placeholder 4"/>
          <p:cNvSpPr>
            <a:spLocks noGrp="1"/>
          </p:cNvSpPr>
          <p:nvPr>
            <p:ph type="ftr" sz="quarter" idx="4294967295"/>
          </p:nvPr>
        </p:nvSpPr>
        <p:spPr bwMode="auto">
          <a:xfrm>
            <a:off x="0" y="6400800"/>
            <a:ext cx="90678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1200" dirty="0">
                <a:latin typeface="Calibri" pitchFamily="34" charset="0"/>
              </a:rPr>
              <a:t>www.dezshira.com</a:t>
            </a:r>
          </a:p>
        </p:txBody>
      </p:sp>
      <p:sp>
        <p:nvSpPr>
          <p:cNvPr id="78852" name="Slide Number Placeholder 5"/>
          <p:cNvSpPr>
            <a:spLocks noGrp="1"/>
          </p:cNvSpPr>
          <p:nvPr>
            <p:ph type="sldNum" sz="quarter" idx="4294967295"/>
          </p:nvPr>
        </p:nvSpPr>
        <p:spPr bwMode="auto">
          <a:xfrm>
            <a:off x="8305800" y="6454775"/>
            <a:ext cx="838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fld id="{867E80A6-6E64-4D89-9BBD-E7AE13827C5C}" type="slidenum">
              <a:rPr lang="en-US" altLang="zh-CN" sz="1200">
                <a:latin typeface="Calibri" pitchFamily="34" charset="0"/>
              </a:rPr>
              <a:pPr algn="ctr" eaLnBrk="1" hangingPunct="1"/>
              <a:t>3</a:t>
            </a:fld>
            <a:endParaRPr lang="en-US" altLang="zh-CN" sz="1200" dirty="0">
              <a:latin typeface="Calibri" pitchFamily="34" charset="0"/>
            </a:endParaRPr>
          </a:p>
        </p:txBody>
      </p:sp>
      <p:pic>
        <p:nvPicPr>
          <p:cNvPr id="78853" name="Picture 5" descr="Picture 8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143000"/>
            <a:ext cx="3544888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Grafik 6" descr="CB.jpg">
            <a:hlinkClick r:id="rId4"/>
          </p:cNvPr>
          <p:cNvPicPr>
            <a:picLocks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62600" y="1219200"/>
            <a:ext cx="2953512" cy="9144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Grafik 8" descr="IB.jpg">
            <a:hlinkClick r:id="rId6"/>
          </p:cNvPr>
          <p:cNvPicPr>
            <a:picLocks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62600" y="2209800"/>
            <a:ext cx="2953512" cy="9144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Grafik 9" descr="VB.jpg">
            <a:hlinkClick r:id="rId8"/>
          </p:cNvPr>
          <p:cNvPicPr>
            <a:picLocks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562600" y="3200400"/>
            <a:ext cx="2953512" cy="9144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Grafik 10" descr="2point6billion.jpg">
            <a:hlinkClick r:id="rId10"/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055254" y="5227320"/>
            <a:ext cx="2098146" cy="109728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5581650" y="4191000"/>
            <a:ext cx="2952750" cy="914400"/>
            <a:chOff x="5580888" y="3962400"/>
            <a:chExt cx="2953512" cy="914400"/>
          </a:xfrm>
        </p:grpSpPr>
        <p:grpSp>
          <p:nvGrpSpPr>
            <p:cNvPr id="3" name="Group 19"/>
            <p:cNvGrpSpPr>
              <a:grpSpLocks/>
            </p:cNvGrpSpPr>
            <p:nvPr/>
          </p:nvGrpSpPr>
          <p:grpSpPr bwMode="auto">
            <a:xfrm>
              <a:off x="5580888" y="3962400"/>
              <a:ext cx="2953512" cy="914400"/>
              <a:chOff x="5580888" y="3886200"/>
              <a:chExt cx="2953512" cy="914400"/>
            </a:xfrm>
          </p:grpSpPr>
          <p:grpSp>
            <p:nvGrpSpPr>
              <p:cNvPr id="4" name="Group 17"/>
              <p:cNvGrpSpPr>
                <a:grpSpLocks/>
              </p:cNvGrpSpPr>
              <p:nvPr/>
            </p:nvGrpSpPr>
            <p:grpSpPr bwMode="auto">
              <a:xfrm>
                <a:off x="5580888" y="3886200"/>
                <a:ext cx="2953512" cy="914400"/>
                <a:chOff x="5580888" y="3886200"/>
                <a:chExt cx="2953512" cy="914400"/>
              </a:xfrm>
            </p:grpSpPr>
            <p:pic>
              <p:nvPicPr>
                <p:cNvPr id="12" name="Grafik 9" descr="VB.jpg">
                  <a:hlinkClick r:id="rId8"/>
                </p:cNvPr>
                <p:cNvPicPr>
                  <a:picLocks/>
                </p:cNvPicPr>
                <p:nvPr/>
              </p:nvPicPr>
              <p:blipFill>
                <a:blip r:embed="rId9" cstate="print"/>
                <a:stretch>
                  <a:fillRect/>
                </a:stretch>
              </p:blipFill>
              <p:spPr>
                <a:xfrm>
                  <a:off x="5580888" y="3886200"/>
                  <a:ext cx="2953512" cy="914400"/>
                </a:xfrm>
                <a:prstGeom prst="roundRect">
                  <a:avLst/>
                </a:prstGeom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</p:pic>
            <p:pic>
              <p:nvPicPr>
                <p:cNvPr id="78864" name="Picture 12" descr="Picture 9.png"/>
                <p:cNvPicPr>
                  <a:picLocks noChangeAspect="1"/>
                </p:cNvPicPr>
                <p:nvPr/>
              </p:nvPicPr>
              <p:blipFill>
                <a:blip r:embed="rId1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638799" y="4038600"/>
                  <a:ext cx="2871216" cy="5245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pic>
            <p:nvPicPr>
              <p:cNvPr id="78862" name="Picture 18" descr="Picture 11.png"/>
              <p:cNvPicPr>
                <a:picLocks noChangeAspect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19800" y="4495800"/>
                <a:ext cx="2146032" cy="2412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7" name="TextBox 16"/>
            <p:cNvSpPr txBox="1"/>
            <p:nvPr/>
          </p:nvSpPr>
          <p:spPr>
            <a:xfrm>
              <a:off x="6065201" y="4584700"/>
              <a:ext cx="2392979" cy="29210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13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Cambria"/>
                  <a:ea typeface="宋体" pitchFamily="31" charset="-122"/>
                  <a:cs typeface="Cambria"/>
                </a:rPr>
                <a:t>www.russia-briefing.com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96103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Title 2"/>
          <p:cNvSpPr>
            <a:spLocks noGrp="1"/>
          </p:cNvSpPr>
          <p:nvPr>
            <p:ph type="title"/>
          </p:nvPr>
        </p:nvSpPr>
        <p:spPr>
          <a:xfrm>
            <a:off x="381000" y="609600"/>
            <a:ext cx="8229600" cy="1143000"/>
          </a:xfrm>
        </p:spPr>
        <p:txBody>
          <a:bodyPr/>
          <a:lstStyle/>
          <a:p>
            <a:r>
              <a:rPr lang="en-US" sz="4000" dirty="0" smtClean="0">
                <a:latin typeface="+mj-lt"/>
                <a:ea typeface="宋体" pitchFamily="2" charset="-122"/>
                <a:cs typeface="Georgia"/>
              </a:rPr>
              <a:t>     </a:t>
            </a:r>
            <a:br>
              <a:rPr lang="en-US" sz="4000" dirty="0" smtClean="0">
                <a:latin typeface="+mj-lt"/>
                <a:ea typeface="宋体" pitchFamily="2" charset="-122"/>
                <a:cs typeface="Georgia"/>
              </a:rPr>
            </a:br>
            <a:r>
              <a:rPr lang="en-US" sz="4000" dirty="0" smtClean="0">
                <a:latin typeface="+mj-lt"/>
                <a:ea typeface="宋体" pitchFamily="2" charset="-122"/>
                <a:cs typeface="Georgia"/>
              </a:rPr>
              <a:t>Publications</a:t>
            </a:r>
            <a:br>
              <a:rPr lang="en-US" sz="4000" dirty="0" smtClean="0">
                <a:latin typeface="+mj-lt"/>
                <a:ea typeface="宋体" pitchFamily="2" charset="-122"/>
                <a:cs typeface="Georgia"/>
              </a:rPr>
            </a:br>
            <a:r>
              <a:rPr lang="en-US" sz="4000" dirty="0" smtClean="0">
                <a:latin typeface="+mj-lt"/>
                <a:ea typeface="宋体" pitchFamily="2" charset="-122"/>
                <a:cs typeface="Georgia"/>
              </a:rPr>
              <a:t/>
            </a:r>
            <a:br>
              <a:rPr lang="en-US" sz="4000" dirty="0" smtClean="0">
                <a:latin typeface="+mj-lt"/>
                <a:ea typeface="宋体" pitchFamily="2" charset="-122"/>
                <a:cs typeface="Georgia"/>
              </a:rPr>
            </a:br>
            <a:r>
              <a:rPr lang="en-US" sz="4000" dirty="0" smtClean="0">
                <a:latin typeface="+mj-lt"/>
                <a:ea typeface="宋体" pitchFamily="2" charset="-122"/>
                <a:cs typeface="Georgia"/>
              </a:rPr>
              <a:t>           	</a:t>
            </a:r>
            <a:endParaRPr lang="bg-BG" sz="4000" dirty="0" smtClean="0">
              <a:latin typeface="+mj-lt"/>
              <a:ea typeface="宋体" pitchFamily="2" charset="-122"/>
              <a:cs typeface="Georgia"/>
            </a:endParaRPr>
          </a:p>
        </p:txBody>
      </p:sp>
      <p:sp>
        <p:nvSpPr>
          <p:cNvPr id="80899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416675"/>
            <a:ext cx="21336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BA67B6D0-A832-4DF1-AA12-4E6B4F6C4858}" type="slidenum">
              <a:rPr lang="zh-CN" altLang="en-US" sz="1200">
                <a:latin typeface="Calibri" pitchFamily="34" charset="0"/>
              </a:rPr>
              <a:pPr eaLnBrk="1" hangingPunct="1"/>
              <a:t>4</a:t>
            </a:fld>
            <a:endParaRPr lang="en-US" altLang="zh-CN" sz="1200" dirty="0">
              <a:latin typeface="Calibri" pitchFamily="34" charset="0"/>
            </a:endParaRPr>
          </a:p>
        </p:txBody>
      </p:sp>
      <p:sp>
        <p:nvSpPr>
          <p:cNvPr id="80900" name="TextBox 7"/>
          <p:cNvSpPr txBox="1">
            <a:spLocks noChangeArrowheads="1"/>
          </p:cNvSpPr>
          <p:nvPr/>
        </p:nvSpPr>
        <p:spPr bwMode="auto">
          <a:xfrm>
            <a:off x="3886200" y="2209800"/>
            <a:ext cx="5105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en-US" sz="200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901" name="TextBox 8"/>
          <p:cNvSpPr txBox="1">
            <a:spLocks noChangeArrowheads="1"/>
          </p:cNvSpPr>
          <p:nvPr/>
        </p:nvSpPr>
        <p:spPr bwMode="auto">
          <a:xfrm>
            <a:off x="304800" y="1625600"/>
            <a:ext cx="8534400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sz="1800" dirty="0" smtClean="0">
                <a:solidFill>
                  <a:prstClr val="black"/>
                </a:solidFill>
                <a:latin typeface="+mn-lt"/>
              </a:rPr>
              <a:t>As a premium English language publishing brand in Asia, Asia Briefing’s portfolio includes books, magazines, and news websites. </a:t>
            </a:r>
          </a:p>
          <a:p>
            <a:pPr eaLnBrk="1" hangingPunct="1"/>
            <a:endParaRPr lang="en-US" sz="1800" dirty="0" smtClean="0">
              <a:solidFill>
                <a:srgbClr val="D71920"/>
              </a:solidFill>
              <a:latin typeface="+mn-lt"/>
            </a:endParaRPr>
          </a:p>
          <a:p>
            <a:pPr eaLnBrk="1" hangingPunct="1"/>
            <a:endParaRPr lang="en-US" sz="1800" dirty="0" smtClean="0">
              <a:solidFill>
                <a:srgbClr val="000000"/>
              </a:solidFill>
              <a:latin typeface="+mn-lt"/>
            </a:endParaRPr>
          </a:p>
          <a:p>
            <a:pPr eaLnBrk="1" hangingPunct="1"/>
            <a:endParaRPr lang="en-US" sz="1800" dirty="0" smtClean="0">
              <a:solidFill>
                <a:srgbClr val="C00000"/>
              </a:solidFill>
              <a:latin typeface="+mn-lt"/>
            </a:endParaRPr>
          </a:p>
          <a:p>
            <a:pPr eaLnBrk="1" hangingPunct="1"/>
            <a:endParaRPr lang="en-US" sz="1800" dirty="0" smtClean="0">
              <a:solidFill>
                <a:srgbClr val="000000"/>
              </a:solidFill>
              <a:latin typeface="+mn-lt"/>
            </a:endParaRPr>
          </a:p>
          <a:p>
            <a:pPr eaLnBrk="1" hangingPunct="1"/>
            <a:endParaRPr lang="bg-BG" sz="1800" dirty="0" smtClean="0">
              <a:solidFill>
                <a:prstClr val="white"/>
              </a:solidFill>
              <a:latin typeface="+mn-lt"/>
            </a:endParaRPr>
          </a:p>
        </p:txBody>
      </p:sp>
      <p:pic>
        <p:nvPicPr>
          <p:cNvPr id="80902" name="Picture 9" descr="covers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3900" y="2286000"/>
            <a:ext cx="1806575" cy="201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903" name="Footer Placeholder 10"/>
          <p:cNvSpPr>
            <a:spLocks noGrp="1"/>
          </p:cNvSpPr>
          <p:nvPr>
            <p:ph type="ftr" sz="quarter" idx="4294967295"/>
          </p:nvPr>
        </p:nvSpPr>
        <p:spPr bwMode="auto">
          <a:xfrm>
            <a:off x="3124200" y="6416675"/>
            <a:ext cx="28956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sz="1200" dirty="0">
                <a:latin typeface="Calibri" pitchFamily="34" charset="0"/>
              </a:rPr>
              <a:t>www.dezshira.com</a:t>
            </a:r>
          </a:p>
        </p:txBody>
      </p:sp>
      <p:pic>
        <p:nvPicPr>
          <p:cNvPr id="80904" name="Picture 16" descr="Picture10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4725" y="2362200"/>
            <a:ext cx="1997075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905" name="TextBox 11"/>
          <p:cNvSpPr txBox="1">
            <a:spLocks noChangeArrowheads="1"/>
          </p:cNvSpPr>
          <p:nvPr/>
        </p:nvSpPr>
        <p:spPr bwMode="auto">
          <a:xfrm>
            <a:off x="304800" y="4343400"/>
            <a:ext cx="8458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sz="1600" dirty="0" smtClean="0">
                <a:solidFill>
                  <a:prstClr val="black"/>
                </a:solidFill>
                <a:latin typeface="+mn-lt"/>
              </a:rPr>
              <a:t>Apart from our free online resources, we have a wide selection of technical and business guides available through our online bookstore </a:t>
            </a:r>
            <a:r>
              <a:rPr lang="en-US" sz="1600" dirty="0" smtClean="0">
                <a:solidFill>
                  <a:srgbClr val="FF0000"/>
                </a:solidFill>
                <a:latin typeface="+mn-lt"/>
              </a:rPr>
              <a:t>www.asiabriefingmedia.com/store/</a:t>
            </a:r>
          </a:p>
        </p:txBody>
      </p:sp>
      <p:sp>
        <p:nvSpPr>
          <p:cNvPr id="80906" name="Rectangle 13"/>
          <p:cNvSpPr>
            <a:spLocks noChangeArrowheads="1"/>
          </p:cNvSpPr>
          <p:nvPr/>
        </p:nvSpPr>
        <p:spPr bwMode="auto">
          <a:xfrm>
            <a:off x="2971800" y="1066800"/>
            <a:ext cx="29924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Cambria" pitchFamily="18" charset="0"/>
                <a:ea typeface="宋体" pitchFamily="2" charset="-122"/>
              </a:rPr>
              <a:t>www.asiabriefingmedia.com</a:t>
            </a:r>
            <a:endParaRPr lang="en-US" dirty="0" smtClean="0">
              <a:solidFill>
                <a:prstClr val="black"/>
              </a:solidFill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2" name="Group 11"/>
          <p:cNvGrpSpPr>
            <a:grpSpLocks noChangeAspect="1"/>
          </p:cNvGrpSpPr>
          <p:nvPr/>
        </p:nvGrpSpPr>
        <p:grpSpPr bwMode="auto">
          <a:xfrm>
            <a:off x="2419350" y="5059363"/>
            <a:ext cx="3752850" cy="1189037"/>
            <a:chOff x="1430" y="2160"/>
            <a:chExt cx="6849" cy="2169"/>
          </a:xfrm>
        </p:grpSpPr>
        <p:pic>
          <p:nvPicPr>
            <p:cNvPr id="80908" name="Picture 5" descr="Macintosh HD:Users:fabiolaordonez:Desktop:Picture 14.png"/>
            <p:cNvPicPr>
              <a:picLocks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30" y="2160"/>
              <a:ext cx="1498" cy="2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0909" name="Picture 7" descr="Macintosh HD:Users:fabiolaordonez:Desktop:Picture 16.png"/>
            <p:cNvPicPr>
              <a:picLocks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0" y="2160"/>
              <a:ext cx="1498" cy="2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0910" name="Picture 8" descr="Macintosh HD:Users:fabiolaordonez:Desktop:Picture 17.png"/>
            <p:cNvPicPr>
              <a:picLocks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3" y="2169"/>
              <a:ext cx="1498" cy="2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0911" name="Picture 4" descr="Macintosh HD:Users:fabiolaordonez:Desktop:Picture 13.png"/>
            <p:cNvPicPr>
              <a:picLocks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23" y="2169"/>
              <a:ext cx="1498" cy="2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0912" name="Picture 3" descr="Macintosh HD:Users:fabiolaordonez:Desktop:Picture 12.png"/>
            <p:cNvPicPr>
              <a:picLocks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50" y="2169"/>
              <a:ext cx="1498" cy="2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0913" name="Picture 6" descr="Macintosh HD:Users:fabiolaordonez:Desktop:Picture 8.png"/>
            <p:cNvPicPr>
              <a:picLocks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62" y="2168"/>
              <a:ext cx="1517" cy="2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18" name="Straight Connector 7"/>
          <p:cNvCxnSpPr>
            <a:cxnSpLocks noChangeShapeType="1"/>
          </p:cNvCxnSpPr>
          <p:nvPr/>
        </p:nvCxnSpPr>
        <p:spPr bwMode="auto">
          <a:xfrm>
            <a:off x="800100" y="1522412"/>
            <a:ext cx="7543800" cy="1588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</p:spTree>
    <p:extLst>
      <p:ext uri="{BB962C8B-B14F-4D97-AF65-F5344CB8AC3E}">
        <p14:creationId xmlns:p14="http://schemas.microsoft.com/office/powerpoint/2010/main" val="2597699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/>
          <a:lstStyle/>
          <a:p>
            <a:r>
              <a:rPr lang="en-US" dirty="0" smtClean="0">
                <a:latin typeface="+mj-lt"/>
                <a:ea typeface="宋体" pitchFamily="2" charset="-122"/>
                <a:cs typeface="Georgia"/>
              </a:rPr>
              <a:t>Asia Business Resources Library</a:t>
            </a:r>
            <a:br>
              <a:rPr lang="en-US" dirty="0" smtClean="0">
                <a:latin typeface="+mj-lt"/>
                <a:ea typeface="宋体" pitchFamily="2" charset="-122"/>
                <a:cs typeface="Georgia"/>
              </a:rPr>
            </a:br>
            <a:endParaRPr lang="en-US" sz="1800" b="0" dirty="0" smtClean="0">
              <a:latin typeface="+mj-lt"/>
              <a:ea typeface="宋体" pitchFamily="2" charset="-122"/>
              <a:cs typeface="Georgia"/>
            </a:endParaRPr>
          </a:p>
        </p:txBody>
      </p:sp>
      <p:sp>
        <p:nvSpPr>
          <p:cNvPr id="82947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416675"/>
            <a:ext cx="21336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6444D7A2-413A-4DF7-8D58-E1B459620F34}" type="slidenum">
              <a:rPr lang="en-US" sz="1200">
                <a:latin typeface="Calibri" pitchFamily="34" charset="0"/>
              </a:rPr>
              <a:pPr eaLnBrk="1" hangingPunct="1"/>
              <a:t>5</a:t>
            </a:fld>
            <a:endParaRPr lang="en-US" sz="1200" dirty="0">
              <a:latin typeface="Calibri" pitchFamily="34" charset="0"/>
            </a:endParaRPr>
          </a:p>
        </p:txBody>
      </p:sp>
      <p:sp>
        <p:nvSpPr>
          <p:cNvPr id="82948" name="Footer Placeholder 4"/>
          <p:cNvSpPr>
            <a:spLocks noGrp="1"/>
          </p:cNvSpPr>
          <p:nvPr>
            <p:ph type="ftr" sz="quarter" idx="4294967295"/>
          </p:nvPr>
        </p:nvSpPr>
        <p:spPr bwMode="auto">
          <a:xfrm>
            <a:off x="3124200" y="6416675"/>
            <a:ext cx="28956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sz="1200" dirty="0">
                <a:latin typeface="Calibri" pitchFamily="34" charset="0"/>
              </a:rPr>
              <a:t>www.dezshira.com</a:t>
            </a:r>
          </a:p>
        </p:txBody>
      </p:sp>
      <p:sp>
        <p:nvSpPr>
          <p:cNvPr id="82949" name="3 CuadroTexto"/>
          <p:cNvSpPr txBox="1">
            <a:spLocks noChangeArrowheads="1"/>
          </p:cNvSpPr>
          <p:nvPr/>
        </p:nvSpPr>
        <p:spPr bwMode="auto">
          <a:xfrm>
            <a:off x="228600" y="2400300"/>
            <a:ext cx="3048000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en-US" altLang="zh-CN" sz="1600" b="1" smtClean="0">
              <a:solidFill>
                <a:srgbClr val="C00000"/>
              </a:solidFill>
              <a:latin typeface="Cambria" pitchFamily="18" charset="0"/>
            </a:endParaRPr>
          </a:p>
          <a:p>
            <a:pPr eaLnBrk="1" hangingPunct="1"/>
            <a:endParaRPr lang="en-US" altLang="zh-CN" sz="1600" smtClean="0">
              <a:solidFill>
                <a:prstClr val="black"/>
              </a:solidFill>
              <a:latin typeface="Cambria" pitchFamily="18" charset="0"/>
            </a:endParaRPr>
          </a:p>
          <a:p>
            <a:pPr lvl="1" eaLnBrk="1" hangingPunct="1"/>
            <a:r>
              <a:rPr lang="en-US" altLang="zh-CN" sz="1600" smtClean="0">
                <a:solidFill>
                  <a:prstClr val="black"/>
                </a:solidFill>
                <a:latin typeface="Cambria" pitchFamily="18" charset="0"/>
              </a:rPr>
              <a:t> </a:t>
            </a:r>
          </a:p>
          <a:p>
            <a:pPr lvl="1" eaLnBrk="1" hangingPunct="1">
              <a:buFont typeface="Arial" pitchFamily="34" charset="0"/>
              <a:buChar char="•"/>
            </a:pPr>
            <a:endParaRPr lang="en-US" altLang="zh-CN" sz="1600" smtClean="0">
              <a:solidFill>
                <a:prstClr val="black"/>
              </a:solidFill>
              <a:latin typeface="Cambria" pitchFamily="18" charset="0"/>
            </a:endParaRPr>
          </a:p>
          <a:p>
            <a:pPr eaLnBrk="1" hangingPunct="1">
              <a:buFont typeface="Arial" pitchFamily="34" charset="0"/>
              <a:buChar char="•"/>
            </a:pPr>
            <a:endParaRPr lang="en-US" altLang="zh-CN" sz="1600" smtClean="0">
              <a:solidFill>
                <a:prstClr val="black"/>
              </a:solidFill>
              <a:latin typeface="Cambria" pitchFamily="18" charset="0"/>
            </a:endParaRPr>
          </a:p>
          <a:p>
            <a:pPr eaLnBrk="1" hangingPunct="1">
              <a:buFont typeface="Arial" pitchFamily="34" charset="0"/>
              <a:buChar char="•"/>
            </a:pPr>
            <a:endParaRPr lang="en-US" altLang="zh-CN" sz="1600" smtClean="0">
              <a:solidFill>
                <a:prstClr val="black"/>
              </a:solidFill>
              <a:latin typeface="Cambria" pitchFamily="18" charset="0"/>
            </a:endParaRPr>
          </a:p>
        </p:txBody>
      </p:sp>
      <p:pic>
        <p:nvPicPr>
          <p:cNvPr id="80902" name="Picture 7" descr="Picture 6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6288" y="2703513"/>
            <a:ext cx="4252912" cy="3621087"/>
          </a:xfrm>
          <a:prstGeom prst="rect">
            <a:avLst/>
          </a:prstGeom>
          <a:noFill/>
          <a:ln w="3175" cmpd="sng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</p:pic>
      <p:sp>
        <p:nvSpPr>
          <p:cNvPr id="82951" name="TextBox 6"/>
          <p:cNvSpPr txBox="1">
            <a:spLocks noChangeArrowheads="1"/>
          </p:cNvSpPr>
          <p:nvPr/>
        </p:nvSpPr>
        <p:spPr bwMode="auto">
          <a:xfrm>
            <a:off x="228600" y="1792288"/>
            <a:ext cx="86106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1800" dirty="0" smtClean="0">
                <a:solidFill>
                  <a:prstClr val="black"/>
                </a:solidFill>
                <a:latin typeface="+mn-lt"/>
              </a:rPr>
              <a:t>The online resources library is the essential guide for doing business in China, India, and Vietnam providing complimentary access to relevant articles and the latest regulatory updates on issues including: </a:t>
            </a:r>
          </a:p>
          <a:p>
            <a:pPr eaLnBrk="1" hangingPunct="1"/>
            <a:endParaRPr lang="en-US" altLang="zh-CN" sz="1800" dirty="0" smtClean="0">
              <a:solidFill>
                <a:prstClr val="black"/>
              </a:solidFill>
              <a:latin typeface="+mn-lt"/>
            </a:endParaRPr>
          </a:p>
        </p:txBody>
      </p:sp>
      <p:pic>
        <p:nvPicPr>
          <p:cNvPr id="82952" name="Picture 8" descr="Picture 4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048000"/>
            <a:ext cx="3327400" cy="217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53" name="Rectangle 9"/>
          <p:cNvSpPr>
            <a:spLocks noChangeArrowheads="1"/>
          </p:cNvSpPr>
          <p:nvPr/>
        </p:nvSpPr>
        <p:spPr bwMode="auto">
          <a:xfrm>
            <a:off x="2399376" y="1219200"/>
            <a:ext cx="380232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2000" dirty="0" smtClean="0">
                <a:solidFill>
                  <a:prstClr val="black"/>
                </a:solidFill>
                <a:latin typeface="+mn-lt"/>
                <a:ea typeface="宋体" pitchFamily="2" charset="-122"/>
              </a:rPr>
              <a:t> </a:t>
            </a:r>
            <a:r>
              <a:rPr lang="en-US" sz="2000" dirty="0" smtClean="0">
                <a:solidFill>
                  <a:srgbClr val="D71920"/>
                </a:solidFill>
                <a:latin typeface="+mn-lt"/>
                <a:ea typeface="宋体" pitchFamily="2" charset="-122"/>
              </a:rPr>
              <a:t>www.dezshira.com/asia-resources</a:t>
            </a:r>
            <a:endParaRPr lang="en-US" sz="2000" dirty="0" smtClean="0">
              <a:solidFill>
                <a:prstClr val="black"/>
              </a:solidFill>
              <a:latin typeface="+mn-lt"/>
              <a:ea typeface="宋体" pitchFamily="2" charset="-122"/>
            </a:endParaRPr>
          </a:p>
        </p:txBody>
      </p:sp>
      <p:cxnSp>
        <p:nvCxnSpPr>
          <p:cNvPr id="10" name="Straight Connector 7"/>
          <p:cNvCxnSpPr>
            <a:cxnSpLocks noChangeShapeType="1"/>
          </p:cNvCxnSpPr>
          <p:nvPr/>
        </p:nvCxnSpPr>
        <p:spPr bwMode="auto">
          <a:xfrm>
            <a:off x="838200" y="1600200"/>
            <a:ext cx="7543800" cy="1588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</p:spTree>
    <p:extLst>
      <p:ext uri="{BB962C8B-B14F-4D97-AF65-F5344CB8AC3E}">
        <p14:creationId xmlns:p14="http://schemas.microsoft.com/office/powerpoint/2010/main" val="1949410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2590800" y="609600"/>
            <a:ext cx="3886200" cy="685800"/>
          </a:xfrm>
          <a:prstGeom prst="rect">
            <a:avLst/>
          </a:prstGeo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zh-CN" sz="4800" b="1" dirty="0" smtClean="0">
                <a:cs typeface="Times New Roman" pitchFamily="18" charset="0"/>
              </a:rPr>
              <a:t>Introduction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 bwMode="auto">
          <a:xfrm>
            <a:off x="762000" y="1676400"/>
            <a:ext cx="7772400" cy="43434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altLang="zh-CN" dirty="0" smtClean="0"/>
              <a:t>With 1.3 billion people, there is no such thing as “one” China market</a:t>
            </a:r>
          </a:p>
          <a:p>
            <a:pPr eaLnBrk="1" hangingPunct="1"/>
            <a:endParaRPr lang="en-GB" altLang="zh-CN" dirty="0" smtClean="0"/>
          </a:p>
          <a:p>
            <a:pPr eaLnBrk="1" hangingPunct="1"/>
            <a:r>
              <a:rPr lang="en-GB" altLang="zh-CN" dirty="0" smtClean="0"/>
              <a:t>Treat China as a series of regions all with different cultural and economic norms</a:t>
            </a:r>
          </a:p>
          <a:p>
            <a:pPr eaLnBrk="1" hangingPunct="1"/>
            <a:endParaRPr lang="en-GB" altLang="zh-CN" dirty="0" smtClean="0"/>
          </a:p>
          <a:p>
            <a:pPr eaLnBrk="1" hangingPunct="1"/>
            <a:r>
              <a:rPr lang="en-GB" altLang="zh-CN" dirty="0" smtClean="0"/>
              <a:t>Business/work and life in China therefore has many different meanings</a:t>
            </a:r>
          </a:p>
        </p:txBody>
      </p:sp>
      <p:cxnSp>
        <p:nvCxnSpPr>
          <p:cNvPr id="4" name="Straight Connector 3"/>
          <p:cNvCxnSpPr>
            <a:cxnSpLocks noChangeShapeType="1"/>
          </p:cNvCxnSpPr>
          <p:nvPr/>
        </p:nvCxnSpPr>
        <p:spPr bwMode="auto">
          <a:xfrm>
            <a:off x="609600" y="1371600"/>
            <a:ext cx="8077200" cy="1588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16389" name="Slide Number Placeholder 6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35437D4-5B0F-44D5-AB01-D3CADA905838}" type="slidenum">
              <a:rPr lang="en-GB" altLang="zh-CN" smtClean="0">
                <a:solidFill>
                  <a:prstClr val="black"/>
                </a:solidFill>
              </a:rPr>
              <a:pPr/>
              <a:t>6</a:t>
            </a:fld>
            <a:endParaRPr lang="en-GB" altLang="zh-CN">
              <a:solidFill>
                <a:prstClr val="black"/>
              </a:solidFill>
            </a:endParaRPr>
          </a:p>
        </p:txBody>
      </p:sp>
      <p:sp>
        <p:nvSpPr>
          <p:cNvPr id="16390" name="Date Placeholder 7"/>
          <p:cNvSpPr>
            <a:spLocks noGrp="1"/>
          </p:cNvSpPr>
          <p:nvPr>
            <p:ph type="dt" sz="quarter" idx="10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CN" smtClean="0">
                <a:solidFill>
                  <a:prstClr val="black"/>
                </a:solidFill>
              </a:rPr>
              <a:t>www.dezshira.com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>
          <a:xfrm>
            <a:off x="838200" y="1524000"/>
            <a:ext cx="7391400" cy="4572000"/>
          </a:xfrm>
          <a:ln>
            <a:noFill/>
          </a:ln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GB" sz="2600" dirty="0" smtClean="0"/>
              <a:t>What you need to know when doing business in China</a:t>
            </a:r>
          </a:p>
          <a:p>
            <a:pPr lvl="1">
              <a:buFont typeface="Courier New" pitchFamily="49" charset="0"/>
              <a:buChar char="­"/>
            </a:pPr>
            <a:r>
              <a:rPr lang="en-GB" dirty="0" smtClean="0"/>
              <a:t>Avoiding Cross-Cultural Misunderstandings in Business</a:t>
            </a:r>
          </a:p>
          <a:p>
            <a:pPr lvl="1">
              <a:buFont typeface="Courier New" pitchFamily="49" charset="0"/>
              <a:buChar char="­"/>
            </a:pPr>
            <a:r>
              <a:rPr lang="en-GB" dirty="0" smtClean="0"/>
              <a:t>Business Structures</a:t>
            </a:r>
          </a:p>
          <a:p>
            <a:pPr lvl="1">
              <a:buFont typeface="Courier New" pitchFamily="49" charset="0"/>
              <a:buChar char="­"/>
            </a:pPr>
            <a:r>
              <a:rPr lang="en-GB" dirty="0" smtClean="0"/>
              <a:t>Challenges in Doing Business in China</a:t>
            </a:r>
          </a:p>
          <a:p>
            <a:pPr>
              <a:buFont typeface="Arial" pitchFamily="34" charset="0"/>
              <a:buChar char="•"/>
            </a:pPr>
            <a:r>
              <a:rPr lang="en-GB" sz="2600" dirty="0" smtClean="0"/>
              <a:t>Economic, Political and Cultural Overview</a:t>
            </a:r>
          </a:p>
          <a:p>
            <a:pPr lvl="1">
              <a:buFont typeface="Courier New" pitchFamily="49" charset="0"/>
              <a:buChar char="­"/>
            </a:pPr>
            <a:r>
              <a:rPr lang="en-GB" dirty="0" smtClean="0"/>
              <a:t>Where is China Today?</a:t>
            </a:r>
          </a:p>
          <a:p>
            <a:pPr>
              <a:buFont typeface="Arial" pitchFamily="34" charset="0"/>
              <a:buChar char="•"/>
            </a:pPr>
            <a:r>
              <a:rPr lang="en-GB" sz="2600" dirty="0" smtClean="0"/>
              <a:t>The Expat Experience</a:t>
            </a:r>
          </a:p>
          <a:p>
            <a:pPr lvl="1">
              <a:buFont typeface="Courier New" pitchFamily="49" charset="0"/>
              <a:buChar char="­"/>
            </a:pPr>
            <a:r>
              <a:rPr lang="en-GB" dirty="0" smtClean="0"/>
              <a:t>How to Get Into China</a:t>
            </a:r>
          </a:p>
          <a:p>
            <a:pPr lvl="1">
              <a:buFont typeface="Courier New" pitchFamily="49" charset="0"/>
              <a:buChar char="­"/>
            </a:pPr>
            <a:r>
              <a:rPr lang="en-GB" dirty="0" smtClean="0"/>
              <a:t>Working in China</a:t>
            </a:r>
          </a:p>
          <a:p>
            <a:pPr lvl="1">
              <a:buFont typeface="Courier New" pitchFamily="49" charset="0"/>
              <a:buChar char="­"/>
            </a:pPr>
            <a:r>
              <a:rPr lang="en-GB" dirty="0" smtClean="0"/>
              <a:t>Reality of Life in China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438400" y="609600"/>
            <a:ext cx="3733800" cy="6096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zh-CN" sz="4800" dirty="0" smtClean="0">
                <a:latin typeface="+mj-lt"/>
                <a:ea typeface="+mj-ea"/>
              </a:rPr>
              <a:t>Agenda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solidFill>
                  <a:prstClr val="black"/>
                </a:solidFill>
              </a:rPr>
              <a:t>www.dezshira.com</a:t>
            </a:r>
            <a:endParaRPr lang="en-GB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C848B69-98A1-40ED-9C58-4C2C8B03058D}" type="slidenum">
              <a:rPr lang="en-GB" altLang="zh-CN" smtClean="0">
                <a:solidFill>
                  <a:prstClr val="black"/>
                </a:solidFill>
              </a:rPr>
              <a:pPr/>
              <a:t>7</a:t>
            </a:fld>
            <a:endParaRPr lang="en-GB" altLang="zh-CN">
              <a:solidFill>
                <a:prstClr val="black"/>
              </a:solidFill>
            </a:endParaRPr>
          </a:p>
        </p:txBody>
      </p:sp>
      <p:cxnSp>
        <p:nvCxnSpPr>
          <p:cNvPr id="6" name="Straight Connector 5"/>
          <p:cNvCxnSpPr>
            <a:cxnSpLocks noChangeShapeType="1"/>
          </p:cNvCxnSpPr>
          <p:nvPr/>
        </p:nvCxnSpPr>
        <p:spPr bwMode="auto">
          <a:xfrm>
            <a:off x="304800" y="1295400"/>
            <a:ext cx="8382000" cy="1588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 b="16071"/>
          <a:stretch>
            <a:fillRect/>
          </a:stretch>
        </p:blipFill>
        <p:spPr bwMode="auto">
          <a:xfrm>
            <a:off x="4800600" y="1295400"/>
            <a:ext cx="3124200" cy="2622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sp>
        <p:nvSpPr>
          <p:cNvPr id="15362" name="Title 2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533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en-GB" altLang="zh-CN" b="1" dirty="0" smtClean="0">
                <a:ea typeface="MS PGothic" pitchFamily="34" charset="-128"/>
                <a:cs typeface="Times New Roman" pitchFamily="18" charset="0"/>
              </a:rPr>
              <a:t>Potential Conflict Factors</a:t>
            </a:r>
          </a:p>
        </p:txBody>
      </p:sp>
      <p:sp>
        <p:nvSpPr>
          <p:cNvPr id="17412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416675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6C20438C-7ABF-4CA3-A6DE-EAA5EDBB2B3B}" type="slidenum">
              <a:rPr lang="en-GB" altLang="zh-CN" smtClean="0"/>
              <a:pPr/>
              <a:t>8</a:t>
            </a:fld>
            <a:endParaRPr lang="en-GB" altLang="zh-CN"/>
          </a:p>
        </p:txBody>
      </p:sp>
      <p:cxnSp>
        <p:nvCxnSpPr>
          <p:cNvPr id="17413" name="Straight Connector 7"/>
          <p:cNvCxnSpPr>
            <a:cxnSpLocks noChangeShapeType="1"/>
          </p:cNvCxnSpPr>
          <p:nvPr/>
        </p:nvCxnSpPr>
        <p:spPr bwMode="auto">
          <a:xfrm>
            <a:off x="304800" y="1143000"/>
            <a:ext cx="8382000" cy="0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17414" name="Footer Placeholder 2"/>
          <p:cNvSpPr>
            <a:spLocks noGrp="1"/>
          </p:cNvSpPr>
          <p:nvPr>
            <p:ph type="ftr" sz="quarter" idx="4294967295"/>
          </p:nvPr>
        </p:nvSpPr>
        <p:spPr bwMode="auto">
          <a:xfrm>
            <a:off x="3124200" y="6416675"/>
            <a:ext cx="2895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GB" altLang="zh-CN" sz="1400" b="1" smtClean="0">
                <a:solidFill>
                  <a:srgbClr val="000000"/>
                </a:solidFill>
              </a:rPr>
              <a:t>www.dezshira.com</a:t>
            </a:r>
            <a:endParaRPr lang="en-GB" altLang="zh-CN" sz="1400" b="1">
              <a:solidFill>
                <a:srgbClr val="000000"/>
              </a:solidFill>
            </a:endParaRPr>
          </a:p>
        </p:txBody>
      </p:sp>
      <p:sp>
        <p:nvSpPr>
          <p:cNvPr id="6" name="Textfeld 5"/>
          <p:cNvSpPr txBox="1"/>
          <p:nvPr/>
        </p:nvSpPr>
        <p:spPr>
          <a:xfrm>
            <a:off x="2286000" y="2514600"/>
            <a:ext cx="1524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4000" b="1" dirty="0" smtClean="0">
                <a:latin typeface="+mn-lt"/>
              </a:rPr>
              <a:t>Time</a:t>
            </a:r>
            <a:endParaRPr lang="en-GB" sz="4000" b="1" dirty="0">
              <a:latin typeface="+mn-lt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0639493"/>
              </p:ext>
            </p:extLst>
          </p:nvPr>
        </p:nvGraphicFramePr>
        <p:xfrm>
          <a:off x="762000" y="4114800"/>
          <a:ext cx="7620000" cy="2057401"/>
        </p:xfrm>
        <a:graphic>
          <a:graphicData uri="http://schemas.openxmlformats.org/drawingml/2006/table">
            <a:tbl>
              <a:tblPr firstRow="1">
                <a:tableStyleId>{85BE263C-DBD7-4A20-BB59-AAB30ACAA65A}</a:tableStyleId>
              </a:tblPr>
              <a:tblGrid>
                <a:gridCol w="3810000"/>
                <a:gridCol w="3810000"/>
              </a:tblGrid>
              <a:tr h="633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US/Europe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ＭＳ Ｐゴシック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77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de-DE" sz="18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China</a:t>
                      </a:r>
                      <a:endParaRPr kumimoji="0" lang="de-DE" sz="18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ＭＳ Ｐゴシック" pitchFamily="34" charset="-128"/>
                        <a:cs typeface="+mn-c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A0000"/>
                    </a:solidFill>
                  </a:tcPr>
                </a:tc>
              </a:tr>
              <a:tr h="725488">
                <a:tc>
                  <a:txBody>
                    <a:bodyPr/>
                    <a:lstStyle/>
                    <a:p>
                      <a:pPr marL="285750" marR="0" lvl="0" indent="-28575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Monochrome time perception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Polychrome time perception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ＭＳ Ｐゴシック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69850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Lucida Grande"/>
                        <a:buChar char="➔"/>
                        <a:tabLst/>
                      </a:pPr>
                      <a:r>
                        <a:rPr kumimoji="0" 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  <a:sym typeface="Wingdings" pitchFamily="2" charset="2"/>
                        </a:rPr>
                        <a:t>Focus on short-term success 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Lucida Grande"/>
                        <a:buChar char="➔"/>
                        <a:tabLst/>
                      </a:pPr>
                      <a:r>
                        <a:rPr kumimoji="0" 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  <a:sym typeface="Wingdings" pitchFamily="2" charset="2"/>
                        </a:rPr>
                        <a:t>“Time is money” 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ＭＳ Ｐゴシック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Lucida Grande"/>
                        <a:buChar char="➔"/>
                        <a:tabLst/>
                      </a:pPr>
                      <a:r>
                        <a:rPr kumimoji="0" 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  <a:sym typeface="Wingdings" pitchFamily="2" charset="2"/>
                        </a:rPr>
                        <a:t>Negotiation as a long-term process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Lucida Grande"/>
                        <a:buChar char="➔"/>
                        <a:tabLst/>
                      </a:pPr>
                      <a:r>
                        <a:rPr kumimoji="0" 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  <a:sym typeface="Wingdings" pitchFamily="2" charset="2"/>
                        </a:rPr>
                        <a:t>Don’t care if they are in time or not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ＭＳ Ｐゴシック" pitchFamily="34" charset="-128"/>
                        <a:sym typeface="Wingdings" pitchFamily="2" charset="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533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en-GB" altLang="zh-CN" b="1" dirty="0" smtClean="0">
                <a:ea typeface="MS PGothic" pitchFamily="34" charset="-128"/>
                <a:cs typeface="Times New Roman" pitchFamily="18" charset="0"/>
              </a:rPr>
              <a:t>Potential Conflict Factors</a:t>
            </a:r>
          </a:p>
        </p:txBody>
      </p:sp>
      <p:sp>
        <p:nvSpPr>
          <p:cNvPr id="18435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416675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F164F752-5C1B-41E8-8AC7-C224FCEC2FE6}" type="slidenum">
              <a:rPr lang="en-GB" altLang="zh-CN" smtClean="0"/>
              <a:pPr/>
              <a:t>9</a:t>
            </a:fld>
            <a:endParaRPr lang="en-GB" altLang="zh-CN"/>
          </a:p>
        </p:txBody>
      </p:sp>
      <p:cxnSp>
        <p:nvCxnSpPr>
          <p:cNvPr id="18436" name="Straight Connector 7"/>
          <p:cNvCxnSpPr>
            <a:cxnSpLocks noChangeShapeType="1"/>
          </p:cNvCxnSpPr>
          <p:nvPr/>
        </p:nvCxnSpPr>
        <p:spPr bwMode="auto">
          <a:xfrm>
            <a:off x="381000" y="1143000"/>
            <a:ext cx="8001000" cy="1588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18437" name="Footer Placeholder 2"/>
          <p:cNvSpPr>
            <a:spLocks noGrp="1"/>
          </p:cNvSpPr>
          <p:nvPr>
            <p:ph type="ftr" sz="quarter" idx="4294967295"/>
          </p:nvPr>
        </p:nvSpPr>
        <p:spPr bwMode="auto">
          <a:xfrm>
            <a:off x="3124200" y="6416675"/>
            <a:ext cx="2895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GB" altLang="zh-CN" sz="1400" b="1" smtClean="0">
                <a:solidFill>
                  <a:srgbClr val="000000"/>
                </a:solidFill>
              </a:rPr>
              <a:t>www.dezshira.com</a:t>
            </a:r>
            <a:endParaRPr lang="en-GB" altLang="zh-CN" sz="1400" b="1">
              <a:solidFill>
                <a:srgbClr val="000000"/>
              </a:solidFill>
            </a:endParaRPr>
          </a:p>
        </p:txBody>
      </p:sp>
      <p:sp>
        <p:nvSpPr>
          <p:cNvPr id="6" name="Textfeld 5"/>
          <p:cNvSpPr txBox="1"/>
          <p:nvPr/>
        </p:nvSpPr>
        <p:spPr>
          <a:xfrm>
            <a:off x="1676400" y="2286000"/>
            <a:ext cx="25146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4000" b="1" dirty="0" smtClean="0">
                <a:latin typeface="+mn-lt"/>
              </a:rPr>
              <a:t>Relations</a:t>
            </a:r>
            <a:endParaRPr lang="en-GB" sz="4000" b="1" dirty="0">
              <a:latin typeface="+mn-lt"/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3099826"/>
              </p:ext>
            </p:extLst>
          </p:nvPr>
        </p:nvGraphicFramePr>
        <p:xfrm>
          <a:off x="762000" y="3733800"/>
          <a:ext cx="7620000" cy="2057401"/>
        </p:xfrm>
        <a:graphic>
          <a:graphicData uri="http://schemas.openxmlformats.org/drawingml/2006/table">
            <a:tbl>
              <a:tblPr firstRow="1">
                <a:tableStyleId>{72833802-FEF1-4C79-8D5D-14CF1EAF98D9}</a:tableStyleId>
              </a:tblPr>
              <a:tblGrid>
                <a:gridCol w="3962400"/>
                <a:gridCol w="3657600"/>
              </a:tblGrid>
              <a:tr h="633413">
                <a:tc>
                  <a:txBody>
                    <a:bodyPr/>
                    <a:lstStyle/>
                    <a:p>
                      <a:pPr algn="ctr"/>
                      <a:r>
                        <a:rPr kumimoji="0" lang="de-DE" sz="18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US/Europe</a:t>
                      </a:r>
                      <a:endParaRPr kumimoji="0" lang="de-DE" sz="18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ＭＳ Ｐゴシック" pitchFamily="34" charset="-128"/>
                        <a:cs typeface="+mn-c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77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China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ＭＳ Ｐゴシック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A0000"/>
                    </a:solidFill>
                  </a:tcPr>
                </a:tc>
              </a:tr>
              <a:tr h="725488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kumimoji="0" 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“Don’t mix business with private life”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tabLst/>
                      </a:pPr>
                      <a:r>
                        <a:rPr kumimoji="0" 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No differentiation between business and private life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ＭＳ Ｐゴシック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69850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kumimoji="0" 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Try to focus on business only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tabLst/>
                      </a:pPr>
                      <a:r>
                        <a:rPr kumimoji="0" 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Character and personality of business partner really important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ＭＳ Ｐゴシック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" name="Picture 9" descr="Guanx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57800" y="1447800"/>
            <a:ext cx="2209800" cy="185084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en-GB" altLang="zh-CN" b="1" dirty="0" smtClean="0">
                <a:ea typeface="MS PGothic" pitchFamily="34" charset="-128"/>
                <a:cs typeface="Times New Roman" pitchFamily="18" charset="0"/>
              </a:rPr>
              <a:t>Potential Conflict Factors</a:t>
            </a:r>
          </a:p>
        </p:txBody>
      </p:sp>
      <p:sp>
        <p:nvSpPr>
          <p:cNvPr id="19460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416675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F1617D7-4EE3-4210-A719-7A5A1FE8A08A}" type="slidenum">
              <a:rPr lang="en-GB" altLang="zh-CN" smtClean="0"/>
              <a:pPr/>
              <a:t>10</a:t>
            </a:fld>
            <a:endParaRPr lang="en-GB" altLang="zh-CN"/>
          </a:p>
        </p:txBody>
      </p:sp>
      <p:cxnSp>
        <p:nvCxnSpPr>
          <p:cNvPr id="19461" name="Straight Connector 7"/>
          <p:cNvCxnSpPr>
            <a:cxnSpLocks noChangeShapeType="1"/>
          </p:cNvCxnSpPr>
          <p:nvPr/>
        </p:nvCxnSpPr>
        <p:spPr bwMode="auto">
          <a:xfrm>
            <a:off x="533400" y="1143000"/>
            <a:ext cx="7848600" cy="1588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19462" name="Footer Placeholder 2"/>
          <p:cNvSpPr>
            <a:spLocks noGrp="1"/>
          </p:cNvSpPr>
          <p:nvPr>
            <p:ph type="ftr" sz="quarter" idx="4294967295"/>
          </p:nvPr>
        </p:nvSpPr>
        <p:spPr bwMode="auto">
          <a:xfrm>
            <a:off x="3124200" y="6416675"/>
            <a:ext cx="2895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GB" altLang="zh-CN" sz="1400" b="1" smtClean="0">
                <a:solidFill>
                  <a:srgbClr val="000000"/>
                </a:solidFill>
              </a:rPr>
              <a:t>www.dezshira.com</a:t>
            </a:r>
            <a:endParaRPr lang="en-GB" altLang="zh-CN" sz="1400" b="1">
              <a:solidFill>
                <a:srgbClr val="000000"/>
              </a:solidFill>
            </a:endParaRPr>
          </a:p>
        </p:txBody>
      </p:sp>
      <p:sp>
        <p:nvSpPr>
          <p:cNvPr id="6" name="Textfeld 5"/>
          <p:cNvSpPr txBox="1"/>
          <p:nvPr/>
        </p:nvSpPr>
        <p:spPr>
          <a:xfrm>
            <a:off x="609600" y="2057400"/>
            <a:ext cx="38862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3200" b="1" dirty="0" smtClean="0">
                <a:latin typeface="+mn-lt"/>
              </a:rPr>
              <a:t>Dealing with Conflicts</a:t>
            </a:r>
            <a:endParaRPr lang="en-GB" sz="3200" b="1" dirty="0">
              <a:latin typeface="+mn-lt"/>
            </a:endParaRPr>
          </a:p>
        </p:txBody>
      </p:sp>
      <p:graphicFrame>
        <p:nvGraphicFramePr>
          <p:cNvPr id="11" name="Tabel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6106386"/>
              </p:ext>
            </p:extLst>
          </p:nvPr>
        </p:nvGraphicFramePr>
        <p:xfrm>
          <a:off x="609600" y="3429000"/>
          <a:ext cx="7848600" cy="2273301"/>
        </p:xfrm>
        <a:graphic>
          <a:graphicData uri="http://schemas.openxmlformats.org/drawingml/2006/table">
            <a:tbl>
              <a:tblPr firstRow="1">
                <a:tableStyleId>{72833802-FEF1-4C79-8D5D-14CF1EAF98D9}</a:tableStyleId>
              </a:tblPr>
              <a:tblGrid>
                <a:gridCol w="3924300"/>
                <a:gridCol w="3924300"/>
              </a:tblGrid>
              <a:tr h="63341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US/Europe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77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China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ＭＳ Ｐゴシック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A0000"/>
                    </a:solidFill>
                  </a:tcPr>
                </a:tc>
              </a:tr>
              <a:tr h="725488">
                <a:tc>
                  <a:txBody>
                    <a:bodyPr/>
                    <a:lstStyle/>
                    <a:p>
                      <a:pPr marL="285750" marR="0" lvl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“Confrontational”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None/>
                        <a:tabLst/>
                      </a:pPr>
                      <a:r>
                        <a:rPr kumimoji="0" 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Want  to “ensure Harmony”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ＭＳ Ｐゴシック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698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Counterpart Reaction: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u="none" strike="noStrike" cap="none" normalizeH="0" baseline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Lucida Grande"/>
                        <a:buChar char="➔"/>
                        <a:tabLst/>
                      </a:pPr>
                      <a:r>
                        <a:rPr kumimoji="0" 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  <a:sym typeface="Wingdings" pitchFamily="2" charset="2"/>
                        </a:rPr>
                        <a:t>Retraction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ＭＳ Ｐゴシック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Counterpart Reaction: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u="none" strike="noStrike" cap="none" normalizeH="0" baseline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Lucida Grande"/>
                        <a:buChar char="➔"/>
                        <a:tabLst/>
                      </a:pPr>
                      <a:r>
                        <a:rPr kumimoji="0" 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  <a:sym typeface="Wingdings" pitchFamily="2" charset="2"/>
                        </a:rPr>
                        <a:t>Lack of understanding &amp; Provocation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ＭＳ Ｐゴシック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9" name="Picture 8" descr="http://media2.libri.de/shop/coverscans/663/6639857_null_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24400" y="1371600"/>
            <a:ext cx="3532586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/>
          <p:cNvSpPr>
            <a:spLocks noGrp="1"/>
          </p:cNvSpPr>
          <p:nvPr>
            <p:ph type="title"/>
          </p:nvPr>
        </p:nvSpPr>
        <p:spPr>
          <a:xfrm>
            <a:off x="228600" y="609601"/>
            <a:ext cx="8229600" cy="609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en-GB" altLang="zh-CN" b="1" dirty="0" smtClean="0">
                <a:ea typeface="MS PGothic" pitchFamily="34" charset="-128"/>
                <a:cs typeface="Times New Roman" pitchFamily="18" charset="0"/>
              </a:rPr>
              <a:t>Specific Characteristics</a:t>
            </a:r>
          </a:p>
        </p:txBody>
      </p:sp>
      <p:sp>
        <p:nvSpPr>
          <p:cNvPr id="20483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705600" y="6324600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0437554C-1CB6-498A-B113-FA95714465E1}" type="slidenum">
              <a:rPr lang="en-GB" altLang="zh-CN" smtClean="0"/>
              <a:pPr/>
              <a:t>11</a:t>
            </a:fld>
            <a:endParaRPr lang="en-GB" altLang="zh-CN"/>
          </a:p>
        </p:txBody>
      </p:sp>
      <p:cxnSp>
        <p:nvCxnSpPr>
          <p:cNvPr id="20484" name="Straight Connector 7"/>
          <p:cNvCxnSpPr>
            <a:cxnSpLocks noChangeShapeType="1"/>
          </p:cNvCxnSpPr>
          <p:nvPr/>
        </p:nvCxnSpPr>
        <p:spPr bwMode="auto">
          <a:xfrm>
            <a:off x="381000" y="1295400"/>
            <a:ext cx="8382000" cy="0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20485" name="Footer Placeholder 2"/>
          <p:cNvSpPr>
            <a:spLocks noGrp="1"/>
          </p:cNvSpPr>
          <p:nvPr>
            <p:ph type="ftr" sz="quarter" idx="4294967295"/>
          </p:nvPr>
        </p:nvSpPr>
        <p:spPr bwMode="auto">
          <a:xfrm>
            <a:off x="304800" y="6324600"/>
            <a:ext cx="2895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GB" altLang="zh-CN" sz="1400" b="1" smtClean="0">
                <a:solidFill>
                  <a:srgbClr val="000000"/>
                </a:solidFill>
              </a:rPr>
              <a:t>www.dezshira.com</a:t>
            </a:r>
            <a:endParaRPr lang="en-GB" altLang="zh-CN" sz="1400" b="1">
              <a:solidFill>
                <a:srgbClr val="000000"/>
              </a:solidFill>
            </a:endParaRPr>
          </a:p>
        </p:txBody>
      </p:sp>
      <p:graphicFrame>
        <p:nvGraphicFramePr>
          <p:cNvPr id="7" name="Tabel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4890488"/>
              </p:ext>
            </p:extLst>
          </p:nvPr>
        </p:nvGraphicFramePr>
        <p:xfrm>
          <a:off x="762000" y="1447800"/>
          <a:ext cx="7162800" cy="4864530"/>
        </p:xfrm>
        <a:graphic>
          <a:graphicData uri="http://schemas.openxmlformats.org/drawingml/2006/table">
            <a:tbl>
              <a:tblPr firstRow="1">
                <a:tableStyleId>{72833802-FEF1-4C79-8D5D-14CF1EAF98D9}</a:tableStyleId>
              </a:tblPr>
              <a:tblGrid>
                <a:gridCol w="7162800"/>
              </a:tblGrid>
              <a:tr h="4602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Negotiating with Chinese – the experience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ＭＳ Ｐゴシック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A0000"/>
                    </a:solidFill>
                  </a:tcPr>
                </a:tc>
              </a:tr>
              <a:tr h="886605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tabLst/>
                      </a:pPr>
                      <a:r>
                        <a:rPr kumimoji="0" 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Discussion leader = Leader during negotiations</a:t>
                      </a:r>
                    </a:p>
                    <a:p>
                      <a:pPr marL="742950" marR="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de-DE" sz="1800" u="none" strike="noStrike" cap="none" normalizeH="0" baseline="0" dirty="0" smtClean="0">
                          <a:ln>
                            <a:noFill/>
                          </a:ln>
                          <a:effectLst/>
                          <a:sym typeface="Wingdings" pitchFamily="2" charset="2"/>
                        </a:rPr>
                        <a:t>P</a:t>
                      </a:r>
                      <a:r>
                        <a:rPr kumimoji="0" lang="de-DE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henomenon</a:t>
                      </a:r>
                      <a:r>
                        <a:rPr kumimoji="0" 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of </a:t>
                      </a:r>
                      <a:r>
                        <a:rPr kumimoji="0" 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  <a:sym typeface="Wingdings" pitchFamily="2" charset="2"/>
                        </a:rPr>
                        <a:t>hierarchy </a:t>
                      </a:r>
                    </a:p>
                    <a:p>
                      <a:pPr marL="742950" marR="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  <a:sym typeface="Wingdings" pitchFamily="2" charset="2"/>
                        </a:rPr>
                        <a:t>High Power Distance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ＭＳ Ｐゴシック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60235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tabLst/>
                      </a:pPr>
                      <a:r>
                        <a:rPr kumimoji="0" 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Strategy without considering the nationality of the opponents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ＭＳ Ｐゴシック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60235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tabLst/>
                      </a:pPr>
                      <a:r>
                        <a:rPr kumimoji="0" 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Clear allocation of roles (group leader, observer, “secretary”)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ＭＳ Ｐゴシック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1152587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kumimoji="0" 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3-steps-strategy: 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     – Observation of counterpart and collection of information 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     – Veiling of own opinion/plan 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     – Evaluation/Adoption of counterparts characters and strategies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ＭＳ Ｐゴシック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60235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kumimoji="0" 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Try to communicate on a personal level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ＭＳ Ｐゴシック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60235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tabLst/>
                      </a:pPr>
                      <a:r>
                        <a:rPr kumimoji="0" 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Postpone important parts to the end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ＭＳ Ｐゴシック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60235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tabLst/>
                      </a:pPr>
                      <a:r>
                        <a:rPr kumimoji="0" 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Interested in long-term (relation)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ＭＳ Ｐゴシック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0506" name="Picture 2"/>
          <p:cNvPicPr>
            <a:picLocks noChangeAspect="1" noChangeArrowheads="1"/>
          </p:cNvPicPr>
          <p:nvPr/>
        </p:nvPicPr>
        <p:blipFill>
          <a:blip r:embed="rId2" cstate="print"/>
          <a:srcRect l="16483" t="16556" r="17586" b="16556"/>
          <a:stretch>
            <a:fillRect/>
          </a:stretch>
        </p:blipFill>
        <p:spPr bwMode="auto">
          <a:xfrm>
            <a:off x="7543800" y="457200"/>
            <a:ext cx="76200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416675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DD5DF1DC-B977-4EC8-B5C9-AAD5AC86737F}" type="slidenum">
              <a:rPr lang="en-GB" altLang="zh-CN" smtClean="0"/>
              <a:pPr/>
              <a:t>12</a:t>
            </a:fld>
            <a:endParaRPr lang="en-GB" altLang="zh-CN"/>
          </a:p>
        </p:txBody>
      </p:sp>
      <p:cxnSp>
        <p:nvCxnSpPr>
          <p:cNvPr id="21507" name="Straight Connector 7"/>
          <p:cNvCxnSpPr>
            <a:cxnSpLocks noChangeShapeType="1"/>
          </p:cNvCxnSpPr>
          <p:nvPr/>
        </p:nvCxnSpPr>
        <p:spPr bwMode="auto">
          <a:xfrm>
            <a:off x="304800" y="1295400"/>
            <a:ext cx="8534400" cy="0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21508" name="Footer Placeholder 2"/>
          <p:cNvSpPr>
            <a:spLocks noGrp="1"/>
          </p:cNvSpPr>
          <p:nvPr>
            <p:ph type="ftr" sz="quarter" idx="4294967295"/>
          </p:nvPr>
        </p:nvSpPr>
        <p:spPr bwMode="auto">
          <a:xfrm>
            <a:off x="3124200" y="6416675"/>
            <a:ext cx="2895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GB" altLang="zh-CN" sz="1400" b="1" smtClean="0">
                <a:solidFill>
                  <a:srgbClr val="000000"/>
                </a:solidFill>
              </a:rPr>
              <a:t>www.dezshira.com</a:t>
            </a:r>
            <a:endParaRPr lang="en-GB" altLang="zh-CN" sz="1400" b="1">
              <a:solidFill>
                <a:srgbClr val="000000"/>
              </a:solidFill>
            </a:endParaRP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685800" y="609600"/>
            <a:ext cx="7744621" cy="66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CN" sz="4400" b="1" dirty="0" smtClean="0">
                <a:latin typeface="+mj-lt"/>
                <a:ea typeface="MS PGothic" pitchFamily="34" charset="-128"/>
                <a:cs typeface="Times New Roman" pitchFamily="18" charset="0"/>
              </a:rPr>
              <a:t>Legal Structuring</a:t>
            </a:r>
            <a:endParaRPr lang="en-GB" altLang="zh-CN" sz="4400" b="1" dirty="0">
              <a:latin typeface="+mj-lt"/>
              <a:ea typeface="MS PGothic" pitchFamily="34" charset="-128"/>
              <a:cs typeface="Times New Roman" pitchFamily="18" charset="0"/>
            </a:endParaRPr>
          </a:p>
        </p:txBody>
      </p:sp>
      <p:sp>
        <p:nvSpPr>
          <p:cNvPr id="21510" name="Content Placeholder 2"/>
          <p:cNvSpPr txBox="1">
            <a:spLocks/>
          </p:cNvSpPr>
          <p:nvPr/>
        </p:nvSpPr>
        <p:spPr bwMode="auto">
          <a:xfrm>
            <a:off x="381000" y="1447800"/>
            <a:ext cx="81534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>
              <a:lnSpc>
                <a:spcPts val="65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GB" altLang="zh-CN" sz="3200" dirty="0" smtClean="0">
                <a:latin typeface="Calibri" pitchFamily="34" charset="0"/>
              </a:rPr>
              <a:t>Agent/Local Distributor</a:t>
            </a:r>
          </a:p>
          <a:p>
            <a:pPr marL="457200" indent="-457200">
              <a:lnSpc>
                <a:spcPts val="65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GB" altLang="zh-CN" sz="3200" dirty="0" smtClean="0">
                <a:latin typeface="Calibri" pitchFamily="34" charset="0"/>
              </a:rPr>
              <a:t>Freelancer</a:t>
            </a:r>
          </a:p>
          <a:p>
            <a:pPr marL="457200" indent="-457200">
              <a:lnSpc>
                <a:spcPts val="65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GB" altLang="zh-CN" sz="3200" dirty="0" smtClean="0">
                <a:latin typeface="Calibri" pitchFamily="34" charset="0"/>
              </a:rPr>
              <a:t>Representative Office</a:t>
            </a:r>
          </a:p>
          <a:p>
            <a:pPr marL="457200" indent="-457200">
              <a:lnSpc>
                <a:spcPts val="65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GB" altLang="zh-CN" sz="3200" dirty="0" smtClean="0">
                <a:latin typeface="Calibri" pitchFamily="34" charset="0"/>
              </a:rPr>
              <a:t>Joint Venture</a:t>
            </a:r>
          </a:p>
          <a:p>
            <a:pPr marL="457200" indent="-457200">
              <a:lnSpc>
                <a:spcPts val="65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GB" altLang="zh-CN" sz="3200" dirty="0" smtClean="0">
                <a:latin typeface="Calibri" pitchFamily="34" charset="0"/>
              </a:rPr>
              <a:t>Wholly Foreign Owned Enterprise</a:t>
            </a:r>
          </a:p>
        </p:txBody>
      </p:sp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53000" y="1524000"/>
            <a:ext cx="4038486" cy="2689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Content Placeholder 1"/>
          <p:cNvSpPr>
            <a:spLocks noGrp="1"/>
          </p:cNvSpPr>
          <p:nvPr>
            <p:ph sz="quarter" idx="12"/>
          </p:nvPr>
        </p:nvSpPr>
        <p:spPr>
          <a:xfrm>
            <a:off x="914400" y="1371600"/>
            <a:ext cx="7391400" cy="2133600"/>
          </a:xfrm>
          <a:ln>
            <a:noFill/>
          </a:ln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</a:pPr>
            <a:r>
              <a:rPr lang="en-GB" altLang="zh-CN" b="1" dirty="0" smtClean="0"/>
              <a:t>Typical Uses</a:t>
            </a:r>
            <a:endParaRPr lang="en-GB" altLang="zh-CN" sz="2200" dirty="0" smtClean="0"/>
          </a:p>
          <a:p>
            <a:pPr marL="0" indent="0" algn="ctr" eaLnBrk="1" hangingPunct="1">
              <a:lnSpc>
                <a:spcPct val="150000"/>
              </a:lnSpc>
              <a:buFont typeface="Arial" pitchFamily="34" charset="0"/>
              <a:buChar char="•"/>
            </a:pPr>
            <a:r>
              <a:rPr lang="en-GB" altLang="zh-CN" sz="2200" dirty="0" smtClean="0"/>
              <a:t>  Marketing, Research, Liaising</a:t>
            </a:r>
          </a:p>
          <a:p>
            <a:pPr marL="0" indent="0" algn="ctr" eaLnBrk="1" hangingPunct="1">
              <a:lnSpc>
                <a:spcPct val="80000"/>
              </a:lnSpc>
              <a:buFont typeface="Arial" pitchFamily="34" charset="0"/>
              <a:buChar char="•"/>
            </a:pPr>
            <a:r>
              <a:rPr lang="en-GB" altLang="zh-CN" sz="2200" dirty="0" smtClean="0"/>
              <a:t>  Hiring employees in China (visa, residence permit, working permit)</a:t>
            </a:r>
            <a:endParaRPr lang="en-GB" altLang="zh-CN" sz="2200" b="1" dirty="0" smtClean="0"/>
          </a:p>
          <a:p>
            <a:pPr marL="0" indent="0" algn="ctr" eaLnBrk="1" hangingPunct="1">
              <a:lnSpc>
                <a:spcPct val="150000"/>
              </a:lnSpc>
            </a:pPr>
            <a:r>
              <a:rPr lang="en-GB" altLang="zh-CN" sz="2000" b="1" dirty="0" smtClean="0"/>
              <a:t>Example: Sourcing office in China </a:t>
            </a:r>
          </a:p>
        </p:txBody>
      </p:sp>
      <p:sp>
        <p:nvSpPr>
          <p:cNvPr id="29699" name="Title 2"/>
          <p:cNvSpPr>
            <a:spLocks noGrp="1"/>
          </p:cNvSpPr>
          <p:nvPr>
            <p:ph type="title"/>
          </p:nvPr>
        </p:nvSpPr>
        <p:spPr>
          <a:xfrm>
            <a:off x="533400" y="609600"/>
            <a:ext cx="8229600" cy="6096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altLang="zh-CN" sz="4400" dirty="0" smtClean="0">
                <a:latin typeface="+mj-lt"/>
              </a:rPr>
              <a:t>Representative Office</a:t>
            </a:r>
          </a:p>
        </p:txBody>
      </p:sp>
      <p:sp>
        <p:nvSpPr>
          <p:cNvPr id="29700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04F2EFA-C98C-47B0-964A-60D83F329726}" type="slidenum">
              <a:rPr lang="en-GB" altLang="zh-CN" smtClean="0">
                <a:solidFill>
                  <a:prstClr val="black"/>
                </a:solidFill>
              </a:rPr>
              <a:pPr/>
              <a:t>13</a:t>
            </a:fld>
            <a:endParaRPr lang="en-GB" altLang="zh-CN">
              <a:solidFill>
                <a:prstClr val="black"/>
              </a:solidFill>
            </a:endParaRPr>
          </a:p>
        </p:txBody>
      </p:sp>
      <p:cxnSp>
        <p:nvCxnSpPr>
          <p:cNvPr id="7" name="Straight Connector 6"/>
          <p:cNvCxnSpPr>
            <a:cxnSpLocks noChangeShapeType="1"/>
          </p:cNvCxnSpPr>
          <p:nvPr/>
        </p:nvCxnSpPr>
        <p:spPr bwMode="auto">
          <a:xfrm>
            <a:off x="533400" y="1295400"/>
            <a:ext cx="8229600" cy="1588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29702" name="Footer Placeholder 2"/>
          <p:cNvSpPr>
            <a:spLocks noGrp="1"/>
          </p:cNvSpPr>
          <p:nvPr>
            <p:ph type="ftr" sz="quarter" idx="13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GB" altLang="zh-CN" sz="1400" b="1" smtClean="0">
                <a:solidFill>
                  <a:srgbClr val="000000"/>
                </a:solidFill>
                <a:latin typeface="Calibri" pitchFamily="34" charset="0"/>
                <a:ea typeface="MS PGothic" pitchFamily="34" charset="-128"/>
                <a:cs typeface="Calibri" pitchFamily="34" charset="0"/>
              </a:rPr>
              <a:t>www.dezshira.com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81000" y="3733801"/>
            <a:ext cx="4038600" cy="2133599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GB" altLang="zh-CN" sz="2800" u="sng" dirty="0" smtClean="0">
                <a:solidFill>
                  <a:prstClr val="black"/>
                </a:solidFill>
                <a:ea typeface="MS PGothic" pitchFamily="34" charset="-128"/>
              </a:rPr>
              <a:t>Advantages: </a:t>
            </a:r>
            <a:endParaRPr lang="en-GB" altLang="zh-CN" sz="2800" u="sng" dirty="0" smtClean="0">
              <a:solidFill>
                <a:prstClr val="black"/>
              </a:solidFill>
              <a:ea typeface="MS PGothic" pitchFamily="34" charset="-128"/>
            </a:endParaRPr>
          </a:p>
          <a:p>
            <a:pPr lvl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GB" altLang="zh-CN" sz="2200" dirty="0" smtClean="0">
                <a:solidFill>
                  <a:prstClr val="black"/>
                </a:solidFill>
                <a:ea typeface="MS PGothic" pitchFamily="34" charset="-128"/>
              </a:rPr>
              <a:t>  Incorporation quick and easy to</a:t>
            </a:r>
          </a:p>
          <a:p>
            <a:pPr lvl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GB" altLang="zh-CN" sz="2200" dirty="0" smtClean="0">
                <a:solidFill>
                  <a:prstClr val="black"/>
                </a:solidFill>
                <a:ea typeface="MS PGothic" pitchFamily="34" charset="-128"/>
              </a:rPr>
              <a:t>    set up (2-3 months)</a:t>
            </a:r>
          </a:p>
          <a:p>
            <a:pPr lvl="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GB" altLang="zh-CN" sz="2200" dirty="0" smtClean="0">
                <a:solidFill>
                  <a:prstClr val="black"/>
                </a:solidFill>
                <a:ea typeface="MS PGothic" pitchFamily="34" charset="-128"/>
              </a:rPr>
              <a:t>  Relatively inexpensive</a:t>
            </a:r>
          </a:p>
          <a:p>
            <a:pPr lvl="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</a:pPr>
            <a:endParaRPr lang="en-GB" altLang="zh-CN" sz="1400" dirty="0" smtClean="0">
              <a:solidFill>
                <a:prstClr val="black"/>
              </a:solidFill>
              <a:ea typeface="MS PGothic" pitchFamily="34" charset="-12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72000" y="3733800"/>
            <a:ext cx="4191000" cy="2129814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GB" altLang="zh-CN" sz="2800" u="sng" dirty="0" smtClean="0">
                <a:solidFill>
                  <a:prstClr val="black"/>
                </a:solidFill>
                <a:ea typeface="MS PGothic" pitchFamily="34" charset="-128"/>
              </a:rPr>
              <a:t>Disadvantages:</a:t>
            </a:r>
            <a:endParaRPr lang="en-GB" altLang="zh-CN" sz="2800" u="sng" dirty="0" smtClean="0">
              <a:solidFill>
                <a:prstClr val="black"/>
              </a:solidFill>
              <a:ea typeface="MS PGothic" pitchFamily="34" charset="-128"/>
            </a:endParaRPr>
          </a:p>
          <a:p>
            <a:pPr lvl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GB" altLang="zh-CN" sz="2200" dirty="0" smtClean="0">
                <a:solidFill>
                  <a:prstClr val="black"/>
                </a:solidFill>
                <a:ea typeface="MS PGothic" pitchFamily="34" charset="-128"/>
              </a:rPr>
              <a:t>  No possibility to issue invoices in</a:t>
            </a:r>
          </a:p>
          <a:p>
            <a:pPr lvl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GB" altLang="zh-CN" sz="2200" dirty="0" smtClean="0">
                <a:solidFill>
                  <a:prstClr val="black"/>
                </a:solidFill>
                <a:ea typeface="MS PGothic" pitchFamily="34" charset="-128"/>
              </a:rPr>
              <a:t>    RMB (</a:t>
            </a:r>
            <a:r>
              <a:rPr lang="en-GB" altLang="zh-CN" sz="2200" i="1" dirty="0" err="1" smtClean="0">
                <a:solidFill>
                  <a:prstClr val="black"/>
                </a:solidFill>
                <a:ea typeface="MS PGothic" pitchFamily="34" charset="-128"/>
              </a:rPr>
              <a:t>Fapiao</a:t>
            </a:r>
            <a:r>
              <a:rPr lang="en-GB" altLang="zh-CN" sz="2200" dirty="0" smtClean="0">
                <a:solidFill>
                  <a:prstClr val="black"/>
                </a:solidFill>
                <a:ea typeface="MS PGothic" pitchFamily="34" charset="-128"/>
              </a:rPr>
              <a:t>)</a:t>
            </a:r>
          </a:p>
          <a:p>
            <a:pPr lvl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GB" altLang="zh-CN" sz="2200" dirty="0" smtClean="0">
                <a:solidFill>
                  <a:prstClr val="black"/>
                </a:solidFill>
                <a:ea typeface="MS PGothic" pitchFamily="34" charset="-128"/>
              </a:rPr>
              <a:t>  Common, but not imperative,</a:t>
            </a:r>
          </a:p>
          <a:p>
            <a:pPr lvl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GB" altLang="zh-CN" sz="2200" dirty="0" smtClean="0">
                <a:solidFill>
                  <a:prstClr val="black"/>
                </a:solidFill>
                <a:ea typeface="MS PGothic" pitchFamily="34" charset="-128"/>
              </a:rPr>
              <a:t>    </a:t>
            </a:r>
            <a:r>
              <a:rPr lang="en-GB" altLang="zh-CN" sz="2200" u="sng" dirty="0" smtClean="0">
                <a:solidFill>
                  <a:prstClr val="black"/>
                </a:solidFill>
                <a:ea typeface="MS PGothic" pitchFamily="34" charset="-128"/>
              </a:rPr>
              <a:t>monthly</a:t>
            </a:r>
            <a:r>
              <a:rPr lang="en-GB" altLang="zh-CN" sz="2200" dirty="0" smtClean="0">
                <a:solidFill>
                  <a:prstClr val="black"/>
                </a:solidFill>
                <a:ea typeface="MS PGothic" pitchFamily="34" charset="-128"/>
              </a:rPr>
              <a:t> payment of 11.56%</a:t>
            </a:r>
          </a:p>
          <a:p>
            <a:pPr lvl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GB" altLang="zh-CN" sz="2200" dirty="0" smtClean="0">
                <a:solidFill>
                  <a:prstClr val="black"/>
                </a:solidFill>
                <a:ea typeface="MS PGothic" pitchFamily="34" charset="-128"/>
              </a:rPr>
              <a:t>    business tax on overheads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Grafik 7" descr="C:\Users\steffen\Desktop\Dezan Shira &amp; Associates\J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2362200"/>
            <a:ext cx="35052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Content Placeholder 1"/>
          <p:cNvSpPr>
            <a:spLocks noGrp="1"/>
          </p:cNvSpPr>
          <p:nvPr>
            <p:ph sz="quarter" idx="12"/>
          </p:nvPr>
        </p:nvSpPr>
        <p:spPr>
          <a:xfrm>
            <a:off x="228600" y="2286000"/>
            <a:ext cx="5257800" cy="3886200"/>
          </a:xfrm>
          <a:ln>
            <a:noFill/>
          </a:ln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 typeface="Arial" pitchFamily="34" charset="0"/>
              <a:buChar char="•"/>
            </a:pPr>
            <a:endParaRPr lang="en-GB" altLang="zh-CN" sz="2200" dirty="0" smtClean="0"/>
          </a:p>
          <a:p>
            <a:pPr marL="0" indent="0" eaLnBrk="1" hangingPunct="1">
              <a:lnSpc>
                <a:spcPct val="80000"/>
              </a:lnSpc>
              <a:buFont typeface="Arial" pitchFamily="34" charset="0"/>
              <a:buChar char="•"/>
            </a:pPr>
            <a:r>
              <a:rPr lang="en-GB" altLang="zh-CN" sz="2200" dirty="0" smtClean="0"/>
              <a:t>  A Joint Venture in China is an entity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en-GB" altLang="zh-CN" sz="2200" dirty="0" smtClean="0"/>
              <a:t>   involving a Chinese and a foreign party</a:t>
            </a:r>
          </a:p>
          <a:p>
            <a:pPr marL="0" indent="0" eaLnBrk="1" hangingPunct="1">
              <a:lnSpc>
                <a:spcPct val="80000"/>
              </a:lnSpc>
            </a:pPr>
            <a:endParaRPr lang="en-GB" altLang="zh-CN" sz="2200" dirty="0" smtClean="0"/>
          </a:p>
          <a:p>
            <a:pPr marL="0" indent="0" eaLnBrk="1" hangingPunct="1">
              <a:lnSpc>
                <a:spcPct val="80000"/>
              </a:lnSpc>
              <a:buFont typeface="Arial" pitchFamily="34" charset="0"/>
              <a:buChar char="•"/>
            </a:pPr>
            <a:r>
              <a:rPr lang="en-GB" altLang="zh-CN" sz="2200" dirty="0" smtClean="0"/>
              <a:t>  Proper evaluation of partner company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en-GB" altLang="zh-CN" sz="2200" dirty="0" smtClean="0"/>
              <a:t>   required</a:t>
            </a:r>
          </a:p>
          <a:p>
            <a:pPr marL="0" indent="0" algn="ctr" eaLnBrk="1" hangingPunct="1">
              <a:lnSpc>
                <a:spcPct val="80000"/>
              </a:lnSpc>
            </a:pPr>
            <a:endParaRPr lang="en-GB" altLang="zh-CN" b="1" dirty="0" smtClean="0"/>
          </a:p>
          <a:p>
            <a:pPr marL="0" indent="0" algn="ctr" eaLnBrk="1" hangingPunct="1">
              <a:lnSpc>
                <a:spcPct val="80000"/>
              </a:lnSpc>
            </a:pPr>
            <a:r>
              <a:rPr lang="en-GB" altLang="zh-CN" b="1" dirty="0" smtClean="0"/>
              <a:t>Risk: </a:t>
            </a:r>
          </a:p>
          <a:p>
            <a:pPr marL="0" indent="0" algn="ctr" eaLnBrk="1" hangingPunct="1">
              <a:lnSpc>
                <a:spcPct val="80000"/>
              </a:lnSpc>
            </a:pPr>
            <a:r>
              <a:rPr lang="en-GB" altLang="zh-CN" b="1" dirty="0" smtClean="0"/>
              <a:t>Same Bed  -  Different Dreams!</a:t>
            </a:r>
          </a:p>
        </p:txBody>
      </p:sp>
      <p:sp>
        <p:nvSpPr>
          <p:cNvPr id="30724" name="Title 2"/>
          <p:cNvSpPr>
            <a:spLocks noGrp="1"/>
          </p:cNvSpPr>
          <p:nvPr>
            <p:ph type="title"/>
          </p:nvPr>
        </p:nvSpPr>
        <p:spPr>
          <a:xfrm>
            <a:off x="533400" y="609600"/>
            <a:ext cx="8229600" cy="609599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altLang="zh-CN" sz="4400" dirty="0" smtClean="0">
                <a:latin typeface="+mj-lt"/>
              </a:rPr>
              <a:t>Joint Venture (JV)</a:t>
            </a:r>
          </a:p>
        </p:txBody>
      </p:sp>
      <p:sp>
        <p:nvSpPr>
          <p:cNvPr id="30725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542EF82-0B2E-469A-A8DB-2E1F53ACF855}" type="slidenum">
              <a:rPr lang="en-GB" altLang="zh-CN" smtClean="0">
                <a:solidFill>
                  <a:prstClr val="black"/>
                </a:solidFill>
              </a:rPr>
              <a:pPr/>
              <a:t>14</a:t>
            </a:fld>
            <a:endParaRPr lang="en-GB" altLang="zh-CN">
              <a:solidFill>
                <a:prstClr val="black"/>
              </a:solidFill>
            </a:endParaRPr>
          </a:p>
        </p:txBody>
      </p:sp>
      <p:cxnSp>
        <p:nvCxnSpPr>
          <p:cNvPr id="8" name="Straight Connector 7"/>
          <p:cNvCxnSpPr>
            <a:cxnSpLocks noChangeShapeType="1"/>
          </p:cNvCxnSpPr>
          <p:nvPr/>
        </p:nvCxnSpPr>
        <p:spPr bwMode="auto">
          <a:xfrm>
            <a:off x="609600" y="1295400"/>
            <a:ext cx="8077200" cy="1588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30727" name="Footer Placeholder 2"/>
          <p:cNvSpPr>
            <a:spLocks noGrp="1"/>
          </p:cNvSpPr>
          <p:nvPr>
            <p:ph type="ftr" sz="quarter" idx="13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GB" altLang="zh-CN" sz="1400" b="1" smtClean="0">
                <a:solidFill>
                  <a:srgbClr val="000000"/>
                </a:solidFill>
                <a:latin typeface="Calibri" pitchFamily="34" charset="0"/>
                <a:ea typeface="MS PGothic" pitchFamily="34" charset="-128"/>
                <a:cs typeface="Calibri" pitchFamily="34" charset="0"/>
              </a:rPr>
              <a:t>www.dezshira.com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828800" y="1524000"/>
            <a:ext cx="6172200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GB" altLang="zh-CN" sz="2800" b="1" dirty="0">
                <a:solidFill>
                  <a:prstClr val="black"/>
                </a:solidFill>
                <a:ea typeface="MS PGothic" pitchFamily="34" charset="-128"/>
              </a:rPr>
              <a:t>Co-operative JV (CJV) vs. Equity JV (EJV</a:t>
            </a:r>
            <a:r>
              <a:rPr lang="en-GB" altLang="zh-CN" sz="2800" b="1" dirty="0" smtClean="0">
                <a:solidFill>
                  <a:prstClr val="black"/>
                </a:solidFill>
                <a:ea typeface="MS PGothic" pitchFamily="34" charset="-128"/>
              </a:rPr>
              <a:t>)</a:t>
            </a:r>
            <a:endParaRPr lang="en-GB" altLang="zh-CN" sz="2800" b="1" dirty="0">
              <a:solidFill>
                <a:prstClr val="black"/>
              </a:solidFill>
              <a:ea typeface="MS PGothic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Content Placeholder 1"/>
          <p:cNvSpPr>
            <a:spLocks noGrp="1"/>
          </p:cNvSpPr>
          <p:nvPr>
            <p:ph sz="quarter" idx="12"/>
          </p:nvPr>
        </p:nvSpPr>
        <p:spPr>
          <a:xfrm>
            <a:off x="228600" y="4267200"/>
            <a:ext cx="4114800" cy="1600200"/>
          </a:xfrm>
          <a:ln>
            <a:solidFill>
              <a:schemeClr val="accent2">
                <a:lumMod val="75000"/>
              </a:schemeClr>
            </a:solidFill>
          </a:ln>
        </p:spPr>
        <p:txBody>
          <a:bodyPr/>
          <a:lstStyle/>
          <a:p>
            <a:pPr marL="0" indent="0" eaLnBrk="1" hangingPunct="1">
              <a:lnSpc>
                <a:spcPct val="80000"/>
              </a:lnSpc>
            </a:pPr>
            <a:r>
              <a:rPr lang="en-GB" altLang="zh-CN" sz="2000" u="sng" dirty="0" smtClean="0"/>
              <a:t>Advantage:</a:t>
            </a:r>
          </a:p>
          <a:p>
            <a:pPr marL="0" indent="0" eaLnBrk="1" hangingPunct="1">
              <a:lnSpc>
                <a:spcPct val="80000"/>
              </a:lnSpc>
            </a:pPr>
            <a:endParaRPr lang="en-GB" altLang="zh-CN" sz="2000" u="sng" dirty="0" smtClean="0"/>
          </a:p>
          <a:p>
            <a:pPr marL="0" indent="0" eaLnBrk="1" hangingPunct="1">
              <a:lnSpc>
                <a:spcPct val="80000"/>
              </a:lnSpc>
              <a:buFont typeface="Arial" pitchFamily="34" charset="0"/>
              <a:buChar char="•"/>
            </a:pPr>
            <a:r>
              <a:rPr lang="en-GB" altLang="zh-CN" sz="2000" dirty="0" smtClean="0"/>
              <a:t>  100% control over business</a:t>
            </a:r>
          </a:p>
          <a:p>
            <a:pPr marL="0" indent="0" eaLnBrk="1" hangingPunct="1">
              <a:lnSpc>
                <a:spcPct val="80000"/>
              </a:lnSpc>
              <a:buFont typeface="Arial" pitchFamily="34" charset="0"/>
              <a:buChar char="•"/>
            </a:pPr>
            <a:r>
              <a:rPr lang="en-GB" altLang="zh-CN" sz="2000" dirty="0" smtClean="0"/>
              <a:t>  Can issue invoices in RMB (</a:t>
            </a:r>
            <a:r>
              <a:rPr lang="en-GB" altLang="zh-CN" sz="2000" i="1" dirty="0" err="1" smtClean="0"/>
              <a:t>Fapiao</a:t>
            </a:r>
            <a:r>
              <a:rPr lang="en-GB" altLang="zh-CN" sz="2000" dirty="0" smtClean="0"/>
              <a:t>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609600"/>
            <a:ext cx="9144000" cy="685799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en-GB" altLang="zh-CN" dirty="0" smtClean="0">
                <a:latin typeface="+mj-lt"/>
              </a:rPr>
              <a:t>Wholly Foreign Owned Enterprise (WFOE)</a:t>
            </a:r>
          </a:p>
        </p:txBody>
      </p:sp>
      <p:sp>
        <p:nvSpPr>
          <p:cNvPr id="32772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7F732C3-C3CB-4EFB-9D00-7FBCB470E3D8}" type="slidenum">
              <a:rPr lang="en-GB" altLang="zh-CN" smtClean="0">
                <a:solidFill>
                  <a:prstClr val="black"/>
                </a:solidFill>
              </a:rPr>
              <a:pPr/>
              <a:t>15</a:t>
            </a:fld>
            <a:endParaRPr lang="en-GB" altLang="zh-CN">
              <a:solidFill>
                <a:prstClr val="black"/>
              </a:solidFill>
            </a:endParaRPr>
          </a:p>
        </p:txBody>
      </p:sp>
      <p:cxnSp>
        <p:nvCxnSpPr>
          <p:cNvPr id="6" name="Straight Connector 5"/>
          <p:cNvCxnSpPr>
            <a:cxnSpLocks noChangeShapeType="1"/>
          </p:cNvCxnSpPr>
          <p:nvPr/>
        </p:nvCxnSpPr>
        <p:spPr bwMode="auto">
          <a:xfrm>
            <a:off x="304800" y="1295400"/>
            <a:ext cx="8458200" cy="0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32775" name="Footer Placeholder 2"/>
          <p:cNvSpPr>
            <a:spLocks noGrp="1"/>
          </p:cNvSpPr>
          <p:nvPr>
            <p:ph type="ftr" sz="quarter" idx="13"/>
          </p:nvPr>
        </p:nvSpPr>
        <p:spPr bwMode="auto">
          <a:xfrm>
            <a:off x="228600" y="6400800"/>
            <a:ext cx="2667000" cy="30480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pPr algn="l"/>
            <a:r>
              <a:rPr lang="en-GB" altLang="zh-CN" b="1" dirty="0" smtClean="0">
                <a:solidFill>
                  <a:srgbClr val="000000"/>
                </a:solidFill>
                <a:latin typeface="Calibri" pitchFamily="34" charset="0"/>
                <a:ea typeface="MS PGothic" pitchFamily="34" charset="-128"/>
                <a:cs typeface="Calibri" pitchFamily="34" charset="0"/>
              </a:rPr>
              <a:t>www.dezshira.com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90600" y="1524000"/>
            <a:ext cx="7315200" cy="22098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GB" altLang="zh-CN" sz="2800" b="1" dirty="0" smtClean="0"/>
              <a:t>Typical Use</a:t>
            </a:r>
          </a:p>
          <a:p>
            <a:pPr algn="ctr">
              <a:lnSpc>
                <a:spcPct val="80000"/>
              </a:lnSpc>
            </a:pPr>
            <a:endParaRPr lang="en-GB" altLang="zh-CN" sz="2000" b="1" dirty="0"/>
          </a:p>
          <a:p>
            <a:pPr algn="ctr">
              <a:lnSpc>
                <a:spcPct val="80000"/>
              </a:lnSpc>
            </a:pPr>
            <a:r>
              <a:rPr lang="en-GB" altLang="zh-CN" sz="2000" dirty="0" smtClean="0"/>
              <a:t>Can engage in servicing &amp; consulting, </a:t>
            </a:r>
          </a:p>
          <a:p>
            <a:pPr algn="ctr">
              <a:lnSpc>
                <a:spcPct val="80000"/>
              </a:lnSpc>
            </a:pPr>
            <a:r>
              <a:rPr lang="en-GB" altLang="zh-CN" sz="2000" dirty="0" smtClean="0"/>
              <a:t>trading, processing &amp; assembling</a:t>
            </a:r>
          </a:p>
          <a:p>
            <a:pPr algn="ctr">
              <a:lnSpc>
                <a:spcPct val="80000"/>
              </a:lnSpc>
            </a:pPr>
            <a:r>
              <a:rPr lang="en-GB" altLang="zh-CN" sz="2000" dirty="0" smtClean="0"/>
              <a:t>and/or </a:t>
            </a:r>
          </a:p>
          <a:p>
            <a:pPr algn="ctr">
              <a:lnSpc>
                <a:spcPct val="80000"/>
              </a:lnSpc>
            </a:pPr>
            <a:r>
              <a:rPr lang="en-GB" altLang="zh-CN" sz="2000" dirty="0" smtClean="0"/>
              <a:t>manufacturing</a:t>
            </a:r>
          </a:p>
          <a:p>
            <a:pPr algn="ctr">
              <a:lnSpc>
                <a:spcPct val="80000"/>
              </a:lnSpc>
            </a:pPr>
            <a:endParaRPr lang="en-GB" altLang="zh-CN" sz="2000" b="1" dirty="0" smtClean="0">
              <a:solidFill>
                <a:prstClr val="black"/>
              </a:solidFill>
              <a:ea typeface="MS PGothic" pitchFamily="34" charset="-128"/>
              <a:cs typeface="Calibri" pitchFamily="34" charset="0"/>
            </a:endParaRPr>
          </a:p>
          <a:p>
            <a:pPr algn="ctr">
              <a:lnSpc>
                <a:spcPct val="80000"/>
              </a:lnSpc>
            </a:pPr>
            <a:r>
              <a:rPr lang="en-GB" altLang="zh-CN" sz="2400" b="1" dirty="0" smtClean="0">
                <a:solidFill>
                  <a:prstClr val="black"/>
                </a:solidFill>
                <a:ea typeface="MS PGothic" pitchFamily="34" charset="-128"/>
                <a:cs typeface="Calibri" pitchFamily="34" charset="0"/>
              </a:rPr>
              <a:t>Important:</a:t>
            </a:r>
            <a:r>
              <a:rPr lang="en-US" sz="2400" b="1" dirty="0" smtClean="0">
                <a:solidFill>
                  <a:srgbClr val="FF0000"/>
                </a:solidFill>
                <a:latin typeface="Courier New"/>
                <a:cs typeface="Courier New"/>
              </a:rPr>
              <a:t> </a:t>
            </a:r>
            <a:r>
              <a:rPr lang="en-US" altLang="zh-CN" sz="2000" b="1" dirty="0" smtClean="0">
                <a:solidFill>
                  <a:prstClr val="black"/>
                </a:solidFill>
                <a:ea typeface="MS PGothic" pitchFamily="34" charset="-128"/>
                <a:cs typeface="Calibri" pitchFamily="34" charset="0"/>
              </a:rPr>
              <a:t>Exit </a:t>
            </a:r>
            <a:r>
              <a:rPr lang="en-GB" altLang="zh-CN" sz="2000" b="1" dirty="0" smtClean="0">
                <a:solidFill>
                  <a:prstClr val="black"/>
                </a:solidFill>
                <a:ea typeface="MS PGothic" pitchFamily="34" charset="-128"/>
                <a:cs typeface="Calibri" pitchFamily="34" charset="0"/>
              </a:rPr>
              <a:t>Strategy &amp; </a:t>
            </a:r>
            <a:r>
              <a:rPr lang="en-GB" altLang="zh-CN" sz="2000" b="1" dirty="0">
                <a:solidFill>
                  <a:prstClr val="black"/>
                </a:solidFill>
                <a:ea typeface="MS PGothic" pitchFamily="34" charset="-128"/>
                <a:cs typeface="Calibri" pitchFamily="34" charset="0"/>
              </a:rPr>
              <a:t>Cash </a:t>
            </a:r>
            <a:r>
              <a:rPr lang="en-GB" altLang="zh-CN" sz="2000" b="1" dirty="0" smtClean="0">
                <a:solidFill>
                  <a:prstClr val="black"/>
                </a:solidFill>
                <a:ea typeface="MS PGothic" pitchFamily="34" charset="-128"/>
                <a:cs typeface="Calibri" pitchFamily="34" charset="0"/>
              </a:rPr>
              <a:t>Flow Management</a:t>
            </a:r>
            <a:endParaRPr lang="en-US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4495800" y="4267200"/>
            <a:ext cx="4419600" cy="160020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GB" altLang="zh-CN" sz="2000" u="sng" dirty="0">
                <a:solidFill>
                  <a:prstClr val="black"/>
                </a:solidFill>
                <a:ea typeface="MS PGothic" pitchFamily="34" charset="-128"/>
              </a:rPr>
              <a:t>Disadvantage: </a:t>
            </a:r>
          </a:p>
          <a:p>
            <a:pPr lvl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GB" altLang="zh-CN" sz="2000" dirty="0">
                <a:solidFill>
                  <a:prstClr val="black"/>
                </a:solidFill>
                <a:ea typeface="MS PGothic" pitchFamily="34" charset="-128"/>
              </a:rPr>
              <a:t>  Application &amp; </a:t>
            </a:r>
            <a:r>
              <a:rPr lang="en-GB" altLang="zh-CN" sz="2000" dirty="0" smtClean="0">
                <a:solidFill>
                  <a:prstClr val="black"/>
                </a:solidFill>
                <a:ea typeface="MS PGothic" pitchFamily="34" charset="-128"/>
              </a:rPr>
              <a:t>incorporation</a:t>
            </a:r>
          </a:p>
          <a:p>
            <a:pPr lvl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GB" altLang="zh-CN" sz="2000" dirty="0">
                <a:solidFill>
                  <a:prstClr val="black"/>
                </a:solidFill>
                <a:ea typeface="MS PGothic" pitchFamily="34" charset="-128"/>
              </a:rPr>
              <a:t> </a:t>
            </a:r>
            <a:r>
              <a:rPr lang="en-GB" altLang="zh-CN" sz="2000" dirty="0" smtClean="0">
                <a:solidFill>
                  <a:prstClr val="black"/>
                </a:solidFill>
                <a:ea typeface="MS PGothic" pitchFamily="34" charset="-128"/>
              </a:rPr>
              <a:t>   procedure</a:t>
            </a:r>
            <a:r>
              <a:rPr lang="en-GB" altLang="zh-CN" sz="2000" dirty="0">
                <a:solidFill>
                  <a:prstClr val="black"/>
                </a:solidFill>
                <a:ea typeface="MS PGothic" pitchFamily="34" charset="-128"/>
              </a:rPr>
              <a:t>: 4 -6 months (at least)</a:t>
            </a:r>
          </a:p>
          <a:p>
            <a:pPr lvl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GB" altLang="zh-CN" sz="2000" dirty="0">
                <a:solidFill>
                  <a:prstClr val="black"/>
                </a:solidFill>
                <a:ea typeface="MS PGothic" pitchFamily="34" charset="-128"/>
              </a:rPr>
              <a:t>  Standard problem: Ratio </a:t>
            </a:r>
            <a:r>
              <a:rPr lang="en-GB" altLang="zh-CN" sz="2000" dirty="0" smtClean="0">
                <a:solidFill>
                  <a:prstClr val="black"/>
                </a:solidFill>
                <a:ea typeface="MS PGothic" pitchFamily="34" charset="-128"/>
              </a:rPr>
              <a:t>between</a:t>
            </a:r>
          </a:p>
          <a:p>
            <a:pPr lvl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GB" altLang="zh-CN" sz="2000" dirty="0" smtClean="0">
                <a:solidFill>
                  <a:prstClr val="black"/>
                </a:solidFill>
                <a:ea typeface="MS PGothic" pitchFamily="34" charset="-128"/>
              </a:rPr>
              <a:t>    registered </a:t>
            </a:r>
            <a:r>
              <a:rPr lang="en-GB" altLang="zh-CN" sz="2000" dirty="0">
                <a:solidFill>
                  <a:prstClr val="black"/>
                </a:solidFill>
                <a:ea typeface="MS PGothic" pitchFamily="34" charset="-128"/>
              </a:rPr>
              <a:t>capital &amp; total </a:t>
            </a:r>
            <a:r>
              <a:rPr lang="en-GB" altLang="zh-CN" sz="2000" dirty="0" smtClean="0">
                <a:solidFill>
                  <a:prstClr val="black"/>
                </a:solidFill>
                <a:ea typeface="MS PGothic" pitchFamily="34" charset="-128"/>
              </a:rPr>
              <a:t>investment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Content Placeholder 1"/>
          <p:cNvSpPr>
            <a:spLocks noGrp="1"/>
          </p:cNvSpPr>
          <p:nvPr>
            <p:ph sz="quarter" idx="12"/>
          </p:nvPr>
        </p:nvSpPr>
        <p:spPr>
          <a:xfrm>
            <a:off x="762000" y="1447800"/>
            <a:ext cx="4495800" cy="4953000"/>
          </a:xfrm>
          <a:ln>
            <a:noFill/>
          </a:ln>
        </p:spPr>
        <p:txBody>
          <a:bodyPr/>
          <a:lstStyle/>
          <a:p>
            <a:pPr marL="0" indent="0" eaLnBrk="1" hangingPunct="1">
              <a:lnSpc>
                <a:spcPct val="80000"/>
              </a:lnSpc>
            </a:pPr>
            <a:r>
              <a:rPr lang="en-GB" altLang="zh-CN" sz="3200" dirty="0" smtClean="0"/>
              <a:t>	Legal:</a:t>
            </a:r>
          </a:p>
          <a:p>
            <a:pPr marL="0" indent="0" eaLnBrk="1" hangingPunct="1">
              <a:lnSpc>
                <a:spcPct val="80000"/>
              </a:lnSpc>
              <a:buFont typeface="Arial" pitchFamily="34" charset="0"/>
              <a:buChar char="•"/>
            </a:pPr>
            <a:r>
              <a:rPr lang="en-GB" altLang="zh-CN" sz="2200" dirty="0" smtClean="0"/>
              <a:t>  Easy and fast to set up</a:t>
            </a:r>
          </a:p>
          <a:p>
            <a:pPr marL="0" indent="0" eaLnBrk="1" hangingPunct="1">
              <a:lnSpc>
                <a:spcPct val="80000"/>
              </a:lnSpc>
              <a:buFont typeface="Arial" pitchFamily="34" charset="0"/>
              <a:buChar char="•"/>
            </a:pPr>
            <a:r>
              <a:rPr lang="en-GB" altLang="zh-CN" sz="2200" dirty="0" smtClean="0"/>
              <a:t>  “Cheap”</a:t>
            </a:r>
          </a:p>
          <a:p>
            <a:pPr lvl="2"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en-GB" altLang="zh-CN" sz="2000" dirty="0" smtClean="0"/>
              <a:t>Set-up costs</a:t>
            </a:r>
          </a:p>
          <a:p>
            <a:pPr lvl="2"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en-GB" altLang="zh-CN" sz="2000" dirty="0" smtClean="0"/>
              <a:t>Ongoing compliance</a:t>
            </a:r>
          </a:p>
          <a:p>
            <a:pPr lvl="2"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en-GB" altLang="zh-CN" sz="2000" dirty="0" smtClean="0"/>
              <a:t>No “real” office necessary</a:t>
            </a:r>
          </a:p>
          <a:p>
            <a:pPr lvl="2" eaLnBrk="1" hangingPunct="1">
              <a:lnSpc>
                <a:spcPct val="80000"/>
              </a:lnSpc>
              <a:buFont typeface="Wingdings" pitchFamily="2" charset="2"/>
              <a:buChar char="§"/>
            </a:pPr>
            <a:endParaRPr lang="en-GB" altLang="zh-CN" sz="2000" dirty="0" smtClean="0"/>
          </a:p>
          <a:p>
            <a:pPr marL="0" indent="0" eaLnBrk="1" hangingPunct="1">
              <a:lnSpc>
                <a:spcPct val="80000"/>
              </a:lnSpc>
            </a:pPr>
            <a:r>
              <a:rPr lang="en-GB" altLang="zh-CN" sz="3200" dirty="0" smtClean="0"/>
              <a:t>	Tax:</a:t>
            </a:r>
          </a:p>
          <a:p>
            <a:pPr marL="0" indent="0" eaLnBrk="1" hangingPunct="1">
              <a:lnSpc>
                <a:spcPct val="80000"/>
              </a:lnSpc>
              <a:buFont typeface="Arial" pitchFamily="34" charset="0"/>
              <a:buChar char="•"/>
            </a:pPr>
            <a:r>
              <a:rPr lang="en-GB" altLang="zh-CN" sz="2600" dirty="0" smtClean="0"/>
              <a:t>  </a:t>
            </a:r>
            <a:r>
              <a:rPr lang="en-GB" altLang="zh-CN" sz="2200" dirty="0" smtClean="0"/>
              <a:t>Corporate Income Tax 16.5%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en-GB" altLang="zh-CN" sz="2200" dirty="0" smtClean="0"/>
              <a:t>   (compared with 25% in mainland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en-GB" altLang="zh-CN" sz="2200" dirty="0" smtClean="0"/>
              <a:t>    China)</a:t>
            </a:r>
          </a:p>
          <a:p>
            <a:pPr marL="0" indent="0" eaLnBrk="1" hangingPunct="1">
              <a:lnSpc>
                <a:spcPct val="80000"/>
              </a:lnSpc>
              <a:buFont typeface="Arial" pitchFamily="34" charset="0"/>
              <a:buChar char="•"/>
            </a:pPr>
            <a:r>
              <a:rPr lang="en-GB" altLang="zh-CN" sz="2200" dirty="0" smtClean="0"/>
              <a:t>  No VAT (17% in mainland China)</a:t>
            </a:r>
          </a:p>
          <a:p>
            <a:pPr marL="0" indent="0" eaLnBrk="1" hangingPunct="1">
              <a:lnSpc>
                <a:spcPct val="80000"/>
              </a:lnSpc>
              <a:buFont typeface="Arial" pitchFamily="34" charset="0"/>
              <a:buChar char="•"/>
            </a:pPr>
            <a:r>
              <a:rPr lang="en-GB" altLang="zh-CN" sz="2200" dirty="0" smtClean="0"/>
              <a:t>  Dividend distribution could be tax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en-GB" altLang="zh-CN" sz="2200" dirty="0" smtClean="0"/>
              <a:t>    efficient</a:t>
            </a:r>
          </a:p>
          <a:p>
            <a:pPr marL="0" indent="0" eaLnBrk="1" hangingPunct="1">
              <a:lnSpc>
                <a:spcPct val="80000"/>
              </a:lnSpc>
            </a:pPr>
            <a:endParaRPr lang="en-GB" altLang="zh-CN" sz="2600" dirty="0" smtClean="0"/>
          </a:p>
        </p:txBody>
      </p:sp>
      <p:sp>
        <p:nvSpPr>
          <p:cNvPr id="31747" name="Title 2"/>
          <p:cNvSpPr>
            <a:spLocks noGrp="1"/>
          </p:cNvSpPr>
          <p:nvPr>
            <p:ph type="title"/>
          </p:nvPr>
        </p:nvSpPr>
        <p:spPr>
          <a:xfrm>
            <a:off x="533400" y="609600"/>
            <a:ext cx="8229600" cy="685799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altLang="zh-CN" sz="4200" dirty="0" smtClean="0">
                <a:latin typeface="+mj-lt"/>
              </a:rPr>
              <a:t>Hong Kong Companies</a:t>
            </a:r>
          </a:p>
        </p:txBody>
      </p:sp>
      <p:sp>
        <p:nvSpPr>
          <p:cNvPr id="22532" name="Date Placeholder 3"/>
          <p:cNvSpPr>
            <a:spLocks noGrp="1"/>
          </p:cNvSpPr>
          <p:nvPr>
            <p:ph type="dt" sz="quarter" idx="1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mtClean="0">
                <a:solidFill>
                  <a:prstClr val="black"/>
                </a:solidFill>
                <a:ea typeface="ＭＳ Ｐゴシック" charset="-128"/>
                <a:cs typeface="ＭＳ Ｐゴシック" charset="-128"/>
              </a:rPr>
              <a:t>www.dezshira.com</a:t>
            </a:r>
          </a:p>
        </p:txBody>
      </p:sp>
      <p:sp>
        <p:nvSpPr>
          <p:cNvPr id="31749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7D02230-83CD-465E-A5AB-E3542D5E4162}" type="slidenum">
              <a:rPr lang="en-GB" altLang="zh-CN" smtClean="0">
                <a:solidFill>
                  <a:prstClr val="black"/>
                </a:solidFill>
              </a:rPr>
              <a:pPr/>
              <a:t>16</a:t>
            </a:fld>
            <a:endParaRPr lang="en-GB" altLang="zh-CN">
              <a:solidFill>
                <a:prstClr val="black"/>
              </a:solidFill>
            </a:endParaRPr>
          </a:p>
        </p:txBody>
      </p:sp>
      <p:cxnSp>
        <p:nvCxnSpPr>
          <p:cNvPr id="6" name="Straight Connector 5"/>
          <p:cNvCxnSpPr>
            <a:cxnSpLocks noChangeShapeType="1"/>
          </p:cNvCxnSpPr>
          <p:nvPr/>
        </p:nvCxnSpPr>
        <p:spPr bwMode="auto">
          <a:xfrm>
            <a:off x="533400" y="1295400"/>
            <a:ext cx="8077200" cy="1588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9" name="Connector 8"/>
          <p:cNvSpPr>
            <a:spLocks noChangeArrowheads="1"/>
          </p:cNvSpPr>
          <p:nvPr/>
        </p:nvSpPr>
        <p:spPr bwMode="auto">
          <a:xfrm>
            <a:off x="6629400" y="3657600"/>
            <a:ext cx="1371600" cy="762000"/>
          </a:xfrm>
          <a:prstGeom prst="flowChartConnector">
            <a:avLst/>
          </a:prstGeom>
          <a:solidFill>
            <a:srgbClr val="9A0000"/>
          </a:solidFill>
          <a:ln w="9525">
            <a:solidFill>
              <a:schemeClr val="accent2">
                <a:lumMod val="75000"/>
              </a:schemeClr>
            </a:solidFill>
            <a:round/>
            <a:headEnd/>
            <a:tailEnd/>
          </a:ln>
          <a:effectLst>
            <a:outerShdw dist="23000" dir="5400000" rotWithShape="0">
              <a:srgbClr val="808080">
                <a:alpha val="34998"/>
              </a:srgbClr>
            </a:outerShdw>
          </a:effec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altLang="zh-CN">
              <a:solidFill>
                <a:srgbClr val="FFFFFF"/>
              </a:solidFill>
              <a:ea typeface="ＭＳ Ｐゴシック" pitchFamily="34" charset="-128"/>
            </a:endParaRPr>
          </a:p>
        </p:txBody>
      </p:sp>
      <p:sp>
        <p:nvSpPr>
          <p:cNvPr id="10" name="Connector 9"/>
          <p:cNvSpPr>
            <a:spLocks noChangeArrowheads="1"/>
          </p:cNvSpPr>
          <p:nvPr/>
        </p:nvSpPr>
        <p:spPr bwMode="auto">
          <a:xfrm>
            <a:off x="6629400" y="2133600"/>
            <a:ext cx="1295400" cy="685800"/>
          </a:xfrm>
          <a:prstGeom prst="flowChartConnector">
            <a:avLst/>
          </a:prstGeom>
          <a:solidFill>
            <a:srgbClr val="9A0000"/>
          </a:solidFill>
          <a:ln w="9525">
            <a:solidFill>
              <a:schemeClr val="accent2">
                <a:lumMod val="75000"/>
              </a:schemeClr>
            </a:solidFill>
            <a:round/>
            <a:headEnd/>
            <a:tailEnd/>
          </a:ln>
          <a:effectLst>
            <a:outerShdw dist="23000" dir="5400000" rotWithShape="0">
              <a:srgbClr val="808080">
                <a:alpha val="34998"/>
              </a:srgbClr>
            </a:outerShdw>
          </a:effec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altLang="zh-CN" dirty="0">
              <a:ea typeface="ＭＳ Ｐゴシック" pitchFamily="34" charset="-128"/>
            </a:endParaRPr>
          </a:p>
        </p:txBody>
      </p:sp>
      <p:cxnSp>
        <p:nvCxnSpPr>
          <p:cNvPr id="12" name="Straight Connector 11"/>
          <p:cNvCxnSpPr>
            <a:cxnSpLocks noChangeShapeType="1"/>
          </p:cNvCxnSpPr>
          <p:nvPr/>
        </p:nvCxnSpPr>
        <p:spPr bwMode="auto">
          <a:xfrm>
            <a:off x="6096000" y="4800600"/>
            <a:ext cx="838200" cy="1588"/>
          </a:xfrm>
          <a:prstGeom prst="line">
            <a:avLst/>
          </a:prstGeom>
          <a:noFill/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cxnSp>
        <p:nvCxnSpPr>
          <p:cNvPr id="14" name="Straight Connector 13"/>
          <p:cNvCxnSpPr>
            <a:cxnSpLocks noChangeShapeType="1"/>
          </p:cNvCxnSpPr>
          <p:nvPr/>
        </p:nvCxnSpPr>
        <p:spPr bwMode="auto">
          <a:xfrm>
            <a:off x="7848600" y="4800600"/>
            <a:ext cx="762000" cy="1588"/>
          </a:xfrm>
          <a:prstGeom prst="line">
            <a:avLst/>
          </a:prstGeom>
          <a:noFill/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16" name="Connector 15"/>
          <p:cNvSpPr>
            <a:spLocks noChangeArrowheads="1"/>
          </p:cNvSpPr>
          <p:nvPr/>
        </p:nvSpPr>
        <p:spPr bwMode="auto">
          <a:xfrm>
            <a:off x="6629400" y="5334000"/>
            <a:ext cx="1371600" cy="762000"/>
          </a:xfrm>
          <a:prstGeom prst="flowChartConnector">
            <a:avLst/>
          </a:prstGeom>
          <a:solidFill>
            <a:srgbClr val="9A0000"/>
          </a:solidFill>
          <a:ln w="9525">
            <a:solidFill>
              <a:schemeClr val="accent2">
                <a:lumMod val="75000"/>
              </a:schemeClr>
            </a:solidFill>
            <a:round/>
            <a:headEnd/>
            <a:tailEnd/>
          </a:ln>
          <a:effectLst>
            <a:outerShdw dist="23000" dir="5400000" rotWithShape="0">
              <a:srgbClr val="808080">
                <a:alpha val="34998"/>
              </a:srgbClr>
            </a:outerShdw>
          </a:effec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altLang="zh-CN">
              <a:solidFill>
                <a:srgbClr val="FFFFFF"/>
              </a:solidFill>
              <a:ea typeface="ＭＳ Ｐゴシック" pitchFamily="34" charset="-128"/>
            </a:endParaRPr>
          </a:p>
        </p:txBody>
      </p:sp>
      <p:cxnSp>
        <p:nvCxnSpPr>
          <p:cNvPr id="24" name="Straight Connector 23"/>
          <p:cNvCxnSpPr>
            <a:cxnSpLocks noChangeShapeType="1"/>
          </p:cNvCxnSpPr>
          <p:nvPr/>
        </p:nvCxnSpPr>
        <p:spPr bwMode="auto">
          <a:xfrm rot="10800000">
            <a:off x="5943600" y="2514600"/>
            <a:ext cx="685800" cy="1588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ash"/>
            <a:round/>
            <a:headEnd type="stealth" w="med" len="med"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cxnSp>
        <p:nvCxnSpPr>
          <p:cNvPr id="27" name="Straight Connector 26"/>
          <p:cNvCxnSpPr>
            <a:cxnSpLocks noChangeShapeType="1"/>
          </p:cNvCxnSpPr>
          <p:nvPr/>
        </p:nvCxnSpPr>
        <p:spPr bwMode="auto">
          <a:xfrm>
            <a:off x="5943600" y="2590800"/>
            <a:ext cx="0" cy="251460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ash"/>
            <a:round/>
            <a:headEnd type="triangle" w="med" len="med"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cxnSp>
        <p:nvCxnSpPr>
          <p:cNvPr id="31" name="Straight Connector 30"/>
          <p:cNvCxnSpPr>
            <a:cxnSpLocks noChangeShapeType="1"/>
          </p:cNvCxnSpPr>
          <p:nvPr/>
        </p:nvCxnSpPr>
        <p:spPr bwMode="auto">
          <a:xfrm>
            <a:off x="6019800" y="5181600"/>
            <a:ext cx="685800" cy="304800"/>
          </a:xfrm>
          <a:prstGeom prst="line">
            <a:avLst/>
          </a:prstGeom>
          <a:noFill/>
          <a:ln w="25400">
            <a:solidFill>
              <a:schemeClr val="tx1"/>
            </a:solidFill>
            <a:prstDash val="sysDash"/>
            <a:round/>
            <a:headEnd type="stealth" w="med" len="med"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31759" name="TextBox 31"/>
          <p:cNvSpPr txBox="1">
            <a:spLocks noChangeArrowheads="1"/>
          </p:cNvSpPr>
          <p:nvPr/>
        </p:nvSpPr>
        <p:spPr bwMode="auto">
          <a:xfrm>
            <a:off x="7010400" y="2286000"/>
            <a:ext cx="609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zh-CN" b="1" dirty="0" smtClean="0">
                <a:latin typeface="Arial" pitchFamily="34" charset="0"/>
                <a:ea typeface="MS PGothic" pitchFamily="34" charset="-128"/>
              </a:rPr>
              <a:t>HQ</a:t>
            </a:r>
            <a:endParaRPr lang="en-GB" altLang="zh-CN" b="1" dirty="0">
              <a:latin typeface="Arial" pitchFamily="34" charset="0"/>
              <a:ea typeface="MS PGothic" pitchFamily="34" charset="-128"/>
            </a:endParaRPr>
          </a:p>
        </p:txBody>
      </p:sp>
      <p:sp>
        <p:nvSpPr>
          <p:cNvPr id="31760" name="TextBox 32"/>
          <p:cNvSpPr txBox="1">
            <a:spLocks noChangeArrowheads="1"/>
          </p:cNvSpPr>
          <p:nvPr/>
        </p:nvSpPr>
        <p:spPr bwMode="auto">
          <a:xfrm>
            <a:off x="6705600" y="3657600"/>
            <a:ext cx="12954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zh-CN" b="1" dirty="0" smtClean="0">
                <a:solidFill>
                  <a:prstClr val="black"/>
                </a:solidFill>
                <a:latin typeface="Arial" pitchFamily="34" charset="0"/>
                <a:ea typeface="MS PGothic" pitchFamily="34" charset="-128"/>
              </a:rPr>
              <a:t>HK Company</a:t>
            </a:r>
            <a:endParaRPr lang="en-GB" altLang="zh-CN" b="1" dirty="0">
              <a:solidFill>
                <a:prstClr val="black"/>
              </a:solidFill>
              <a:latin typeface="Arial" pitchFamily="34" charset="0"/>
              <a:ea typeface="MS PGothic" pitchFamily="34" charset="-128"/>
            </a:endParaRPr>
          </a:p>
        </p:txBody>
      </p:sp>
      <p:sp>
        <p:nvSpPr>
          <p:cNvPr id="31761" name="TextBox 34"/>
          <p:cNvSpPr txBox="1">
            <a:spLocks noChangeArrowheads="1"/>
          </p:cNvSpPr>
          <p:nvPr/>
        </p:nvSpPr>
        <p:spPr bwMode="auto">
          <a:xfrm>
            <a:off x="6705600" y="5410200"/>
            <a:ext cx="12954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zh-CN" b="1" dirty="0" smtClean="0">
                <a:solidFill>
                  <a:prstClr val="black"/>
                </a:solidFill>
                <a:latin typeface="Arial" pitchFamily="34" charset="0"/>
                <a:ea typeface="MS PGothic" pitchFamily="34" charset="-128"/>
              </a:rPr>
              <a:t>Mainland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zh-CN" b="1" dirty="0" smtClean="0">
                <a:solidFill>
                  <a:prstClr val="black"/>
                </a:solidFill>
                <a:latin typeface="Arial" pitchFamily="34" charset="0"/>
                <a:ea typeface="MS PGothic" pitchFamily="34" charset="-128"/>
              </a:rPr>
              <a:t>WFOE</a:t>
            </a:r>
            <a:endParaRPr lang="en-GB" altLang="zh-CN" b="1" dirty="0">
              <a:solidFill>
                <a:prstClr val="black"/>
              </a:solidFill>
              <a:latin typeface="Arial" pitchFamily="34" charset="0"/>
              <a:ea typeface="MS PGothic" pitchFamily="34" charset="-128"/>
            </a:endParaRPr>
          </a:p>
        </p:txBody>
      </p:sp>
      <p:cxnSp>
        <p:nvCxnSpPr>
          <p:cNvPr id="45" name="Straight Arrow Connector 44"/>
          <p:cNvCxnSpPr>
            <a:cxnSpLocks noChangeShapeType="1"/>
          </p:cNvCxnSpPr>
          <p:nvPr/>
        </p:nvCxnSpPr>
        <p:spPr bwMode="auto">
          <a:xfrm rot="5400000" flipH="1" flipV="1">
            <a:off x="6863557" y="4871243"/>
            <a:ext cx="914400" cy="11113"/>
          </a:xfrm>
          <a:prstGeom prst="straightConnector1">
            <a:avLst/>
          </a:prstGeom>
          <a:noFill/>
          <a:ln w="25400">
            <a:solidFill>
              <a:schemeClr val="tx1"/>
            </a:solidFill>
            <a:prstDash val="sysDash"/>
            <a:round/>
            <a:headEnd/>
            <a:tailEnd type="arrow" w="med" len="med"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cxnSp>
        <p:nvCxnSpPr>
          <p:cNvPr id="48" name="Straight Arrow Connector 47"/>
          <p:cNvCxnSpPr>
            <a:cxnSpLocks noChangeShapeType="1"/>
          </p:cNvCxnSpPr>
          <p:nvPr/>
        </p:nvCxnSpPr>
        <p:spPr bwMode="auto">
          <a:xfrm rot="5400000" flipH="1" flipV="1">
            <a:off x="6896894" y="3237706"/>
            <a:ext cx="685800" cy="1588"/>
          </a:xfrm>
          <a:prstGeom prst="straightConnector1">
            <a:avLst/>
          </a:prstGeom>
          <a:noFill/>
          <a:ln w="25400">
            <a:solidFill>
              <a:schemeClr val="tx1"/>
            </a:solidFill>
            <a:prstDash val="sysDash"/>
            <a:round/>
            <a:headEnd/>
            <a:tailEnd type="arrow" w="med" len="med"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31764" name="TextBox 53"/>
          <p:cNvSpPr txBox="1">
            <a:spLocks noChangeArrowheads="1"/>
          </p:cNvSpPr>
          <p:nvPr/>
        </p:nvSpPr>
        <p:spPr bwMode="auto">
          <a:xfrm>
            <a:off x="7391400" y="3124200"/>
            <a:ext cx="5175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zh-CN" smtClean="0">
                <a:solidFill>
                  <a:prstClr val="black"/>
                </a:solidFill>
                <a:latin typeface="Arial" pitchFamily="34" charset="0"/>
                <a:ea typeface="MS PGothic" pitchFamily="34" charset="-128"/>
              </a:rPr>
              <a:t>0%</a:t>
            </a:r>
            <a:endParaRPr lang="en-GB" altLang="zh-CN">
              <a:solidFill>
                <a:prstClr val="black"/>
              </a:solidFill>
              <a:latin typeface="Arial" pitchFamily="34" charset="0"/>
              <a:ea typeface="MS PGothic" pitchFamily="34" charset="-128"/>
            </a:endParaRPr>
          </a:p>
        </p:txBody>
      </p:sp>
      <p:sp>
        <p:nvSpPr>
          <p:cNvPr id="31765" name="TextBox 54"/>
          <p:cNvSpPr txBox="1">
            <a:spLocks noChangeArrowheads="1"/>
          </p:cNvSpPr>
          <p:nvPr/>
        </p:nvSpPr>
        <p:spPr bwMode="auto">
          <a:xfrm>
            <a:off x="7315200" y="4648200"/>
            <a:ext cx="5175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zh-CN" smtClean="0">
                <a:solidFill>
                  <a:prstClr val="black"/>
                </a:solidFill>
                <a:latin typeface="Arial" pitchFamily="34" charset="0"/>
                <a:ea typeface="MS PGothic" pitchFamily="34" charset="-128"/>
              </a:rPr>
              <a:t>5%</a:t>
            </a:r>
            <a:endParaRPr lang="en-GB" altLang="zh-CN">
              <a:solidFill>
                <a:prstClr val="black"/>
              </a:solidFill>
              <a:latin typeface="Arial" pitchFamily="34" charset="0"/>
              <a:ea typeface="MS PGothic" pitchFamily="34" charset="-128"/>
            </a:endParaRPr>
          </a:p>
        </p:txBody>
      </p:sp>
      <p:sp>
        <p:nvSpPr>
          <p:cNvPr id="31766" name="TextBox 55"/>
          <p:cNvSpPr txBox="1">
            <a:spLocks noChangeArrowheads="1"/>
          </p:cNvSpPr>
          <p:nvPr/>
        </p:nvSpPr>
        <p:spPr bwMode="auto">
          <a:xfrm>
            <a:off x="6019800" y="3352800"/>
            <a:ext cx="6461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zh-CN" dirty="0" smtClean="0">
                <a:solidFill>
                  <a:prstClr val="black"/>
                </a:solidFill>
                <a:latin typeface="Arial" pitchFamily="34" charset="0"/>
                <a:ea typeface="MS PGothic" pitchFamily="34" charset="-128"/>
              </a:rPr>
              <a:t>10%</a:t>
            </a:r>
            <a:endParaRPr lang="en-GB" altLang="zh-CN" dirty="0">
              <a:solidFill>
                <a:prstClr val="black"/>
              </a:solidFill>
              <a:latin typeface="Arial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Content Placeholder 1"/>
          <p:cNvSpPr>
            <a:spLocks noGrp="1"/>
          </p:cNvSpPr>
          <p:nvPr>
            <p:ph sz="quarter" idx="12"/>
          </p:nvPr>
        </p:nvSpPr>
        <p:spPr>
          <a:xfrm>
            <a:off x="1219200" y="4876800"/>
            <a:ext cx="6629400" cy="1600200"/>
          </a:xfrm>
          <a:ln>
            <a:noFill/>
          </a:ln>
        </p:spPr>
        <p:txBody>
          <a:bodyPr/>
          <a:lstStyle/>
          <a:p>
            <a:pPr marL="0" indent="0" eaLnBrk="1" hangingPunct="1">
              <a:buFont typeface="Arial" pitchFamily="34" charset="0"/>
              <a:buChar char="•"/>
            </a:pPr>
            <a:r>
              <a:rPr lang="en-GB" altLang="zh-CN" sz="2200" b="1" dirty="0" smtClean="0"/>
              <a:t>  Lack of Due Diligence &amp; Fraud Risk Management</a:t>
            </a:r>
          </a:p>
          <a:p>
            <a:pPr marL="0" indent="0" eaLnBrk="1" hangingPunct="1">
              <a:buFont typeface="Arial" pitchFamily="34" charset="0"/>
              <a:buChar char="•"/>
            </a:pPr>
            <a:r>
              <a:rPr lang="en-GB" altLang="zh-CN" sz="2200" b="1" dirty="0" smtClean="0"/>
              <a:t>  Underestimating Cost and Time</a:t>
            </a:r>
          </a:p>
          <a:p>
            <a:pPr marL="0" indent="0" eaLnBrk="1" hangingPunct="1">
              <a:buFont typeface="Arial" pitchFamily="34" charset="0"/>
              <a:buChar char="•"/>
            </a:pPr>
            <a:r>
              <a:rPr lang="en-GB" altLang="zh-CN" sz="2200" b="1" dirty="0" smtClean="0"/>
              <a:t>  Underestimating the Competition</a:t>
            </a:r>
          </a:p>
          <a:p>
            <a:pPr marL="0" indent="0" eaLnBrk="1" hangingPunct="1">
              <a:buFont typeface="Arial" pitchFamily="34" charset="0"/>
              <a:buChar char="•"/>
            </a:pPr>
            <a:r>
              <a:rPr lang="en-GB" altLang="zh-CN" sz="2200" b="1" dirty="0" smtClean="0"/>
              <a:t>  Labour Issues</a:t>
            </a:r>
          </a:p>
        </p:txBody>
      </p:sp>
      <p:sp>
        <p:nvSpPr>
          <p:cNvPr id="33795" name="Title 2"/>
          <p:cNvSpPr>
            <a:spLocks noGrp="1"/>
          </p:cNvSpPr>
          <p:nvPr>
            <p:ph type="title"/>
          </p:nvPr>
        </p:nvSpPr>
        <p:spPr>
          <a:xfrm>
            <a:off x="228600" y="609600"/>
            <a:ext cx="8763000" cy="685799"/>
          </a:xfrm>
        </p:spPr>
        <p:txBody>
          <a:bodyPr/>
          <a:lstStyle/>
          <a:p>
            <a:pPr eaLnBrk="1" hangingPunct="1"/>
            <a:r>
              <a:rPr lang="en-GB" altLang="zh-CN" sz="4400" dirty="0" smtClean="0">
                <a:latin typeface="+mj-lt"/>
              </a:rPr>
              <a:t>Common Challenges Businesses Face</a:t>
            </a:r>
          </a:p>
        </p:txBody>
      </p:sp>
      <p:sp>
        <p:nvSpPr>
          <p:cNvPr id="23556" name="Date Placeholder 3"/>
          <p:cNvSpPr>
            <a:spLocks noGrp="1"/>
          </p:cNvSpPr>
          <p:nvPr>
            <p:ph type="dt" sz="quarter" idx="1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mtClean="0">
                <a:solidFill>
                  <a:prstClr val="black"/>
                </a:solidFill>
                <a:ea typeface="ＭＳ Ｐゴシック" charset="-128"/>
                <a:cs typeface="ＭＳ Ｐゴシック" charset="-128"/>
              </a:rPr>
              <a:t>www.dezshira.com</a:t>
            </a:r>
          </a:p>
        </p:txBody>
      </p:sp>
      <p:sp>
        <p:nvSpPr>
          <p:cNvPr id="33797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6972487-1E79-4107-BC0E-D8C3F589E41B}" type="slidenum">
              <a:rPr lang="en-GB" altLang="zh-CN" smtClean="0">
                <a:solidFill>
                  <a:prstClr val="black"/>
                </a:solidFill>
              </a:rPr>
              <a:pPr/>
              <a:t>17</a:t>
            </a:fld>
            <a:endParaRPr lang="en-GB" altLang="zh-CN">
              <a:solidFill>
                <a:prstClr val="black"/>
              </a:solidFill>
            </a:endParaRPr>
          </a:p>
        </p:txBody>
      </p:sp>
      <p:cxnSp>
        <p:nvCxnSpPr>
          <p:cNvPr id="6" name="Straight Connector 5"/>
          <p:cNvCxnSpPr>
            <a:cxnSpLocks noChangeShapeType="1"/>
          </p:cNvCxnSpPr>
          <p:nvPr/>
        </p:nvCxnSpPr>
        <p:spPr bwMode="auto">
          <a:xfrm>
            <a:off x="152400" y="1295400"/>
            <a:ext cx="8763000" cy="0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graphicFrame>
        <p:nvGraphicFramePr>
          <p:cNvPr id="8" name="Chart 7"/>
          <p:cNvGraphicFramePr>
            <a:graphicFrameLocks noGrp="1"/>
          </p:cNvGraphicFramePr>
          <p:nvPr/>
        </p:nvGraphicFramePr>
        <p:xfrm>
          <a:off x="1219200" y="1371600"/>
          <a:ext cx="6629400" cy="342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>
          <a:xfrm>
            <a:off x="457200" y="1295400"/>
            <a:ext cx="8534400" cy="5257800"/>
          </a:xfrm>
          <a:ln>
            <a:noFill/>
          </a:ln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sz="2000" dirty="0" smtClean="0"/>
              <a:t>Serious risk lies in mismanagement of fraud which can lead to severe legal implications for a business</a:t>
            </a:r>
          </a:p>
          <a:p>
            <a:pPr lvl="0">
              <a:buFont typeface="Arial" pitchFamily="34" charset="0"/>
              <a:buChar char="•"/>
            </a:pPr>
            <a:r>
              <a:rPr lang="en-US" sz="2000" dirty="0" smtClean="0">
                <a:solidFill>
                  <a:prstClr val="black"/>
                </a:solidFill>
              </a:rPr>
              <a:t>Most common reason for JV problems and failures</a:t>
            </a:r>
          </a:p>
          <a:p>
            <a:pPr lvl="0"/>
            <a:endParaRPr lang="en-US" sz="1400" dirty="0" smtClean="0">
              <a:solidFill>
                <a:prstClr val="black"/>
              </a:solidFill>
            </a:endParaRPr>
          </a:p>
          <a:p>
            <a:pPr lvl="0"/>
            <a:endParaRPr lang="en-US" sz="1400" dirty="0" smtClean="0"/>
          </a:p>
          <a:p>
            <a:pPr lvl="0"/>
            <a:endParaRPr lang="en-US" sz="1400" dirty="0" smtClean="0"/>
          </a:p>
          <a:p>
            <a:pPr lvl="0"/>
            <a:endParaRPr lang="en-US" sz="1400" dirty="0" smtClean="0"/>
          </a:p>
          <a:p>
            <a:pPr lvl="0"/>
            <a:endParaRPr lang="en-US" sz="1400" dirty="0" smtClean="0"/>
          </a:p>
          <a:p>
            <a:pPr lvl="0"/>
            <a:endParaRPr lang="en-US" sz="1400" dirty="0" smtClean="0"/>
          </a:p>
          <a:p>
            <a:pPr lvl="0"/>
            <a:endParaRPr lang="en-US" sz="1400" dirty="0" smtClean="0"/>
          </a:p>
          <a:p>
            <a:pPr lvl="0"/>
            <a:endParaRPr lang="en-US" sz="14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Keep on top of situations that allow for fraud to take place</a:t>
            </a:r>
          </a:p>
          <a:p>
            <a:pPr lvl="1">
              <a:buFont typeface="Wingdings" pitchFamily="2" charset="2"/>
              <a:buChar char="§"/>
            </a:pPr>
            <a:r>
              <a:rPr lang="en-US" sz="1600" dirty="0" smtClean="0"/>
              <a:t>Solid  code of conduct</a:t>
            </a:r>
          </a:p>
          <a:p>
            <a:pPr lvl="1">
              <a:buFont typeface="Wingdings" pitchFamily="2" charset="2"/>
              <a:buChar char="§"/>
            </a:pPr>
            <a:r>
              <a:rPr lang="en-US" sz="1600" dirty="0" smtClean="0"/>
              <a:t>Strict checks and balances</a:t>
            </a:r>
          </a:p>
          <a:p>
            <a:pPr lvl="1">
              <a:buFont typeface="Wingdings" pitchFamily="2" charset="2"/>
              <a:buChar char="§"/>
            </a:pPr>
            <a:r>
              <a:rPr lang="en-US" sz="1600" dirty="0" smtClean="0"/>
              <a:t>Clear paths of responsibility and accountability for management</a:t>
            </a:r>
          </a:p>
          <a:p>
            <a:pPr lvl="1">
              <a:buFont typeface="Wingdings" pitchFamily="2" charset="2"/>
              <a:buChar char="§"/>
            </a:pPr>
            <a:r>
              <a:rPr lang="en-US" sz="1600" dirty="0" smtClean="0"/>
              <a:t>Know what’s </a:t>
            </a:r>
            <a:r>
              <a:rPr lang="en-US" sz="1600" i="1" dirty="0" smtClean="0"/>
              <a:t>really</a:t>
            </a:r>
            <a:r>
              <a:rPr lang="en-US" sz="1600" dirty="0" smtClean="0"/>
              <a:t> going on on the ground</a:t>
            </a:r>
          </a:p>
          <a:p>
            <a:pPr lvl="1">
              <a:buFont typeface="Wingdings" pitchFamily="2" charset="2"/>
              <a:buChar char="§"/>
            </a:pPr>
            <a:r>
              <a:rPr lang="en-US" sz="1600" dirty="0" smtClean="0"/>
              <a:t>Disperse “power” – don’t rely on one person to manage business affairs</a:t>
            </a:r>
          </a:p>
          <a:p>
            <a:pPr lvl="1">
              <a:buFont typeface="Wingdings" pitchFamily="2" charset="2"/>
              <a:buChar char="§"/>
            </a:pPr>
            <a:r>
              <a:rPr lang="en-US" sz="1600" dirty="0" smtClean="0"/>
              <a:t>Be careful of how legal contracts are drafted</a:t>
            </a:r>
            <a:endParaRPr lang="en-US" sz="16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609600"/>
            <a:ext cx="8763000" cy="609599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CN" sz="4400" dirty="0" smtClean="0">
                <a:latin typeface="+mj-lt"/>
              </a:rPr>
              <a:t>Fraud Risk Management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F0BC7DF-8908-4B9E-B4F8-FE6869C92F6F}" type="slidenum">
              <a:rPr lang="en-US" altLang="zh-CN" smtClean="0">
                <a:solidFill>
                  <a:prstClr val="black"/>
                </a:solidFill>
              </a:rPr>
              <a:pPr/>
              <a:t>18</a:t>
            </a:fld>
            <a:endParaRPr lang="en-US" altLang="zh-CN">
              <a:solidFill>
                <a:prstClr val="black"/>
              </a:solidFill>
            </a:endParaRPr>
          </a:p>
        </p:txBody>
      </p:sp>
      <p:cxnSp>
        <p:nvCxnSpPr>
          <p:cNvPr id="6" name="Straight Connector 5"/>
          <p:cNvCxnSpPr>
            <a:cxnSpLocks noChangeShapeType="1"/>
          </p:cNvCxnSpPr>
          <p:nvPr/>
        </p:nvCxnSpPr>
        <p:spPr bwMode="auto">
          <a:xfrm>
            <a:off x="381000" y="1295400"/>
            <a:ext cx="8077200" cy="0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1143000" y="2438400"/>
          <a:ext cx="6248400" cy="1758741"/>
        </p:xfrm>
        <a:graphic>
          <a:graphicData uri="http://schemas.openxmlformats.org/drawingml/2006/table">
            <a:tbl>
              <a:tblPr firstRow="1">
                <a:tableStyleId>{0660B408-B3CF-4A94-85FC-2B1E0A45F4A2}</a:tableStyleId>
              </a:tblPr>
              <a:tblGrid>
                <a:gridCol w="2971800"/>
                <a:gridCol w="3276600"/>
              </a:tblGrid>
              <a:tr h="4572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800" kern="1200" dirty="0" smtClean="0"/>
                        <a:t>Financial Due Diligence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A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800" kern="1200" dirty="0" smtClean="0"/>
                        <a:t>Individual Due Diligence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A0000"/>
                    </a:solidFill>
                  </a:tcPr>
                </a:tc>
              </a:tr>
              <a:tr h="697838"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kern="1200" baseline="0" dirty="0" smtClean="0"/>
                        <a:t>  Gives a picture of a firm’s</a:t>
                      </a:r>
                    </a:p>
                    <a:p>
                      <a:pPr algn="l">
                        <a:buFont typeface="Arial" pitchFamily="34" charset="0"/>
                        <a:buNone/>
                      </a:pPr>
                      <a:r>
                        <a:rPr lang="en-US" sz="1400" kern="1200" baseline="0" dirty="0" smtClean="0"/>
                        <a:t>    performance and financial standing</a:t>
                      </a:r>
                      <a:endParaRPr lang="en-US" sz="14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kern="1200" baseline="0" dirty="0" smtClean="0"/>
                        <a:t>  Gives an idea of an individual’s</a:t>
                      </a:r>
                    </a:p>
                    <a:p>
                      <a:pPr algn="l">
                        <a:buFont typeface="Arial" pitchFamily="34" charset="0"/>
                        <a:buNone/>
                      </a:pPr>
                      <a:r>
                        <a:rPr lang="en-US" sz="1400" kern="1200" baseline="0" dirty="0" smtClean="0"/>
                        <a:t>    business/work ethics</a:t>
                      </a:r>
                      <a:endParaRPr lang="en-US" sz="14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</a:tr>
              <a:tr h="603703"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kern="1200" baseline="0" dirty="0" smtClean="0"/>
                        <a:t>  Numbers don’t give a good picture</a:t>
                      </a:r>
                    </a:p>
                    <a:p>
                      <a:pPr algn="l">
                        <a:buFont typeface="Arial" pitchFamily="34" charset="0"/>
                        <a:buNone/>
                      </a:pPr>
                      <a:r>
                        <a:rPr lang="en-US" sz="1400" kern="1200" baseline="0" dirty="0" smtClean="0"/>
                        <a:t>   of the inner workings</a:t>
                      </a:r>
                      <a:endParaRPr lang="en-US" sz="14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kern="1200" baseline="0" dirty="0" smtClean="0"/>
                        <a:t>  Requires a considerable amount of time</a:t>
                      </a:r>
                    </a:p>
                    <a:p>
                      <a:pPr algn="l">
                        <a:buFont typeface="Arial" pitchFamily="34" charset="0"/>
                        <a:buNone/>
                      </a:pPr>
                      <a:r>
                        <a:rPr lang="en-US" sz="1400" kern="1200" baseline="0" dirty="0" smtClean="0"/>
                        <a:t>    to really get to know potential partners</a:t>
                      </a:r>
                      <a:endParaRPr lang="en-US" sz="14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Content Placeholder 1"/>
          <p:cNvSpPr>
            <a:spLocks noGrp="1"/>
          </p:cNvSpPr>
          <p:nvPr>
            <p:ph sz="quarter" idx="12"/>
          </p:nvPr>
        </p:nvSpPr>
        <p:spPr>
          <a:xfrm>
            <a:off x="381000" y="1600200"/>
            <a:ext cx="8382000" cy="4495800"/>
          </a:xfrm>
        </p:spPr>
        <p:txBody>
          <a:bodyPr/>
          <a:lstStyle/>
          <a:p>
            <a:pPr marL="0" indent="0" eaLnBrk="1" hangingPunct="1">
              <a:buFont typeface="Arial" pitchFamily="34" charset="0"/>
              <a:buChar char="•"/>
            </a:pPr>
            <a:r>
              <a:rPr lang="en-GB" altLang="zh-CN" sz="2700" dirty="0" smtClean="0"/>
              <a:t>  It takes time to get your business running (and profitable) in China (often 1-2 years)</a:t>
            </a:r>
          </a:p>
          <a:p>
            <a:pPr marL="0" indent="0" eaLnBrk="1" hangingPunct="1"/>
            <a:endParaRPr lang="en-GB" altLang="zh-CN" sz="2700" dirty="0" smtClean="0"/>
          </a:p>
          <a:p>
            <a:pPr marL="0" indent="0" eaLnBrk="1" hangingPunct="1">
              <a:buFont typeface="Arial" pitchFamily="34" charset="0"/>
              <a:buChar char="•"/>
            </a:pPr>
            <a:r>
              <a:rPr lang="en-GB" altLang="zh-CN" sz="2700" dirty="0" smtClean="0"/>
              <a:t>  Unaware of the legal restrictions for funding of a FDI</a:t>
            </a:r>
          </a:p>
          <a:p>
            <a:pPr marL="0" indent="0" eaLnBrk="1" hangingPunct="1"/>
            <a:r>
              <a:rPr lang="en-GB" altLang="zh-CN" sz="2700" dirty="0" smtClean="0"/>
              <a:t>    from overseas – cash flow problems</a:t>
            </a:r>
          </a:p>
          <a:p>
            <a:pPr marL="0" indent="0" eaLnBrk="1" hangingPunct="1"/>
            <a:endParaRPr lang="en-GB" altLang="zh-CN" sz="2700" dirty="0" smtClean="0"/>
          </a:p>
          <a:p>
            <a:pPr marL="0" indent="0" eaLnBrk="1" hangingPunct="1">
              <a:buFont typeface="Arial" pitchFamily="34" charset="0"/>
              <a:buChar char="•"/>
            </a:pPr>
            <a:r>
              <a:rPr lang="en-GB" altLang="zh-CN" sz="2700" dirty="0" smtClean="0"/>
              <a:t>  Ongoing costs like rental and salary</a:t>
            </a:r>
          </a:p>
          <a:p>
            <a:pPr marL="0" indent="0" eaLnBrk="1" hangingPunct="1"/>
            <a:endParaRPr lang="en-GB" altLang="zh-CN" sz="2700" dirty="0" smtClean="0"/>
          </a:p>
          <a:p>
            <a:pPr marL="0" indent="0" eaLnBrk="1" hangingPunct="1">
              <a:buFont typeface="Arial" pitchFamily="34" charset="0"/>
              <a:buChar char="•"/>
            </a:pPr>
            <a:r>
              <a:rPr lang="en-GB" altLang="zh-CN" sz="2700" dirty="0" smtClean="0"/>
              <a:t>  People are not cheap: Salary – and social welfare</a:t>
            </a:r>
          </a:p>
        </p:txBody>
      </p:sp>
      <p:sp>
        <p:nvSpPr>
          <p:cNvPr id="38915" name="Title 2"/>
          <p:cNvSpPr>
            <a:spLocks noGrp="1"/>
          </p:cNvSpPr>
          <p:nvPr>
            <p:ph type="title"/>
          </p:nvPr>
        </p:nvSpPr>
        <p:spPr>
          <a:xfrm>
            <a:off x="533400" y="609600"/>
            <a:ext cx="8229600" cy="685799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altLang="zh-CN" sz="4400" dirty="0" smtClean="0">
                <a:latin typeface="+mj-lt"/>
              </a:rPr>
              <a:t>Underestimating Cost </a:t>
            </a:r>
            <a:r>
              <a:rPr lang="en-GB" altLang="zh-CN" sz="4400" smtClean="0">
                <a:latin typeface="+mj-lt"/>
              </a:rPr>
              <a:t>and Time</a:t>
            </a:r>
            <a:endParaRPr lang="en-GB" altLang="zh-CN" sz="4400" dirty="0" smtClean="0">
              <a:latin typeface="+mj-lt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4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smtClean="0">
                <a:solidFill>
                  <a:prstClr val="black"/>
                </a:solidFill>
                <a:ea typeface="MS PGothic" pitchFamily="34" charset="-128"/>
              </a:rPr>
              <a:t>www.dezshira.com</a:t>
            </a:r>
          </a:p>
        </p:txBody>
      </p:sp>
      <p:sp>
        <p:nvSpPr>
          <p:cNvPr id="38917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A8C3799-85E3-4488-8095-362426C8171F}" type="slidenum">
              <a:rPr lang="en-GB" altLang="zh-CN" smtClean="0">
                <a:solidFill>
                  <a:prstClr val="black"/>
                </a:solidFill>
              </a:rPr>
              <a:pPr/>
              <a:t>19</a:t>
            </a:fld>
            <a:endParaRPr lang="en-GB" altLang="zh-CN">
              <a:solidFill>
                <a:prstClr val="black"/>
              </a:solidFill>
            </a:endParaRPr>
          </a:p>
        </p:txBody>
      </p:sp>
      <p:cxnSp>
        <p:nvCxnSpPr>
          <p:cNvPr id="6" name="Straight Connector 5"/>
          <p:cNvCxnSpPr>
            <a:cxnSpLocks noChangeShapeType="1"/>
          </p:cNvCxnSpPr>
          <p:nvPr/>
        </p:nvCxnSpPr>
        <p:spPr bwMode="auto">
          <a:xfrm>
            <a:off x="533400" y="1295400"/>
            <a:ext cx="8077200" cy="1587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>
          <a:xfrm>
            <a:off x="457200" y="1447800"/>
            <a:ext cx="8305800" cy="4953000"/>
          </a:xfrm>
          <a:ln>
            <a:noFill/>
          </a:ln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Chinese firms are fast becoming more competitive on all levels</a:t>
            </a:r>
          </a:p>
          <a:p>
            <a:pPr>
              <a:buFont typeface="Arial" pitchFamily="34" charset="0"/>
              <a:buChar char="•"/>
            </a:pPr>
            <a:endParaRPr lang="en-US" sz="400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Domestic companies are steadily increasing their market share</a:t>
            </a:r>
          </a:p>
          <a:p>
            <a:endParaRPr lang="en-US" sz="400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State backing and “buy local” policies are helping</a:t>
            </a:r>
          </a:p>
          <a:p>
            <a:endParaRPr lang="en-US" sz="400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Perception that Chinese = Low quality has changed both locally and internationally</a:t>
            </a:r>
          </a:p>
          <a:p>
            <a:endParaRPr lang="en-US" sz="400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Improved knowledge and lower production costs mean Chinese products are better adapted to the Chinese market at lower prices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3400" y="609600"/>
            <a:ext cx="8229600" cy="685799"/>
          </a:xfrm>
        </p:spPr>
        <p:txBody>
          <a:bodyPr/>
          <a:lstStyle/>
          <a:p>
            <a:r>
              <a:rPr lang="en-US" sz="4400" dirty="0" smtClean="0">
                <a:latin typeface="+mj-lt"/>
              </a:rPr>
              <a:t>Underestimating the Competition</a:t>
            </a:r>
            <a:endParaRPr lang="en-US" sz="4400" dirty="0">
              <a:latin typeface="+mj-lt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F0BC7DF-8908-4B9E-B4F8-FE6869C92F6F}" type="slidenum">
              <a:rPr lang="en-US" altLang="zh-CN" smtClean="0">
                <a:solidFill>
                  <a:prstClr val="black"/>
                </a:solidFill>
              </a:rPr>
              <a:pPr/>
              <a:t>20</a:t>
            </a:fld>
            <a:endParaRPr lang="en-US" altLang="zh-CN">
              <a:solidFill>
                <a:prstClr val="black"/>
              </a:solidFill>
            </a:endParaRPr>
          </a:p>
        </p:txBody>
      </p:sp>
      <p:cxnSp>
        <p:nvCxnSpPr>
          <p:cNvPr id="6" name="Straight Connector 5"/>
          <p:cNvCxnSpPr>
            <a:cxnSpLocks noChangeShapeType="1"/>
          </p:cNvCxnSpPr>
          <p:nvPr/>
        </p:nvCxnSpPr>
        <p:spPr bwMode="auto">
          <a:xfrm>
            <a:off x="533400" y="1295400"/>
            <a:ext cx="8153400" cy="0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>
          <a:xfrm>
            <a:off x="609600" y="1371600"/>
            <a:ext cx="7848600" cy="2438400"/>
          </a:xfrm>
          <a:ln>
            <a:noFill/>
          </a:ln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sz="2400" dirty="0" smtClean="0"/>
              <a:t>World’s second-largest telecom hardware maker founded in 1988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Growth from $4,000 startup capital to 2010 revenues of $28 billion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Serves 31 of the top 50 telecom operators like </a:t>
            </a:r>
            <a:r>
              <a:rPr lang="en-US" sz="2400" dirty="0" err="1" smtClean="0"/>
              <a:t>Vodaphone</a:t>
            </a:r>
            <a:r>
              <a:rPr lang="en-US" sz="2400" dirty="0" smtClean="0"/>
              <a:t>, T-Mobile, Orange and </a:t>
            </a:r>
            <a:r>
              <a:rPr lang="en-US" sz="2400" dirty="0" err="1" smtClean="0"/>
              <a:t>Telefonica</a:t>
            </a:r>
            <a:endParaRPr lang="en-US" sz="24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90600" y="609600"/>
            <a:ext cx="6019800" cy="609599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n-US" sz="4400" dirty="0" smtClean="0">
                <a:latin typeface="+mj-lt"/>
              </a:rPr>
              <a:t>Case Study: Huawei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F0BC7DF-8908-4B9E-B4F8-FE6869C92F6F}" type="slidenum">
              <a:rPr lang="en-US" altLang="zh-CN" smtClean="0">
                <a:solidFill>
                  <a:prstClr val="black"/>
                </a:solidFill>
              </a:rPr>
              <a:pPr/>
              <a:t>21</a:t>
            </a:fld>
            <a:endParaRPr lang="en-US" altLang="zh-CN">
              <a:solidFill>
                <a:prstClr val="black"/>
              </a:solidFill>
            </a:endParaRPr>
          </a:p>
        </p:txBody>
      </p:sp>
      <p:pic>
        <p:nvPicPr>
          <p:cNvPr id="7" name="Picture 6" descr="huawe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91400" y="0"/>
            <a:ext cx="1752600" cy="13716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38200" y="3962400"/>
            <a:ext cx="7315200" cy="236988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marL="342900" lvl="0" indent="-342900" algn="ctr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en-US" sz="2800" u="sng" dirty="0" smtClean="0">
                <a:solidFill>
                  <a:prstClr val="black"/>
                </a:solidFill>
                <a:ea typeface="MS PGothic" pitchFamily="34" charset="-128"/>
              </a:rPr>
              <a:t>The Future for Huawei</a:t>
            </a:r>
          </a:p>
          <a:p>
            <a:pPr marL="342900" lvl="0" indent="-342900" algn="ctr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en-US" sz="2800" b="1" dirty="0" smtClean="0">
                <a:solidFill>
                  <a:srgbClr val="FF0000"/>
                </a:solidFill>
                <a:ea typeface="MS PGothic" pitchFamily="34" charset="-128"/>
              </a:rPr>
              <a:t>Increase brand recognition</a:t>
            </a:r>
            <a:endParaRPr lang="en-US" sz="2000" b="1" dirty="0" smtClean="0">
              <a:solidFill>
                <a:srgbClr val="FF0000"/>
              </a:solidFill>
              <a:ea typeface="MS PGothic" pitchFamily="34" charset="-128"/>
            </a:endParaRP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dirty="0" smtClean="0">
                <a:solidFill>
                  <a:prstClr val="black"/>
                </a:solidFill>
                <a:ea typeface="MS PGothic" pitchFamily="34" charset="-128"/>
              </a:rPr>
              <a:t>Establish its position in enterprise and consumer markets</a:t>
            </a:r>
            <a:endParaRPr lang="en-US" dirty="0">
              <a:solidFill>
                <a:prstClr val="black"/>
              </a:solidFill>
              <a:ea typeface="MS PGothic" pitchFamily="34" charset="-128"/>
            </a:endParaRPr>
          </a:p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dirty="0" smtClean="0">
                <a:solidFill>
                  <a:prstClr val="black"/>
                </a:solidFill>
                <a:ea typeface="MS PGothic" pitchFamily="34" charset="-128"/>
              </a:rPr>
              <a:t>Produce </a:t>
            </a:r>
            <a:r>
              <a:rPr lang="en-US" dirty="0">
                <a:solidFill>
                  <a:prstClr val="black"/>
                </a:solidFill>
                <a:ea typeface="MS PGothic" pitchFamily="34" charset="-128"/>
              </a:rPr>
              <a:t>“Golden Range” of </a:t>
            </a:r>
            <a:r>
              <a:rPr lang="en-US" dirty="0" err="1">
                <a:solidFill>
                  <a:prstClr val="black"/>
                </a:solidFill>
                <a:ea typeface="MS PGothic" pitchFamily="34" charset="-128"/>
              </a:rPr>
              <a:t>smartphones</a:t>
            </a:r>
            <a:r>
              <a:rPr lang="en-US" dirty="0">
                <a:solidFill>
                  <a:prstClr val="black"/>
                </a:solidFill>
                <a:ea typeface="MS PGothic" pitchFamily="34" charset="-128"/>
              </a:rPr>
              <a:t> ranging between $70 and $</a:t>
            </a:r>
            <a:r>
              <a:rPr lang="en-US" dirty="0" smtClean="0">
                <a:solidFill>
                  <a:prstClr val="black"/>
                </a:solidFill>
                <a:ea typeface="MS PGothic" pitchFamily="34" charset="-128"/>
              </a:rPr>
              <a:t>200</a:t>
            </a:r>
          </a:p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dirty="0" smtClean="0">
                <a:solidFill>
                  <a:prstClr val="black"/>
                </a:solidFill>
                <a:ea typeface="MS PGothic" pitchFamily="34" charset="-128"/>
              </a:rPr>
              <a:t>Produce tablet PCs such as the 4G </a:t>
            </a:r>
            <a:r>
              <a:rPr lang="en-US" dirty="0" err="1" smtClean="0">
                <a:solidFill>
                  <a:prstClr val="black"/>
                </a:solidFill>
                <a:ea typeface="MS PGothic" pitchFamily="34" charset="-128"/>
              </a:rPr>
              <a:t>SpringBoard</a:t>
            </a:r>
            <a:r>
              <a:rPr lang="en-US" dirty="0" smtClean="0">
                <a:solidFill>
                  <a:prstClr val="black"/>
                </a:solidFill>
                <a:ea typeface="MS PGothic" pitchFamily="34" charset="-128"/>
              </a:rPr>
              <a:t> and </a:t>
            </a:r>
            <a:r>
              <a:rPr lang="en-US" dirty="0" err="1" smtClean="0">
                <a:solidFill>
                  <a:prstClr val="black"/>
                </a:solidFill>
                <a:ea typeface="MS PGothic" pitchFamily="34" charset="-128"/>
              </a:rPr>
              <a:t>MediaPad</a:t>
            </a:r>
            <a:endParaRPr lang="en-US" dirty="0">
              <a:solidFill>
                <a:prstClr val="black"/>
              </a:solidFill>
              <a:ea typeface="MS PGothic" pitchFamily="34" charset="-128"/>
            </a:endParaRPr>
          </a:p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dirty="0">
                <a:solidFill>
                  <a:prstClr val="black"/>
                </a:solidFill>
                <a:ea typeface="MS PGothic" pitchFamily="34" charset="-128"/>
              </a:rPr>
              <a:t>Be among top 5 mobile phone makers by </a:t>
            </a:r>
            <a:r>
              <a:rPr lang="en-US" dirty="0" smtClean="0">
                <a:solidFill>
                  <a:prstClr val="black"/>
                </a:solidFill>
                <a:ea typeface="MS PGothic" pitchFamily="34" charset="-128"/>
              </a:rPr>
              <a:t>2013</a:t>
            </a:r>
            <a:endParaRPr lang="en-US" sz="1600" dirty="0">
              <a:solidFill>
                <a:prstClr val="black"/>
              </a:solidFill>
              <a:ea typeface="MS PGothic" pitchFamily="34" charset="-128"/>
            </a:endParaRPr>
          </a:p>
        </p:txBody>
      </p:sp>
      <p:cxnSp>
        <p:nvCxnSpPr>
          <p:cNvPr id="6" name="Straight Connector 5"/>
          <p:cNvCxnSpPr>
            <a:cxnSpLocks noChangeShapeType="1"/>
          </p:cNvCxnSpPr>
          <p:nvPr/>
        </p:nvCxnSpPr>
        <p:spPr bwMode="auto">
          <a:xfrm>
            <a:off x="533400" y="1295400"/>
            <a:ext cx="8153400" cy="0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609600"/>
            <a:ext cx="6781800" cy="609600"/>
          </a:xfrm>
        </p:spPr>
        <p:txBody>
          <a:bodyPr/>
          <a:lstStyle/>
          <a:p>
            <a:pPr eaLnBrk="1" hangingPunct="1"/>
            <a:r>
              <a:rPr lang="en-GB" altLang="zh-CN" sz="4400" dirty="0" smtClean="0">
                <a:latin typeface="+mj-lt"/>
              </a:rPr>
              <a:t>Labour Issues</a:t>
            </a:r>
          </a:p>
        </p:txBody>
      </p:sp>
      <p:cxnSp>
        <p:nvCxnSpPr>
          <p:cNvPr id="13" name="Straight Connector 12"/>
          <p:cNvCxnSpPr>
            <a:cxnSpLocks noChangeShapeType="1"/>
          </p:cNvCxnSpPr>
          <p:nvPr/>
        </p:nvCxnSpPr>
        <p:spPr bwMode="auto">
          <a:xfrm>
            <a:off x="457200" y="1295400"/>
            <a:ext cx="8077200" cy="1588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39944" name="TextBox 13"/>
          <p:cNvSpPr txBox="1">
            <a:spLocks noChangeArrowheads="1"/>
          </p:cNvSpPr>
          <p:nvPr/>
        </p:nvSpPr>
        <p:spPr bwMode="auto">
          <a:xfrm>
            <a:off x="8458200" y="6477000"/>
            <a:ext cx="3413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sz="1100" smtClean="0">
                <a:solidFill>
                  <a:prstClr val="black"/>
                </a:solidFill>
                <a:latin typeface="Arial" pitchFamily="34" charset="0"/>
                <a:ea typeface="MS PGothic" pitchFamily="34" charset="-128"/>
              </a:rPr>
              <a:t>26</a:t>
            </a:r>
            <a:endParaRPr lang="en-GB" sz="1100">
              <a:solidFill>
                <a:prstClr val="black"/>
              </a:solidFill>
              <a:latin typeface="Arial" pitchFamily="34" charset="0"/>
              <a:ea typeface="MS PGothic" pitchFamily="34" charset="-12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2400" y="1828800"/>
            <a:ext cx="4343400" cy="1831271"/>
          </a:xfrm>
          <a:prstGeom prst="rect">
            <a:avLst/>
          </a:prstGeom>
          <a:noFill/>
          <a:ln>
            <a:solidFill>
              <a:srgbClr val="9A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altLang="zh-CN" sz="3100" b="1" dirty="0" smtClean="0"/>
              <a:t>Issue 1: Salary</a:t>
            </a:r>
            <a:endParaRPr lang="en-US" sz="3100" b="1" dirty="0" smtClean="0"/>
          </a:p>
          <a:p>
            <a:pPr>
              <a:buFont typeface="Arial" pitchFamily="34" charset="0"/>
              <a:buChar char="•"/>
            </a:pPr>
            <a:r>
              <a:rPr lang="en-US" sz="2050" dirty="0" smtClean="0"/>
              <a:t>  </a:t>
            </a:r>
            <a:r>
              <a:rPr lang="en-GB" altLang="zh-CN" sz="2050" dirty="0" smtClean="0">
                <a:solidFill>
                  <a:prstClr val="black"/>
                </a:solidFill>
                <a:ea typeface="MS PGothic" pitchFamily="34" charset="-128"/>
              </a:rPr>
              <a:t>Salary is the key to keeping your staff</a:t>
            </a:r>
          </a:p>
          <a:p>
            <a:pPr>
              <a:buFont typeface="Arial" pitchFamily="34" charset="0"/>
              <a:buChar char="•"/>
            </a:pPr>
            <a:r>
              <a:rPr lang="en-GB" sz="2050" dirty="0" smtClean="0">
                <a:solidFill>
                  <a:prstClr val="black"/>
                </a:solidFill>
                <a:ea typeface="MS PGothic" pitchFamily="34" charset="-128"/>
              </a:rPr>
              <a:t>  Cost of labour is increasing rapidly</a:t>
            </a:r>
          </a:p>
          <a:p>
            <a:pPr>
              <a:buFont typeface="Arial" pitchFamily="34" charset="0"/>
              <a:buChar char="•"/>
            </a:pPr>
            <a:r>
              <a:rPr lang="en-US" sz="2050" dirty="0" smtClean="0"/>
              <a:t>  Minimum wage set to double by</a:t>
            </a:r>
          </a:p>
          <a:p>
            <a:pPr lvl="1"/>
            <a:r>
              <a:rPr lang="en-US" sz="2050" dirty="0" smtClean="0"/>
              <a:t>    2015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2400" y="3657600"/>
            <a:ext cx="8839200" cy="2438400"/>
          </a:xfrm>
          <a:prstGeom prst="rect">
            <a:avLst/>
          </a:prstGeom>
          <a:noFill/>
          <a:ln>
            <a:solidFill>
              <a:srgbClr val="9A0000"/>
            </a:solidFill>
          </a:ln>
        </p:spPr>
        <p:txBody>
          <a:bodyPr wrap="square" rtlCol="0">
            <a:noAutofit/>
          </a:bodyPr>
          <a:lstStyle/>
          <a:p>
            <a:pPr algn="ctr"/>
            <a:r>
              <a:rPr lang="en-GB" altLang="zh-CN" sz="3100" b="1" dirty="0" smtClean="0">
                <a:solidFill>
                  <a:prstClr val="black"/>
                </a:solidFill>
                <a:ea typeface="MS PGothic" pitchFamily="34" charset="-128"/>
                <a:cs typeface="Times New Roman" pitchFamily="18" charset="0"/>
              </a:rPr>
              <a:t>Issue 3: Hiring and retaining staff</a:t>
            </a:r>
          </a:p>
          <a:p>
            <a:pPr algn="ctr"/>
            <a:endParaRPr lang="en-GB" altLang="zh-CN" sz="1200" b="1" dirty="0" smtClean="0">
              <a:solidFill>
                <a:prstClr val="black"/>
              </a:solidFill>
              <a:ea typeface="MS PGothic" pitchFamily="34" charset="-128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GB" sz="2200" dirty="0" smtClean="0">
                <a:solidFill>
                  <a:prstClr val="black"/>
                </a:solidFill>
                <a:ea typeface="MS PGothic" pitchFamily="34" charset="-128"/>
                <a:cs typeface="Times New Roman" pitchFamily="18" charset="0"/>
              </a:rPr>
              <a:t>  Large pool BUT low hit rate</a:t>
            </a:r>
          </a:p>
          <a:p>
            <a:pPr marL="0" lvl="1">
              <a:buFont typeface="Arial" pitchFamily="34" charset="0"/>
              <a:buChar char="•"/>
            </a:pPr>
            <a:r>
              <a:rPr lang="en-GB" sz="2200" dirty="0" smtClean="0"/>
              <a:t>  Increased competition to get the best people</a:t>
            </a:r>
          </a:p>
          <a:p>
            <a:pPr marL="0" lvl="1">
              <a:buFont typeface="Arial" pitchFamily="34" charset="0"/>
              <a:buChar char="•"/>
            </a:pPr>
            <a:r>
              <a:rPr lang="en-GB" sz="2200" dirty="0" smtClean="0"/>
              <a:t>   8 out of the top 10 most attractive employers are Chinese companies</a:t>
            </a:r>
          </a:p>
          <a:p>
            <a:pPr marL="0" lvl="1">
              <a:buFont typeface="Arial" pitchFamily="34" charset="0"/>
              <a:buChar char="•"/>
            </a:pPr>
            <a:r>
              <a:rPr lang="en-GB" sz="2200" dirty="0" smtClean="0"/>
              <a:t>  High labour turnover</a:t>
            </a:r>
          </a:p>
          <a:p>
            <a:pPr marL="0" lvl="1">
              <a:buFont typeface="Arial" pitchFamily="34" charset="0"/>
              <a:buChar char="•"/>
            </a:pPr>
            <a:r>
              <a:rPr lang="en-GB" sz="2200" dirty="0" smtClean="0"/>
              <a:t>  “job hopping” culture</a:t>
            </a:r>
          </a:p>
          <a:p>
            <a:pPr>
              <a:buFont typeface="Arial" pitchFamily="34" charset="0"/>
              <a:buChar char="•"/>
            </a:pPr>
            <a:endParaRPr lang="en-US" sz="1050" dirty="0"/>
          </a:p>
        </p:txBody>
      </p:sp>
      <p:sp>
        <p:nvSpPr>
          <p:cNvPr id="11" name="TextBox 10"/>
          <p:cNvSpPr txBox="1"/>
          <p:nvPr/>
        </p:nvSpPr>
        <p:spPr>
          <a:xfrm>
            <a:off x="4495800" y="1828800"/>
            <a:ext cx="4495800" cy="1831271"/>
          </a:xfrm>
          <a:prstGeom prst="rect">
            <a:avLst/>
          </a:prstGeom>
          <a:noFill/>
          <a:ln>
            <a:solidFill>
              <a:srgbClr val="9A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100" b="1" dirty="0" smtClean="0"/>
              <a:t>Issue 2: Labour Contracts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  </a:t>
            </a:r>
            <a:r>
              <a:rPr lang="en-GB" altLang="zh-CN" sz="2050" dirty="0" smtClean="0"/>
              <a:t>Written contracts are highly</a:t>
            </a:r>
          </a:p>
          <a:p>
            <a:r>
              <a:rPr lang="en-GB" altLang="zh-CN" sz="2050" dirty="0" smtClean="0"/>
              <a:t>    recommended</a:t>
            </a:r>
          </a:p>
          <a:p>
            <a:pPr>
              <a:buFont typeface="Arial" pitchFamily="34" charset="0"/>
              <a:buChar char="•"/>
            </a:pPr>
            <a:r>
              <a:rPr lang="en-GB" altLang="zh-CN" sz="2050" dirty="0" smtClean="0"/>
              <a:t>  Difficult to terminate labour contracts</a:t>
            </a:r>
          </a:p>
          <a:p>
            <a:pPr>
              <a:buFont typeface="Arial" pitchFamily="34" charset="0"/>
              <a:buChar char="•"/>
            </a:pPr>
            <a:r>
              <a:rPr lang="en-GB" altLang="zh-CN" sz="2050" dirty="0" smtClean="0"/>
              <a:t>  Fixed-term vs. Open-term Contracts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3400" y="838200"/>
            <a:ext cx="8229600" cy="1020763"/>
          </a:xfrm>
        </p:spPr>
        <p:txBody>
          <a:bodyPr/>
          <a:lstStyle/>
          <a:p>
            <a:r>
              <a:rPr lang="en-US" sz="5400" dirty="0" smtClean="0">
                <a:latin typeface="+mj-lt"/>
              </a:rPr>
              <a:t>Where is China Today?</a:t>
            </a:r>
            <a:endParaRPr lang="en-US" sz="5400" dirty="0">
              <a:latin typeface="+mj-lt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F0BC7DF-8908-4B9E-B4F8-FE6869C92F6F}" type="slidenum">
              <a:rPr lang="en-US" altLang="zh-CN" smtClean="0">
                <a:solidFill>
                  <a:prstClr val="black"/>
                </a:solidFill>
              </a:rPr>
              <a:pPr/>
              <a:t>23</a:t>
            </a:fld>
            <a:endParaRPr lang="en-US" altLang="zh-CN">
              <a:solidFill>
                <a:prstClr val="black"/>
              </a:solidFill>
            </a:endParaRPr>
          </a:p>
        </p:txBody>
      </p:sp>
      <p:pic>
        <p:nvPicPr>
          <p:cNvPr id="6" name="Picture 5" descr="China 19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2590800"/>
            <a:ext cx="2667000" cy="3419856"/>
          </a:xfrm>
          <a:prstGeom prst="rect">
            <a:avLst/>
          </a:prstGeom>
        </p:spPr>
      </p:pic>
      <p:pic>
        <p:nvPicPr>
          <p:cNvPr id="7" name="Picture 6" descr="beijing-image-by-Lyle-Vincen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95600" y="2590800"/>
            <a:ext cx="3048000" cy="3429000"/>
          </a:xfrm>
          <a:prstGeom prst="rect">
            <a:avLst/>
          </a:prstGeom>
        </p:spPr>
      </p:pic>
      <p:pic>
        <p:nvPicPr>
          <p:cNvPr id="9" name="Picture 8" descr="Beijing-CBD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19800" y="2590800"/>
            <a:ext cx="2971800" cy="3429000"/>
          </a:xfrm>
          <a:prstGeom prst="rect">
            <a:avLst/>
          </a:prstGeom>
        </p:spPr>
      </p:pic>
      <p:cxnSp>
        <p:nvCxnSpPr>
          <p:cNvPr id="10" name="Straight Connector 9"/>
          <p:cNvCxnSpPr>
            <a:cxnSpLocks noChangeShapeType="1"/>
          </p:cNvCxnSpPr>
          <p:nvPr/>
        </p:nvCxnSpPr>
        <p:spPr bwMode="auto">
          <a:xfrm>
            <a:off x="457200" y="1752600"/>
            <a:ext cx="8077200" cy="1587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11" name="TextBox 10"/>
          <p:cNvSpPr txBox="1"/>
          <p:nvPr/>
        </p:nvSpPr>
        <p:spPr>
          <a:xfrm>
            <a:off x="152400" y="1905000"/>
            <a:ext cx="883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1911			    1981		        	       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2011</a:t>
            </a:r>
            <a:endParaRPr lang="en-U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/>
          <p:cNvGraphicFramePr>
            <a:graphicFrameLocks noGrp="1"/>
          </p:cNvGraphicFramePr>
          <p:nvPr>
            <p:ph sz="quarter" idx="12"/>
          </p:nvPr>
        </p:nvGraphicFramePr>
        <p:xfrm>
          <a:off x="304800" y="1371600"/>
          <a:ext cx="8458201" cy="5019420"/>
        </p:xfrm>
        <a:graphic>
          <a:graphicData uri="http://schemas.openxmlformats.org/drawingml/2006/table">
            <a:tbl>
              <a:tblPr firstRow="1">
                <a:tableStyleId>{0660B408-B3CF-4A94-85FC-2B1E0A45F4A2}</a:tableStyleId>
              </a:tblPr>
              <a:tblGrid>
                <a:gridCol w="1288460"/>
                <a:gridCol w="2140540"/>
                <a:gridCol w="2362200"/>
                <a:gridCol w="2667001"/>
              </a:tblGrid>
              <a:tr h="690123">
                <a:tc gridSpan="2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Then (1980)….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A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…Now (2011)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A0000"/>
                    </a:solidFill>
                  </a:tcPr>
                </a:tc>
              </a:tr>
              <a:tr h="680669">
                <a:tc rowSpan="2">
                  <a:txBody>
                    <a:bodyPr/>
                    <a:lstStyle/>
                    <a:p>
                      <a:pPr algn="l"/>
                      <a:r>
                        <a:rPr lang="en-US" b="1" dirty="0" smtClean="0"/>
                        <a:t>Population</a:t>
                      </a:r>
                      <a:endParaRPr lang="en-US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 smtClean="0"/>
                        <a:t>Total</a:t>
                      </a:r>
                      <a:endParaRPr lang="en-US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990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million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1 336 billion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10327">
                <a:tc vMerge="1">
                  <a:txBody>
                    <a:bodyPr/>
                    <a:lstStyle/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 smtClean="0"/>
                        <a:t>Poverty Rate</a:t>
                      </a:r>
                      <a:endParaRPr lang="en-US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85%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15.9%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32244">
                <a:tc row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/>
                        <a:t>Transport</a:t>
                      </a:r>
                      <a:endParaRPr lang="en-US" sz="18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Cars</a:t>
                      </a:r>
                      <a:endParaRPr lang="en-US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1.78 million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100 million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32244"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Roads</a:t>
                      </a:r>
                      <a:endParaRPr lang="en-US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 million km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5.5 million km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3224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Railways</a:t>
                      </a:r>
                      <a:endParaRPr lang="en-US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</a:t>
                      </a:r>
                      <a:r>
                        <a:rPr lang="en-US" baseline="0" dirty="0" smtClean="0"/>
                        <a:t>,000 km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75,438 km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56427">
                <a:tc gridSpan="2">
                  <a:txBody>
                    <a:bodyPr/>
                    <a:lstStyle/>
                    <a:p>
                      <a:pPr algn="l"/>
                      <a:r>
                        <a:rPr lang="en-US" b="1" dirty="0" smtClean="0"/>
                        <a:t>Construction</a:t>
                      </a:r>
                    </a:p>
                    <a:p>
                      <a:pPr algn="l"/>
                      <a:r>
                        <a:rPr lang="en-US" sz="1600" b="1" dirty="0" smtClean="0"/>
                        <a:t>(urban floor space)</a:t>
                      </a:r>
                      <a:endParaRPr lang="en-US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1.378 billion sq/m (approx)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11.593</a:t>
                      </a:r>
                      <a:r>
                        <a:rPr lang="en-US" baseline="0" dirty="0" smtClean="0"/>
                        <a:t> billion sq/m (approx)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02920">
                <a:tc rowSpan="2"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Technology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Mobile Phone</a:t>
                      </a:r>
                      <a:r>
                        <a:rPr lang="en-US" baseline="0" dirty="0" smtClean="0"/>
                        <a:t> Users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700 (1987)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850 million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8222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aseline="0" dirty="0" smtClean="0"/>
                        <a:t>Internet Users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2,000 (1993)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457 million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3400" y="609600"/>
            <a:ext cx="8229600" cy="609599"/>
          </a:xfrm>
        </p:spPr>
        <p:txBody>
          <a:bodyPr/>
          <a:lstStyle/>
          <a:p>
            <a:r>
              <a:rPr lang="en-US" sz="4400" dirty="0" smtClean="0">
                <a:latin typeface="+mj-lt"/>
              </a:rPr>
              <a:t>Demographics</a:t>
            </a:r>
            <a:endParaRPr lang="en-US" sz="4400" dirty="0">
              <a:latin typeface="+mj-lt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F0BC7DF-8908-4B9E-B4F8-FE6869C92F6F}" type="slidenum">
              <a:rPr lang="en-US" altLang="zh-CN" smtClean="0">
                <a:solidFill>
                  <a:prstClr val="black"/>
                </a:solidFill>
              </a:rPr>
              <a:pPr/>
              <a:t>24</a:t>
            </a:fld>
            <a:endParaRPr lang="en-US" altLang="zh-CN">
              <a:solidFill>
                <a:prstClr val="black"/>
              </a:solidFill>
            </a:endParaRPr>
          </a:p>
        </p:txBody>
      </p:sp>
      <p:cxnSp>
        <p:nvCxnSpPr>
          <p:cNvPr id="6" name="Straight Connector 5"/>
          <p:cNvCxnSpPr>
            <a:cxnSpLocks noChangeShapeType="1"/>
          </p:cNvCxnSpPr>
          <p:nvPr/>
        </p:nvCxnSpPr>
        <p:spPr bwMode="auto">
          <a:xfrm>
            <a:off x="457200" y="1219200"/>
            <a:ext cx="8077200" cy="1587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If China's provinces were countries.jpg"/>
          <p:cNvPicPr>
            <a:picLocks noGrp="1" noChangeAspect="1"/>
          </p:cNvPicPr>
          <p:nvPr>
            <p:ph sz="quarter" idx="12"/>
          </p:nvPr>
        </p:nvPicPr>
        <p:blipFill>
          <a:blip r:embed="rId3" cstate="print"/>
          <a:stretch>
            <a:fillRect/>
          </a:stretch>
        </p:blipFill>
        <p:spPr>
          <a:xfrm>
            <a:off x="533400" y="838200"/>
            <a:ext cx="8229600" cy="5562600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F0BC7DF-8908-4B9E-B4F8-FE6869C92F6F}" type="slidenum">
              <a:rPr lang="en-US" altLang="zh-CN" smtClean="0">
                <a:solidFill>
                  <a:prstClr val="black"/>
                </a:solidFill>
              </a:rPr>
              <a:pPr/>
              <a:t>25</a:t>
            </a:fld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9600" y="6096000"/>
            <a:ext cx="1524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/>
              <a:t>The Economist</a:t>
            </a:r>
            <a:endParaRPr lang="en-US" sz="1100" b="1" dirty="0"/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>
          <a:xfrm>
            <a:off x="609600" y="1447800"/>
            <a:ext cx="7391400" cy="4953000"/>
          </a:xfrm>
          <a:ln>
            <a:noFill/>
          </a:ln>
        </p:spPr>
        <p:txBody>
          <a:bodyPr/>
          <a:lstStyle/>
          <a:p>
            <a:pPr algn="ctr"/>
            <a:r>
              <a:rPr lang="en-US" sz="3200" b="1" dirty="0" smtClean="0"/>
              <a:t>Ongoing problems</a:t>
            </a:r>
            <a:r>
              <a:rPr lang="en-US" sz="3200" dirty="0" smtClean="0"/>
              <a:t>: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Bureaucracy</a:t>
            </a:r>
          </a:p>
          <a:p>
            <a:pPr lvl="1">
              <a:buFont typeface="Wingdings" pitchFamily="2" charset="2"/>
              <a:buChar char="§"/>
            </a:pPr>
            <a:r>
              <a:rPr lang="en-US" dirty="0" smtClean="0"/>
              <a:t>Corruption</a:t>
            </a:r>
          </a:p>
          <a:p>
            <a:pPr lvl="1">
              <a:buFont typeface="Wingdings" pitchFamily="2" charset="2"/>
              <a:buChar char="§"/>
            </a:pPr>
            <a:r>
              <a:rPr lang="en-US" dirty="0" smtClean="0"/>
              <a:t>Regulatory inefficiencies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Government sensitivity</a:t>
            </a:r>
          </a:p>
          <a:p>
            <a:pPr lvl="1">
              <a:buFont typeface="Wingdings" pitchFamily="2" charset="2"/>
              <a:buChar char="§"/>
            </a:pPr>
            <a:r>
              <a:rPr lang="en-US" dirty="0" smtClean="0"/>
              <a:t>Censorship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Lack of innovation</a:t>
            </a:r>
          </a:p>
          <a:p>
            <a:pPr lvl="1">
              <a:buFont typeface="Wingdings" pitchFamily="2" charset="2"/>
              <a:buChar char="§"/>
            </a:pPr>
            <a:r>
              <a:rPr lang="en-US" dirty="0" smtClean="0"/>
              <a:t>Copyright infringement</a:t>
            </a:r>
          </a:p>
          <a:p>
            <a:pPr lvl="1">
              <a:buFont typeface="Wingdings" pitchFamily="2" charset="2"/>
              <a:buChar char="§"/>
            </a:pPr>
            <a:r>
              <a:rPr lang="en-US" dirty="0" smtClean="0"/>
              <a:t>Imitation rather than invention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Market/industry restrictions</a:t>
            </a:r>
          </a:p>
          <a:p>
            <a:pPr lvl="1">
              <a:buFont typeface="Wingdings" pitchFamily="2" charset="2"/>
              <a:buChar char="§"/>
            </a:pPr>
            <a:r>
              <a:rPr lang="en-US" dirty="0" smtClean="0"/>
              <a:t>Protectionism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3400" y="609600"/>
            <a:ext cx="8229600" cy="609599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n-US" sz="4400" dirty="0" smtClean="0">
                <a:latin typeface="+mj-lt"/>
              </a:rPr>
              <a:t>…still a long way to go?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F0BC7DF-8908-4B9E-B4F8-FE6869C92F6F}" type="slidenum">
              <a:rPr lang="en-US" altLang="zh-CN" smtClean="0">
                <a:solidFill>
                  <a:prstClr val="black"/>
                </a:solidFill>
              </a:rPr>
              <a:pPr/>
              <a:t>26</a:t>
            </a:fld>
            <a:endParaRPr lang="en-US" altLang="zh-CN">
              <a:solidFill>
                <a:prstClr val="black"/>
              </a:solidFill>
            </a:endParaRPr>
          </a:p>
        </p:txBody>
      </p:sp>
      <p:cxnSp>
        <p:nvCxnSpPr>
          <p:cNvPr id="6" name="Straight Connector 5"/>
          <p:cNvCxnSpPr>
            <a:cxnSpLocks noChangeShapeType="1"/>
          </p:cNvCxnSpPr>
          <p:nvPr/>
        </p:nvCxnSpPr>
        <p:spPr bwMode="auto">
          <a:xfrm>
            <a:off x="457200" y="1295400"/>
            <a:ext cx="8077200" cy="1587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>
          <a:xfrm>
            <a:off x="381000" y="1676400"/>
            <a:ext cx="5486400" cy="4419600"/>
          </a:xfrm>
          <a:ln>
            <a:noFill/>
          </a:ln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sz="2000" dirty="0" smtClean="0"/>
              <a:t>The leading provider of Computerized Reservation Systems (CRS) in the global travel industry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Dominant player in the global travel industry, with revenues of €2.5 billion for 2010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International Global Distribution System (GDS) providers are not allowed to operate their distribution systems in Chinese travel agencies or issue tickets.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This is detrimental to both foreign and Chinese airlines and travel agencies operating in the market and limits the natural development of the travel industry in China</a:t>
            </a:r>
            <a:endParaRPr lang="en-US" sz="2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609600"/>
            <a:ext cx="8229600" cy="685799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n-US" sz="4400" dirty="0" smtClean="0">
                <a:latin typeface="+mj-lt"/>
              </a:rPr>
              <a:t>Case Study: Amadeus IT Group SA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F0BC7DF-8908-4B9E-B4F8-FE6869C92F6F}" type="slidenum">
              <a:rPr lang="en-US" altLang="zh-CN" smtClean="0">
                <a:solidFill>
                  <a:prstClr val="black"/>
                </a:solidFill>
              </a:rPr>
              <a:pPr/>
              <a:t>27</a:t>
            </a:fld>
            <a:endParaRPr lang="en-US" altLang="zh-CN">
              <a:solidFill>
                <a:prstClr val="black"/>
              </a:solidFill>
            </a:endParaRPr>
          </a:p>
        </p:txBody>
      </p:sp>
      <p:cxnSp>
        <p:nvCxnSpPr>
          <p:cNvPr id="6" name="Straight Connector 5"/>
          <p:cNvCxnSpPr>
            <a:cxnSpLocks noChangeShapeType="1"/>
          </p:cNvCxnSpPr>
          <p:nvPr/>
        </p:nvCxnSpPr>
        <p:spPr bwMode="auto">
          <a:xfrm>
            <a:off x="152400" y="1295400"/>
            <a:ext cx="8686800" cy="0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pic>
        <p:nvPicPr>
          <p:cNvPr id="9" name="Picture 8" descr="Amadeus log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3600" y="1600200"/>
            <a:ext cx="2743200" cy="1257300"/>
          </a:xfrm>
          <a:prstGeom prst="rect">
            <a:avLst/>
          </a:prstGeom>
        </p:spPr>
      </p:pic>
      <p:pic>
        <p:nvPicPr>
          <p:cNvPr id="10" name="Picture 9" descr="Amadeus log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72200" y="2895600"/>
            <a:ext cx="2438400" cy="243840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F0BC7DF-8908-4B9E-B4F8-FE6869C92F6F}" type="slidenum">
              <a:rPr lang="en-US" altLang="zh-CN" smtClean="0">
                <a:solidFill>
                  <a:prstClr val="black"/>
                </a:solidFill>
              </a:rPr>
              <a:pPr/>
              <a:t>28</a:t>
            </a:fld>
            <a:endParaRPr lang="en-US" altLang="zh-CN">
              <a:solidFill>
                <a:prstClr val="black"/>
              </a:solidFill>
            </a:endParaRPr>
          </a:p>
        </p:txBody>
      </p:sp>
      <p:cxnSp>
        <p:nvCxnSpPr>
          <p:cNvPr id="7" name="Straight Connector 6"/>
          <p:cNvCxnSpPr>
            <a:cxnSpLocks noChangeShapeType="1"/>
          </p:cNvCxnSpPr>
          <p:nvPr/>
        </p:nvCxnSpPr>
        <p:spPr bwMode="auto">
          <a:xfrm>
            <a:off x="381000" y="3276600"/>
            <a:ext cx="8077200" cy="1587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pic>
        <p:nvPicPr>
          <p:cNvPr id="6" name="Picture 5" descr="Expat slid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6189" y="762000"/>
            <a:ext cx="9150189" cy="571500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990600"/>
            <a:ext cx="8229600" cy="838200"/>
          </a:xfrm>
        </p:spPr>
        <p:txBody>
          <a:bodyPr/>
          <a:lstStyle/>
          <a:p>
            <a:r>
              <a:rPr lang="en-US" sz="5400" dirty="0" smtClean="0">
                <a:solidFill>
                  <a:schemeClr val="bg1"/>
                </a:solidFill>
                <a:latin typeface="+mj-lt"/>
              </a:rPr>
              <a:t>The Expat Experience</a:t>
            </a:r>
            <a:endParaRPr lang="en-US" sz="5400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3400" y="609600"/>
            <a:ext cx="8229600" cy="685800"/>
          </a:xfrm>
        </p:spPr>
        <p:txBody>
          <a:bodyPr/>
          <a:lstStyle/>
          <a:p>
            <a:r>
              <a:rPr lang="en-US" sz="4400" dirty="0" smtClean="0">
                <a:latin typeface="+mj-lt"/>
              </a:rPr>
              <a:t>Career Prospects</a:t>
            </a:r>
            <a:endParaRPr lang="en-US" sz="4400" dirty="0">
              <a:latin typeface="+mj-lt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F0BC7DF-8908-4B9E-B4F8-FE6869C92F6F}" type="slidenum">
              <a:rPr lang="en-US" altLang="zh-CN" smtClean="0">
                <a:solidFill>
                  <a:prstClr val="black"/>
                </a:solidFill>
              </a:rPr>
              <a:pPr/>
              <a:t>29</a:t>
            </a:fld>
            <a:endParaRPr lang="en-US" altLang="zh-CN">
              <a:solidFill>
                <a:prstClr val="black"/>
              </a:solidFill>
            </a:endParaRPr>
          </a:p>
        </p:txBody>
      </p:sp>
      <p:cxnSp>
        <p:nvCxnSpPr>
          <p:cNvPr id="6" name="Straight Connector 5"/>
          <p:cNvCxnSpPr>
            <a:cxnSpLocks noChangeShapeType="1"/>
          </p:cNvCxnSpPr>
          <p:nvPr/>
        </p:nvCxnSpPr>
        <p:spPr bwMode="auto">
          <a:xfrm>
            <a:off x="457200" y="1295400"/>
            <a:ext cx="8077200" cy="1587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8" name="Content Placeholder 7"/>
          <p:cNvSpPr>
            <a:spLocks noGrp="1"/>
          </p:cNvSpPr>
          <p:nvPr>
            <p:ph sz="quarter" idx="12"/>
          </p:nvPr>
        </p:nvSpPr>
        <p:spPr>
          <a:xfrm>
            <a:off x="381000" y="1600200"/>
            <a:ext cx="8382000" cy="4800600"/>
          </a:xfrm>
          <a:ln>
            <a:noFill/>
          </a:ln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GB" dirty="0" smtClean="0"/>
              <a:t>Large job market particularly for highly educated labour – though increasingly competitive</a:t>
            </a:r>
          </a:p>
          <a:p>
            <a:pPr lvl="1">
              <a:buFont typeface="Wingdings" pitchFamily="2" charset="2"/>
              <a:buChar char="§"/>
            </a:pPr>
            <a:r>
              <a:rPr lang="en-GB" dirty="0" smtClean="0"/>
              <a:t>Hong Kong most attractive</a:t>
            </a:r>
          </a:p>
          <a:p>
            <a:pPr lvl="1">
              <a:buFont typeface="Wingdings" pitchFamily="2" charset="2"/>
              <a:buChar char="§"/>
            </a:pPr>
            <a:r>
              <a:rPr lang="en-GB" dirty="0" smtClean="0"/>
              <a:t>Beijing, Shanghai and Guangzhou not far behind</a:t>
            </a:r>
          </a:p>
          <a:p>
            <a:pPr lvl="1">
              <a:buFont typeface="Wingdings" pitchFamily="2" charset="2"/>
              <a:buChar char="§"/>
            </a:pPr>
            <a:r>
              <a:rPr lang="en-GB" dirty="0" smtClean="0"/>
              <a:t>Up and coming: Chongqing, Chengdu and Wuhan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Don’t overlook Chinese companies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Knowledge of Chinese business culture goes a long way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Expand and maintain your “network”</a:t>
            </a:r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 descr="chinese_symbols_for_perplexed_7422_2_19.png"/>
          <p:cNvPicPr>
            <a:picLocks noGrp="1" noChangeAspect="1"/>
          </p:cNvPicPr>
          <p:nvPr>
            <p:ph sz="quarter" idx="12"/>
          </p:nvPr>
        </p:nvPicPr>
        <p:blipFill>
          <a:blip r:embed="rId2" cstate="print"/>
          <a:stretch>
            <a:fillRect/>
          </a:stretch>
        </p:blipFill>
        <p:spPr>
          <a:xfrm>
            <a:off x="152400" y="2133600"/>
            <a:ext cx="3124200" cy="1548457"/>
          </a:xfrm>
          <a:ln>
            <a:noFill/>
          </a:ln>
        </p:spPr>
      </p:pic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F0BC7DF-8908-4B9E-B4F8-FE6869C92F6F}" type="slidenum">
              <a:rPr lang="en-US" altLang="zh-CN" smtClean="0">
                <a:solidFill>
                  <a:prstClr val="black"/>
                </a:solidFill>
              </a:rPr>
              <a:pPr/>
              <a:t>30</a:t>
            </a:fld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762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n-US" sz="4000" dirty="0" smtClean="0">
                <a:latin typeface="+mj-lt"/>
              </a:rPr>
              <a:t>Reality of Life in China  -  The Bad…</a:t>
            </a:r>
          </a:p>
        </p:txBody>
      </p:sp>
      <p:cxnSp>
        <p:nvCxnSpPr>
          <p:cNvPr id="7" name="Straight Connector 6"/>
          <p:cNvCxnSpPr>
            <a:cxnSpLocks noChangeShapeType="1"/>
          </p:cNvCxnSpPr>
          <p:nvPr/>
        </p:nvCxnSpPr>
        <p:spPr bwMode="auto">
          <a:xfrm>
            <a:off x="457200" y="1295400"/>
            <a:ext cx="8077200" cy="1587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9" name="TextBox 8"/>
          <p:cNvSpPr txBox="1"/>
          <p:nvPr/>
        </p:nvSpPr>
        <p:spPr>
          <a:xfrm>
            <a:off x="457200" y="1600200"/>
            <a:ext cx="2895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Language Barrier</a:t>
            </a:r>
            <a:endParaRPr lang="en-US" sz="2800" b="1" dirty="0"/>
          </a:p>
        </p:txBody>
      </p:sp>
      <p:pic>
        <p:nvPicPr>
          <p:cNvPr id="10" name="Picture 9" descr="20080317-BeijingAirQlty env new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29000" y="2438400"/>
            <a:ext cx="2476500" cy="343852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810000" y="1752600"/>
            <a:ext cx="152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Pollution</a:t>
            </a:r>
            <a:endParaRPr lang="en-US" sz="2800" b="1" dirty="0"/>
          </a:p>
        </p:txBody>
      </p:sp>
      <p:pic>
        <p:nvPicPr>
          <p:cNvPr id="12" name="Picture 11" descr="beijing_subway_jam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4800" y="4267200"/>
            <a:ext cx="2909315" cy="215265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33400" y="3733800"/>
            <a:ext cx="2362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Overcrowding</a:t>
            </a:r>
            <a:endParaRPr lang="en-US" sz="2800" b="1" dirty="0"/>
          </a:p>
        </p:txBody>
      </p:sp>
      <p:pic>
        <p:nvPicPr>
          <p:cNvPr id="15" name="Picture 14" descr="Culture shock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72200" y="2438400"/>
            <a:ext cx="2838450" cy="34290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400800" y="1828800"/>
            <a:ext cx="2286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Culture Shock</a:t>
            </a:r>
            <a:endParaRPr lang="en-US" sz="2800" b="1" dirty="0"/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>
          <a:xfrm>
            <a:off x="533400" y="1295400"/>
            <a:ext cx="7924800" cy="5105400"/>
          </a:xfrm>
          <a:ln>
            <a:noFill/>
          </a:ln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Large, well-established expat community</a:t>
            </a:r>
          </a:p>
          <a:p>
            <a:pPr lvl="1">
              <a:buFont typeface="Wingdings" pitchFamily="2" charset="2"/>
              <a:buChar char="§"/>
            </a:pPr>
            <a:r>
              <a:rPr lang="en-US" dirty="0" smtClean="0"/>
              <a:t>The </a:t>
            </a:r>
            <a:r>
              <a:rPr lang="en-US" dirty="0" err="1" smtClean="0"/>
              <a:t>Beijinger</a:t>
            </a:r>
            <a:r>
              <a:rPr lang="en-US" dirty="0" smtClean="0"/>
              <a:t>, Agenda, Time Out, China Expat, Chambers of Commerce and Embassies, Inter Nations, book clubs, culture clubs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Cheaper cost of living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Abundance of things to do and see</a:t>
            </a:r>
          </a:p>
          <a:p>
            <a:pPr lvl="1">
              <a:buFont typeface="Wingdings" pitchFamily="2" charset="2"/>
              <a:buChar char="§"/>
            </a:pPr>
            <a:r>
              <a:rPr lang="en-US" dirty="0" smtClean="0"/>
              <a:t>Historical monuments and museums, hutongs, parks</a:t>
            </a:r>
          </a:p>
          <a:p>
            <a:pPr lvl="1">
              <a:buFont typeface="Wingdings" pitchFamily="2" charset="2"/>
              <a:buChar char="§"/>
            </a:pPr>
            <a:r>
              <a:rPr lang="en-US" dirty="0" smtClean="0"/>
              <a:t>Art galleries/exhibitions, theatres, opera, ballet</a:t>
            </a:r>
          </a:p>
          <a:p>
            <a:pPr lvl="1">
              <a:buFont typeface="Wingdings" pitchFamily="2" charset="2"/>
              <a:buChar char="§"/>
            </a:pPr>
            <a:r>
              <a:rPr lang="en-US" dirty="0" smtClean="0"/>
              <a:t>Live music, bars, restaurants, clubs, shopping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Quality of life</a:t>
            </a:r>
          </a:p>
          <a:p>
            <a:pPr lvl="1">
              <a:buFont typeface="Wingdings" pitchFamily="2" charset="2"/>
              <a:buChar char="§"/>
            </a:pPr>
            <a:r>
              <a:rPr lang="en-US" dirty="0" smtClean="0"/>
              <a:t>It is becoming increasingly easier to find most things that you can get in the West or reasonably good alternatives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Energetic and fast-paced cities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3400" y="609600"/>
            <a:ext cx="8229600" cy="685800"/>
          </a:xfrm>
        </p:spPr>
        <p:txBody>
          <a:bodyPr/>
          <a:lstStyle/>
          <a:p>
            <a:r>
              <a:rPr lang="en-US" sz="4000" dirty="0" smtClean="0">
                <a:latin typeface="+mj-lt"/>
              </a:rPr>
              <a:t>Reality of Life in China - The Good…</a:t>
            </a:r>
            <a:endParaRPr lang="en-US" sz="4000" dirty="0">
              <a:latin typeface="+mj-lt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olidFill>
                  <a:prstClr val="black"/>
                </a:solidFill>
              </a:rPr>
              <a:t>www.dezshira.com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F0BC7DF-8908-4B9E-B4F8-FE6869C92F6F}" type="slidenum">
              <a:rPr lang="en-US" altLang="zh-CN" smtClean="0">
                <a:solidFill>
                  <a:prstClr val="black"/>
                </a:solidFill>
              </a:rPr>
              <a:pPr/>
              <a:t>31</a:t>
            </a:fld>
            <a:endParaRPr lang="en-US" altLang="zh-CN">
              <a:solidFill>
                <a:prstClr val="black"/>
              </a:solidFill>
            </a:endParaRPr>
          </a:p>
        </p:txBody>
      </p:sp>
      <p:cxnSp>
        <p:nvCxnSpPr>
          <p:cNvPr id="6" name="Straight Connector 5"/>
          <p:cNvCxnSpPr>
            <a:cxnSpLocks noChangeShapeType="1"/>
          </p:cNvCxnSpPr>
          <p:nvPr/>
        </p:nvCxnSpPr>
        <p:spPr bwMode="auto">
          <a:xfrm>
            <a:off x="457200" y="1295400"/>
            <a:ext cx="8077200" cy="1587"/>
          </a:xfrm>
          <a:prstGeom prst="line">
            <a:avLst/>
          </a:prstGeom>
          <a:noFill/>
          <a:ln w="63500">
            <a:solidFill>
              <a:srgbClr val="C4161C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1"/>
          <p:cNvSpPr>
            <a:spLocks noGrp="1"/>
          </p:cNvSpPr>
          <p:nvPr>
            <p:ph type="title"/>
          </p:nvPr>
        </p:nvSpPr>
        <p:spPr>
          <a:xfrm>
            <a:off x="685800" y="3810000"/>
            <a:ext cx="7772400" cy="13620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zh-CN" cap="none" dirty="0" smtClean="0">
                <a:latin typeface="Georgia"/>
                <a:ea typeface="ＭＳ Ｐゴシック" pitchFamily="34" charset="-128"/>
                <a:cs typeface="Georgia"/>
              </a:rPr>
              <a:t>Thank you for your attention!</a:t>
            </a:r>
          </a:p>
        </p:txBody>
      </p:sp>
      <p:sp>
        <p:nvSpPr>
          <p:cNvPr id="26627" name="Text Placeholder 2"/>
          <p:cNvSpPr>
            <a:spLocks noGrp="1"/>
          </p:cNvSpPr>
          <p:nvPr>
            <p:ph type="body" idx="1"/>
          </p:nvPr>
        </p:nvSpPr>
        <p:spPr>
          <a:xfrm>
            <a:off x="762000" y="2438400"/>
            <a:ext cx="7772400" cy="1500188"/>
          </a:xfrm>
        </p:spPr>
        <p:txBody>
          <a:bodyPr anchor="ctr"/>
          <a:lstStyle/>
          <a:p>
            <a:pPr algn="ctr" eaLnBrk="1" hangingPunct="1"/>
            <a:r>
              <a:rPr lang="en-US" altLang="zh-CN" dirty="0" smtClean="0">
                <a:solidFill>
                  <a:schemeClr val="tx1"/>
                </a:solidFill>
                <a:ea typeface="ＭＳ Ｐゴシック" pitchFamily="34" charset="-128"/>
                <a:hlinkClick r:id="rId2"/>
              </a:rPr>
              <a:t>manuela.reintgen@dezshira.com</a:t>
            </a:r>
            <a:endParaRPr lang="en-US" altLang="zh-CN" dirty="0" smtClean="0">
              <a:solidFill>
                <a:schemeClr val="tx1"/>
              </a:solidFill>
              <a:ea typeface="ＭＳ Ｐゴシック" pitchFamily="34" charset="-128"/>
            </a:endParaRPr>
          </a:p>
          <a:p>
            <a:pPr algn="ctr" eaLnBrk="1" hangingPunct="1"/>
            <a:r>
              <a:rPr lang="en-US" altLang="zh-CN" dirty="0" smtClean="0">
                <a:solidFill>
                  <a:schemeClr val="tx1"/>
                </a:solidFill>
                <a:ea typeface="SimSun" pitchFamily="2" charset="-122"/>
              </a:rPr>
              <a:t>Mob: +86 </a:t>
            </a:r>
            <a:r>
              <a:rPr lang="de-DE" dirty="0" smtClean="0">
                <a:solidFill>
                  <a:schemeClr val="tx1"/>
                </a:solidFill>
                <a:ea typeface="ＭＳ Ｐゴシック" pitchFamily="34" charset="-128"/>
              </a:rPr>
              <a:t>136 9353 4146</a:t>
            </a:r>
            <a:endParaRPr lang="en-US" altLang="zh-CN" dirty="0" smtClean="0">
              <a:solidFill>
                <a:schemeClr val="tx1"/>
              </a:solidFill>
              <a:ea typeface="ＭＳ Ｐゴシック" pitchFamily="34" charset="-128"/>
            </a:endParaRPr>
          </a:p>
        </p:txBody>
      </p:sp>
      <p:sp>
        <p:nvSpPr>
          <p:cNvPr id="26628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4166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ACD8D01A-3735-40D9-8847-BFAF7741A212}" type="slidenum">
              <a:rPr lang="de-DE" altLang="zh-CN"/>
              <a:pPr/>
              <a:t>32</a:t>
            </a:fld>
            <a:endParaRPr lang="de-DE" altLang="zh-CN" dirty="0"/>
          </a:p>
        </p:txBody>
      </p:sp>
      <p:sp>
        <p:nvSpPr>
          <p:cNvPr id="7" name="Rectangle 6"/>
          <p:cNvSpPr/>
          <p:nvPr/>
        </p:nvSpPr>
        <p:spPr>
          <a:xfrm>
            <a:off x="2667000" y="1334616"/>
            <a:ext cx="3886200" cy="1092607"/>
          </a:xfrm>
          <a:prstGeom prst="rect">
            <a:avLst/>
          </a:prstGeom>
          <a:noFill/>
        </p:spPr>
        <p:txBody>
          <a:bodyPr anchor="ctr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5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latin typeface="+mj-lt"/>
                <a:ea typeface="+mn-ea"/>
                <a:cs typeface="Times New Roman"/>
              </a:rPr>
              <a:t>Discussion</a:t>
            </a:r>
            <a:endParaRPr lang="en-US" sz="65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latin typeface="+mj-lt"/>
              <a:ea typeface="+mn-ea"/>
            </a:endParaRPr>
          </a:p>
        </p:txBody>
      </p:sp>
      <p:sp>
        <p:nvSpPr>
          <p:cNvPr id="55302" name="Footer Placeholder 2"/>
          <p:cNvSpPr>
            <a:spLocks noGrp="1"/>
          </p:cNvSpPr>
          <p:nvPr>
            <p:ph type="ftr" sz="quarter" idx="11"/>
          </p:nvPr>
        </p:nvSpPr>
        <p:spPr bwMode="auto">
          <a:xfrm>
            <a:off x="3124200" y="6416675"/>
            <a:ext cx="2895600" cy="365125"/>
          </a:xfrm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400" b="1" smtClean="0">
                <a:solidFill>
                  <a:srgbClr val="000000"/>
                </a:solidFill>
                <a:ea typeface="Calibri" charset="0"/>
                <a:cs typeface="Calibri" charset="0"/>
              </a:rPr>
              <a:t>www.dezshira.com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SA White-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SA White-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DSA White-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DSA White-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DSA White-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3585</TotalTime>
  <Words>1657</Words>
  <Application>Microsoft Office PowerPoint</Application>
  <PresentationFormat>On-screen Show (4:3)</PresentationFormat>
  <Paragraphs>406</Paragraphs>
  <Slides>32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32</vt:i4>
      </vt:variant>
    </vt:vector>
  </HeadingPairs>
  <TitlesOfParts>
    <vt:vector size="53" baseType="lpstr">
      <vt:lpstr>Lucida Grande</vt:lpstr>
      <vt:lpstr>ＭＳ Ｐゴシック</vt:lpstr>
      <vt:lpstr>ＭＳ Ｐゴシック</vt:lpstr>
      <vt:lpstr>宋体</vt:lpstr>
      <vt:lpstr>宋体</vt:lpstr>
      <vt:lpstr>Arial</vt:lpstr>
      <vt:lpstr>Calibri</vt:lpstr>
      <vt:lpstr>Cambria</vt:lpstr>
      <vt:lpstr>Courier New</vt:lpstr>
      <vt:lpstr>Georgia</vt:lpstr>
      <vt:lpstr>Times New Roman</vt:lpstr>
      <vt:lpstr>Wingdings</vt:lpstr>
      <vt:lpstr>DSA White-1</vt:lpstr>
      <vt:lpstr>2_DSA White-1</vt:lpstr>
      <vt:lpstr>3_DSA White-1</vt:lpstr>
      <vt:lpstr>4_DSA White-1</vt:lpstr>
      <vt:lpstr>1_Office Theme</vt:lpstr>
      <vt:lpstr>Custom Design</vt:lpstr>
      <vt:lpstr>5_DSA White-1</vt:lpstr>
      <vt:lpstr>2_Custom Design</vt:lpstr>
      <vt:lpstr>1_Custom Design</vt:lpstr>
      <vt:lpstr>An Introduction to Business &amp; Life in China</vt:lpstr>
      <vt:lpstr>PowerPoint Presentation</vt:lpstr>
      <vt:lpstr>PowerPoint Presentation</vt:lpstr>
      <vt:lpstr>      Publications              </vt:lpstr>
      <vt:lpstr>Asia Business Resources Library </vt:lpstr>
      <vt:lpstr>Introduction</vt:lpstr>
      <vt:lpstr>Agenda</vt:lpstr>
      <vt:lpstr>Potential Conflict Factors</vt:lpstr>
      <vt:lpstr>Potential Conflict Factors</vt:lpstr>
      <vt:lpstr>Potential Conflict Factors</vt:lpstr>
      <vt:lpstr>Specific Characteristics</vt:lpstr>
      <vt:lpstr>PowerPoint Presentation</vt:lpstr>
      <vt:lpstr>Representative Office</vt:lpstr>
      <vt:lpstr>Joint Venture (JV)</vt:lpstr>
      <vt:lpstr>Wholly Foreign Owned Enterprise (WFOE)</vt:lpstr>
      <vt:lpstr>Hong Kong Companies</vt:lpstr>
      <vt:lpstr>Common Challenges Businesses Face</vt:lpstr>
      <vt:lpstr>Fraud Risk Management</vt:lpstr>
      <vt:lpstr>Underestimating Cost and Time</vt:lpstr>
      <vt:lpstr>Underestimating the Competition</vt:lpstr>
      <vt:lpstr>Case Study: Huawei</vt:lpstr>
      <vt:lpstr>Labour Issues</vt:lpstr>
      <vt:lpstr>Where is China Today?</vt:lpstr>
      <vt:lpstr>Demographics</vt:lpstr>
      <vt:lpstr>PowerPoint Presentation</vt:lpstr>
      <vt:lpstr>…still a long way to go?</vt:lpstr>
      <vt:lpstr>Case Study: Amadeus IT Group SA</vt:lpstr>
      <vt:lpstr>The Expat Experience</vt:lpstr>
      <vt:lpstr>Career Prospects</vt:lpstr>
      <vt:lpstr>Reality of Life in China  -  The Bad…</vt:lpstr>
      <vt:lpstr>Reality of Life in China - The Good…</vt:lpstr>
      <vt:lpstr>Thank you for your attention!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peggy.mapondera</dc:creator>
  <cp:lastModifiedBy>Ari Chernoff</cp:lastModifiedBy>
  <cp:revision>233</cp:revision>
  <dcterms:created xsi:type="dcterms:W3CDTF">2011-10-10T07:18:10Z</dcterms:created>
  <dcterms:modified xsi:type="dcterms:W3CDTF">2016-11-01T07:03:58Z</dcterms:modified>
</cp:coreProperties>
</file>