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3"/>
  </p:notesMasterIdLst>
  <p:sldIdLst>
    <p:sldId id="482" r:id="rId2"/>
    <p:sldId id="544" r:id="rId3"/>
    <p:sldId id="546" r:id="rId4"/>
    <p:sldId id="554" r:id="rId5"/>
    <p:sldId id="547" r:id="rId6"/>
    <p:sldId id="473" r:id="rId7"/>
    <p:sldId id="520" r:id="rId8"/>
    <p:sldId id="527" r:id="rId9"/>
    <p:sldId id="528" r:id="rId10"/>
    <p:sldId id="522" r:id="rId11"/>
    <p:sldId id="526" r:id="rId12"/>
    <p:sldId id="548" r:id="rId13"/>
    <p:sldId id="496" r:id="rId14"/>
    <p:sldId id="505" r:id="rId15"/>
    <p:sldId id="530" r:id="rId16"/>
    <p:sldId id="529" r:id="rId17"/>
    <p:sldId id="531" r:id="rId18"/>
    <p:sldId id="534" r:id="rId19"/>
    <p:sldId id="549" r:id="rId20"/>
    <p:sldId id="543" r:id="rId21"/>
    <p:sldId id="532" r:id="rId22"/>
    <p:sldId id="533" r:id="rId23"/>
    <p:sldId id="537" r:id="rId24"/>
    <p:sldId id="550" r:id="rId25"/>
    <p:sldId id="538" r:id="rId26"/>
    <p:sldId id="539" r:id="rId27"/>
    <p:sldId id="555" r:id="rId28"/>
    <p:sldId id="542" r:id="rId29"/>
    <p:sldId id="553" r:id="rId30"/>
    <p:sldId id="551" r:id="rId31"/>
    <p:sldId id="552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ossella Bizzarri" initials="RB" lastIdx="9" clrIdx="0">
    <p:extLst>
      <p:ext uri="{19B8F6BF-5375-455C-9EA6-DF929625EA0E}">
        <p15:presenceInfo xmlns:p15="http://schemas.microsoft.com/office/powerpoint/2012/main" userId="Rossella Bizzarr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67A0"/>
    <a:srgbClr val="009900"/>
    <a:srgbClr val="5E67A1"/>
    <a:srgbClr val="E0001A"/>
    <a:srgbClr val="494C63"/>
    <a:srgbClr val="FF112D"/>
    <a:srgbClr val="646EAB"/>
    <a:srgbClr val="535A8C"/>
    <a:srgbClr val="D07C7A"/>
    <a:srgbClr val="FF21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997" autoAdjust="0"/>
    <p:restoredTop sz="97623" autoAdjust="0"/>
  </p:normalViewPr>
  <p:slideViewPr>
    <p:cSldViewPr snapToGrid="0" snapToObjects="1">
      <p:cViewPr varScale="1">
        <p:scale>
          <a:sx n="75" d="100"/>
          <a:sy n="75" d="100"/>
        </p:scale>
        <p:origin x="89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4" d="100"/>
          <a:sy n="54" d="100"/>
        </p:scale>
        <p:origin x="2820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3BCDED-AE6C-44CF-8E1A-F41881B0F3F5}" type="doc">
      <dgm:prSet loTypeId="urn:microsoft.com/office/officeart/2005/8/layout/vList5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18BBF73B-9D71-482D-A238-815B406266C9}">
      <dgm:prSet phldrT="[Text]" custT="1"/>
      <dgm:spPr>
        <a:solidFill>
          <a:srgbClr val="5E67A0"/>
        </a:solidFill>
      </dgm:spPr>
      <dgm:t>
        <a:bodyPr/>
        <a:lstStyle/>
        <a:p>
          <a:r>
            <a:rPr lang="vi-VN" sz="1800" b="1" dirty="0" smtClean="0">
              <a:latin typeface="Arial" pitchFamily="34" charset="0"/>
              <a:cs typeface="Arial" pitchFamily="34" charset="0"/>
            </a:rPr>
            <a:t>Market Entry Forms </a:t>
          </a:r>
          <a:endParaRPr lang="en-US" sz="1800" b="1" dirty="0">
            <a:latin typeface="Arial" pitchFamily="34" charset="0"/>
            <a:cs typeface="Arial" pitchFamily="34" charset="0"/>
          </a:endParaRPr>
        </a:p>
      </dgm:t>
    </dgm:pt>
    <dgm:pt modelId="{BB0ED88C-A508-4191-8ABF-8B7DEA446FDC}" type="parTrans" cxnId="{8C80CA43-1753-460F-B283-465257754711}">
      <dgm:prSet/>
      <dgm:spPr/>
      <dgm:t>
        <a:bodyPr/>
        <a:lstStyle/>
        <a:p>
          <a:endParaRPr lang="en-US"/>
        </a:p>
      </dgm:t>
    </dgm:pt>
    <dgm:pt modelId="{0271DF91-55E7-46F1-B9F6-DAB736464289}" type="sibTrans" cxnId="{8C80CA43-1753-460F-B283-465257754711}">
      <dgm:prSet/>
      <dgm:spPr/>
      <dgm:t>
        <a:bodyPr/>
        <a:lstStyle/>
        <a:p>
          <a:endParaRPr lang="en-US"/>
        </a:p>
      </dgm:t>
    </dgm:pt>
    <dgm:pt modelId="{DBCE09D2-21CE-446E-A599-64AA4761B3D1}">
      <dgm:prSet phldrT="[Text]" custT="1"/>
      <dgm:spPr/>
      <dgm:t>
        <a:bodyPr/>
        <a:lstStyle/>
        <a:p>
          <a:r>
            <a:rPr lang="vi-VN" sz="1600" dirty="0" smtClean="0">
              <a:latin typeface="Arial" pitchFamily="34" charset="0"/>
              <a:cs typeface="Arial" pitchFamily="34" charset="0"/>
            </a:rPr>
            <a:t>Trading company 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5E077383-A95B-4FDE-BE8C-A10CB691716A}" type="parTrans" cxnId="{E1E2D4F9-C770-4B61-8CB9-F943D24B599C}">
      <dgm:prSet/>
      <dgm:spPr/>
      <dgm:t>
        <a:bodyPr/>
        <a:lstStyle/>
        <a:p>
          <a:endParaRPr lang="en-US"/>
        </a:p>
      </dgm:t>
    </dgm:pt>
    <dgm:pt modelId="{55612275-9E24-4C05-9FD0-7F2D05E2D304}" type="sibTrans" cxnId="{E1E2D4F9-C770-4B61-8CB9-F943D24B599C}">
      <dgm:prSet/>
      <dgm:spPr/>
      <dgm:t>
        <a:bodyPr/>
        <a:lstStyle/>
        <a:p>
          <a:endParaRPr lang="en-US"/>
        </a:p>
      </dgm:t>
    </dgm:pt>
    <dgm:pt modelId="{92693025-78F5-4676-8145-50E6EAE4AE67}">
      <dgm:prSet phldrT="[Text]" custT="1"/>
      <dgm:spPr/>
      <dgm:t>
        <a:bodyPr/>
        <a:lstStyle/>
        <a:p>
          <a:r>
            <a:rPr lang="vi-VN" sz="1600" dirty="0" smtClean="0">
              <a:latin typeface="Arial" pitchFamily="34" charset="0"/>
              <a:cs typeface="Arial" pitchFamily="34" charset="0"/>
            </a:rPr>
            <a:t>Cooperating with Local/Vietnamese partners 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15B8691E-FEBA-4874-9DDD-1ABF4BD65D63}" type="parTrans" cxnId="{3EE1BE0E-5122-4309-9AB6-05F8F233F0B1}">
      <dgm:prSet/>
      <dgm:spPr/>
      <dgm:t>
        <a:bodyPr/>
        <a:lstStyle/>
        <a:p>
          <a:endParaRPr lang="en-US"/>
        </a:p>
      </dgm:t>
    </dgm:pt>
    <dgm:pt modelId="{14080DF8-9F29-4EB0-A180-90EDADA1BEED}" type="sibTrans" cxnId="{3EE1BE0E-5122-4309-9AB6-05F8F233F0B1}">
      <dgm:prSet/>
      <dgm:spPr/>
      <dgm:t>
        <a:bodyPr/>
        <a:lstStyle/>
        <a:p>
          <a:endParaRPr lang="en-US"/>
        </a:p>
      </dgm:t>
    </dgm:pt>
    <dgm:pt modelId="{4901BADB-D1C0-4EC6-A60D-5B1197036120}">
      <dgm:prSet phldrT="[Text]" custT="1"/>
      <dgm:spPr>
        <a:solidFill>
          <a:srgbClr val="5E67A0"/>
        </a:solidFill>
      </dgm:spPr>
      <dgm:t>
        <a:bodyPr/>
        <a:lstStyle/>
        <a:p>
          <a:r>
            <a:rPr lang="en-US" sz="1800" b="1" dirty="0" smtClean="0">
              <a:latin typeface="Arial" pitchFamily="34" charset="0"/>
              <a:cs typeface="Arial" pitchFamily="34" charset="0"/>
            </a:rPr>
            <a:t>Regulations</a:t>
          </a:r>
          <a:endParaRPr lang="en-US" sz="1800" b="1" dirty="0">
            <a:latin typeface="Arial" pitchFamily="34" charset="0"/>
            <a:cs typeface="Arial" pitchFamily="34" charset="0"/>
          </a:endParaRPr>
        </a:p>
      </dgm:t>
    </dgm:pt>
    <dgm:pt modelId="{E39B712E-FED5-4418-8AEA-B7ABF038D72D}" type="parTrans" cxnId="{B9D8AEDF-7DD9-4B5D-B56E-4913751E3243}">
      <dgm:prSet/>
      <dgm:spPr/>
      <dgm:t>
        <a:bodyPr/>
        <a:lstStyle/>
        <a:p>
          <a:endParaRPr lang="en-US"/>
        </a:p>
      </dgm:t>
    </dgm:pt>
    <dgm:pt modelId="{9201EED0-0A48-4E0B-ACA2-41DA1AC0C377}" type="sibTrans" cxnId="{B9D8AEDF-7DD9-4B5D-B56E-4913751E3243}">
      <dgm:prSet/>
      <dgm:spPr/>
      <dgm:t>
        <a:bodyPr/>
        <a:lstStyle/>
        <a:p>
          <a:endParaRPr lang="en-US"/>
        </a:p>
      </dgm:t>
    </dgm:pt>
    <dgm:pt modelId="{A24BC0FF-F542-4980-BDDF-AAC6D3CEDBA3}">
      <dgm:prSet phldrT="[Text]" custT="1"/>
      <dgm:spPr/>
      <dgm:t>
        <a:bodyPr/>
        <a:lstStyle/>
        <a:p>
          <a:r>
            <a:rPr lang="vi-VN" sz="1600" dirty="0" smtClean="0">
              <a:latin typeface="Arial" pitchFamily="34" charset="0"/>
              <a:cs typeface="Arial" pitchFamily="34" charset="0"/>
            </a:rPr>
            <a:t>Importer registration 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95F5D86A-F632-4F2B-ACCD-392D2E56B1DF}" type="parTrans" cxnId="{C2FB49BF-0881-4B0C-8A50-D7CD6D091A6A}">
      <dgm:prSet/>
      <dgm:spPr/>
      <dgm:t>
        <a:bodyPr/>
        <a:lstStyle/>
        <a:p>
          <a:endParaRPr lang="en-US"/>
        </a:p>
      </dgm:t>
    </dgm:pt>
    <dgm:pt modelId="{F1346199-AF22-4D13-BA85-CF2643FAB771}" type="sibTrans" cxnId="{C2FB49BF-0881-4B0C-8A50-D7CD6D091A6A}">
      <dgm:prSet/>
      <dgm:spPr/>
      <dgm:t>
        <a:bodyPr/>
        <a:lstStyle/>
        <a:p>
          <a:endParaRPr lang="en-US"/>
        </a:p>
      </dgm:t>
    </dgm:pt>
    <dgm:pt modelId="{8C38B7C2-4D1A-4ED7-B75B-89C9CC3719A3}">
      <dgm:prSet phldrT="[Text]" custT="1"/>
      <dgm:spPr/>
      <dgm:t>
        <a:bodyPr/>
        <a:lstStyle/>
        <a:p>
          <a:r>
            <a:rPr lang="en-US" sz="1600" dirty="0" smtClean="0">
              <a:latin typeface="Arial" pitchFamily="34" charset="0"/>
              <a:ea typeface="+mj-ea"/>
              <a:cs typeface="Arial" pitchFamily="34" charset="0"/>
            </a:rPr>
            <a:t>Caps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A65D2AF3-208A-4AE0-8EC1-19E698CA5F91}" type="parTrans" cxnId="{75E92849-B817-4DEA-83BF-582504A2BA87}">
      <dgm:prSet/>
      <dgm:spPr/>
      <dgm:t>
        <a:bodyPr/>
        <a:lstStyle/>
        <a:p>
          <a:endParaRPr lang="en-US"/>
        </a:p>
      </dgm:t>
    </dgm:pt>
    <dgm:pt modelId="{33FF0092-A88D-47E9-90F9-00B4DAB751C6}" type="sibTrans" cxnId="{75E92849-B817-4DEA-83BF-582504A2BA87}">
      <dgm:prSet/>
      <dgm:spPr/>
      <dgm:t>
        <a:bodyPr/>
        <a:lstStyle/>
        <a:p>
          <a:endParaRPr lang="en-US"/>
        </a:p>
      </dgm:t>
    </dgm:pt>
    <dgm:pt modelId="{87FB7B5B-40D0-4C53-8586-57BA8407D119}">
      <dgm:prSet phldrT="[Text]" custT="1"/>
      <dgm:spPr>
        <a:solidFill>
          <a:srgbClr val="5E67A0"/>
        </a:solidFill>
      </dgm:spPr>
      <dgm:t>
        <a:bodyPr/>
        <a:lstStyle/>
        <a:p>
          <a:r>
            <a:rPr lang="en-US" sz="1800" b="1" dirty="0" err="1" smtClean="0">
              <a:latin typeface="Arial" pitchFamily="34" charset="0"/>
              <a:cs typeface="Arial" pitchFamily="34" charset="0"/>
            </a:rPr>
            <a:t>EVFTA</a:t>
          </a:r>
          <a:endParaRPr lang="en-US" sz="1800" b="1" dirty="0">
            <a:latin typeface="Arial" pitchFamily="34" charset="0"/>
            <a:cs typeface="Arial" pitchFamily="34" charset="0"/>
          </a:endParaRPr>
        </a:p>
      </dgm:t>
    </dgm:pt>
    <dgm:pt modelId="{DF3A1D2D-7C00-4590-A6A7-2DD6F390F0D0}" type="parTrans" cxnId="{BFFA3AC9-F900-4B78-80C1-70BB95DFF33F}">
      <dgm:prSet/>
      <dgm:spPr/>
      <dgm:t>
        <a:bodyPr/>
        <a:lstStyle/>
        <a:p>
          <a:endParaRPr lang="en-US"/>
        </a:p>
      </dgm:t>
    </dgm:pt>
    <dgm:pt modelId="{337B3976-9860-4A8C-ADA3-381DF79064CE}" type="sibTrans" cxnId="{BFFA3AC9-F900-4B78-80C1-70BB95DFF33F}">
      <dgm:prSet/>
      <dgm:spPr/>
      <dgm:t>
        <a:bodyPr/>
        <a:lstStyle/>
        <a:p>
          <a:endParaRPr lang="en-US"/>
        </a:p>
      </dgm:t>
    </dgm:pt>
    <dgm:pt modelId="{86D1B474-457C-4697-9213-D9FB27E6E2F1}">
      <dgm:prSet phldrT="[Text]" custT="1"/>
      <dgm:spPr/>
      <dgm:t>
        <a:bodyPr/>
        <a:lstStyle/>
        <a:p>
          <a:r>
            <a:rPr lang="en-US" sz="1600" dirty="0" smtClean="0">
              <a:latin typeface="Arial" pitchFamily="34" charset="0"/>
              <a:cs typeface="Arial" pitchFamily="34" charset="0"/>
            </a:rPr>
            <a:t>Ta</a:t>
          </a:r>
          <a:r>
            <a:rPr lang="vi-VN" sz="1600" dirty="0" smtClean="0">
              <a:latin typeface="Arial" pitchFamily="34" charset="0"/>
              <a:cs typeface="Arial" pitchFamily="34" charset="0"/>
            </a:rPr>
            <a:t>x duties 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23861372-C9E0-4964-9B87-B629ADFD0EEE}" type="parTrans" cxnId="{C77E148D-52D6-42A6-90D6-8187F987EF7C}">
      <dgm:prSet/>
      <dgm:spPr/>
      <dgm:t>
        <a:bodyPr/>
        <a:lstStyle/>
        <a:p>
          <a:endParaRPr lang="en-US"/>
        </a:p>
      </dgm:t>
    </dgm:pt>
    <dgm:pt modelId="{DA8B3660-A096-4419-AEB8-A717BC42861C}" type="sibTrans" cxnId="{C77E148D-52D6-42A6-90D6-8187F987EF7C}">
      <dgm:prSet/>
      <dgm:spPr/>
      <dgm:t>
        <a:bodyPr/>
        <a:lstStyle/>
        <a:p>
          <a:endParaRPr lang="en-US"/>
        </a:p>
      </dgm:t>
    </dgm:pt>
    <dgm:pt modelId="{59ADB59A-83A7-4689-B50E-7106CF678519}">
      <dgm:prSet phldrT="[Text]" custT="1"/>
      <dgm:spPr/>
      <dgm:t>
        <a:bodyPr/>
        <a:lstStyle/>
        <a:p>
          <a:r>
            <a:rPr lang="vi-VN" sz="1600" dirty="0" smtClean="0">
              <a:latin typeface="Arial" pitchFamily="34" charset="0"/>
              <a:cs typeface="Arial" pitchFamily="34" charset="0"/>
            </a:rPr>
            <a:t>Labeling regulations   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5FBA0A84-5DC5-424A-985D-17D6666FE5D0}" type="parTrans" cxnId="{874570D3-E833-44BA-92F8-9D51AA51123B}">
      <dgm:prSet/>
      <dgm:spPr/>
      <dgm:t>
        <a:bodyPr/>
        <a:lstStyle/>
        <a:p>
          <a:endParaRPr lang="en-US"/>
        </a:p>
      </dgm:t>
    </dgm:pt>
    <dgm:pt modelId="{C909D821-A319-4E81-9EE2-FCB3A83D0FDF}" type="sibTrans" cxnId="{874570D3-E833-44BA-92F8-9D51AA51123B}">
      <dgm:prSet/>
      <dgm:spPr/>
      <dgm:t>
        <a:bodyPr/>
        <a:lstStyle/>
        <a:p>
          <a:endParaRPr lang="en-US"/>
        </a:p>
      </dgm:t>
    </dgm:pt>
    <dgm:pt modelId="{84D1C373-2B97-4EFA-AE61-3683DD2136F9}">
      <dgm:prSet phldrT="[Text]" custT="1"/>
      <dgm:spPr/>
      <dgm:t>
        <a:bodyPr/>
        <a:lstStyle/>
        <a:p>
          <a:r>
            <a:rPr lang="vi-VN" sz="1600" dirty="0" smtClean="0">
              <a:latin typeface="Arial" pitchFamily="34" charset="0"/>
              <a:cs typeface="Arial" pitchFamily="34" charset="0"/>
            </a:rPr>
            <a:t>Labeling regulations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478D439C-972C-409D-89AB-FB723A9C98B0}" type="parTrans" cxnId="{50EDC09F-5525-48B0-8CDD-C5468D0F98C8}">
      <dgm:prSet/>
      <dgm:spPr/>
      <dgm:t>
        <a:bodyPr/>
        <a:lstStyle/>
        <a:p>
          <a:endParaRPr lang="en-US"/>
        </a:p>
      </dgm:t>
    </dgm:pt>
    <dgm:pt modelId="{5E02A6C2-BD41-4BE1-A47E-3EC36DA68933}" type="sibTrans" cxnId="{50EDC09F-5525-48B0-8CDD-C5468D0F98C8}">
      <dgm:prSet/>
      <dgm:spPr/>
      <dgm:t>
        <a:bodyPr/>
        <a:lstStyle/>
        <a:p>
          <a:endParaRPr lang="en-US"/>
        </a:p>
      </dgm:t>
    </dgm:pt>
    <dgm:pt modelId="{1B3030F9-D277-44C7-8B13-2F2BC5E897F6}">
      <dgm:prSet phldrT="[Text]" custT="1"/>
      <dgm:spPr/>
      <dgm:t>
        <a:bodyPr/>
        <a:lstStyle/>
        <a:p>
          <a:r>
            <a:rPr lang="vi-VN" sz="1600" dirty="0" smtClean="0">
              <a:latin typeface="Arial" pitchFamily="34" charset="0"/>
              <a:ea typeface="+mj-ea"/>
              <a:cs typeface="Arial" pitchFamily="34" charset="0"/>
            </a:rPr>
            <a:t>Phytosanitary and Sanitary</a:t>
          </a:r>
          <a:r>
            <a:rPr lang="en-US" sz="1600" dirty="0" smtClean="0">
              <a:latin typeface="Arial" pitchFamily="34" charset="0"/>
              <a:ea typeface="+mj-ea"/>
              <a:cs typeface="Arial" pitchFamily="34" charset="0"/>
            </a:rPr>
            <a:t> Issues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6EEF3ABC-9E73-4ADC-AA10-7941645AB2A6}" type="parTrans" cxnId="{1A59BA44-187C-45EA-B3BE-B764A1BD8A05}">
      <dgm:prSet/>
      <dgm:spPr/>
      <dgm:t>
        <a:bodyPr/>
        <a:lstStyle/>
        <a:p>
          <a:endParaRPr lang="en-US"/>
        </a:p>
      </dgm:t>
    </dgm:pt>
    <dgm:pt modelId="{F40B2BE4-6825-4AEE-BE10-7326BA2EF7E3}" type="sibTrans" cxnId="{1A59BA44-187C-45EA-B3BE-B764A1BD8A05}">
      <dgm:prSet/>
      <dgm:spPr/>
      <dgm:t>
        <a:bodyPr/>
        <a:lstStyle/>
        <a:p>
          <a:endParaRPr lang="en-US"/>
        </a:p>
      </dgm:t>
    </dgm:pt>
    <dgm:pt modelId="{F6484682-8038-4820-AA09-04FBD96665C2}">
      <dgm:prSet phldrT="[Text]" custT="1"/>
      <dgm:spPr/>
      <dgm:t>
        <a:bodyPr/>
        <a:lstStyle/>
        <a:p>
          <a:r>
            <a:rPr lang="en-US" sz="1600" dirty="0" smtClean="0">
              <a:latin typeface="Arial" pitchFamily="34" charset="0"/>
              <a:cs typeface="Arial" pitchFamily="34" charset="0"/>
            </a:rPr>
            <a:t>Contracts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B4D6BB9A-328C-485E-8DD3-C44132A54794}" type="parTrans" cxnId="{188C9385-45D1-413D-8828-7C5D2C435B48}">
      <dgm:prSet/>
      <dgm:spPr/>
      <dgm:t>
        <a:bodyPr/>
        <a:lstStyle/>
        <a:p>
          <a:endParaRPr lang="en-US"/>
        </a:p>
      </dgm:t>
    </dgm:pt>
    <dgm:pt modelId="{AD37C4E8-8C6F-4DCC-ADE1-3A8515FA6F1B}" type="sibTrans" cxnId="{188C9385-45D1-413D-8828-7C5D2C435B48}">
      <dgm:prSet/>
      <dgm:spPr/>
      <dgm:t>
        <a:bodyPr/>
        <a:lstStyle/>
        <a:p>
          <a:endParaRPr lang="en-US"/>
        </a:p>
      </dgm:t>
    </dgm:pt>
    <dgm:pt modelId="{4F431118-6730-4489-A3BC-1057BB496FB5}">
      <dgm:prSet phldrT="[Text]" custT="1"/>
      <dgm:spPr/>
      <dgm:t>
        <a:bodyPr/>
        <a:lstStyle/>
        <a:p>
          <a:r>
            <a:rPr lang="en-US" sz="1600" dirty="0" smtClean="0">
              <a:latin typeface="Arial" pitchFamily="34" charset="0"/>
              <a:cs typeface="Arial" pitchFamily="34" charset="0"/>
            </a:rPr>
            <a:t>Advertising and promotion regulation 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884DC554-46C9-4088-A23D-955F019C9C3E}" type="parTrans" cxnId="{6FDD6857-8841-40EF-ABF6-FFFC4583BA84}">
      <dgm:prSet/>
      <dgm:spPr/>
      <dgm:t>
        <a:bodyPr/>
        <a:lstStyle/>
        <a:p>
          <a:endParaRPr lang="en-US"/>
        </a:p>
      </dgm:t>
    </dgm:pt>
    <dgm:pt modelId="{D1BB1AD7-6343-4DB5-8D79-1399CDA31D63}" type="sibTrans" cxnId="{6FDD6857-8841-40EF-ABF6-FFFC4583BA84}">
      <dgm:prSet/>
      <dgm:spPr/>
      <dgm:t>
        <a:bodyPr/>
        <a:lstStyle/>
        <a:p>
          <a:endParaRPr lang="en-US"/>
        </a:p>
      </dgm:t>
    </dgm:pt>
    <dgm:pt modelId="{982F1C42-78CA-4288-9B11-194F87676340}">
      <dgm:prSet phldrT="[Text]" custT="1"/>
      <dgm:spPr/>
      <dgm:t>
        <a:bodyPr/>
        <a:lstStyle/>
        <a:p>
          <a:r>
            <a:rPr lang="vi-VN" sz="1600" dirty="0" smtClean="0">
              <a:latin typeface="Arial" pitchFamily="34" charset="0"/>
              <a:cs typeface="Arial" pitchFamily="34" charset="0"/>
            </a:rPr>
            <a:t>Facts </a:t>
          </a:r>
          <a:endParaRPr lang="en-US" sz="1600" dirty="0">
            <a:latin typeface="Arial" pitchFamily="34" charset="0"/>
            <a:cs typeface="Arial" pitchFamily="34" charset="0"/>
          </a:endParaRPr>
        </a:p>
      </dgm:t>
    </dgm:pt>
    <dgm:pt modelId="{3344C86D-7135-426B-8C7F-CB5D075AD7DF}" type="parTrans" cxnId="{E5326284-ABC3-4230-B71B-2AE48530CF32}">
      <dgm:prSet/>
      <dgm:spPr/>
      <dgm:t>
        <a:bodyPr/>
        <a:lstStyle/>
        <a:p>
          <a:endParaRPr lang="en-US"/>
        </a:p>
      </dgm:t>
    </dgm:pt>
    <dgm:pt modelId="{F7641048-7410-4E27-ADAA-FE7DC7A3A268}" type="sibTrans" cxnId="{E5326284-ABC3-4230-B71B-2AE48530CF32}">
      <dgm:prSet/>
      <dgm:spPr/>
      <dgm:t>
        <a:bodyPr/>
        <a:lstStyle/>
        <a:p>
          <a:endParaRPr lang="en-US"/>
        </a:p>
      </dgm:t>
    </dgm:pt>
    <dgm:pt modelId="{B0F2A347-7722-4E31-A02B-58B09A10EA74}" type="pres">
      <dgm:prSet presAssocID="{4F3BCDED-AE6C-44CF-8E1A-F41881B0F3F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0075335-CB35-4524-99BE-1064B197F3A8}" type="pres">
      <dgm:prSet presAssocID="{18BBF73B-9D71-482D-A238-815B406266C9}" presName="linNode" presStyleCnt="0"/>
      <dgm:spPr/>
      <dgm:t>
        <a:bodyPr/>
        <a:lstStyle/>
        <a:p>
          <a:endParaRPr lang="en-US"/>
        </a:p>
      </dgm:t>
    </dgm:pt>
    <dgm:pt modelId="{F058A224-9154-4A39-8625-259C147F28ED}" type="pres">
      <dgm:prSet presAssocID="{18BBF73B-9D71-482D-A238-815B406266C9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FD1E8C-7D63-44D4-BF94-CAAED01AD61D}" type="pres">
      <dgm:prSet presAssocID="{18BBF73B-9D71-482D-A238-815B406266C9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0F7F3B-300E-4B2B-B364-354522BFCE64}" type="pres">
      <dgm:prSet presAssocID="{0271DF91-55E7-46F1-B9F6-DAB736464289}" presName="sp" presStyleCnt="0"/>
      <dgm:spPr/>
      <dgm:t>
        <a:bodyPr/>
        <a:lstStyle/>
        <a:p>
          <a:endParaRPr lang="en-US"/>
        </a:p>
      </dgm:t>
    </dgm:pt>
    <dgm:pt modelId="{B1F2852B-C143-4631-B0FB-3AD242C60F68}" type="pres">
      <dgm:prSet presAssocID="{4901BADB-D1C0-4EC6-A60D-5B1197036120}" presName="linNode" presStyleCnt="0"/>
      <dgm:spPr/>
      <dgm:t>
        <a:bodyPr/>
        <a:lstStyle/>
        <a:p>
          <a:endParaRPr lang="en-US"/>
        </a:p>
      </dgm:t>
    </dgm:pt>
    <dgm:pt modelId="{8180C66F-0BC6-4402-B95E-9734E49ECFCB}" type="pres">
      <dgm:prSet presAssocID="{4901BADB-D1C0-4EC6-A60D-5B1197036120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1FDBB3-DEF2-4FDA-A8D2-FB24DF92C468}" type="pres">
      <dgm:prSet presAssocID="{4901BADB-D1C0-4EC6-A60D-5B1197036120}" presName="descendantText" presStyleLbl="alignAccFollowNode1" presStyleIdx="1" presStyleCnt="3" custScaleY="1122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518004-64FF-4EA5-9321-2397428FBEF7}" type="pres">
      <dgm:prSet presAssocID="{9201EED0-0A48-4E0B-ACA2-41DA1AC0C377}" presName="sp" presStyleCnt="0"/>
      <dgm:spPr/>
      <dgm:t>
        <a:bodyPr/>
        <a:lstStyle/>
        <a:p>
          <a:endParaRPr lang="en-US"/>
        </a:p>
      </dgm:t>
    </dgm:pt>
    <dgm:pt modelId="{2A079C74-229B-4902-99FC-92BB3F20E8E9}" type="pres">
      <dgm:prSet presAssocID="{87FB7B5B-40D0-4C53-8586-57BA8407D119}" presName="linNode" presStyleCnt="0"/>
      <dgm:spPr/>
      <dgm:t>
        <a:bodyPr/>
        <a:lstStyle/>
        <a:p>
          <a:endParaRPr lang="en-US"/>
        </a:p>
      </dgm:t>
    </dgm:pt>
    <dgm:pt modelId="{57725421-96EC-4179-9B27-A6C6CC9C3C68}" type="pres">
      <dgm:prSet presAssocID="{87FB7B5B-40D0-4C53-8586-57BA8407D119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6D50AB-6F2B-4B65-AC77-E93BE5DE6C96}" type="pres">
      <dgm:prSet presAssocID="{87FB7B5B-40D0-4C53-8586-57BA8407D119}" presName="descendantText" presStyleLbl="alignAccFollowNode1" presStyleIdx="2" presStyleCnt="3" custLinFactNeighborX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74570D3-E833-44BA-92F8-9D51AA51123B}" srcId="{87FB7B5B-40D0-4C53-8586-57BA8407D119}" destId="{59ADB59A-83A7-4689-B50E-7106CF678519}" srcOrd="2" destOrd="0" parTransId="{5FBA0A84-5DC5-424A-985D-17D6666FE5D0}" sibTransId="{C909D821-A319-4E81-9EE2-FCB3A83D0FDF}"/>
    <dgm:cxn modelId="{8C80CA43-1753-460F-B283-465257754711}" srcId="{4F3BCDED-AE6C-44CF-8E1A-F41881B0F3F5}" destId="{18BBF73B-9D71-482D-A238-815B406266C9}" srcOrd="0" destOrd="0" parTransId="{BB0ED88C-A508-4191-8ABF-8B7DEA446FDC}" sibTransId="{0271DF91-55E7-46F1-B9F6-DAB736464289}"/>
    <dgm:cxn modelId="{19F6EF7D-79E6-4128-BC5B-1A77083A8113}" type="presOf" srcId="{4901BADB-D1C0-4EC6-A60D-5B1197036120}" destId="{8180C66F-0BC6-4402-B95E-9734E49ECFCB}" srcOrd="0" destOrd="0" presId="urn:microsoft.com/office/officeart/2005/8/layout/vList5"/>
    <dgm:cxn modelId="{C77E148D-52D6-42A6-90D6-8187F987EF7C}" srcId="{87FB7B5B-40D0-4C53-8586-57BA8407D119}" destId="{86D1B474-457C-4697-9213-D9FB27E6E2F1}" srcOrd="1" destOrd="0" parTransId="{23861372-C9E0-4964-9B87-B629ADFD0EEE}" sibTransId="{DA8B3660-A096-4419-AEB8-A717BC42861C}"/>
    <dgm:cxn modelId="{E1E2D4F9-C770-4B61-8CB9-F943D24B599C}" srcId="{18BBF73B-9D71-482D-A238-815B406266C9}" destId="{DBCE09D2-21CE-446E-A599-64AA4761B3D1}" srcOrd="0" destOrd="0" parTransId="{5E077383-A95B-4FDE-BE8C-A10CB691716A}" sibTransId="{55612275-9E24-4C05-9FD0-7F2D05E2D304}"/>
    <dgm:cxn modelId="{6FDD6857-8841-40EF-ABF6-FFFC4583BA84}" srcId="{4901BADB-D1C0-4EC6-A60D-5B1197036120}" destId="{4F431118-6730-4489-A3BC-1057BB496FB5}" srcOrd="4" destOrd="0" parTransId="{884DC554-46C9-4088-A23D-955F019C9C3E}" sibTransId="{D1BB1AD7-6343-4DB5-8D79-1399CDA31D63}"/>
    <dgm:cxn modelId="{99411369-DE6C-490A-A47D-B4E337634B75}" type="presOf" srcId="{8C38B7C2-4D1A-4ED7-B75B-89C9CC3719A3}" destId="{0E1FDBB3-DEF2-4FDA-A8D2-FB24DF92C468}" srcOrd="0" destOrd="1" presId="urn:microsoft.com/office/officeart/2005/8/layout/vList5"/>
    <dgm:cxn modelId="{1433C030-37F8-434D-A9F3-96062D6B3C9A}" type="presOf" srcId="{18BBF73B-9D71-482D-A238-815B406266C9}" destId="{F058A224-9154-4A39-8625-259C147F28ED}" srcOrd="0" destOrd="0" presId="urn:microsoft.com/office/officeart/2005/8/layout/vList5"/>
    <dgm:cxn modelId="{A0FBDB4E-9917-415D-A950-1883FB4599BA}" type="presOf" srcId="{84D1C373-2B97-4EFA-AE61-3683DD2136F9}" destId="{0E1FDBB3-DEF2-4FDA-A8D2-FB24DF92C468}" srcOrd="0" destOrd="5" presId="urn:microsoft.com/office/officeart/2005/8/layout/vList5"/>
    <dgm:cxn modelId="{DD0DE9AB-C1D9-46F5-AA5F-A2FBBA93ECFA}" type="presOf" srcId="{87FB7B5B-40D0-4C53-8586-57BA8407D119}" destId="{57725421-96EC-4179-9B27-A6C6CC9C3C68}" srcOrd="0" destOrd="0" presId="urn:microsoft.com/office/officeart/2005/8/layout/vList5"/>
    <dgm:cxn modelId="{28544C69-95FA-4680-AF5A-A395B744EF0F}" type="presOf" srcId="{F6484682-8038-4820-AA09-04FBD96665C2}" destId="{0E1FDBB3-DEF2-4FDA-A8D2-FB24DF92C468}" srcOrd="0" destOrd="3" presId="urn:microsoft.com/office/officeart/2005/8/layout/vList5"/>
    <dgm:cxn modelId="{C2FB49BF-0881-4B0C-8A50-D7CD6D091A6A}" srcId="{4901BADB-D1C0-4EC6-A60D-5B1197036120}" destId="{A24BC0FF-F542-4980-BDDF-AAC6D3CEDBA3}" srcOrd="0" destOrd="0" parTransId="{95F5D86A-F632-4F2B-ACCD-392D2E56B1DF}" sibTransId="{F1346199-AF22-4D13-BA85-CF2643FAB771}"/>
    <dgm:cxn modelId="{1A59BA44-187C-45EA-B3BE-B764A1BD8A05}" srcId="{4901BADB-D1C0-4EC6-A60D-5B1197036120}" destId="{1B3030F9-D277-44C7-8B13-2F2BC5E897F6}" srcOrd="2" destOrd="0" parTransId="{6EEF3ABC-9E73-4ADC-AA10-7941645AB2A6}" sibTransId="{F40B2BE4-6825-4AEE-BE10-7326BA2EF7E3}"/>
    <dgm:cxn modelId="{A861044E-4633-4556-84C7-B730DC4EBE19}" type="presOf" srcId="{59ADB59A-83A7-4689-B50E-7106CF678519}" destId="{666D50AB-6F2B-4B65-AC77-E93BE5DE6C96}" srcOrd="0" destOrd="2" presId="urn:microsoft.com/office/officeart/2005/8/layout/vList5"/>
    <dgm:cxn modelId="{2F745085-FDAE-4B30-B047-79E243049704}" type="presOf" srcId="{92693025-78F5-4676-8145-50E6EAE4AE67}" destId="{E2FD1E8C-7D63-44D4-BF94-CAAED01AD61D}" srcOrd="0" destOrd="1" presId="urn:microsoft.com/office/officeart/2005/8/layout/vList5"/>
    <dgm:cxn modelId="{1007A53E-96AB-47A4-A837-731CDCBDFA56}" type="presOf" srcId="{4F3BCDED-AE6C-44CF-8E1A-F41881B0F3F5}" destId="{B0F2A347-7722-4E31-A02B-58B09A10EA74}" srcOrd="0" destOrd="0" presId="urn:microsoft.com/office/officeart/2005/8/layout/vList5"/>
    <dgm:cxn modelId="{3EB1F3A5-E980-4611-BADE-CCD8FB56F255}" type="presOf" srcId="{982F1C42-78CA-4288-9B11-194F87676340}" destId="{666D50AB-6F2B-4B65-AC77-E93BE5DE6C96}" srcOrd="0" destOrd="0" presId="urn:microsoft.com/office/officeart/2005/8/layout/vList5"/>
    <dgm:cxn modelId="{E5326284-ABC3-4230-B71B-2AE48530CF32}" srcId="{87FB7B5B-40D0-4C53-8586-57BA8407D119}" destId="{982F1C42-78CA-4288-9B11-194F87676340}" srcOrd="0" destOrd="0" parTransId="{3344C86D-7135-426B-8C7F-CB5D075AD7DF}" sibTransId="{F7641048-7410-4E27-ADAA-FE7DC7A3A268}"/>
    <dgm:cxn modelId="{FAAFF331-BDA1-4BCF-85B2-BF0BAB162381}" type="presOf" srcId="{4F431118-6730-4489-A3BC-1057BB496FB5}" destId="{0E1FDBB3-DEF2-4FDA-A8D2-FB24DF92C468}" srcOrd="0" destOrd="4" presId="urn:microsoft.com/office/officeart/2005/8/layout/vList5"/>
    <dgm:cxn modelId="{B4E5B002-D5BF-4104-B22B-A1F3B1B6336F}" type="presOf" srcId="{DBCE09D2-21CE-446E-A599-64AA4761B3D1}" destId="{E2FD1E8C-7D63-44D4-BF94-CAAED01AD61D}" srcOrd="0" destOrd="0" presId="urn:microsoft.com/office/officeart/2005/8/layout/vList5"/>
    <dgm:cxn modelId="{BFFA3AC9-F900-4B78-80C1-70BB95DFF33F}" srcId="{4F3BCDED-AE6C-44CF-8E1A-F41881B0F3F5}" destId="{87FB7B5B-40D0-4C53-8586-57BA8407D119}" srcOrd="2" destOrd="0" parTransId="{DF3A1D2D-7C00-4590-A6A7-2DD6F390F0D0}" sibTransId="{337B3976-9860-4A8C-ADA3-381DF79064CE}"/>
    <dgm:cxn modelId="{75E92849-B817-4DEA-83BF-582504A2BA87}" srcId="{4901BADB-D1C0-4EC6-A60D-5B1197036120}" destId="{8C38B7C2-4D1A-4ED7-B75B-89C9CC3719A3}" srcOrd="1" destOrd="0" parTransId="{A65D2AF3-208A-4AE0-8EC1-19E698CA5F91}" sibTransId="{33FF0092-A88D-47E9-90F9-00B4DAB751C6}"/>
    <dgm:cxn modelId="{B9D8AEDF-7DD9-4B5D-B56E-4913751E3243}" srcId="{4F3BCDED-AE6C-44CF-8E1A-F41881B0F3F5}" destId="{4901BADB-D1C0-4EC6-A60D-5B1197036120}" srcOrd="1" destOrd="0" parTransId="{E39B712E-FED5-4418-8AEA-B7ABF038D72D}" sibTransId="{9201EED0-0A48-4E0B-ACA2-41DA1AC0C377}"/>
    <dgm:cxn modelId="{E9A1746D-5785-4046-AAD7-BAC1DA208011}" type="presOf" srcId="{1B3030F9-D277-44C7-8B13-2F2BC5E897F6}" destId="{0E1FDBB3-DEF2-4FDA-A8D2-FB24DF92C468}" srcOrd="0" destOrd="2" presId="urn:microsoft.com/office/officeart/2005/8/layout/vList5"/>
    <dgm:cxn modelId="{188C9385-45D1-413D-8828-7C5D2C435B48}" srcId="{4901BADB-D1C0-4EC6-A60D-5B1197036120}" destId="{F6484682-8038-4820-AA09-04FBD96665C2}" srcOrd="3" destOrd="0" parTransId="{B4D6BB9A-328C-485E-8DD3-C44132A54794}" sibTransId="{AD37C4E8-8C6F-4DCC-ADE1-3A8515FA6F1B}"/>
    <dgm:cxn modelId="{E1FBC7F1-9D53-4124-AC20-FA378D9446E5}" type="presOf" srcId="{86D1B474-457C-4697-9213-D9FB27E6E2F1}" destId="{666D50AB-6F2B-4B65-AC77-E93BE5DE6C96}" srcOrd="0" destOrd="1" presId="urn:microsoft.com/office/officeart/2005/8/layout/vList5"/>
    <dgm:cxn modelId="{3EE1BE0E-5122-4309-9AB6-05F8F233F0B1}" srcId="{18BBF73B-9D71-482D-A238-815B406266C9}" destId="{92693025-78F5-4676-8145-50E6EAE4AE67}" srcOrd="1" destOrd="0" parTransId="{15B8691E-FEBA-4874-9DDD-1ABF4BD65D63}" sibTransId="{14080DF8-9F29-4EB0-A180-90EDADA1BEED}"/>
    <dgm:cxn modelId="{84AD5C73-C337-4CA2-9D14-800B97EB98C3}" type="presOf" srcId="{A24BC0FF-F542-4980-BDDF-AAC6D3CEDBA3}" destId="{0E1FDBB3-DEF2-4FDA-A8D2-FB24DF92C468}" srcOrd="0" destOrd="0" presId="urn:microsoft.com/office/officeart/2005/8/layout/vList5"/>
    <dgm:cxn modelId="{50EDC09F-5525-48B0-8CDD-C5468D0F98C8}" srcId="{4901BADB-D1C0-4EC6-A60D-5B1197036120}" destId="{84D1C373-2B97-4EFA-AE61-3683DD2136F9}" srcOrd="5" destOrd="0" parTransId="{478D439C-972C-409D-89AB-FB723A9C98B0}" sibTransId="{5E02A6C2-BD41-4BE1-A47E-3EC36DA68933}"/>
    <dgm:cxn modelId="{A55A2E26-D7FF-4851-9067-9564E86B13E6}" type="presParOf" srcId="{B0F2A347-7722-4E31-A02B-58B09A10EA74}" destId="{C0075335-CB35-4524-99BE-1064B197F3A8}" srcOrd="0" destOrd="0" presId="urn:microsoft.com/office/officeart/2005/8/layout/vList5"/>
    <dgm:cxn modelId="{60DD2B70-B96B-483C-8996-9294BE38E97B}" type="presParOf" srcId="{C0075335-CB35-4524-99BE-1064B197F3A8}" destId="{F058A224-9154-4A39-8625-259C147F28ED}" srcOrd="0" destOrd="0" presId="urn:microsoft.com/office/officeart/2005/8/layout/vList5"/>
    <dgm:cxn modelId="{E6E99A3F-778A-45E7-841D-A4AD699CF92B}" type="presParOf" srcId="{C0075335-CB35-4524-99BE-1064B197F3A8}" destId="{E2FD1E8C-7D63-44D4-BF94-CAAED01AD61D}" srcOrd="1" destOrd="0" presId="urn:microsoft.com/office/officeart/2005/8/layout/vList5"/>
    <dgm:cxn modelId="{E34125CA-708D-4F5D-B311-BBD8B3792549}" type="presParOf" srcId="{B0F2A347-7722-4E31-A02B-58B09A10EA74}" destId="{310F7F3B-300E-4B2B-B364-354522BFCE64}" srcOrd="1" destOrd="0" presId="urn:microsoft.com/office/officeart/2005/8/layout/vList5"/>
    <dgm:cxn modelId="{2AF20060-2F4B-4E53-AB02-3662E013D0E4}" type="presParOf" srcId="{B0F2A347-7722-4E31-A02B-58B09A10EA74}" destId="{B1F2852B-C143-4631-B0FB-3AD242C60F68}" srcOrd="2" destOrd="0" presId="urn:microsoft.com/office/officeart/2005/8/layout/vList5"/>
    <dgm:cxn modelId="{5CDFD11C-D93A-43FE-96A0-8A84E60AEC0F}" type="presParOf" srcId="{B1F2852B-C143-4631-B0FB-3AD242C60F68}" destId="{8180C66F-0BC6-4402-B95E-9734E49ECFCB}" srcOrd="0" destOrd="0" presId="urn:microsoft.com/office/officeart/2005/8/layout/vList5"/>
    <dgm:cxn modelId="{109037C2-5B88-41D8-93C8-291B11CEF31A}" type="presParOf" srcId="{B1F2852B-C143-4631-B0FB-3AD242C60F68}" destId="{0E1FDBB3-DEF2-4FDA-A8D2-FB24DF92C468}" srcOrd="1" destOrd="0" presId="urn:microsoft.com/office/officeart/2005/8/layout/vList5"/>
    <dgm:cxn modelId="{E190F666-982B-47B6-A1CE-851DB8FA48A1}" type="presParOf" srcId="{B0F2A347-7722-4E31-A02B-58B09A10EA74}" destId="{80518004-64FF-4EA5-9321-2397428FBEF7}" srcOrd="3" destOrd="0" presId="urn:microsoft.com/office/officeart/2005/8/layout/vList5"/>
    <dgm:cxn modelId="{80C8AB54-BB5C-474F-89F9-AC6BB120FACC}" type="presParOf" srcId="{B0F2A347-7722-4E31-A02B-58B09A10EA74}" destId="{2A079C74-229B-4902-99FC-92BB3F20E8E9}" srcOrd="4" destOrd="0" presId="urn:microsoft.com/office/officeart/2005/8/layout/vList5"/>
    <dgm:cxn modelId="{DE5D0BBD-CF07-493F-A370-B54435609968}" type="presParOf" srcId="{2A079C74-229B-4902-99FC-92BB3F20E8E9}" destId="{57725421-96EC-4179-9B27-A6C6CC9C3C68}" srcOrd="0" destOrd="0" presId="urn:microsoft.com/office/officeart/2005/8/layout/vList5"/>
    <dgm:cxn modelId="{4E1BAC18-710B-4918-AE76-840BA4D6D486}" type="presParOf" srcId="{2A079C74-229B-4902-99FC-92BB3F20E8E9}" destId="{666D50AB-6F2B-4B65-AC77-E93BE5DE6C9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2A43626-3FEE-4121-B104-7047A150D4AD}" type="doc">
      <dgm:prSet loTypeId="urn:microsoft.com/office/officeart/2005/8/layout/hierarchy2" loCatId="hierarchy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90D56955-46CD-4C3D-993D-FDE0842106A9}">
      <dgm:prSet phldrT="[Text]" custT="1"/>
      <dgm:spPr/>
      <dgm:t>
        <a:bodyPr/>
        <a:lstStyle/>
        <a:p>
          <a:r>
            <a:rPr lang="vi-VN" sz="1000" b="1" dirty="0" smtClean="0"/>
            <a:t>Exporters</a:t>
          </a:r>
          <a:endParaRPr lang="en-US" sz="1000" b="1" dirty="0"/>
        </a:p>
      </dgm:t>
    </dgm:pt>
    <dgm:pt modelId="{282A18C5-961C-4373-BA06-BFF0A77ADE48}" type="parTrans" cxnId="{26D00355-A552-4DE8-A712-2D00CD927ABD}">
      <dgm:prSet/>
      <dgm:spPr/>
      <dgm:t>
        <a:bodyPr/>
        <a:lstStyle/>
        <a:p>
          <a:endParaRPr lang="en-US"/>
        </a:p>
      </dgm:t>
    </dgm:pt>
    <dgm:pt modelId="{F7B5CE75-5761-4C52-BC4F-EE29C4B3D8BD}" type="sibTrans" cxnId="{26D00355-A552-4DE8-A712-2D00CD927ABD}">
      <dgm:prSet/>
      <dgm:spPr/>
      <dgm:t>
        <a:bodyPr/>
        <a:lstStyle/>
        <a:p>
          <a:endParaRPr lang="en-US"/>
        </a:p>
      </dgm:t>
    </dgm:pt>
    <dgm:pt modelId="{6387D227-B058-4F70-9419-A021ACC9AEEA}">
      <dgm:prSet phldrT="[Text]" custT="1"/>
      <dgm:spPr/>
      <dgm:t>
        <a:bodyPr/>
        <a:lstStyle/>
        <a:p>
          <a:r>
            <a:rPr lang="vi-VN" sz="1000" b="1" dirty="0" smtClean="0"/>
            <a:t>Local Importers/Distributors </a:t>
          </a:r>
          <a:endParaRPr lang="en-US" sz="1000" b="1" dirty="0"/>
        </a:p>
      </dgm:t>
    </dgm:pt>
    <dgm:pt modelId="{239BCD70-4BEF-4180-82FC-2888BF031911}" type="parTrans" cxnId="{AD2FAC68-C394-4A05-9F54-0E8AA19892AF}">
      <dgm:prSet/>
      <dgm:spPr/>
      <dgm:t>
        <a:bodyPr/>
        <a:lstStyle/>
        <a:p>
          <a:endParaRPr lang="en-US"/>
        </a:p>
      </dgm:t>
    </dgm:pt>
    <dgm:pt modelId="{C2A23002-CD32-4D38-AEF4-BE186EA66623}" type="sibTrans" cxnId="{AD2FAC68-C394-4A05-9F54-0E8AA19892AF}">
      <dgm:prSet/>
      <dgm:spPr/>
      <dgm:t>
        <a:bodyPr/>
        <a:lstStyle/>
        <a:p>
          <a:endParaRPr lang="en-US"/>
        </a:p>
      </dgm:t>
    </dgm:pt>
    <dgm:pt modelId="{BEEAFECC-AB6B-426E-8DED-A4085D475AC7}">
      <dgm:prSet phldrT="[Text]" custT="1"/>
      <dgm:spPr/>
      <dgm:t>
        <a:bodyPr/>
        <a:lstStyle/>
        <a:p>
          <a:r>
            <a:rPr lang="vi-VN" sz="1000" b="1" dirty="0" smtClean="0"/>
            <a:t>Tradition retail channels (wet markets and small private shops)</a:t>
          </a:r>
          <a:endParaRPr lang="en-US" sz="1000" b="1" dirty="0"/>
        </a:p>
      </dgm:t>
    </dgm:pt>
    <dgm:pt modelId="{BFAE7CC0-9E82-4A2F-B78B-946B41EB3E6B}" type="parTrans" cxnId="{D5AF2508-5E01-49FA-A7F2-BB8E4FBE4D98}">
      <dgm:prSet/>
      <dgm:spPr/>
      <dgm:t>
        <a:bodyPr/>
        <a:lstStyle/>
        <a:p>
          <a:endParaRPr lang="en-US"/>
        </a:p>
      </dgm:t>
    </dgm:pt>
    <dgm:pt modelId="{B4A3507D-3453-4736-B893-FC35E12B3B07}" type="sibTrans" cxnId="{D5AF2508-5E01-49FA-A7F2-BB8E4FBE4D98}">
      <dgm:prSet/>
      <dgm:spPr/>
      <dgm:t>
        <a:bodyPr/>
        <a:lstStyle/>
        <a:p>
          <a:endParaRPr lang="en-US"/>
        </a:p>
      </dgm:t>
    </dgm:pt>
    <dgm:pt modelId="{AEF72ADC-C105-430D-A640-B5D434C06C08}">
      <dgm:prSet phldrT="[Text]" custT="1"/>
      <dgm:spPr/>
      <dgm:t>
        <a:bodyPr/>
        <a:lstStyle/>
        <a:p>
          <a:r>
            <a:rPr lang="vi-VN" sz="1000" b="1" dirty="0" smtClean="0"/>
            <a:t>Modern retail channels (supermarkets, wholesales stores, convenient stores, minimarts) </a:t>
          </a:r>
          <a:endParaRPr lang="en-US" sz="1000" b="1" dirty="0"/>
        </a:p>
      </dgm:t>
    </dgm:pt>
    <dgm:pt modelId="{92E21C1A-13BE-45EB-B2F8-E1B37578A7F4}" type="parTrans" cxnId="{41BB8D39-774D-44CD-A523-147BE8B66EF7}">
      <dgm:prSet/>
      <dgm:spPr/>
      <dgm:t>
        <a:bodyPr/>
        <a:lstStyle/>
        <a:p>
          <a:endParaRPr lang="en-US"/>
        </a:p>
      </dgm:t>
    </dgm:pt>
    <dgm:pt modelId="{655768A1-3AFE-451C-8385-2CB9EDB9B552}" type="sibTrans" cxnId="{41BB8D39-774D-44CD-A523-147BE8B66EF7}">
      <dgm:prSet/>
      <dgm:spPr/>
      <dgm:t>
        <a:bodyPr/>
        <a:lstStyle/>
        <a:p>
          <a:endParaRPr lang="en-US"/>
        </a:p>
      </dgm:t>
    </dgm:pt>
    <dgm:pt modelId="{262CCD53-ADB4-4959-9A08-D599FC742D06}" type="pres">
      <dgm:prSet presAssocID="{72A43626-3FEE-4121-B104-7047A150D4A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D14684E-1501-451E-BA23-1E3A8E6D48CA}" type="pres">
      <dgm:prSet presAssocID="{90D56955-46CD-4C3D-993D-FDE0842106A9}" presName="root1" presStyleCnt="0"/>
      <dgm:spPr/>
    </dgm:pt>
    <dgm:pt modelId="{00D13E7D-9819-4463-B8D0-565B2E8FCC20}" type="pres">
      <dgm:prSet presAssocID="{90D56955-46CD-4C3D-993D-FDE0842106A9}" presName="LevelOneTextNode" presStyleLbl="node0" presStyleIdx="0" presStyleCnt="1" custScaleX="64164" custScaleY="24904" custLinFactNeighborX="-84" custLinFactNeighborY="314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3487CE6-7785-481A-BD20-08FA6DC8896A}" type="pres">
      <dgm:prSet presAssocID="{90D56955-46CD-4C3D-993D-FDE0842106A9}" presName="level2hierChild" presStyleCnt="0"/>
      <dgm:spPr/>
    </dgm:pt>
    <dgm:pt modelId="{4D4A486C-EE0F-47D6-B571-FF1EF2A985A1}" type="pres">
      <dgm:prSet presAssocID="{239BCD70-4BEF-4180-82FC-2888BF031911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361FF731-FAEA-4841-B1DB-16B54F3C50A3}" type="pres">
      <dgm:prSet presAssocID="{239BCD70-4BEF-4180-82FC-2888BF031911}" presName="connTx" presStyleLbl="parChTrans1D2" presStyleIdx="0" presStyleCnt="1"/>
      <dgm:spPr/>
      <dgm:t>
        <a:bodyPr/>
        <a:lstStyle/>
        <a:p>
          <a:endParaRPr lang="en-US"/>
        </a:p>
      </dgm:t>
    </dgm:pt>
    <dgm:pt modelId="{74F537B9-4870-425E-8ECE-FD3EEAA91258}" type="pres">
      <dgm:prSet presAssocID="{6387D227-B058-4F70-9419-A021ACC9AEEA}" presName="root2" presStyleCnt="0"/>
      <dgm:spPr/>
    </dgm:pt>
    <dgm:pt modelId="{DBC32FD4-6AC8-4AAA-A50E-5FC37ED8D6C7}" type="pres">
      <dgm:prSet presAssocID="{6387D227-B058-4F70-9419-A021ACC9AEEA}" presName="LevelTwoTextNode" presStyleLbl="node2" presStyleIdx="0" presStyleCnt="1" custScaleX="66150" custScaleY="20551" custLinFactNeighborX="1236" custLinFactNeighborY="30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37FEE63-B00F-4573-8633-97B4DA1BB53D}" type="pres">
      <dgm:prSet presAssocID="{6387D227-B058-4F70-9419-A021ACC9AEEA}" presName="level3hierChild" presStyleCnt="0"/>
      <dgm:spPr/>
    </dgm:pt>
    <dgm:pt modelId="{7D6BF33D-2171-4E1C-8B75-4B8D11146454}" type="pres">
      <dgm:prSet presAssocID="{BFAE7CC0-9E82-4A2F-B78B-946B41EB3E6B}" presName="conn2-1" presStyleLbl="parChTrans1D3" presStyleIdx="0" presStyleCnt="2"/>
      <dgm:spPr/>
      <dgm:t>
        <a:bodyPr/>
        <a:lstStyle/>
        <a:p>
          <a:endParaRPr lang="en-US"/>
        </a:p>
      </dgm:t>
    </dgm:pt>
    <dgm:pt modelId="{C62D404F-C21A-4F3E-8EC7-F21621741BD6}" type="pres">
      <dgm:prSet presAssocID="{BFAE7CC0-9E82-4A2F-B78B-946B41EB3E6B}" presName="connTx" presStyleLbl="parChTrans1D3" presStyleIdx="0" presStyleCnt="2"/>
      <dgm:spPr/>
      <dgm:t>
        <a:bodyPr/>
        <a:lstStyle/>
        <a:p>
          <a:endParaRPr lang="en-US"/>
        </a:p>
      </dgm:t>
    </dgm:pt>
    <dgm:pt modelId="{C7E878DB-E2D9-4282-B7CF-376CAA486692}" type="pres">
      <dgm:prSet presAssocID="{BEEAFECC-AB6B-426E-8DED-A4085D475AC7}" presName="root2" presStyleCnt="0"/>
      <dgm:spPr/>
    </dgm:pt>
    <dgm:pt modelId="{001B1B98-7A20-48E5-BF87-BA3D12322743}" type="pres">
      <dgm:prSet presAssocID="{BEEAFECC-AB6B-426E-8DED-A4085D475AC7}" presName="LevelTwoTextNode" presStyleLbl="node3" presStyleIdx="0" presStyleCnt="2" custScaleX="73293" custScaleY="44693" custLinFactNeighborX="84" custLinFactNeighborY="-776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02567B6-294D-4528-9EF5-169F59E9CFFD}" type="pres">
      <dgm:prSet presAssocID="{BEEAFECC-AB6B-426E-8DED-A4085D475AC7}" presName="level3hierChild" presStyleCnt="0"/>
      <dgm:spPr/>
    </dgm:pt>
    <dgm:pt modelId="{51C85FD5-A7EE-4E73-B08B-0DADEC8D07CF}" type="pres">
      <dgm:prSet presAssocID="{92E21C1A-13BE-45EB-B2F8-E1B37578A7F4}" presName="conn2-1" presStyleLbl="parChTrans1D3" presStyleIdx="1" presStyleCnt="2"/>
      <dgm:spPr/>
      <dgm:t>
        <a:bodyPr/>
        <a:lstStyle/>
        <a:p>
          <a:endParaRPr lang="en-US"/>
        </a:p>
      </dgm:t>
    </dgm:pt>
    <dgm:pt modelId="{BF45D63A-F9D7-4E74-8F46-1E04E4C98B61}" type="pres">
      <dgm:prSet presAssocID="{92E21C1A-13BE-45EB-B2F8-E1B37578A7F4}" presName="connTx" presStyleLbl="parChTrans1D3" presStyleIdx="1" presStyleCnt="2"/>
      <dgm:spPr/>
      <dgm:t>
        <a:bodyPr/>
        <a:lstStyle/>
        <a:p>
          <a:endParaRPr lang="en-US"/>
        </a:p>
      </dgm:t>
    </dgm:pt>
    <dgm:pt modelId="{950E0602-E4D1-4963-A9DF-6043ACF6E8D3}" type="pres">
      <dgm:prSet presAssocID="{AEF72ADC-C105-430D-A640-B5D434C06C08}" presName="root2" presStyleCnt="0"/>
      <dgm:spPr/>
    </dgm:pt>
    <dgm:pt modelId="{291596FD-C5A3-46E6-84B3-4A1CF4C45675}" type="pres">
      <dgm:prSet presAssocID="{AEF72ADC-C105-430D-A640-B5D434C06C08}" presName="LevelTwoTextNode" presStyleLbl="node3" presStyleIdx="1" presStyleCnt="2" custScaleX="73293" custScaleY="44693" custLinFactNeighborX="84" custLinFactNeighborY="655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89AD45B-258E-4F6A-8CC9-25E6F22CB7F7}" type="pres">
      <dgm:prSet presAssocID="{AEF72ADC-C105-430D-A640-B5D434C06C08}" presName="level3hierChild" presStyleCnt="0"/>
      <dgm:spPr/>
    </dgm:pt>
  </dgm:ptLst>
  <dgm:cxnLst>
    <dgm:cxn modelId="{41BB8D39-774D-44CD-A523-147BE8B66EF7}" srcId="{6387D227-B058-4F70-9419-A021ACC9AEEA}" destId="{AEF72ADC-C105-430D-A640-B5D434C06C08}" srcOrd="1" destOrd="0" parTransId="{92E21C1A-13BE-45EB-B2F8-E1B37578A7F4}" sibTransId="{655768A1-3AFE-451C-8385-2CB9EDB9B552}"/>
    <dgm:cxn modelId="{D5AF2508-5E01-49FA-A7F2-BB8E4FBE4D98}" srcId="{6387D227-B058-4F70-9419-A021ACC9AEEA}" destId="{BEEAFECC-AB6B-426E-8DED-A4085D475AC7}" srcOrd="0" destOrd="0" parTransId="{BFAE7CC0-9E82-4A2F-B78B-946B41EB3E6B}" sibTransId="{B4A3507D-3453-4736-B893-FC35E12B3B07}"/>
    <dgm:cxn modelId="{26D00355-A552-4DE8-A712-2D00CD927ABD}" srcId="{72A43626-3FEE-4121-B104-7047A150D4AD}" destId="{90D56955-46CD-4C3D-993D-FDE0842106A9}" srcOrd="0" destOrd="0" parTransId="{282A18C5-961C-4373-BA06-BFF0A77ADE48}" sibTransId="{F7B5CE75-5761-4C52-BC4F-EE29C4B3D8BD}"/>
    <dgm:cxn modelId="{6A9E3BA8-8CB1-4751-B962-3EC4DC6038F6}" type="presOf" srcId="{AEF72ADC-C105-430D-A640-B5D434C06C08}" destId="{291596FD-C5A3-46E6-84B3-4A1CF4C45675}" srcOrd="0" destOrd="0" presId="urn:microsoft.com/office/officeart/2005/8/layout/hierarchy2"/>
    <dgm:cxn modelId="{D16A17B8-3A02-42FB-9E93-2964D085DF0C}" type="presOf" srcId="{92E21C1A-13BE-45EB-B2F8-E1B37578A7F4}" destId="{51C85FD5-A7EE-4E73-B08B-0DADEC8D07CF}" srcOrd="0" destOrd="0" presId="urn:microsoft.com/office/officeart/2005/8/layout/hierarchy2"/>
    <dgm:cxn modelId="{9A3B70FD-2A65-4987-B34B-66964CD5DA9C}" type="presOf" srcId="{BEEAFECC-AB6B-426E-8DED-A4085D475AC7}" destId="{001B1B98-7A20-48E5-BF87-BA3D12322743}" srcOrd="0" destOrd="0" presId="urn:microsoft.com/office/officeart/2005/8/layout/hierarchy2"/>
    <dgm:cxn modelId="{E2DD901E-E9DB-4665-9E2D-41974F24123B}" type="presOf" srcId="{BFAE7CC0-9E82-4A2F-B78B-946B41EB3E6B}" destId="{C62D404F-C21A-4F3E-8EC7-F21621741BD6}" srcOrd="1" destOrd="0" presId="urn:microsoft.com/office/officeart/2005/8/layout/hierarchy2"/>
    <dgm:cxn modelId="{6FE0C23C-DE44-4BBC-9692-FA646129FFA5}" type="presOf" srcId="{72A43626-3FEE-4121-B104-7047A150D4AD}" destId="{262CCD53-ADB4-4959-9A08-D599FC742D06}" srcOrd="0" destOrd="0" presId="urn:microsoft.com/office/officeart/2005/8/layout/hierarchy2"/>
    <dgm:cxn modelId="{AD2FAC68-C394-4A05-9F54-0E8AA19892AF}" srcId="{90D56955-46CD-4C3D-993D-FDE0842106A9}" destId="{6387D227-B058-4F70-9419-A021ACC9AEEA}" srcOrd="0" destOrd="0" parTransId="{239BCD70-4BEF-4180-82FC-2888BF031911}" sibTransId="{C2A23002-CD32-4D38-AEF4-BE186EA66623}"/>
    <dgm:cxn modelId="{29DA1887-B0CE-4B37-BB35-3FA97CF418E0}" type="presOf" srcId="{6387D227-B058-4F70-9419-A021ACC9AEEA}" destId="{DBC32FD4-6AC8-4AAA-A50E-5FC37ED8D6C7}" srcOrd="0" destOrd="0" presId="urn:microsoft.com/office/officeart/2005/8/layout/hierarchy2"/>
    <dgm:cxn modelId="{045983B7-4FE9-4897-9FEC-624323414B48}" type="presOf" srcId="{90D56955-46CD-4C3D-993D-FDE0842106A9}" destId="{00D13E7D-9819-4463-B8D0-565B2E8FCC20}" srcOrd="0" destOrd="0" presId="urn:microsoft.com/office/officeart/2005/8/layout/hierarchy2"/>
    <dgm:cxn modelId="{6AB4F733-BB39-4447-B50D-643C988D7E07}" type="presOf" srcId="{BFAE7CC0-9E82-4A2F-B78B-946B41EB3E6B}" destId="{7D6BF33D-2171-4E1C-8B75-4B8D11146454}" srcOrd="0" destOrd="0" presId="urn:microsoft.com/office/officeart/2005/8/layout/hierarchy2"/>
    <dgm:cxn modelId="{946CC81B-9E35-4060-AC09-2221BAF79CD1}" type="presOf" srcId="{92E21C1A-13BE-45EB-B2F8-E1B37578A7F4}" destId="{BF45D63A-F9D7-4E74-8F46-1E04E4C98B61}" srcOrd="1" destOrd="0" presId="urn:microsoft.com/office/officeart/2005/8/layout/hierarchy2"/>
    <dgm:cxn modelId="{E37C4C2E-F42D-4902-9BFC-D8700A9F8718}" type="presOf" srcId="{239BCD70-4BEF-4180-82FC-2888BF031911}" destId="{4D4A486C-EE0F-47D6-B571-FF1EF2A985A1}" srcOrd="0" destOrd="0" presId="urn:microsoft.com/office/officeart/2005/8/layout/hierarchy2"/>
    <dgm:cxn modelId="{59F92152-3546-49D0-B509-986D20D847EA}" type="presOf" srcId="{239BCD70-4BEF-4180-82FC-2888BF031911}" destId="{361FF731-FAEA-4841-B1DB-16B54F3C50A3}" srcOrd="1" destOrd="0" presId="urn:microsoft.com/office/officeart/2005/8/layout/hierarchy2"/>
    <dgm:cxn modelId="{D8C7B847-4383-40B5-A54F-AA3EF72F9EC1}" type="presParOf" srcId="{262CCD53-ADB4-4959-9A08-D599FC742D06}" destId="{AD14684E-1501-451E-BA23-1E3A8E6D48CA}" srcOrd="0" destOrd="0" presId="urn:microsoft.com/office/officeart/2005/8/layout/hierarchy2"/>
    <dgm:cxn modelId="{117EE298-1DE8-4213-B60A-719358CD4C2E}" type="presParOf" srcId="{AD14684E-1501-451E-BA23-1E3A8E6D48CA}" destId="{00D13E7D-9819-4463-B8D0-565B2E8FCC20}" srcOrd="0" destOrd="0" presId="urn:microsoft.com/office/officeart/2005/8/layout/hierarchy2"/>
    <dgm:cxn modelId="{29DAB06D-CCE2-41C0-A369-7A9BBCFABCAB}" type="presParOf" srcId="{AD14684E-1501-451E-BA23-1E3A8E6D48CA}" destId="{33487CE6-7785-481A-BD20-08FA6DC8896A}" srcOrd="1" destOrd="0" presId="urn:microsoft.com/office/officeart/2005/8/layout/hierarchy2"/>
    <dgm:cxn modelId="{C20CFA14-7EF6-4470-87F9-77F54FD5FE5C}" type="presParOf" srcId="{33487CE6-7785-481A-BD20-08FA6DC8896A}" destId="{4D4A486C-EE0F-47D6-B571-FF1EF2A985A1}" srcOrd="0" destOrd="0" presId="urn:microsoft.com/office/officeart/2005/8/layout/hierarchy2"/>
    <dgm:cxn modelId="{AF3A35F0-F078-49DC-A689-30C686620417}" type="presParOf" srcId="{4D4A486C-EE0F-47D6-B571-FF1EF2A985A1}" destId="{361FF731-FAEA-4841-B1DB-16B54F3C50A3}" srcOrd="0" destOrd="0" presId="urn:microsoft.com/office/officeart/2005/8/layout/hierarchy2"/>
    <dgm:cxn modelId="{2F40C086-E7A8-48B6-BB17-FC778EB1B5C1}" type="presParOf" srcId="{33487CE6-7785-481A-BD20-08FA6DC8896A}" destId="{74F537B9-4870-425E-8ECE-FD3EEAA91258}" srcOrd="1" destOrd="0" presId="urn:microsoft.com/office/officeart/2005/8/layout/hierarchy2"/>
    <dgm:cxn modelId="{961CE07D-5DB1-4813-BB25-3FA2027459E2}" type="presParOf" srcId="{74F537B9-4870-425E-8ECE-FD3EEAA91258}" destId="{DBC32FD4-6AC8-4AAA-A50E-5FC37ED8D6C7}" srcOrd="0" destOrd="0" presId="urn:microsoft.com/office/officeart/2005/8/layout/hierarchy2"/>
    <dgm:cxn modelId="{3ED61AEC-0F67-443D-8AF0-B8432ED916F9}" type="presParOf" srcId="{74F537B9-4870-425E-8ECE-FD3EEAA91258}" destId="{B37FEE63-B00F-4573-8633-97B4DA1BB53D}" srcOrd="1" destOrd="0" presId="urn:microsoft.com/office/officeart/2005/8/layout/hierarchy2"/>
    <dgm:cxn modelId="{C2EB6890-4B0F-4F04-A889-E40FDD9922D4}" type="presParOf" srcId="{B37FEE63-B00F-4573-8633-97B4DA1BB53D}" destId="{7D6BF33D-2171-4E1C-8B75-4B8D11146454}" srcOrd="0" destOrd="0" presId="urn:microsoft.com/office/officeart/2005/8/layout/hierarchy2"/>
    <dgm:cxn modelId="{79A658EF-FF75-4145-A5F0-F93BF1CF2270}" type="presParOf" srcId="{7D6BF33D-2171-4E1C-8B75-4B8D11146454}" destId="{C62D404F-C21A-4F3E-8EC7-F21621741BD6}" srcOrd="0" destOrd="0" presId="urn:microsoft.com/office/officeart/2005/8/layout/hierarchy2"/>
    <dgm:cxn modelId="{EFBDE012-F225-46E0-995A-1AFD9237C7F4}" type="presParOf" srcId="{B37FEE63-B00F-4573-8633-97B4DA1BB53D}" destId="{C7E878DB-E2D9-4282-B7CF-376CAA486692}" srcOrd="1" destOrd="0" presId="urn:microsoft.com/office/officeart/2005/8/layout/hierarchy2"/>
    <dgm:cxn modelId="{603167B7-BCDB-4A09-802D-1EACCCC1D6FD}" type="presParOf" srcId="{C7E878DB-E2D9-4282-B7CF-376CAA486692}" destId="{001B1B98-7A20-48E5-BF87-BA3D12322743}" srcOrd="0" destOrd="0" presId="urn:microsoft.com/office/officeart/2005/8/layout/hierarchy2"/>
    <dgm:cxn modelId="{F071DF90-4185-444C-B6B7-F5E3077F8C2D}" type="presParOf" srcId="{C7E878DB-E2D9-4282-B7CF-376CAA486692}" destId="{402567B6-294D-4528-9EF5-169F59E9CFFD}" srcOrd="1" destOrd="0" presId="urn:microsoft.com/office/officeart/2005/8/layout/hierarchy2"/>
    <dgm:cxn modelId="{0E392AE0-A206-423A-AE29-9E8B3FAEFEF3}" type="presParOf" srcId="{B37FEE63-B00F-4573-8633-97B4DA1BB53D}" destId="{51C85FD5-A7EE-4E73-B08B-0DADEC8D07CF}" srcOrd="2" destOrd="0" presId="urn:microsoft.com/office/officeart/2005/8/layout/hierarchy2"/>
    <dgm:cxn modelId="{915497AB-E599-4A4F-81CF-D86221C3DBA3}" type="presParOf" srcId="{51C85FD5-A7EE-4E73-B08B-0DADEC8D07CF}" destId="{BF45D63A-F9D7-4E74-8F46-1E04E4C98B61}" srcOrd="0" destOrd="0" presId="urn:microsoft.com/office/officeart/2005/8/layout/hierarchy2"/>
    <dgm:cxn modelId="{1331B734-B837-4C12-9204-DC6914AEBB80}" type="presParOf" srcId="{B37FEE63-B00F-4573-8633-97B4DA1BB53D}" destId="{950E0602-E4D1-4963-A9DF-6043ACF6E8D3}" srcOrd="3" destOrd="0" presId="urn:microsoft.com/office/officeart/2005/8/layout/hierarchy2"/>
    <dgm:cxn modelId="{0BBD4965-DFB0-4BC9-A38E-96E9DA4F354B}" type="presParOf" srcId="{950E0602-E4D1-4963-A9DF-6043ACF6E8D3}" destId="{291596FD-C5A3-46E6-84B3-4A1CF4C45675}" srcOrd="0" destOrd="0" presId="urn:microsoft.com/office/officeart/2005/8/layout/hierarchy2"/>
    <dgm:cxn modelId="{C4500B5A-18BF-4FFC-8345-3B4C3EBC9230}" type="presParOf" srcId="{950E0602-E4D1-4963-A9DF-6043ACF6E8D3}" destId="{689AD45B-258E-4F6A-8CC9-25E6F22CB7F7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19E7591-583B-472F-9D7C-ED0F7181D768}" type="doc">
      <dgm:prSet loTypeId="urn:microsoft.com/office/officeart/2005/8/layout/hierarchy2" loCatId="hierarchy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925B284E-C33C-447F-B175-DC411590040C}">
      <dgm:prSet phldrT="[Text]" custT="1"/>
      <dgm:spPr/>
      <dgm:t>
        <a:bodyPr/>
        <a:lstStyle/>
        <a:p>
          <a:r>
            <a:rPr lang="vi-VN" sz="1000" b="1" dirty="0" smtClean="0"/>
            <a:t>Exporters</a:t>
          </a:r>
          <a:endParaRPr lang="en-US" sz="1000" b="1" dirty="0"/>
        </a:p>
      </dgm:t>
    </dgm:pt>
    <dgm:pt modelId="{246A7D4B-CF6F-414F-BFE8-CDEF1A524985}" type="parTrans" cxnId="{DB98D51F-1154-4995-BB7A-3AAC43C3477B}">
      <dgm:prSet/>
      <dgm:spPr/>
      <dgm:t>
        <a:bodyPr/>
        <a:lstStyle/>
        <a:p>
          <a:endParaRPr lang="en-US"/>
        </a:p>
      </dgm:t>
    </dgm:pt>
    <dgm:pt modelId="{3AB7908B-D9EC-4753-8858-668187093BDE}" type="sibTrans" cxnId="{DB98D51F-1154-4995-BB7A-3AAC43C3477B}">
      <dgm:prSet/>
      <dgm:spPr/>
      <dgm:t>
        <a:bodyPr/>
        <a:lstStyle/>
        <a:p>
          <a:endParaRPr lang="en-US"/>
        </a:p>
      </dgm:t>
    </dgm:pt>
    <dgm:pt modelId="{23DACB28-F12B-4794-BB8A-B35B2FEF24F6}">
      <dgm:prSet phldrT="[Text]" custT="1"/>
      <dgm:spPr/>
      <dgm:t>
        <a:bodyPr/>
        <a:lstStyle/>
        <a:p>
          <a:r>
            <a:rPr lang="vi-VN" sz="1000" b="1" dirty="0" smtClean="0"/>
            <a:t>Local Importers/Distributors</a:t>
          </a:r>
          <a:endParaRPr lang="en-US" sz="1000" b="1" dirty="0"/>
        </a:p>
      </dgm:t>
    </dgm:pt>
    <dgm:pt modelId="{C56BD880-B200-429F-9946-6F86070854C1}" type="parTrans" cxnId="{161196E7-72DF-40B1-A29D-C9F597C52809}">
      <dgm:prSet/>
      <dgm:spPr/>
      <dgm:t>
        <a:bodyPr/>
        <a:lstStyle/>
        <a:p>
          <a:endParaRPr lang="en-US"/>
        </a:p>
      </dgm:t>
    </dgm:pt>
    <dgm:pt modelId="{770D4883-4667-4B19-99E4-F1FBB9C12F31}" type="sibTrans" cxnId="{161196E7-72DF-40B1-A29D-C9F597C52809}">
      <dgm:prSet/>
      <dgm:spPr/>
      <dgm:t>
        <a:bodyPr/>
        <a:lstStyle/>
        <a:p>
          <a:endParaRPr lang="en-US"/>
        </a:p>
      </dgm:t>
    </dgm:pt>
    <dgm:pt modelId="{94F79238-1956-4908-8059-EC0CA497C71C}">
      <dgm:prSet phldrT="[Text]" custT="1"/>
      <dgm:spPr/>
      <dgm:t>
        <a:bodyPr/>
        <a:lstStyle/>
        <a:p>
          <a:r>
            <a:rPr lang="vi-VN" sz="1000" b="1" dirty="0" smtClean="0"/>
            <a:t>Wholesalers</a:t>
          </a:r>
          <a:endParaRPr lang="en-US" sz="1000" b="1" dirty="0"/>
        </a:p>
      </dgm:t>
    </dgm:pt>
    <dgm:pt modelId="{F340B15B-8F6E-4078-BAE3-5167FB388B9D}" type="sibTrans" cxnId="{0A4E5CCC-4728-4BF7-A1DA-173BD36621C2}">
      <dgm:prSet/>
      <dgm:spPr/>
      <dgm:t>
        <a:bodyPr/>
        <a:lstStyle/>
        <a:p>
          <a:endParaRPr lang="en-US"/>
        </a:p>
      </dgm:t>
    </dgm:pt>
    <dgm:pt modelId="{32C90BC0-9C07-4A18-BB6C-DB6B66608D3F}" type="parTrans" cxnId="{0A4E5CCC-4728-4BF7-A1DA-173BD36621C2}">
      <dgm:prSet/>
      <dgm:spPr/>
      <dgm:t>
        <a:bodyPr/>
        <a:lstStyle/>
        <a:p>
          <a:endParaRPr lang="en-US"/>
        </a:p>
      </dgm:t>
    </dgm:pt>
    <dgm:pt modelId="{6D5E74DC-18A2-42FD-8F6F-63220B234CB2}">
      <dgm:prSet phldrT="[Text]" custT="1"/>
      <dgm:spPr/>
      <dgm:t>
        <a:bodyPr/>
        <a:lstStyle/>
        <a:p>
          <a:r>
            <a:rPr lang="vi-VN" sz="1000" b="1" dirty="0" smtClean="0"/>
            <a:t>Traditional and modern retail channels   </a:t>
          </a:r>
          <a:endParaRPr lang="en-US" sz="1000" b="1" dirty="0"/>
        </a:p>
      </dgm:t>
    </dgm:pt>
    <dgm:pt modelId="{0F1DB3A1-DFB4-4DAF-A878-9AE91BF9FAFB}" type="parTrans" cxnId="{0ED78B21-0072-4311-8686-046537ABFA48}">
      <dgm:prSet/>
      <dgm:spPr/>
      <dgm:t>
        <a:bodyPr/>
        <a:lstStyle/>
        <a:p>
          <a:endParaRPr lang="en-US"/>
        </a:p>
      </dgm:t>
    </dgm:pt>
    <dgm:pt modelId="{BA9D3CDC-D3DD-4894-BC9E-7E501FAA6E46}" type="sibTrans" cxnId="{0ED78B21-0072-4311-8686-046537ABFA48}">
      <dgm:prSet/>
      <dgm:spPr/>
      <dgm:t>
        <a:bodyPr/>
        <a:lstStyle/>
        <a:p>
          <a:endParaRPr lang="en-US"/>
        </a:p>
      </dgm:t>
    </dgm:pt>
    <dgm:pt modelId="{13BF57C2-52E3-4F8A-B3B5-1CA35A22253A}" type="pres">
      <dgm:prSet presAssocID="{419E7591-583B-472F-9D7C-ED0F7181D768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E7E5328-DDE7-4BE0-A238-BD0027D1B707}" type="pres">
      <dgm:prSet presAssocID="{925B284E-C33C-447F-B175-DC411590040C}" presName="root1" presStyleCnt="0"/>
      <dgm:spPr/>
    </dgm:pt>
    <dgm:pt modelId="{197EED0C-00E7-441E-9940-525DB3949537}" type="pres">
      <dgm:prSet presAssocID="{925B284E-C33C-447F-B175-DC411590040C}" presName="LevelOneTextNode" presStyleLbl="node0" presStyleIdx="0" presStyleCnt="1" custScaleX="149902" custScaleY="9064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8AC988B-A865-45F4-9734-B85506577A2D}" type="pres">
      <dgm:prSet presAssocID="{925B284E-C33C-447F-B175-DC411590040C}" presName="level2hierChild" presStyleCnt="0"/>
      <dgm:spPr/>
    </dgm:pt>
    <dgm:pt modelId="{1D188157-5070-450F-9E10-0F081C5C89D7}" type="pres">
      <dgm:prSet presAssocID="{C56BD880-B200-429F-9946-6F86070854C1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C8265DE8-8B5A-4078-9366-49498DD19D74}" type="pres">
      <dgm:prSet presAssocID="{C56BD880-B200-429F-9946-6F86070854C1}" presName="connTx" presStyleLbl="parChTrans1D2" presStyleIdx="0" presStyleCnt="1"/>
      <dgm:spPr/>
      <dgm:t>
        <a:bodyPr/>
        <a:lstStyle/>
        <a:p>
          <a:endParaRPr lang="en-US"/>
        </a:p>
      </dgm:t>
    </dgm:pt>
    <dgm:pt modelId="{33184E5E-6F8A-4D73-B965-E478B939A1F7}" type="pres">
      <dgm:prSet presAssocID="{23DACB28-F12B-4794-BB8A-B35B2FEF24F6}" presName="root2" presStyleCnt="0"/>
      <dgm:spPr/>
    </dgm:pt>
    <dgm:pt modelId="{8D221FDE-97EC-482C-9C73-41F53EA4D583}" type="pres">
      <dgm:prSet presAssocID="{23DACB28-F12B-4794-BB8A-B35B2FEF24F6}" presName="LevelTwoTextNode" presStyleLbl="node2" presStyleIdx="0" presStyleCnt="1" custScaleX="149902" custScaleY="9064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2745BDE-DD02-422A-8655-42DD0ABB7401}" type="pres">
      <dgm:prSet presAssocID="{23DACB28-F12B-4794-BB8A-B35B2FEF24F6}" presName="level3hierChild" presStyleCnt="0"/>
      <dgm:spPr/>
    </dgm:pt>
    <dgm:pt modelId="{989C835A-6F9F-44B3-82BE-75D48497581C}" type="pres">
      <dgm:prSet presAssocID="{32C90BC0-9C07-4A18-BB6C-DB6B66608D3F}" presName="conn2-1" presStyleLbl="parChTrans1D3" presStyleIdx="0" presStyleCnt="1"/>
      <dgm:spPr/>
      <dgm:t>
        <a:bodyPr/>
        <a:lstStyle/>
        <a:p>
          <a:endParaRPr lang="en-US"/>
        </a:p>
      </dgm:t>
    </dgm:pt>
    <dgm:pt modelId="{1EA5F095-18C2-4A7B-A779-4D1FE4C29DFD}" type="pres">
      <dgm:prSet presAssocID="{32C90BC0-9C07-4A18-BB6C-DB6B66608D3F}" presName="connTx" presStyleLbl="parChTrans1D3" presStyleIdx="0" presStyleCnt="1"/>
      <dgm:spPr/>
      <dgm:t>
        <a:bodyPr/>
        <a:lstStyle/>
        <a:p>
          <a:endParaRPr lang="en-US"/>
        </a:p>
      </dgm:t>
    </dgm:pt>
    <dgm:pt modelId="{0CC52CCF-A29B-4BDC-92CC-15CA79A97A59}" type="pres">
      <dgm:prSet presAssocID="{94F79238-1956-4908-8059-EC0CA497C71C}" presName="root2" presStyleCnt="0"/>
      <dgm:spPr/>
    </dgm:pt>
    <dgm:pt modelId="{FF6DA544-A33E-4DFB-9FE0-7A188BCC4769}" type="pres">
      <dgm:prSet presAssocID="{94F79238-1956-4908-8059-EC0CA497C71C}" presName="LevelTwoTextNode" presStyleLbl="node3" presStyleIdx="0" presStyleCnt="1" custScaleX="149902" custScaleY="9064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A64BD70-5B82-4407-B683-2F68BDC64348}" type="pres">
      <dgm:prSet presAssocID="{94F79238-1956-4908-8059-EC0CA497C71C}" presName="level3hierChild" presStyleCnt="0"/>
      <dgm:spPr/>
    </dgm:pt>
    <dgm:pt modelId="{71A88604-56E8-4ED1-90BD-F50966A28DD3}" type="pres">
      <dgm:prSet presAssocID="{0F1DB3A1-DFB4-4DAF-A878-9AE91BF9FAFB}" presName="conn2-1" presStyleLbl="parChTrans1D4" presStyleIdx="0" presStyleCnt="1"/>
      <dgm:spPr/>
      <dgm:t>
        <a:bodyPr/>
        <a:lstStyle/>
        <a:p>
          <a:endParaRPr lang="en-US"/>
        </a:p>
      </dgm:t>
    </dgm:pt>
    <dgm:pt modelId="{B8BF461E-BCC4-4735-A964-51CFD0C5E253}" type="pres">
      <dgm:prSet presAssocID="{0F1DB3A1-DFB4-4DAF-A878-9AE91BF9FAFB}" presName="connTx" presStyleLbl="parChTrans1D4" presStyleIdx="0" presStyleCnt="1"/>
      <dgm:spPr/>
      <dgm:t>
        <a:bodyPr/>
        <a:lstStyle/>
        <a:p>
          <a:endParaRPr lang="en-US"/>
        </a:p>
      </dgm:t>
    </dgm:pt>
    <dgm:pt modelId="{BD41521B-BD47-46C5-A83C-A9295B959B37}" type="pres">
      <dgm:prSet presAssocID="{6D5E74DC-18A2-42FD-8F6F-63220B234CB2}" presName="root2" presStyleCnt="0"/>
      <dgm:spPr/>
    </dgm:pt>
    <dgm:pt modelId="{5F6298B9-1728-49EC-874E-8BA2F1F9F4FC}" type="pres">
      <dgm:prSet presAssocID="{6D5E74DC-18A2-42FD-8F6F-63220B234CB2}" presName="LevelTwoTextNode" presStyleLbl="node4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04CAC73-AC3A-47BA-8489-FEAEFB51C1B6}" type="pres">
      <dgm:prSet presAssocID="{6D5E74DC-18A2-42FD-8F6F-63220B234CB2}" presName="level3hierChild" presStyleCnt="0"/>
      <dgm:spPr/>
    </dgm:pt>
  </dgm:ptLst>
  <dgm:cxnLst>
    <dgm:cxn modelId="{0ED78B21-0072-4311-8686-046537ABFA48}" srcId="{94F79238-1956-4908-8059-EC0CA497C71C}" destId="{6D5E74DC-18A2-42FD-8F6F-63220B234CB2}" srcOrd="0" destOrd="0" parTransId="{0F1DB3A1-DFB4-4DAF-A878-9AE91BF9FAFB}" sibTransId="{BA9D3CDC-D3DD-4894-BC9E-7E501FAA6E46}"/>
    <dgm:cxn modelId="{1EFEF436-BCB7-4215-89B1-BAFC69F6A2FC}" type="presOf" srcId="{6D5E74DC-18A2-42FD-8F6F-63220B234CB2}" destId="{5F6298B9-1728-49EC-874E-8BA2F1F9F4FC}" srcOrd="0" destOrd="0" presId="urn:microsoft.com/office/officeart/2005/8/layout/hierarchy2"/>
    <dgm:cxn modelId="{D5F94FC8-16AD-4165-B40F-27ADC01A6D7D}" type="presOf" srcId="{32C90BC0-9C07-4A18-BB6C-DB6B66608D3F}" destId="{1EA5F095-18C2-4A7B-A779-4D1FE4C29DFD}" srcOrd="1" destOrd="0" presId="urn:microsoft.com/office/officeart/2005/8/layout/hierarchy2"/>
    <dgm:cxn modelId="{3A83D3BD-5616-4132-879E-7DF78C69A5FE}" type="presOf" srcId="{925B284E-C33C-447F-B175-DC411590040C}" destId="{197EED0C-00E7-441E-9940-525DB3949537}" srcOrd="0" destOrd="0" presId="urn:microsoft.com/office/officeart/2005/8/layout/hierarchy2"/>
    <dgm:cxn modelId="{5B034BD4-B392-4CE2-884E-F50DC3B68B91}" type="presOf" srcId="{0F1DB3A1-DFB4-4DAF-A878-9AE91BF9FAFB}" destId="{B8BF461E-BCC4-4735-A964-51CFD0C5E253}" srcOrd="1" destOrd="0" presId="urn:microsoft.com/office/officeart/2005/8/layout/hierarchy2"/>
    <dgm:cxn modelId="{FB544E85-340F-431E-8A5E-216EF93C9375}" type="presOf" srcId="{94F79238-1956-4908-8059-EC0CA497C71C}" destId="{FF6DA544-A33E-4DFB-9FE0-7A188BCC4769}" srcOrd="0" destOrd="0" presId="urn:microsoft.com/office/officeart/2005/8/layout/hierarchy2"/>
    <dgm:cxn modelId="{161196E7-72DF-40B1-A29D-C9F597C52809}" srcId="{925B284E-C33C-447F-B175-DC411590040C}" destId="{23DACB28-F12B-4794-BB8A-B35B2FEF24F6}" srcOrd="0" destOrd="0" parTransId="{C56BD880-B200-429F-9946-6F86070854C1}" sibTransId="{770D4883-4667-4B19-99E4-F1FBB9C12F31}"/>
    <dgm:cxn modelId="{DB98D51F-1154-4995-BB7A-3AAC43C3477B}" srcId="{419E7591-583B-472F-9D7C-ED0F7181D768}" destId="{925B284E-C33C-447F-B175-DC411590040C}" srcOrd="0" destOrd="0" parTransId="{246A7D4B-CF6F-414F-BFE8-CDEF1A524985}" sibTransId="{3AB7908B-D9EC-4753-8858-668187093BDE}"/>
    <dgm:cxn modelId="{8069B89A-5EB1-4F27-BCA8-B418D5859EC3}" type="presOf" srcId="{419E7591-583B-472F-9D7C-ED0F7181D768}" destId="{13BF57C2-52E3-4F8A-B3B5-1CA35A22253A}" srcOrd="0" destOrd="0" presId="urn:microsoft.com/office/officeart/2005/8/layout/hierarchy2"/>
    <dgm:cxn modelId="{7A085989-FC2C-46A7-B06A-7F4191F3017D}" type="presOf" srcId="{32C90BC0-9C07-4A18-BB6C-DB6B66608D3F}" destId="{989C835A-6F9F-44B3-82BE-75D48497581C}" srcOrd="0" destOrd="0" presId="urn:microsoft.com/office/officeart/2005/8/layout/hierarchy2"/>
    <dgm:cxn modelId="{BD762575-AC0D-472A-944F-31C191ADDF54}" type="presOf" srcId="{23DACB28-F12B-4794-BB8A-B35B2FEF24F6}" destId="{8D221FDE-97EC-482C-9C73-41F53EA4D583}" srcOrd="0" destOrd="0" presId="urn:microsoft.com/office/officeart/2005/8/layout/hierarchy2"/>
    <dgm:cxn modelId="{FE5C91B3-AA6A-4FFE-8301-BD2FA64E4BBB}" type="presOf" srcId="{C56BD880-B200-429F-9946-6F86070854C1}" destId="{C8265DE8-8B5A-4078-9366-49498DD19D74}" srcOrd="1" destOrd="0" presId="urn:microsoft.com/office/officeart/2005/8/layout/hierarchy2"/>
    <dgm:cxn modelId="{3F51227D-9891-4273-B724-FA85EDB3E665}" type="presOf" srcId="{C56BD880-B200-429F-9946-6F86070854C1}" destId="{1D188157-5070-450F-9E10-0F081C5C89D7}" srcOrd="0" destOrd="0" presId="urn:microsoft.com/office/officeart/2005/8/layout/hierarchy2"/>
    <dgm:cxn modelId="{0A4E5CCC-4728-4BF7-A1DA-173BD36621C2}" srcId="{23DACB28-F12B-4794-BB8A-B35B2FEF24F6}" destId="{94F79238-1956-4908-8059-EC0CA497C71C}" srcOrd="0" destOrd="0" parTransId="{32C90BC0-9C07-4A18-BB6C-DB6B66608D3F}" sibTransId="{F340B15B-8F6E-4078-BAE3-5167FB388B9D}"/>
    <dgm:cxn modelId="{EFF93F82-0CCC-45AD-BB4B-2602E7DD7BFC}" type="presOf" srcId="{0F1DB3A1-DFB4-4DAF-A878-9AE91BF9FAFB}" destId="{71A88604-56E8-4ED1-90BD-F50966A28DD3}" srcOrd="0" destOrd="0" presId="urn:microsoft.com/office/officeart/2005/8/layout/hierarchy2"/>
    <dgm:cxn modelId="{4E18439A-DD28-45A4-85CC-07A65B1D5C68}" type="presParOf" srcId="{13BF57C2-52E3-4F8A-B3B5-1CA35A22253A}" destId="{5E7E5328-DDE7-4BE0-A238-BD0027D1B707}" srcOrd="0" destOrd="0" presId="urn:microsoft.com/office/officeart/2005/8/layout/hierarchy2"/>
    <dgm:cxn modelId="{D2ED2EAF-1A80-484B-AD7B-55E8CB0E0F81}" type="presParOf" srcId="{5E7E5328-DDE7-4BE0-A238-BD0027D1B707}" destId="{197EED0C-00E7-441E-9940-525DB3949537}" srcOrd="0" destOrd="0" presId="urn:microsoft.com/office/officeart/2005/8/layout/hierarchy2"/>
    <dgm:cxn modelId="{24EBE6A2-B969-4D91-B687-BDAADEBC95FE}" type="presParOf" srcId="{5E7E5328-DDE7-4BE0-A238-BD0027D1B707}" destId="{68AC988B-A865-45F4-9734-B85506577A2D}" srcOrd="1" destOrd="0" presId="urn:microsoft.com/office/officeart/2005/8/layout/hierarchy2"/>
    <dgm:cxn modelId="{8C325D84-53D3-4C94-9E45-984374021FEE}" type="presParOf" srcId="{68AC988B-A865-45F4-9734-B85506577A2D}" destId="{1D188157-5070-450F-9E10-0F081C5C89D7}" srcOrd="0" destOrd="0" presId="urn:microsoft.com/office/officeart/2005/8/layout/hierarchy2"/>
    <dgm:cxn modelId="{B574E481-0AB3-499B-A526-C4F7BB9DD9C5}" type="presParOf" srcId="{1D188157-5070-450F-9E10-0F081C5C89D7}" destId="{C8265DE8-8B5A-4078-9366-49498DD19D74}" srcOrd="0" destOrd="0" presId="urn:microsoft.com/office/officeart/2005/8/layout/hierarchy2"/>
    <dgm:cxn modelId="{17C709A0-6AF4-47CC-89F4-3F4DCFE35625}" type="presParOf" srcId="{68AC988B-A865-45F4-9734-B85506577A2D}" destId="{33184E5E-6F8A-4D73-B965-E478B939A1F7}" srcOrd="1" destOrd="0" presId="urn:microsoft.com/office/officeart/2005/8/layout/hierarchy2"/>
    <dgm:cxn modelId="{28A4DC6C-800C-4C41-8396-F3462C6BA14D}" type="presParOf" srcId="{33184E5E-6F8A-4D73-B965-E478B939A1F7}" destId="{8D221FDE-97EC-482C-9C73-41F53EA4D583}" srcOrd="0" destOrd="0" presId="urn:microsoft.com/office/officeart/2005/8/layout/hierarchy2"/>
    <dgm:cxn modelId="{CE039858-A9B9-4BCB-8DEA-EB31A7D0F5B8}" type="presParOf" srcId="{33184E5E-6F8A-4D73-B965-E478B939A1F7}" destId="{F2745BDE-DD02-422A-8655-42DD0ABB7401}" srcOrd="1" destOrd="0" presId="urn:microsoft.com/office/officeart/2005/8/layout/hierarchy2"/>
    <dgm:cxn modelId="{E90FB372-8CDF-4387-BE7C-869ED85257B0}" type="presParOf" srcId="{F2745BDE-DD02-422A-8655-42DD0ABB7401}" destId="{989C835A-6F9F-44B3-82BE-75D48497581C}" srcOrd="0" destOrd="0" presId="urn:microsoft.com/office/officeart/2005/8/layout/hierarchy2"/>
    <dgm:cxn modelId="{C53418C8-6CBF-437D-8F4F-DB36990ABA55}" type="presParOf" srcId="{989C835A-6F9F-44B3-82BE-75D48497581C}" destId="{1EA5F095-18C2-4A7B-A779-4D1FE4C29DFD}" srcOrd="0" destOrd="0" presId="urn:microsoft.com/office/officeart/2005/8/layout/hierarchy2"/>
    <dgm:cxn modelId="{3CB772B1-E040-456B-B41A-E79B09C4DB96}" type="presParOf" srcId="{F2745BDE-DD02-422A-8655-42DD0ABB7401}" destId="{0CC52CCF-A29B-4BDC-92CC-15CA79A97A59}" srcOrd="1" destOrd="0" presId="urn:microsoft.com/office/officeart/2005/8/layout/hierarchy2"/>
    <dgm:cxn modelId="{5A2791F0-7706-4D98-8470-26D192E41F0D}" type="presParOf" srcId="{0CC52CCF-A29B-4BDC-92CC-15CA79A97A59}" destId="{FF6DA544-A33E-4DFB-9FE0-7A188BCC4769}" srcOrd="0" destOrd="0" presId="urn:microsoft.com/office/officeart/2005/8/layout/hierarchy2"/>
    <dgm:cxn modelId="{CB039E64-C1EA-4600-BFE7-2E6D04C9C212}" type="presParOf" srcId="{0CC52CCF-A29B-4BDC-92CC-15CA79A97A59}" destId="{3A64BD70-5B82-4407-B683-2F68BDC64348}" srcOrd="1" destOrd="0" presId="urn:microsoft.com/office/officeart/2005/8/layout/hierarchy2"/>
    <dgm:cxn modelId="{DB08AC3B-345F-4DE6-81CE-6DC541FF4B4D}" type="presParOf" srcId="{3A64BD70-5B82-4407-B683-2F68BDC64348}" destId="{71A88604-56E8-4ED1-90BD-F50966A28DD3}" srcOrd="0" destOrd="0" presId="urn:microsoft.com/office/officeart/2005/8/layout/hierarchy2"/>
    <dgm:cxn modelId="{2BC9EA7D-D72C-4DFB-9DE7-82EAB529D50F}" type="presParOf" srcId="{71A88604-56E8-4ED1-90BD-F50966A28DD3}" destId="{B8BF461E-BCC4-4735-A964-51CFD0C5E253}" srcOrd="0" destOrd="0" presId="urn:microsoft.com/office/officeart/2005/8/layout/hierarchy2"/>
    <dgm:cxn modelId="{6DE7F664-C2DB-4F78-9392-BF3526334DEE}" type="presParOf" srcId="{3A64BD70-5B82-4407-B683-2F68BDC64348}" destId="{BD41521B-BD47-46C5-A83C-A9295B959B37}" srcOrd="1" destOrd="0" presId="urn:microsoft.com/office/officeart/2005/8/layout/hierarchy2"/>
    <dgm:cxn modelId="{052C2C1B-ADAC-4BDC-8F90-C655D41822E0}" type="presParOf" srcId="{BD41521B-BD47-46C5-A83C-A9295B959B37}" destId="{5F6298B9-1728-49EC-874E-8BA2F1F9F4FC}" srcOrd="0" destOrd="0" presId="urn:microsoft.com/office/officeart/2005/8/layout/hierarchy2"/>
    <dgm:cxn modelId="{477A1A10-E978-416C-867C-50482716AA4B}" type="presParOf" srcId="{BD41521B-BD47-46C5-A83C-A9295B959B37}" destId="{304CAC73-AC3A-47BA-8489-FEAEFB51C1B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FF81518-7B82-43E9-BCBD-7E8C3EF2055B}" type="doc">
      <dgm:prSet loTypeId="urn:microsoft.com/office/officeart/2005/8/layout/hierarchy2" loCatId="hierarchy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7A27A49F-DCDC-4C34-988F-54B08B0B000D}">
      <dgm:prSet phldrT="[Text]" custT="1"/>
      <dgm:spPr/>
      <dgm:t>
        <a:bodyPr/>
        <a:lstStyle/>
        <a:p>
          <a:r>
            <a:rPr lang="vi-VN" sz="1000" b="1" dirty="0" smtClean="0"/>
            <a:t>Exporters </a:t>
          </a:r>
          <a:endParaRPr lang="en-US" sz="1000" b="1" dirty="0"/>
        </a:p>
      </dgm:t>
    </dgm:pt>
    <dgm:pt modelId="{A61F7919-A8F6-4039-B7FE-3CAF7FB042AC}" type="parTrans" cxnId="{FFE7A3BC-5F10-4F6C-88CC-1CC047381801}">
      <dgm:prSet/>
      <dgm:spPr/>
      <dgm:t>
        <a:bodyPr/>
        <a:lstStyle/>
        <a:p>
          <a:endParaRPr lang="en-US"/>
        </a:p>
      </dgm:t>
    </dgm:pt>
    <dgm:pt modelId="{3049DCE6-2AB9-4ADC-8DF1-E8D53566DDFC}" type="sibTrans" cxnId="{FFE7A3BC-5F10-4F6C-88CC-1CC047381801}">
      <dgm:prSet/>
      <dgm:spPr/>
      <dgm:t>
        <a:bodyPr/>
        <a:lstStyle/>
        <a:p>
          <a:endParaRPr lang="en-US"/>
        </a:p>
      </dgm:t>
    </dgm:pt>
    <dgm:pt modelId="{42F3ABA2-60C9-41BC-BAC9-8AAC5904BC4A}">
      <dgm:prSet phldrT="[Text]" custT="1"/>
      <dgm:spPr/>
      <dgm:t>
        <a:bodyPr/>
        <a:lstStyle/>
        <a:p>
          <a:r>
            <a:rPr lang="vi-VN" sz="1000" b="1" dirty="0" smtClean="0"/>
            <a:t>Local Agent </a:t>
          </a:r>
          <a:endParaRPr lang="en-US" sz="1000" b="1" dirty="0"/>
        </a:p>
      </dgm:t>
    </dgm:pt>
    <dgm:pt modelId="{909F6E9C-0524-49C6-84B1-2A4A5624A610}" type="parTrans" cxnId="{CDF81A9A-330B-474D-BC99-443924943319}">
      <dgm:prSet/>
      <dgm:spPr/>
      <dgm:t>
        <a:bodyPr/>
        <a:lstStyle/>
        <a:p>
          <a:endParaRPr lang="en-US"/>
        </a:p>
      </dgm:t>
    </dgm:pt>
    <dgm:pt modelId="{DA56C3C2-4E3E-4626-8753-A94937FA3794}" type="sibTrans" cxnId="{CDF81A9A-330B-474D-BC99-443924943319}">
      <dgm:prSet/>
      <dgm:spPr/>
      <dgm:t>
        <a:bodyPr/>
        <a:lstStyle/>
        <a:p>
          <a:endParaRPr lang="en-US"/>
        </a:p>
      </dgm:t>
    </dgm:pt>
    <dgm:pt modelId="{2AF0A25A-9DB2-4304-9976-40A6BF4970C3}">
      <dgm:prSet phldrT="[Text]" custT="1"/>
      <dgm:spPr/>
      <dgm:t>
        <a:bodyPr/>
        <a:lstStyle/>
        <a:p>
          <a:r>
            <a:rPr lang="vi-VN" sz="1000" b="1" dirty="0" smtClean="0"/>
            <a:t>Mordern Retail channels </a:t>
          </a:r>
          <a:endParaRPr lang="en-US" sz="1000" b="1" dirty="0"/>
        </a:p>
      </dgm:t>
    </dgm:pt>
    <dgm:pt modelId="{A2C8E79B-EAFF-414C-94DB-803F2996CB81}" type="parTrans" cxnId="{17193CF1-D36A-4B9D-8CF4-EF52C26642FF}">
      <dgm:prSet/>
      <dgm:spPr/>
      <dgm:t>
        <a:bodyPr/>
        <a:lstStyle/>
        <a:p>
          <a:endParaRPr lang="en-US"/>
        </a:p>
      </dgm:t>
    </dgm:pt>
    <dgm:pt modelId="{F456E311-2081-4689-BE10-FD4858D3DDFB}" type="sibTrans" cxnId="{17193CF1-D36A-4B9D-8CF4-EF52C26642FF}">
      <dgm:prSet/>
      <dgm:spPr/>
      <dgm:t>
        <a:bodyPr/>
        <a:lstStyle/>
        <a:p>
          <a:endParaRPr lang="en-US"/>
        </a:p>
      </dgm:t>
    </dgm:pt>
    <dgm:pt modelId="{0CD1282D-9497-4A1D-8426-5C40EDBC69FD}" type="pres">
      <dgm:prSet presAssocID="{3FF81518-7B82-43E9-BCBD-7E8C3EF2055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7A33C9A-E513-426E-BBEF-A13CC6F4E704}" type="pres">
      <dgm:prSet presAssocID="{7A27A49F-DCDC-4C34-988F-54B08B0B000D}" presName="root1" presStyleCnt="0"/>
      <dgm:spPr/>
    </dgm:pt>
    <dgm:pt modelId="{3C7E3B2B-42D0-4D52-9055-EF2F2D2626AD}" type="pres">
      <dgm:prSet presAssocID="{7A27A49F-DCDC-4C34-988F-54B08B0B000D}" presName="LevelOneTextNode" presStyleLbl="node0" presStyleIdx="0" presStyleCnt="1" custLinFactNeighborX="-2472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15692DC-0D14-4DE2-96EA-6729E59FFBDE}" type="pres">
      <dgm:prSet presAssocID="{7A27A49F-DCDC-4C34-988F-54B08B0B000D}" presName="level2hierChild" presStyleCnt="0"/>
      <dgm:spPr/>
    </dgm:pt>
    <dgm:pt modelId="{57EC9ED6-F4B4-4526-9019-D26917093794}" type="pres">
      <dgm:prSet presAssocID="{909F6E9C-0524-49C6-84B1-2A4A5624A610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2D2DE004-4DE1-4746-AC72-3A841065CFE8}" type="pres">
      <dgm:prSet presAssocID="{909F6E9C-0524-49C6-84B1-2A4A5624A610}" presName="connTx" presStyleLbl="parChTrans1D2" presStyleIdx="0" presStyleCnt="1"/>
      <dgm:spPr/>
      <dgm:t>
        <a:bodyPr/>
        <a:lstStyle/>
        <a:p>
          <a:endParaRPr lang="en-US"/>
        </a:p>
      </dgm:t>
    </dgm:pt>
    <dgm:pt modelId="{986C385C-CA82-40F3-8A72-9A667C6AC634}" type="pres">
      <dgm:prSet presAssocID="{42F3ABA2-60C9-41BC-BAC9-8AAC5904BC4A}" presName="root2" presStyleCnt="0"/>
      <dgm:spPr/>
    </dgm:pt>
    <dgm:pt modelId="{170AC69E-4E3A-4608-ABB0-39CCE1A640A7}" type="pres">
      <dgm:prSet presAssocID="{42F3ABA2-60C9-41BC-BAC9-8AAC5904BC4A}" presName="LevelTwoTextNode" presStyleLbl="node2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CABCB20-986A-4ACB-8A6B-FFC3DDDE022F}" type="pres">
      <dgm:prSet presAssocID="{42F3ABA2-60C9-41BC-BAC9-8AAC5904BC4A}" presName="level3hierChild" presStyleCnt="0"/>
      <dgm:spPr/>
    </dgm:pt>
    <dgm:pt modelId="{B2A7A502-B092-4A47-B827-3982E91D0083}" type="pres">
      <dgm:prSet presAssocID="{A2C8E79B-EAFF-414C-94DB-803F2996CB81}" presName="conn2-1" presStyleLbl="parChTrans1D3" presStyleIdx="0" presStyleCnt="1"/>
      <dgm:spPr/>
      <dgm:t>
        <a:bodyPr/>
        <a:lstStyle/>
        <a:p>
          <a:endParaRPr lang="en-US"/>
        </a:p>
      </dgm:t>
    </dgm:pt>
    <dgm:pt modelId="{E95A70E5-51C9-4501-90D9-5481635F49DB}" type="pres">
      <dgm:prSet presAssocID="{A2C8E79B-EAFF-414C-94DB-803F2996CB81}" presName="connTx" presStyleLbl="parChTrans1D3" presStyleIdx="0" presStyleCnt="1"/>
      <dgm:spPr/>
      <dgm:t>
        <a:bodyPr/>
        <a:lstStyle/>
        <a:p>
          <a:endParaRPr lang="en-US"/>
        </a:p>
      </dgm:t>
    </dgm:pt>
    <dgm:pt modelId="{80486456-EF53-4DB1-B65F-C75D6C1B1340}" type="pres">
      <dgm:prSet presAssocID="{2AF0A25A-9DB2-4304-9976-40A6BF4970C3}" presName="root2" presStyleCnt="0"/>
      <dgm:spPr/>
    </dgm:pt>
    <dgm:pt modelId="{56374EA8-7D5A-465C-AFEF-169712EDD9E2}" type="pres">
      <dgm:prSet presAssocID="{2AF0A25A-9DB2-4304-9976-40A6BF4970C3}" presName="LevelTwoTextNode" presStyleLbl="node3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CB95A4C-2C37-4CE9-AE9D-4942B6C7B953}" type="pres">
      <dgm:prSet presAssocID="{2AF0A25A-9DB2-4304-9976-40A6BF4970C3}" presName="level3hierChild" presStyleCnt="0"/>
      <dgm:spPr/>
    </dgm:pt>
  </dgm:ptLst>
  <dgm:cxnLst>
    <dgm:cxn modelId="{0A14EA29-710C-4953-BB9B-D134F3A6C716}" type="presOf" srcId="{2AF0A25A-9DB2-4304-9976-40A6BF4970C3}" destId="{56374EA8-7D5A-465C-AFEF-169712EDD9E2}" srcOrd="0" destOrd="0" presId="urn:microsoft.com/office/officeart/2005/8/layout/hierarchy2"/>
    <dgm:cxn modelId="{E3B06163-41F0-43D2-93F9-BB77B29AD0E3}" type="presOf" srcId="{909F6E9C-0524-49C6-84B1-2A4A5624A610}" destId="{2D2DE004-4DE1-4746-AC72-3A841065CFE8}" srcOrd="1" destOrd="0" presId="urn:microsoft.com/office/officeart/2005/8/layout/hierarchy2"/>
    <dgm:cxn modelId="{29240CA1-C0DF-4D84-BF8D-99002DA1D314}" type="presOf" srcId="{7A27A49F-DCDC-4C34-988F-54B08B0B000D}" destId="{3C7E3B2B-42D0-4D52-9055-EF2F2D2626AD}" srcOrd="0" destOrd="0" presId="urn:microsoft.com/office/officeart/2005/8/layout/hierarchy2"/>
    <dgm:cxn modelId="{17193CF1-D36A-4B9D-8CF4-EF52C26642FF}" srcId="{42F3ABA2-60C9-41BC-BAC9-8AAC5904BC4A}" destId="{2AF0A25A-9DB2-4304-9976-40A6BF4970C3}" srcOrd="0" destOrd="0" parTransId="{A2C8E79B-EAFF-414C-94DB-803F2996CB81}" sibTransId="{F456E311-2081-4689-BE10-FD4858D3DDFB}"/>
    <dgm:cxn modelId="{FCB083CA-1D8C-4818-8C66-176218607CF3}" type="presOf" srcId="{909F6E9C-0524-49C6-84B1-2A4A5624A610}" destId="{57EC9ED6-F4B4-4526-9019-D26917093794}" srcOrd="0" destOrd="0" presId="urn:microsoft.com/office/officeart/2005/8/layout/hierarchy2"/>
    <dgm:cxn modelId="{0866C498-E4EA-407E-925D-4E190F865B9A}" type="presOf" srcId="{3FF81518-7B82-43E9-BCBD-7E8C3EF2055B}" destId="{0CD1282D-9497-4A1D-8426-5C40EDBC69FD}" srcOrd="0" destOrd="0" presId="urn:microsoft.com/office/officeart/2005/8/layout/hierarchy2"/>
    <dgm:cxn modelId="{FFE7A3BC-5F10-4F6C-88CC-1CC047381801}" srcId="{3FF81518-7B82-43E9-BCBD-7E8C3EF2055B}" destId="{7A27A49F-DCDC-4C34-988F-54B08B0B000D}" srcOrd="0" destOrd="0" parTransId="{A61F7919-A8F6-4039-B7FE-3CAF7FB042AC}" sibTransId="{3049DCE6-2AB9-4ADC-8DF1-E8D53566DDFC}"/>
    <dgm:cxn modelId="{A3CC776E-8A64-48F0-986E-C1BE36EDBA5D}" type="presOf" srcId="{A2C8E79B-EAFF-414C-94DB-803F2996CB81}" destId="{B2A7A502-B092-4A47-B827-3982E91D0083}" srcOrd="0" destOrd="0" presId="urn:microsoft.com/office/officeart/2005/8/layout/hierarchy2"/>
    <dgm:cxn modelId="{CDF81A9A-330B-474D-BC99-443924943319}" srcId="{7A27A49F-DCDC-4C34-988F-54B08B0B000D}" destId="{42F3ABA2-60C9-41BC-BAC9-8AAC5904BC4A}" srcOrd="0" destOrd="0" parTransId="{909F6E9C-0524-49C6-84B1-2A4A5624A610}" sibTransId="{DA56C3C2-4E3E-4626-8753-A94937FA3794}"/>
    <dgm:cxn modelId="{C37A8405-8471-40E4-AB1F-E2A9565EAEA5}" type="presOf" srcId="{42F3ABA2-60C9-41BC-BAC9-8AAC5904BC4A}" destId="{170AC69E-4E3A-4608-ABB0-39CCE1A640A7}" srcOrd="0" destOrd="0" presId="urn:microsoft.com/office/officeart/2005/8/layout/hierarchy2"/>
    <dgm:cxn modelId="{488B2222-6CCE-4FF4-9840-6F36C45B5980}" type="presOf" srcId="{A2C8E79B-EAFF-414C-94DB-803F2996CB81}" destId="{E95A70E5-51C9-4501-90D9-5481635F49DB}" srcOrd="1" destOrd="0" presId="urn:microsoft.com/office/officeart/2005/8/layout/hierarchy2"/>
    <dgm:cxn modelId="{A4205AC3-6ACA-40CF-A8FA-18605CFE20B9}" type="presParOf" srcId="{0CD1282D-9497-4A1D-8426-5C40EDBC69FD}" destId="{67A33C9A-E513-426E-BBEF-A13CC6F4E704}" srcOrd="0" destOrd="0" presId="urn:microsoft.com/office/officeart/2005/8/layout/hierarchy2"/>
    <dgm:cxn modelId="{1A8E8FD3-F079-4502-B46C-F3B058AD9843}" type="presParOf" srcId="{67A33C9A-E513-426E-BBEF-A13CC6F4E704}" destId="{3C7E3B2B-42D0-4D52-9055-EF2F2D2626AD}" srcOrd="0" destOrd="0" presId="urn:microsoft.com/office/officeart/2005/8/layout/hierarchy2"/>
    <dgm:cxn modelId="{5C714437-0F09-41B5-87B1-9BF2E18717DD}" type="presParOf" srcId="{67A33C9A-E513-426E-BBEF-A13CC6F4E704}" destId="{A15692DC-0D14-4DE2-96EA-6729E59FFBDE}" srcOrd="1" destOrd="0" presId="urn:microsoft.com/office/officeart/2005/8/layout/hierarchy2"/>
    <dgm:cxn modelId="{03A681D8-F31F-4706-9B64-A159D3C8F591}" type="presParOf" srcId="{A15692DC-0D14-4DE2-96EA-6729E59FFBDE}" destId="{57EC9ED6-F4B4-4526-9019-D26917093794}" srcOrd="0" destOrd="0" presId="urn:microsoft.com/office/officeart/2005/8/layout/hierarchy2"/>
    <dgm:cxn modelId="{64878744-FB80-4545-80AD-BD35729D97D7}" type="presParOf" srcId="{57EC9ED6-F4B4-4526-9019-D26917093794}" destId="{2D2DE004-4DE1-4746-AC72-3A841065CFE8}" srcOrd="0" destOrd="0" presId="urn:microsoft.com/office/officeart/2005/8/layout/hierarchy2"/>
    <dgm:cxn modelId="{188A26C5-ACA4-46D3-AF47-C9F60DA7285A}" type="presParOf" srcId="{A15692DC-0D14-4DE2-96EA-6729E59FFBDE}" destId="{986C385C-CA82-40F3-8A72-9A667C6AC634}" srcOrd="1" destOrd="0" presId="urn:microsoft.com/office/officeart/2005/8/layout/hierarchy2"/>
    <dgm:cxn modelId="{4A07AEC0-22E6-4323-9597-94C8CDF96B65}" type="presParOf" srcId="{986C385C-CA82-40F3-8A72-9A667C6AC634}" destId="{170AC69E-4E3A-4608-ABB0-39CCE1A640A7}" srcOrd="0" destOrd="0" presId="urn:microsoft.com/office/officeart/2005/8/layout/hierarchy2"/>
    <dgm:cxn modelId="{279AD3AD-0B3F-4D88-A384-80F85D138610}" type="presParOf" srcId="{986C385C-CA82-40F3-8A72-9A667C6AC634}" destId="{CCABCB20-986A-4ACB-8A6B-FFC3DDDE022F}" srcOrd="1" destOrd="0" presId="urn:microsoft.com/office/officeart/2005/8/layout/hierarchy2"/>
    <dgm:cxn modelId="{E75F2C5B-EBD0-476A-827D-F8B9A5C4860B}" type="presParOf" srcId="{CCABCB20-986A-4ACB-8A6B-FFC3DDDE022F}" destId="{B2A7A502-B092-4A47-B827-3982E91D0083}" srcOrd="0" destOrd="0" presId="urn:microsoft.com/office/officeart/2005/8/layout/hierarchy2"/>
    <dgm:cxn modelId="{4F346BD9-5C3C-44CD-8879-196756BB95DB}" type="presParOf" srcId="{B2A7A502-B092-4A47-B827-3982E91D0083}" destId="{E95A70E5-51C9-4501-90D9-5481635F49DB}" srcOrd="0" destOrd="0" presId="urn:microsoft.com/office/officeart/2005/8/layout/hierarchy2"/>
    <dgm:cxn modelId="{B719CCDD-A86A-449E-8F66-EACEE20E3C41}" type="presParOf" srcId="{CCABCB20-986A-4ACB-8A6B-FFC3DDDE022F}" destId="{80486456-EF53-4DB1-B65F-C75D6C1B1340}" srcOrd="1" destOrd="0" presId="urn:microsoft.com/office/officeart/2005/8/layout/hierarchy2"/>
    <dgm:cxn modelId="{23B24480-9B34-4C87-96E9-86C1B8337FAA}" type="presParOf" srcId="{80486456-EF53-4DB1-B65F-C75D6C1B1340}" destId="{56374EA8-7D5A-465C-AFEF-169712EDD9E2}" srcOrd="0" destOrd="0" presId="urn:microsoft.com/office/officeart/2005/8/layout/hierarchy2"/>
    <dgm:cxn modelId="{A1A0C157-3875-4599-AB39-667DFA9B0820}" type="presParOf" srcId="{80486456-EF53-4DB1-B65F-C75D6C1B1340}" destId="{FCB95A4C-2C37-4CE9-AE9D-4942B6C7B95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FF81518-7B82-43E9-BCBD-7E8C3EF2055B}" type="doc">
      <dgm:prSet loTypeId="urn:microsoft.com/office/officeart/2005/8/layout/hierarchy2" loCatId="hierarchy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7A27A49F-DCDC-4C34-988F-54B08B0B000D}">
      <dgm:prSet phldrT="[Text]" custT="1"/>
      <dgm:spPr/>
      <dgm:t>
        <a:bodyPr/>
        <a:lstStyle/>
        <a:p>
          <a:r>
            <a:rPr lang="vi-VN" sz="1000" b="1" dirty="0" smtClean="0"/>
            <a:t>Exporters </a:t>
          </a:r>
          <a:endParaRPr lang="en-US" sz="1000" b="1" dirty="0"/>
        </a:p>
      </dgm:t>
    </dgm:pt>
    <dgm:pt modelId="{A61F7919-A8F6-4039-B7FE-3CAF7FB042AC}" type="parTrans" cxnId="{FFE7A3BC-5F10-4F6C-88CC-1CC047381801}">
      <dgm:prSet/>
      <dgm:spPr/>
      <dgm:t>
        <a:bodyPr/>
        <a:lstStyle/>
        <a:p>
          <a:endParaRPr lang="en-US"/>
        </a:p>
      </dgm:t>
    </dgm:pt>
    <dgm:pt modelId="{3049DCE6-2AB9-4ADC-8DF1-E8D53566DDFC}" type="sibTrans" cxnId="{FFE7A3BC-5F10-4F6C-88CC-1CC047381801}">
      <dgm:prSet/>
      <dgm:spPr/>
      <dgm:t>
        <a:bodyPr/>
        <a:lstStyle/>
        <a:p>
          <a:endParaRPr lang="en-US"/>
        </a:p>
      </dgm:t>
    </dgm:pt>
    <dgm:pt modelId="{42F3ABA2-60C9-41BC-BAC9-8AAC5904BC4A}">
      <dgm:prSet phldrT="[Text]" custT="1"/>
      <dgm:spPr/>
      <dgm:t>
        <a:bodyPr/>
        <a:lstStyle/>
        <a:p>
          <a:r>
            <a:rPr lang="vi-VN" sz="1000" b="1" dirty="0" smtClean="0"/>
            <a:t>Retail Giants/ Big mordern Retailers (Metro Cash and Carry, Big C, Saigon Co-op, AEON, Lotte, E-mart, Maximart, Citimart, Fivimart)</a:t>
          </a:r>
          <a:endParaRPr lang="en-US" sz="1000" b="1" dirty="0"/>
        </a:p>
      </dgm:t>
    </dgm:pt>
    <dgm:pt modelId="{909F6E9C-0524-49C6-84B1-2A4A5624A610}" type="parTrans" cxnId="{CDF81A9A-330B-474D-BC99-443924943319}">
      <dgm:prSet/>
      <dgm:spPr/>
      <dgm:t>
        <a:bodyPr/>
        <a:lstStyle/>
        <a:p>
          <a:endParaRPr lang="en-US"/>
        </a:p>
      </dgm:t>
    </dgm:pt>
    <dgm:pt modelId="{DA56C3C2-4E3E-4626-8753-A94937FA3794}" type="sibTrans" cxnId="{CDF81A9A-330B-474D-BC99-443924943319}">
      <dgm:prSet/>
      <dgm:spPr/>
      <dgm:t>
        <a:bodyPr/>
        <a:lstStyle/>
        <a:p>
          <a:endParaRPr lang="en-US"/>
        </a:p>
      </dgm:t>
    </dgm:pt>
    <dgm:pt modelId="{0CD1282D-9497-4A1D-8426-5C40EDBC69FD}" type="pres">
      <dgm:prSet presAssocID="{3FF81518-7B82-43E9-BCBD-7E8C3EF2055B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7A33C9A-E513-426E-BBEF-A13CC6F4E704}" type="pres">
      <dgm:prSet presAssocID="{7A27A49F-DCDC-4C34-988F-54B08B0B000D}" presName="root1" presStyleCnt="0"/>
      <dgm:spPr/>
    </dgm:pt>
    <dgm:pt modelId="{3C7E3B2B-42D0-4D52-9055-EF2F2D2626AD}" type="pres">
      <dgm:prSet presAssocID="{7A27A49F-DCDC-4C34-988F-54B08B0B000D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15692DC-0D14-4DE2-96EA-6729E59FFBDE}" type="pres">
      <dgm:prSet presAssocID="{7A27A49F-DCDC-4C34-988F-54B08B0B000D}" presName="level2hierChild" presStyleCnt="0"/>
      <dgm:spPr/>
    </dgm:pt>
    <dgm:pt modelId="{57EC9ED6-F4B4-4526-9019-D26917093794}" type="pres">
      <dgm:prSet presAssocID="{909F6E9C-0524-49C6-84B1-2A4A5624A610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2D2DE004-4DE1-4746-AC72-3A841065CFE8}" type="pres">
      <dgm:prSet presAssocID="{909F6E9C-0524-49C6-84B1-2A4A5624A610}" presName="connTx" presStyleLbl="parChTrans1D2" presStyleIdx="0" presStyleCnt="1"/>
      <dgm:spPr/>
      <dgm:t>
        <a:bodyPr/>
        <a:lstStyle/>
        <a:p>
          <a:endParaRPr lang="en-US"/>
        </a:p>
      </dgm:t>
    </dgm:pt>
    <dgm:pt modelId="{986C385C-CA82-40F3-8A72-9A667C6AC634}" type="pres">
      <dgm:prSet presAssocID="{42F3ABA2-60C9-41BC-BAC9-8AAC5904BC4A}" presName="root2" presStyleCnt="0"/>
      <dgm:spPr/>
    </dgm:pt>
    <dgm:pt modelId="{170AC69E-4E3A-4608-ABB0-39CCE1A640A7}" type="pres">
      <dgm:prSet presAssocID="{42F3ABA2-60C9-41BC-BAC9-8AAC5904BC4A}" presName="LevelTwoTextNode" presStyleLbl="node2" presStyleIdx="0" presStyleCnt="1" custScaleX="420360" custScaleY="9248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CABCB20-986A-4ACB-8A6B-FFC3DDDE022F}" type="pres">
      <dgm:prSet presAssocID="{42F3ABA2-60C9-41BC-BAC9-8AAC5904BC4A}" presName="level3hierChild" presStyleCnt="0"/>
      <dgm:spPr/>
    </dgm:pt>
  </dgm:ptLst>
  <dgm:cxnLst>
    <dgm:cxn modelId="{CDF81A9A-330B-474D-BC99-443924943319}" srcId="{7A27A49F-DCDC-4C34-988F-54B08B0B000D}" destId="{42F3ABA2-60C9-41BC-BAC9-8AAC5904BC4A}" srcOrd="0" destOrd="0" parTransId="{909F6E9C-0524-49C6-84B1-2A4A5624A610}" sibTransId="{DA56C3C2-4E3E-4626-8753-A94937FA3794}"/>
    <dgm:cxn modelId="{021A268B-35F5-4E42-9511-307A6B20541B}" type="presOf" srcId="{42F3ABA2-60C9-41BC-BAC9-8AAC5904BC4A}" destId="{170AC69E-4E3A-4608-ABB0-39CCE1A640A7}" srcOrd="0" destOrd="0" presId="urn:microsoft.com/office/officeart/2005/8/layout/hierarchy2"/>
    <dgm:cxn modelId="{539D6DB5-2E3D-4F3D-BFDB-FCA1B6F3FDBE}" type="presOf" srcId="{909F6E9C-0524-49C6-84B1-2A4A5624A610}" destId="{2D2DE004-4DE1-4746-AC72-3A841065CFE8}" srcOrd="1" destOrd="0" presId="urn:microsoft.com/office/officeart/2005/8/layout/hierarchy2"/>
    <dgm:cxn modelId="{C5758AF0-66F0-4596-A3E4-952643C2935C}" type="presOf" srcId="{3FF81518-7B82-43E9-BCBD-7E8C3EF2055B}" destId="{0CD1282D-9497-4A1D-8426-5C40EDBC69FD}" srcOrd="0" destOrd="0" presId="urn:microsoft.com/office/officeart/2005/8/layout/hierarchy2"/>
    <dgm:cxn modelId="{043B4A49-D722-46D0-AC06-4CE88BD00E08}" type="presOf" srcId="{7A27A49F-DCDC-4C34-988F-54B08B0B000D}" destId="{3C7E3B2B-42D0-4D52-9055-EF2F2D2626AD}" srcOrd="0" destOrd="0" presId="urn:microsoft.com/office/officeart/2005/8/layout/hierarchy2"/>
    <dgm:cxn modelId="{FFE7A3BC-5F10-4F6C-88CC-1CC047381801}" srcId="{3FF81518-7B82-43E9-BCBD-7E8C3EF2055B}" destId="{7A27A49F-DCDC-4C34-988F-54B08B0B000D}" srcOrd="0" destOrd="0" parTransId="{A61F7919-A8F6-4039-B7FE-3CAF7FB042AC}" sibTransId="{3049DCE6-2AB9-4ADC-8DF1-E8D53566DDFC}"/>
    <dgm:cxn modelId="{AD7633D5-68EE-45FC-B05B-FEA49334B617}" type="presOf" srcId="{909F6E9C-0524-49C6-84B1-2A4A5624A610}" destId="{57EC9ED6-F4B4-4526-9019-D26917093794}" srcOrd="0" destOrd="0" presId="urn:microsoft.com/office/officeart/2005/8/layout/hierarchy2"/>
    <dgm:cxn modelId="{6B9D4B23-3C40-41B7-B4E2-70B74B5CA547}" type="presParOf" srcId="{0CD1282D-9497-4A1D-8426-5C40EDBC69FD}" destId="{67A33C9A-E513-426E-BBEF-A13CC6F4E704}" srcOrd="0" destOrd="0" presId="urn:microsoft.com/office/officeart/2005/8/layout/hierarchy2"/>
    <dgm:cxn modelId="{F91D5DE2-2484-4146-9620-6AFFB295F0C0}" type="presParOf" srcId="{67A33C9A-E513-426E-BBEF-A13CC6F4E704}" destId="{3C7E3B2B-42D0-4D52-9055-EF2F2D2626AD}" srcOrd="0" destOrd="0" presId="urn:microsoft.com/office/officeart/2005/8/layout/hierarchy2"/>
    <dgm:cxn modelId="{B71BC65D-B95B-4650-904F-F6A2BDB48C67}" type="presParOf" srcId="{67A33C9A-E513-426E-BBEF-A13CC6F4E704}" destId="{A15692DC-0D14-4DE2-96EA-6729E59FFBDE}" srcOrd="1" destOrd="0" presId="urn:microsoft.com/office/officeart/2005/8/layout/hierarchy2"/>
    <dgm:cxn modelId="{739E18D0-E991-4723-99F8-8AD1668E8D95}" type="presParOf" srcId="{A15692DC-0D14-4DE2-96EA-6729E59FFBDE}" destId="{57EC9ED6-F4B4-4526-9019-D26917093794}" srcOrd="0" destOrd="0" presId="urn:microsoft.com/office/officeart/2005/8/layout/hierarchy2"/>
    <dgm:cxn modelId="{53D0EBEF-CD4D-432A-BB85-6EB2BEDEC590}" type="presParOf" srcId="{57EC9ED6-F4B4-4526-9019-D26917093794}" destId="{2D2DE004-4DE1-4746-AC72-3A841065CFE8}" srcOrd="0" destOrd="0" presId="urn:microsoft.com/office/officeart/2005/8/layout/hierarchy2"/>
    <dgm:cxn modelId="{A8E8F193-9A44-433E-8AF5-96C3B264FE72}" type="presParOf" srcId="{A15692DC-0D14-4DE2-96EA-6729E59FFBDE}" destId="{986C385C-CA82-40F3-8A72-9A667C6AC634}" srcOrd="1" destOrd="0" presId="urn:microsoft.com/office/officeart/2005/8/layout/hierarchy2"/>
    <dgm:cxn modelId="{A63F4C92-E086-4E2F-AEEC-5C90224D089E}" type="presParOf" srcId="{986C385C-CA82-40F3-8A72-9A667C6AC634}" destId="{170AC69E-4E3A-4608-ABB0-39CCE1A640A7}" srcOrd="0" destOrd="0" presId="urn:microsoft.com/office/officeart/2005/8/layout/hierarchy2"/>
    <dgm:cxn modelId="{ABC3DD7F-60C3-4EA3-A454-FE950B18D6EF}" type="presParOf" srcId="{986C385C-CA82-40F3-8A72-9A667C6AC634}" destId="{CCABCB20-986A-4ACB-8A6B-FFC3DDDE022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FD1E8C-7D63-44D4-BF94-CAAED01AD61D}">
      <dsp:nvSpPr>
        <dsp:cNvPr id="0" name=""/>
        <dsp:cNvSpPr/>
      </dsp:nvSpPr>
      <dsp:spPr>
        <a:xfrm rot="5400000">
          <a:off x="4750392" y="-1720535"/>
          <a:ext cx="1314974" cy="5089768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1600" kern="1200" dirty="0" smtClean="0">
              <a:latin typeface="Arial" pitchFamily="34" charset="0"/>
              <a:cs typeface="Arial" pitchFamily="34" charset="0"/>
            </a:rPr>
            <a:t>Trading company </a:t>
          </a:r>
          <a:endParaRPr lang="en-US" sz="1600" kern="1200" dirty="0">
            <a:latin typeface="Arial" pitchFamily="34" charset="0"/>
            <a:cs typeface="Arial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1600" kern="1200" dirty="0" smtClean="0">
              <a:latin typeface="Arial" pitchFamily="34" charset="0"/>
              <a:cs typeface="Arial" pitchFamily="34" charset="0"/>
            </a:rPr>
            <a:t>Cooperating with Local/Vietnamese partners </a:t>
          </a:r>
          <a:endParaRPr lang="en-US" sz="1600" kern="1200" dirty="0">
            <a:latin typeface="Arial" pitchFamily="34" charset="0"/>
            <a:cs typeface="Arial" pitchFamily="34" charset="0"/>
          </a:endParaRPr>
        </a:p>
      </dsp:txBody>
      <dsp:txXfrm rot="-5400000">
        <a:off x="2862995" y="231054"/>
        <a:ext cx="5025576" cy="1186590"/>
      </dsp:txXfrm>
    </dsp:sp>
    <dsp:sp modelId="{F058A224-9154-4A39-8625-259C147F28ED}">
      <dsp:nvSpPr>
        <dsp:cNvPr id="0" name=""/>
        <dsp:cNvSpPr/>
      </dsp:nvSpPr>
      <dsp:spPr>
        <a:xfrm>
          <a:off x="0" y="2490"/>
          <a:ext cx="2862995" cy="1643717"/>
        </a:xfrm>
        <a:prstGeom prst="roundRect">
          <a:avLst/>
        </a:prstGeom>
        <a:solidFill>
          <a:srgbClr val="5E67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800" b="1" kern="1200" dirty="0" smtClean="0">
              <a:latin typeface="Arial" pitchFamily="34" charset="0"/>
              <a:cs typeface="Arial" pitchFamily="34" charset="0"/>
            </a:rPr>
            <a:t>Market Entry Forms </a:t>
          </a:r>
          <a:endParaRPr lang="en-US" sz="1800" b="1" kern="1200" dirty="0">
            <a:latin typeface="Arial" pitchFamily="34" charset="0"/>
            <a:cs typeface="Arial" pitchFamily="34" charset="0"/>
          </a:endParaRPr>
        </a:p>
      </dsp:txBody>
      <dsp:txXfrm>
        <a:off x="80240" y="82730"/>
        <a:ext cx="2702515" cy="1483237"/>
      </dsp:txXfrm>
    </dsp:sp>
    <dsp:sp modelId="{0E1FDBB3-DEF2-4FDA-A8D2-FB24DF92C468}">
      <dsp:nvSpPr>
        <dsp:cNvPr id="0" name=""/>
        <dsp:cNvSpPr/>
      </dsp:nvSpPr>
      <dsp:spPr>
        <a:xfrm rot="5400000">
          <a:off x="4669731" y="5368"/>
          <a:ext cx="1476295" cy="5089768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1600" kern="1200" dirty="0" smtClean="0">
              <a:latin typeface="Arial" pitchFamily="34" charset="0"/>
              <a:cs typeface="Arial" pitchFamily="34" charset="0"/>
            </a:rPr>
            <a:t>Importer registration </a:t>
          </a:r>
          <a:endParaRPr lang="en-US" sz="1600" kern="1200" dirty="0">
            <a:latin typeface="Arial" pitchFamily="34" charset="0"/>
            <a:cs typeface="Arial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>
              <a:latin typeface="Arial" pitchFamily="34" charset="0"/>
              <a:ea typeface="+mj-ea"/>
              <a:cs typeface="Arial" pitchFamily="34" charset="0"/>
            </a:rPr>
            <a:t>Caps</a:t>
          </a:r>
          <a:endParaRPr lang="en-US" sz="1600" kern="1200" dirty="0">
            <a:latin typeface="Arial" pitchFamily="34" charset="0"/>
            <a:cs typeface="Arial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1600" kern="1200" dirty="0" smtClean="0">
              <a:latin typeface="Arial" pitchFamily="34" charset="0"/>
              <a:ea typeface="+mj-ea"/>
              <a:cs typeface="Arial" pitchFamily="34" charset="0"/>
            </a:rPr>
            <a:t>Phytosanitary and Sanitary</a:t>
          </a:r>
          <a:r>
            <a:rPr lang="en-US" sz="1600" kern="1200" dirty="0" smtClean="0">
              <a:latin typeface="Arial" pitchFamily="34" charset="0"/>
              <a:ea typeface="+mj-ea"/>
              <a:cs typeface="Arial" pitchFamily="34" charset="0"/>
            </a:rPr>
            <a:t> Issues</a:t>
          </a:r>
          <a:endParaRPr lang="en-US" sz="1600" kern="1200" dirty="0">
            <a:latin typeface="Arial" pitchFamily="34" charset="0"/>
            <a:cs typeface="Arial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>
              <a:latin typeface="Arial" pitchFamily="34" charset="0"/>
              <a:cs typeface="Arial" pitchFamily="34" charset="0"/>
            </a:rPr>
            <a:t>Contracts</a:t>
          </a:r>
          <a:endParaRPr lang="en-US" sz="1600" kern="1200" dirty="0">
            <a:latin typeface="Arial" pitchFamily="34" charset="0"/>
            <a:cs typeface="Arial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>
              <a:latin typeface="Arial" pitchFamily="34" charset="0"/>
              <a:cs typeface="Arial" pitchFamily="34" charset="0"/>
            </a:rPr>
            <a:t>Advertising and promotion regulation </a:t>
          </a:r>
          <a:endParaRPr lang="en-US" sz="1600" kern="1200" dirty="0">
            <a:latin typeface="Arial" pitchFamily="34" charset="0"/>
            <a:cs typeface="Arial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1600" kern="1200" dirty="0" smtClean="0">
              <a:latin typeface="Arial" pitchFamily="34" charset="0"/>
              <a:cs typeface="Arial" pitchFamily="34" charset="0"/>
            </a:rPr>
            <a:t>Labeling regulations</a:t>
          </a:r>
          <a:endParaRPr lang="en-US" sz="1600" kern="1200" dirty="0">
            <a:latin typeface="Arial" pitchFamily="34" charset="0"/>
            <a:cs typeface="Arial" pitchFamily="34" charset="0"/>
          </a:endParaRPr>
        </a:p>
      </dsp:txBody>
      <dsp:txXfrm rot="-5400000">
        <a:off x="2862995" y="1884172"/>
        <a:ext cx="5017701" cy="1332161"/>
      </dsp:txXfrm>
    </dsp:sp>
    <dsp:sp modelId="{8180C66F-0BC6-4402-B95E-9734E49ECFCB}">
      <dsp:nvSpPr>
        <dsp:cNvPr id="0" name=""/>
        <dsp:cNvSpPr/>
      </dsp:nvSpPr>
      <dsp:spPr>
        <a:xfrm>
          <a:off x="0" y="1728394"/>
          <a:ext cx="2862995" cy="1643717"/>
        </a:xfrm>
        <a:prstGeom prst="roundRect">
          <a:avLst/>
        </a:prstGeom>
        <a:solidFill>
          <a:srgbClr val="5E67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latin typeface="Arial" pitchFamily="34" charset="0"/>
              <a:cs typeface="Arial" pitchFamily="34" charset="0"/>
            </a:rPr>
            <a:t>Regulations</a:t>
          </a:r>
          <a:endParaRPr lang="en-US" sz="1800" b="1" kern="1200" dirty="0">
            <a:latin typeface="Arial" pitchFamily="34" charset="0"/>
            <a:cs typeface="Arial" pitchFamily="34" charset="0"/>
          </a:endParaRPr>
        </a:p>
      </dsp:txBody>
      <dsp:txXfrm>
        <a:off x="80240" y="1808634"/>
        <a:ext cx="2702515" cy="1483237"/>
      </dsp:txXfrm>
    </dsp:sp>
    <dsp:sp modelId="{666D50AB-6F2B-4B65-AC77-E93BE5DE6C96}">
      <dsp:nvSpPr>
        <dsp:cNvPr id="0" name=""/>
        <dsp:cNvSpPr/>
      </dsp:nvSpPr>
      <dsp:spPr>
        <a:xfrm rot="5400000">
          <a:off x="4750392" y="1731272"/>
          <a:ext cx="1314974" cy="5089768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1600" kern="1200" dirty="0" smtClean="0">
              <a:latin typeface="Arial" pitchFamily="34" charset="0"/>
              <a:cs typeface="Arial" pitchFamily="34" charset="0"/>
            </a:rPr>
            <a:t>Facts </a:t>
          </a:r>
          <a:endParaRPr lang="en-US" sz="1600" kern="1200" dirty="0">
            <a:latin typeface="Arial" pitchFamily="34" charset="0"/>
            <a:cs typeface="Arial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 smtClean="0">
              <a:latin typeface="Arial" pitchFamily="34" charset="0"/>
              <a:cs typeface="Arial" pitchFamily="34" charset="0"/>
            </a:rPr>
            <a:t>Ta</a:t>
          </a:r>
          <a:r>
            <a:rPr lang="vi-VN" sz="1600" kern="1200" dirty="0" smtClean="0">
              <a:latin typeface="Arial" pitchFamily="34" charset="0"/>
              <a:cs typeface="Arial" pitchFamily="34" charset="0"/>
            </a:rPr>
            <a:t>x duties </a:t>
          </a:r>
          <a:endParaRPr lang="en-US" sz="1600" kern="1200" dirty="0">
            <a:latin typeface="Arial" pitchFamily="34" charset="0"/>
            <a:cs typeface="Arial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1600" kern="1200" dirty="0" smtClean="0">
              <a:latin typeface="Arial" pitchFamily="34" charset="0"/>
              <a:cs typeface="Arial" pitchFamily="34" charset="0"/>
            </a:rPr>
            <a:t>Labeling regulations   </a:t>
          </a:r>
          <a:endParaRPr lang="en-US" sz="1600" kern="1200" dirty="0">
            <a:latin typeface="Arial" pitchFamily="34" charset="0"/>
            <a:cs typeface="Arial" pitchFamily="34" charset="0"/>
          </a:endParaRPr>
        </a:p>
      </dsp:txBody>
      <dsp:txXfrm rot="-5400000">
        <a:off x="2862995" y="3682861"/>
        <a:ext cx="5025576" cy="1186590"/>
      </dsp:txXfrm>
    </dsp:sp>
    <dsp:sp modelId="{57725421-96EC-4179-9B27-A6C6CC9C3C68}">
      <dsp:nvSpPr>
        <dsp:cNvPr id="0" name=""/>
        <dsp:cNvSpPr/>
      </dsp:nvSpPr>
      <dsp:spPr>
        <a:xfrm>
          <a:off x="0" y="3454297"/>
          <a:ext cx="2862995" cy="1643717"/>
        </a:xfrm>
        <a:prstGeom prst="roundRect">
          <a:avLst/>
        </a:prstGeom>
        <a:solidFill>
          <a:srgbClr val="5E67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err="1" smtClean="0">
              <a:latin typeface="Arial" pitchFamily="34" charset="0"/>
              <a:cs typeface="Arial" pitchFamily="34" charset="0"/>
            </a:rPr>
            <a:t>EVFTA</a:t>
          </a:r>
          <a:endParaRPr lang="en-US" sz="1800" b="1" kern="1200" dirty="0">
            <a:latin typeface="Arial" pitchFamily="34" charset="0"/>
            <a:cs typeface="Arial" pitchFamily="34" charset="0"/>
          </a:endParaRPr>
        </a:p>
      </dsp:txBody>
      <dsp:txXfrm>
        <a:off x="80240" y="3534537"/>
        <a:ext cx="2702515" cy="14832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D13E7D-9819-4463-B8D0-565B2E8FCC20}">
      <dsp:nvSpPr>
        <dsp:cNvPr id="0" name=""/>
        <dsp:cNvSpPr/>
      </dsp:nvSpPr>
      <dsp:spPr>
        <a:xfrm>
          <a:off x="6" y="729999"/>
          <a:ext cx="1849720" cy="358966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000" b="1" kern="1200" dirty="0" smtClean="0"/>
            <a:t>Exporters</a:t>
          </a:r>
          <a:endParaRPr lang="en-US" sz="1000" b="1" kern="1200" dirty="0"/>
        </a:p>
      </dsp:txBody>
      <dsp:txXfrm>
        <a:off x="10520" y="740513"/>
        <a:ext cx="1828692" cy="337938"/>
      </dsp:txXfrm>
    </dsp:sp>
    <dsp:sp modelId="{4D4A486C-EE0F-47D6-B571-FF1EF2A985A1}">
      <dsp:nvSpPr>
        <dsp:cNvPr id="0" name=""/>
        <dsp:cNvSpPr/>
      </dsp:nvSpPr>
      <dsp:spPr>
        <a:xfrm rot="21597754">
          <a:off x="1849726" y="834034"/>
          <a:ext cx="1191173" cy="150117"/>
        </a:xfrm>
        <a:custGeom>
          <a:avLst/>
          <a:gdLst/>
          <a:ahLst/>
          <a:cxnLst/>
          <a:rect l="0" t="0" r="0" b="0"/>
          <a:pathLst>
            <a:path>
              <a:moveTo>
                <a:pt x="0" y="75058"/>
              </a:moveTo>
              <a:lnTo>
                <a:pt x="1191173" y="75058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415533" y="879314"/>
        <a:ext cx="59558" cy="59558"/>
      </dsp:txXfrm>
    </dsp:sp>
    <dsp:sp modelId="{DBC32FD4-6AC8-4AAA-A50E-5FC37ED8D6C7}">
      <dsp:nvSpPr>
        <dsp:cNvPr id="0" name=""/>
        <dsp:cNvSpPr/>
      </dsp:nvSpPr>
      <dsp:spPr>
        <a:xfrm>
          <a:off x="3040899" y="760593"/>
          <a:ext cx="1906972" cy="29622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000" b="1" kern="1200" dirty="0" smtClean="0"/>
            <a:t>Local Importers/Distributors </a:t>
          </a:r>
          <a:endParaRPr lang="en-US" sz="1000" b="1" kern="1200" dirty="0"/>
        </a:p>
      </dsp:txBody>
      <dsp:txXfrm>
        <a:off x="3049575" y="769269"/>
        <a:ext cx="1889620" cy="278870"/>
      </dsp:txXfrm>
    </dsp:sp>
    <dsp:sp modelId="{7D6BF33D-2171-4E1C-8B75-4B8D11146454}">
      <dsp:nvSpPr>
        <dsp:cNvPr id="0" name=""/>
        <dsp:cNvSpPr/>
      </dsp:nvSpPr>
      <dsp:spPr>
        <a:xfrm rot="19941290">
          <a:off x="4875708" y="540345"/>
          <a:ext cx="1264238" cy="150117"/>
        </a:xfrm>
        <a:custGeom>
          <a:avLst/>
          <a:gdLst/>
          <a:ahLst/>
          <a:cxnLst/>
          <a:rect l="0" t="0" r="0" b="0"/>
          <a:pathLst>
            <a:path>
              <a:moveTo>
                <a:pt x="0" y="75058"/>
              </a:moveTo>
              <a:lnTo>
                <a:pt x="1264238" y="75058"/>
              </a:lnTo>
            </a:path>
          </a:pathLst>
        </a:custGeom>
        <a:noFill/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476221" y="583798"/>
        <a:ext cx="63211" cy="63211"/>
      </dsp:txXfrm>
    </dsp:sp>
    <dsp:sp modelId="{001B1B98-7A20-48E5-BF87-BA3D12322743}">
      <dsp:nvSpPr>
        <dsp:cNvPr id="0" name=""/>
        <dsp:cNvSpPr/>
      </dsp:nvSpPr>
      <dsp:spPr>
        <a:xfrm>
          <a:off x="6067782" y="2"/>
          <a:ext cx="2112890" cy="644204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000" b="1" kern="1200" dirty="0" smtClean="0"/>
            <a:t>Tradition retail channels (wet markets and small private shops)</a:t>
          </a:r>
          <a:endParaRPr lang="en-US" sz="1000" b="1" kern="1200" dirty="0"/>
        </a:p>
      </dsp:txBody>
      <dsp:txXfrm>
        <a:off x="6086650" y="18870"/>
        <a:ext cx="2075154" cy="606468"/>
      </dsp:txXfrm>
    </dsp:sp>
    <dsp:sp modelId="{51C85FD5-A7EE-4E73-B08B-0DADEC8D07CF}">
      <dsp:nvSpPr>
        <dsp:cNvPr id="0" name=""/>
        <dsp:cNvSpPr/>
      </dsp:nvSpPr>
      <dsp:spPr>
        <a:xfrm rot="1392409">
          <a:off x="4898576" y="1073721"/>
          <a:ext cx="1218501" cy="150117"/>
        </a:xfrm>
        <a:custGeom>
          <a:avLst/>
          <a:gdLst/>
          <a:ahLst/>
          <a:cxnLst/>
          <a:rect l="0" t="0" r="0" b="0"/>
          <a:pathLst>
            <a:path>
              <a:moveTo>
                <a:pt x="0" y="75058"/>
              </a:moveTo>
              <a:lnTo>
                <a:pt x="1218501" y="75058"/>
              </a:lnTo>
            </a:path>
          </a:pathLst>
        </a:custGeom>
        <a:noFill/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477364" y="1118317"/>
        <a:ext cx="60925" cy="60925"/>
      </dsp:txXfrm>
    </dsp:sp>
    <dsp:sp modelId="{291596FD-C5A3-46E6-84B3-4A1CF4C45675}">
      <dsp:nvSpPr>
        <dsp:cNvPr id="0" name=""/>
        <dsp:cNvSpPr/>
      </dsp:nvSpPr>
      <dsp:spPr>
        <a:xfrm>
          <a:off x="6067782" y="1066753"/>
          <a:ext cx="2112890" cy="644204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000" b="1" kern="1200" dirty="0" smtClean="0"/>
            <a:t>Modern retail channels (supermarkets, wholesales stores, convenient stores, minimarts) </a:t>
          </a:r>
          <a:endParaRPr lang="en-US" sz="1000" b="1" kern="1200" dirty="0"/>
        </a:p>
      </dsp:txBody>
      <dsp:txXfrm>
        <a:off x="6086650" y="1085621"/>
        <a:ext cx="2075154" cy="6064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7EED0C-00E7-441E-9940-525DB3949537}">
      <dsp:nvSpPr>
        <dsp:cNvPr id="0" name=""/>
        <dsp:cNvSpPr/>
      </dsp:nvSpPr>
      <dsp:spPr>
        <a:xfrm>
          <a:off x="6413" y="275787"/>
          <a:ext cx="1828231" cy="55276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000" b="1" kern="1200" dirty="0" smtClean="0"/>
            <a:t>Exporters</a:t>
          </a:r>
          <a:endParaRPr lang="en-US" sz="1000" b="1" kern="1200" dirty="0"/>
        </a:p>
      </dsp:txBody>
      <dsp:txXfrm>
        <a:off x="22603" y="291977"/>
        <a:ext cx="1795851" cy="520381"/>
      </dsp:txXfrm>
    </dsp:sp>
    <dsp:sp modelId="{1D188157-5070-450F-9E10-0F081C5C89D7}">
      <dsp:nvSpPr>
        <dsp:cNvPr id="0" name=""/>
        <dsp:cNvSpPr/>
      </dsp:nvSpPr>
      <dsp:spPr>
        <a:xfrm>
          <a:off x="1834644" y="502470"/>
          <a:ext cx="487847" cy="99395"/>
        </a:xfrm>
        <a:custGeom>
          <a:avLst/>
          <a:gdLst/>
          <a:ahLst/>
          <a:cxnLst/>
          <a:rect l="0" t="0" r="0" b="0"/>
          <a:pathLst>
            <a:path>
              <a:moveTo>
                <a:pt x="0" y="49697"/>
              </a:moveTo>
              <a:lnTo>
                <a:pt x="487847" y="49697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066371" y="539972"/>
        <a:ext cx="24392" cy="24392"/>
      </dsp:txXfrm>
    </dsp:sp>
    <dsp:sp modelId="{8D221FDE-97EC-482C-9C73-41F53EA4D583}">
      <dsp:nvSpPr>
        <dsp:cNvPr id="0" name=""/>
        <dsp:cNvSpPr/>
      </dsp:nvSpPr>
      <dsp:spPr>
        <a:xfrm>
          <a:off x="2322491" y="275787"/>
          <a:ext cx="1828231" cy="55276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000" b="1" kern="1200" dirty="0" smtClean="0"/>
            <a:t>Local Importers/Distributors</a:t>
          </a:r>
          <a:endParaRPr lang="en-US" sz="1000" b="1" kern="1200" dirty="0"/>
        </a:p>
      </dsp:txBody>
      <dsp:txXfrm>
        <a:off x="2338681" y="291977"/>
        <a:ext cx="1795851" cy="520381"/>
      </dsp:txXfrm>
    </dsp:sp>
    <dsp:sp modelId="{989C835A-6F9F-44B3-82BE-75D48497581C}">
      <dsp:nvSpPr>
        <dsp:cNvPr id="0" name=""/>
        <dsp:cNvSpPr/>
      </dsp:nvSpPr>
      <dsp:spPr>
        <a:xfrm>
          <a:off x="4150723" y="502470"/>
          <a:ext cx="487847" cy="99395"/>
        </a:xfrm>
        <a:custGeom>
          <a:avLst/>
          <a:gdLst/>
          <a:ahLst/>
          <a:cxnLst/>
          <a:rect l="0" t="0" r="0" b="0"/>
          <a:pathLst>
            <a:path>
              <a:moveTo>
                <a:pt x="0" y="49697"/>
              </a:moveTo>
              <a:lnTo>
                <a:pt x="487847" y="49697"/>
              </a:lnTo>
            </a:path>
          </a:pathLst>
        </a:custGeom>
        <a:noFill/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382450" y="539972"/>
        <a:ext cx="24392" cy="24392"/>
      </dsp:txXfrm>
    </dsp:sp>
    <dsp:sp modelId="{FF6DA544-A33E-4DFB-9FE0-7A188BCC4769}">
      <dsp:nvSpPr>
        <dsp:cNvPr id="0" name=""/>
        <dsp:cNvSpPr/>
      </dsp:nvSpPr>
      <dsp:spPr>
        <a:xfrm>
          <a:off x="4638570" y="275787"/>
          <a:ext cx="1828231" cy="55276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000" b="1" kern="1200" dirty="0" smtClean="0"/>
            <a:t>Wholesalers</a:t>
          </a:r>
          <a:endParaRPr lang="en-US" sz="1000" b="1" kern="1200" dirty="0"/>
        </a:p>
      </dsp:txBody>
      <dsp:txXfrm>
        <a:off x="4654760" y="291977"/>
        <a:ext cx="1795851" cy="520381"/>
      </dsp:txXfrm>
    </dsp:sp>
    <dsp:sp modelId="{71A88604-56E8-4ED1-90BD-F50966A28DD3}">
      <dsp:nvSpPr>
        <dsp:cNvPr id="0" name=""/>
        <dsp:cNvSpPr/>
      </dsp:nvSpPr>
      <dsp:spPr>
        <a:xfrm>
          <a:off x="6466801" y="502470"/>
          <a:ext cx="487847" cy="99395"/>
        </a:xfrm>
        <a:custGeom>
          <a:avLst/>
          <a:gdLst/>
          <a:ahLst/>
          <a:cxnLst/>
          <a:rect l="0" t="0" r="0" b="0"/>
          <a:pathLst>
            <a:path>
              <a:moveTo>
                <a:pt x="0" y="49697"/>
              </a:moveTo>
              <a:lnTo>
                <a:pt x="487847" y="49697"/>
              </a:lnTo>
            </a:path>
          </a:pathLst>
        </a:custGeom>
        <a:noFill/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698529" y="539972"/>
        <a:ext cx="24392" cy="24392"/>
      </dsp:txXfrm>
    </dsp:sp>
    <dsp:sp modelId="{5F6298B9-1728-49EC-874E-8BA2F1F9F4FC}">
      <dsp:nvSpPr>
        <dsp:cNvPr id="0" name=""/>
        <dsp:cNvSpPr/>
      </dsp:nvSpPr>
      <dsp:spPr>
        <a:xfrm>
          <a:off x="6954649" y="247264"/>
          <a:ext cx="1219617" cy="60980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000" b="1" kern="1200" dirty="0" smtClean="0"/>
            <a:t>Traditional and modern retail channels   </a:t>
          </a:r>
          <a:endParaRPr lang="en-US" sz="1000" b="1" kern="1200" dirty="0"/>
        </a:p>
      </dsp:txBody>
      <dsp:txXfrm>
        <a:off x="6972510" y="265125"/>
        <a:ext cx="1183895" cy="5740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7E3B2B-42D0-4D52-9055-EF2F2D2626AD}">
      <dsp:nvSpPr>
        <dsp:cNvPr id="0" name=""/>
        <dsp:cNvSpPr/>
      </dsp:nvSpPr>
      <dsp:spPr>
        <a:xfrm>
          <a:off x="245029" y="0"/>
          <a:ext cx="1367152" cy="68357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000" b="1" kern="1200" dirty="0" smtClean="0"/>
            <a:t>Exporters </a:t>
          </a:r>
          <a:endParaRPr lang="en-US" sz="1000" b="1" kern="1200" dirty="0"/>
        </a:p>
      </dsp:txBody>
      <dsp:txXfrm>
        <a:off x="265050" y="20021"/>
        <a:ext cx="1327110" cy="643534"/>
      </dsp:txXfrm>
    </dsp:sp>
    <dsp:sp modelId="{57EC9ED6-F4B4-4526-9019-D26917093794}">
      <dsp:nvSpPr>
        <dsp:cNvPr id="0" name=""/>
        <dsp:cNvSpPr/>
      </dsp:nvSpPr>
      <dsp:spPr>
        <a:xfrm>
          <a:off x="1612181" y="251788"/>
          <a:ext cx="580656" cy="180000"/>
        </a:xfrm>
        <a:custGeom>
          <a:avLst/>
          <a:gdLst/>
          <a:ahLst/>
          <a:cxnLst/>
          <a:rect l="0" t="0" r="0" b="0"/>
          <a:pathLst>
            <a:path>
              <a:moveTo>
                <a:pt x="0" y="90000"/>
              </a:moveTo>
              <a:lnTo>
                <a:pt x="580656" y="90000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887993" y="327271"/>
        <a:ext cx="29032" cy="29032"/>
      </dsp:txXfrm>
    </dsp:sp>
    <dsp:sp modelId="{170AC69E-4E3A-4608-ABB0-39CCE1A640A7}">
      <dsp:nvSpPr>
        <dsp:cNvPr id="0" name=""/>
        <dsp:cNvSpPr/>
      </dsp:nvSpPr>
      <dsp:spPr>
        <a:xfrm>
          <a:off x="2192838" y="0"/>
          <a:ext cx="1367152" cy="68357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000" b="1" kern="1200" dirty="0" smtClean="0"/>
            <a:t>Local Agent </a:t>
          </a:r>
          <a:endParaRPr lang="en-US" sz="1000" b="1" kern="1200" dirty="0"/>
        </a:p>
      </dsp:txBody>
      <dsp:txXfrm>
        <a:off x="2212859" y="20021"/>
        <a:ext cx="1327110" cy="643534"/>
      </dsp:txXfrm>
    </dsp:sp>
    <dsp:sp modelId="{B2A7A502-B092-4A47-B827-3982E91D0083}">
      <dsp:nvSpPr>
        <dsp:cNvPr id="0" name=""/>
        <dsp:cNvSpPr/>
      </dsp:nvSpPr>
      <dsp:spPr>
        <a:xfrm>
          <a:off x="3559990" y="251788"/>
          <a:ext cx="546860" cy="180000"/>
        </a:xfrm>
        <a:custGeom>
          <a:avLst/>
          <a:gdLst/>
          <a:ahLst/>
          <a:cxnLst/>
          <a:rect l="0" t="0" r="0" b="0"/>
          <a:pathLst>
            <a:path>
              <a:moveTo>
                <a:pt x="0" y="90000"/>
              </a:moveTo>
              <a:lnTo>
                <a:pt x="546860" y="90000"/>
              </a:lnTo>
            </a:path>
          </a:pathLst>
        </a:custGeom>
        <a:noFill/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819749" y="328116"/>
        <a:ext cx="27343" cy="27343"/>
      </dsp:txXfrm>
    </dsp:sp>
    <dsp:sp modelId="{56374EA8-7D5A-465C-AFEF-169712EDD9E2}">
      <dsp:nvSpPr>
        <dsp:cNvPr id="0" name=""/>
        <dsp:cNvSpPr/>
      </dsp:nvSpPr>
      <dsp:spPr>
        <a:xfrm>
          <a:off x="4106851" y="0"/>
          <a:ext cx="1367152" cy="68357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000" b="1" kern="1200" dirty="0" smtClean="0"/>
            <a:t>Mordern Retail channels </a:t>
          </a:r>
          <a:endParaRPr lang="en-US" sz="1000" b="1" kern="1200" dirty="0"/>
        </a:p>
      </dsp:txBody>
      <dsp:txXfrm>
        <a:off x="4126872" y="20021"/>
        <a:ext cx="1327110" cy="64353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7E3B2B-42D0-4D52-9055-EF2F2D2626AD}">
      <dsp:nvSpPr>
        <dsp:cNvPr id="0" name=""/>
        <dsp:cNvSpPr/>
      </dsp:nvSpPr>
      <dsp:spPr>
        <a:xfrm>
          <a:off x="3740" y="54573"/>
          <a:ext cx="1206874" cy="60343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000" b="1" kern="1200" dirty="0" smtClean="0"/>
            <a:t>Exporters </a:t>
          </a:r>
          <a:endParaRPr lang="en-US" sz="1000" b="1" kern="1200" dirty="0"/>
        </a:p>
      </dsp:txBody>
      <dsp:txXfrm>
        <a:off x="21414" y="72247"/>
        <a:ext cx="1171526" cy="568089"/>
      </dsp:txXfrm>
    </dsp:sp>
    <dsp:sp modelId="{57EC9ED6-F4B4-4526-9019-D26917093794}">
      <dsp:nvSpPr>
        <dsp:cNvPr id="0" name=""/>
        <dsp:cNvSpPr/>
      </dsp:nvSpPr>
      <dsp:spPr>
        <a:xfrm>
          <a:off x="1210615" y="280077"/>
          <a:ext cx="482749" cy="152429"/>
        </a:xfrm>
        <a:custGeom>
          <a:avLst/>
          <a:gdLst/>
          <a:ahLst/>
          <a:cxnLst/>
          <a:rect l="0" t="0" r="0" b="0"/>
          <a:pathLst>
            <a:path>
              <a:moveTo>
                <a:pt x="0" y="76214"/>
              </a:moveTo>
              <a:lnTo>
                <a:pt x="482749" y="76214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439921" y="344223"/>
        <a:ext cx="24137" cy="24137"/>
      </dsp:txXfrm>
    </dsp:sp>
    <dsp:sp modelId="{170AC69E-4E3A-4608-ABB0-39CCE1A640A7}">
      <dsp:nvSpPr>
        <dsp:cNvPr id="0" name=""/>
        <dsp:cNvSpPr/>
      </dsp:nvSpPr>
      <dsp:spPr>
        <a:xfrm>
          <a:off x="1693365" y="77235"/>
          <a:ext cx="5073217" cy="55811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1000" b="1" kern="1200" dirty="0" smtClean="0"/>
            <a:t>Retail Giants/ Big mordern Retailers (Metro Cash and Carry, Big C, Saigon Co-op, AEON, Lotte, E-mart, Maximart, Citimart, Fivimart)</a:t>
          </a:r>
          <a:endParaRPr lang="en-US" sz="1000" b="1" kern="1200" dirty="0"/>
        </a:p>
      </dsp:txBody>
      <dsp:txXfrm>
        <a:off x="1709712" y="93582"/>
        <a:ext cx="5040523" cy="5254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B7228E-2A72-4BA1-A31F-ABC597586512}" type="datetimeFigureOut">
              <a:rPr lang="zh-CN" altLang="en-US" smtClean="0"/>
              <a:pPr/>
              <a:t>2018/2/2</a:t>
            </a:fld>
            <a:endParaRPr lang="zh-CN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6AF1AF-C114-45C0-9D10-5CDAF8EAFC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9046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bocaodientu.dkkd.gov.vn/inf/default.aspx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AF1AF-C114-45C0-9D10-5CDAF8EAFC15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7915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AF1AF-C114-45C0-9D10-5CDAF8EAFC15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7915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AF1AF-C114-45C0-9D10-5CDAF8EAFC15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7915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AF1AF-C114-45C0-9D10-5CDAF8EAFC15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7915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AF1AF-C114-45C0-9D10-5CDAF8EAFC15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7915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AF1AF-C114-45C0-9D10-5CDAF8EAFC15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7915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110000"/>
              </a:lnSpc>
              <a:buFont typeface="Courier New" pitchFamily="49" charset="0"/>
              <a:buChar char="o"/>
            </a:pPr>
            <a:r>
              <a:rPr lang="en-US" sz="1200" dirty="0" smtClean="0"/>
              <a:t>Dossiers required for the application:</a:t>
            </a:r>
          </a:p>
          <a:p>
            <a:pPr algn="just">
              <a:lnSpc>
                <a:spcPct val="110000"/>
              </a:lnSpc>
              <a:buFont typeface="Arial" pitchFamily="34" charset="0"/>
              <a:buChar char="•"/>
            </a:pPr>
            <a:r>
              <a:rPr lang="en-US" sz="1200" dirty="0" smtClean="0"/>
              <a:t>A business registration certificate</a:t>
            </a:r>
          </a:p>
          <a:p>
            <a:pPr algn="just">
              <a:lnSpc>
                <a:spcPct val="110000"/>
              </a:lnSpc>
              <a:buFont typeface="Arial" pitchFamily="34" charset="0"/>
              <a:buChar char="•"/>
            </a:pPr>
            <a:r>
              <a:rPr lang="en-US" sz="1200" dirty="0" smtClean="0"/>
              <a:t>Import contract</a:t>
            </a:r>
          </a:p>
          <a:p>
            <a:pPr algn="just">
              <a:lnSpc>
                <a:spcPct val="110000"/>
              </a:lnSpc>
              <a:buFont typeface="Arial" pitchFamily="34" charset="0"/>
              <a:buChar char="•"/>
            </a:pPr>
            <a:r>
              <a:rPr lang="en-US" sz="1200" dirty="0" smtClean="0"/>
              <a:t>Commercial invoice</a:t>
            </a:r>
          </a:p>
          <a:p>
            <a:pPr algn="just">
              <a:lnSpc>
                <a:spcPct val="110000"/>
              </a:lnSpc>
              <a:buFont typeface="Arial" pitchFamily="34" charset="0"/>
              <a:buChar char="•"/>
            </a:pPr>
            <a:r>
              <a:rPr lang="en-US" sz="1200" dirty="0" smtClean="0"/>
              <a:t>Payment document (such as a letter of credit)</a:t>
            </a:r>
          </a:p>
          <a:p>
            <a:pPr algn="just">
              <a:lnSpc>
                <a:spcPct val="110000"/>
              </a:lnSpc>
              <a:buFont typeface="Arial" pitchFamily="34" charset="0"/>
              <a:buChar char="•"/>
            </a:pPr>
            <a:r>
              <a:rPr lang="en-US" sz="1200" dirty="0" smtClean="0"/>
              <a:t>Bill of lading of the imported products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AF1AF-C114-45C0-9D10-5CDAF8EAFC15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6846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AF1AF-C114-45C0-9D10-5CDAF8EAFC15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7915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AF1AF-C114-45C0-9D10-5CDAF8EAFC15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7915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Courier New" pitchFamily="49" charset="0"/>
              <a:buChar char="o"/>
            </a:pPr>
            <a:r>
              <a:rPr lang="vi-VN" sz="1200" dirty="0" smtClean="0">
                <a:latin typeface="Arial "/>
              </a:rPr>
              <a:t>Therefore, to check the seal</a:t>
            </a:r>
            <a:r>
              <a:rPr lang="en-US" sz="1200" dirty="0" smtClean="0">
                <a:latin typeface="Arial "/>
              </a:rPr>
              <a:t>s </a:t>
            </a:r>
            <a:r>
              <a:rPr lang="vi-VN" sz="1200" dirty="0" smtClean="0">
                <a:latin typeface="Arial "/>
              </a:rPr>
              <a:t>of the partners, foreign investors can take these steps as follows:</a:t>
            </a:r>
            <a:endParaRPr lang="en-US" sz="1200" dirty="0" smtClean="0">
              <a:latin typeface="Arial "/>
            </a:endParaRPr>
          </a:p>
          <a:p>
            <a:pPr lvl="0">
              <a:buFont typeface="Arial" pitchFamily="34" charset="0"/>
              <a:buChar char="•"/>
            </a:pPr>
            <a:r>
              <a:rPr lang="en-US" sz="1200" dirty="0" smtClean="0">
                <a:latin typeface="Arial "/>
              </a:rPr>
              <a:t>   </a:t>
            </a:r>
            <a:r>
              <a:rPr lang="vi-VN" sz="1200" dirty="0" smtClean="0">
                <a:latin typeface="Arial "/>
              </a:rPr>
              <a:t>Step 1: Accessing to the National Business Registration Portal: </a:t>
            </a:r>
            <a:r>
              <a:rPr lang="vi-VN" sz="1200" u="sng" dirty="0" smtClean="0">
                <a:latin typeface="Arial "/>
                <a:hlinkClick r:id="rId3"/>
              </a:rPr>
              <a:t>https://bocaodientu.dkkd.gov.vn/inf/default.aspx</a:t>
            </a:r>
            <a:endParaRPr lang="en-US" sz="1200" dirty="0" smtClean="0">
              <a:latin typeface="Arial "/>
            </a:endParaRPr>
          </a:p>
          <a:p>
            <a:pPr lvl="0">
              <a:buFont typeface="Arial" pitchFamily="34" charset="0"/>
              <a:buChar char="•"/>
            </a:pPr>
            <a:r>
              <a:rPr lang="en-US" sz="1200" dirty="0" smtClean="0">
                <a:latin typeface="Arial "/>
              </a:rPr>
              <a:t>   </a:t>
            </a:r>
            <a:r>
              <a:rPr lang="vi-VN" sz="1200" dirty="0" smtClean="0">
                <a:latin typeface="Arial "/>
              </a:rPr>
              <a:t>Step 2: Using the partner’s ID number to look up for the partner’s bussiness information which also includes the partner’s seal. </a:t>
            </a:r>
            <a:endParaRPr lang="en-US" sz="1200" dirty="0" smtClean="0">
              <a:latin typeface="Arial 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AF1AF-C114-45C0-9D10-5CDAF8EAFC15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7915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AF1AF-C114-45C0-9D10-5CDAF8EAFC15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7915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AF1AF-C114-45C0-9D10-5CDAF8EAFC15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7915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AF1AF-C114-45C0-9D10-5CDAF8EAFC15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7915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AF1AF-C114-45C0-9D10-5CDAF8EAFC15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7915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AF1AF-C114-45C0-9D10-5CDAF8EAFC15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7915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AF1AF-C114-45C0-9D10-5CDAF8EAFC15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7915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AF1AF-C114-45C0-9D10-5CDAF8EAFC1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7915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AF1AF-C114-45C0-9D10-5CDAF8EAFC15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7915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AF1AF-C114-45C0-9D10-5CDAF8EAFC15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08474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AF1AF-C114-45C0-9D10-5CDAF8EAFC15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67915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SA PPT template 2016-01.jp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8"/>
          <a:stretch/>
        </p:blipFill>
        <p:spPr>
          <a:xfrm>
            <a:off x="25400" y="12700"/>
            <a:ext cx="9118600" cy="6858000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351950" y="2570164"/>
            <a:ext cx="5385974" cy="925073"/>
          </a:xfrm>
        </p:spPr>
        <p:txBody>
          <a:bodyPr anchor="b" anchorCtr="0">
            <a:normAutofit/>
          </a:bodyPr>
          <a:lstStyle>
            <a:lvl1pPr algn="l">
              <a:defRPr sz="3200"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351950" y="3495237"/>
            <a:ext cx="5385972" cy="38040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3" name="Text Placeholder 2"/>
          <p:cNvSpPr txBox="1">
            <a:spLocks/>
          </p:cNvSpPr>
          <p:nvPr userDrawn="1"/>
        </p:nvSpPr>
        <p:spPr>
          <a:xfrm>
            <a:off x="351950" y="6122498"/>
            <a:ext cx="7772400" cy="3779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200" err="1" smtClean="0">
                <a:solidFill>
                  <a:schemeClr val="tx1"/>
                </a:solidFill>
                <a:latin typeface="Arial"/>
                <a:cs typeface="Arial"/>
              </a:rPr>
              <a:t>www.dezshira.com</a:t>
            </a:r>
            <a:endParaRPr lang="en-US" sz="120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40326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-ASEAN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1206500"/>
          </a:xfrm>
        </p:spPr>
        <p:txBody>
          <a:bodyPr anchor="t" anchorCtr="0">
            <a:normAutofit/>
          </a:bodyPr>
          <a:lstStyle>
            <a:lvl1pPr algn="l">
              <a:defRPr sz="3200">
                <a:solidFill>
                  <a:srgbClr val="FCCC1A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739901"/>
            <a:ext cx="8356600" cy="4191000"/>
          </a:xfrm>
        </p:spPr>
        <p:txBody>
          <a:bodyPr>
            <a:normAutofit/>
          </a:bodyPr>
          <a:lstStyle>
            <a:lvl1pPr>
              <a:buClr>
                <a:srgbClr val="FCCC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>
              <a:buClr>
                <a:srgbClr val="FCCC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2pPr>
            <a:lvl3pPr>
              <a:buClr>
                <a:srgbClr val="FCCC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3pPr>
            <a:lvl4pPr>
              <a:buClr>
                <a:srgbClr val="FCCC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4pPr>
            <a:lvl5pPr>
              <a:buClr>
                <a:srgbClr val="FCCC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70700" y="6419850"/>
            <a:ext cx="2133600" cy="365125"/>
          </a:xfrm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fld id="{5114C146-A0E9-8048-96AA-DFD229C6017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ext Placeholder 2"/>
          <p:cNvSpPr txBox="1">
            <a:spLocks/>
          </p:cNvSpPr>
          <p:nvPr userDrawn="1"/>
        </p:nvSpPr>
        <p:spPr>
          <a:xfrm>
            <a:off x="351950" y="6122498"/>
            <a:ext cx="7772400" cy="3779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76134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-Chin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1206500"/>
          </a:xfrm>
        </p:spPr>
        <p:txBody>
          <a:bodyPr anchor="t" anchorCtr="0">
            <a:normAutofit/>
          </a:bodyPr>
          <a:lstStyle>
            <a:lvl1pPr algn="l">
              <a:defRPr sz="3200">
                <a:solidFill>
                  <a:srgbClr val="E0001A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739901"/>
            <a:ext cx="8356600" cy="4191000"/>
          </a:xfrm>
        </p:spPr>
        <p:txBody>
          <a:bodyPr>
            <a:normAutofit/>
          </a:bodyPr>
          <a:lstStyle>
            <a:lvl1pPr>
              <a:buClr>
                <a:srgbClr val="E000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>
              <a:buClr>
                <a:srgbClr val="E000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2pPr>
            <a:lvl3pPr>
              <a:buClr>
                <a:srgbClr val="E000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3pPr>
            <a:lvl4pPr>
              <a:buClr>
                <a:srgbClr val="E000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4pPr>
            <a:lvl5pPr>
              <a:buClr>
                <a:srgbClr val="E000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70700" y="6419850"/>
            <a:ext cx="2133600" cy="365125"/>
          </a:xfrm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fld id="{5114C146-A0E9-8048-96AA-DFD229C6017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ext Placeholder 2"/>
          <p:cNvSpPr txBox="1">
            <a:spLocks/>
          </p:cNvSpPr>
          <p:nvPr userDrawn="1"/>
        </p:nvSpPr>
        <p:spPr>
          <a:xfrm>
            <a:off x="351950" y="6122498"/>
            <a:ext cx="7772400" cy="3779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mtClean="0">
              <a:solidFill>
                <a:schemeClr val="tx1"/>
              </a:solidFill>
              <a:latin typeface="Arial"/>
              <a:cs typeface="Arial"/>
            </a:endParaRPr>
          </a:p>
          <a:p>
            <a:pPr algn="l"/>
            <a:endParaRPr lang="en-US" sz="120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5834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-Indi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1206500"/>
          </a:xfrm>
        </p:spPr>
        <p:txBody>
          <a:bodyPr anchor="t" anchorCtr="0">
            <a:normAutofit/>
          </a:bodyPr>
          <a:lstStyle>
            <a:lvl1pPr algn="l">
              <a:defRPr sz="3200">
                <a:solidFill>
                  <a:srgbClr val="08891A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739901"/>
            <a:ext cx="8356600" cy="4191000"/>
          </a:xfrm>
        </p:spPr>
        <p:txBody>
          <a:bodyPr>
            <a:normAutofit/>
          </a:bodyPr>
          <a:lstStyle>
            <a:lvl1pPr>
              <a:buClr>
                <a:srgbClr val="0889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>
              <a:buClr>
                <a:srgbClr val="0889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2pPr>
            <a:lvl3pPr>
              <a:buClr>
                <a:srgbClr val="0889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3pPr>
            <a:lvl4pPr>
              <a:buClr>
                <a:srgbClr val="0889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4pPr>
            <a:lvl5pPr>
              <a:buClr>
                <a:srgbClr val="08891A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70700" y="6419850"/>
            <a:ext cx="2133600" cy="365125"/>
          </a:xfrm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fld id="{5114C146-A0E9-8048-96AA-DFD229C6017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ext Placeholder 2"/>
          <p:cNvSpPr txBox="1">
            <a:spLocks/>
          </p:cNvSpPr>
          <p:nvPr userDrawn="1"/>
        </p:nvSpPr>
        <p:spPr>
          <a:xfrm>
            <a:off x="351950" y="6122498"/>
            <a:ext cx="7772400" cy="3779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200" err="1" smtClean="0">
                <a:solidFill>
                  <a:schemeClr val="tx1"/>
                </a:solidFill>
                <a:latin typeface="Arial"/>
                <a:cs typeface="Arial"/>
              </a:rPr>
              <a:t>www.dezshira.com</a:t>
            </a:r>
            <a:endParaRPr lang="en-US" sz="120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61358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-Vietnam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1206500"/>
          </a:xfrm>
        </p:spPr>
        <p:txBody>
          <a:bodyPr anchor="t" anchorCtr="0">
            <a:normAutofit/>
          </a:bodyPr>
          <a:lstStyle>
            <a:lvl1pPr algn="l">
              <a:defRPr sz="3200">
                <a:solidFill>
                  <a:srgbClr val="646EAB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739901"/>
            <a:ext cx="8356600" cy="4191000"/>
          </a:xfrm>
        </p:spPr>
        <p:txBody>
          <a:bodyPr>
            <a:normAutofit/>
          </a:bodyPr>
          <a:lstStyle>
            <a:lvl1pPr>
              <a:buClr>
                <a:srgbClr val="646EAB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1pPr>
            <a:lvl2pPr>
              <a:buClr>
                <a:srgbClr val="646EAB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2pPr>
            <a:lvl3pPr>
              <a:buClr>
                <a:srgbClr val="646EAB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3pPr>
            <a:lvl4pPr>
              <a:buClr>
                <a:srgbClr val="646EAB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4pPr>
            <a:lvl5pPr>
              <a:buClr>
                <a:srgbClr val="646EAB"/>
              </a:buClr>
              <a:defRPr sz="1600">
                <a:solidFill>
                  <a:schemeClr val="tx1"/>
                </a:solidFill>
                <a:latin typeface="Arial"/>
                <a:cs typeface="Arial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70700" y="6419850"/>
            <a:ext cx="2133600" cy="365125"/>
          </a:xfrm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fld id="{5114C146-A0E9-8048-96AA-DFD229C6017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351950" y="6122498"/>
            <a:ext cx="7772400" cy="3779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200" err="1" smtClean="0">
                <a:solidFill>
                  <a:schemeClr val="tx1"/>
                </a:solidFill>
                <a:latin typeface="Arial"/>
                <a:cs typeface="Arial"/>
              </a:rPr>
              <a:t>www.dezshira.com</a:t>
            </a:r>
            <a:endParaRPr lang="en-US" sz="120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30358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Singapor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351948" y="2271595"/>
            <a:ext cx="3851752" cy="2668705"/>
          </a:xfrm>
        </p:spPr>
        <p:txBody>
          <a:bodyPr anchor="t" anchorCtr="0">
            <a:normAutofit/>
          </a:bodyPr>
          <a:lstStyle>
            <a:lvl1pPr algn="l">
              <a:defRPr sz="3200"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51948" y="1859721"/>
            <a:ext cx="3851752" cy="411874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rgbClr val="FCCC1A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Section #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7430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-  Beijing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351948" y="2271595"/>
            <a:ext cx="3851752" cy="2668705"/>
          </a:xfrm>
        </p:spPr>
        <p:txBody>
          <a:bodyPr anchor="t" anchorCtr="0">
            <a:normAutofit/>
          </a:bodyPr>
          <a:lstStyle>
            <a:lvl1pPr algn="l">
              <a:defRPr sz="3200"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51948" y="1859721"/>
            <a:ext cx="3851752" cy="411874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rgbClr val="FF0000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Section #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225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Shanghai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351948" y="2271595"/>
            <a:ext cx="3851752" cy="2668705"/>
          </a:xfrm>
        </p:spPr>
        <p:txBody>
          <a:bodyPr anchor="t" anchorCtr="0">
            <a:normAutofit/>
          </a:bodyPr>
          <a:lstStyle>
            <a:lvl1pPr algn="l">
              <a:defRPr sz="3200"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51948" y="1859721"/>
            <a:ext cx="3851752" cy="411874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rgbClr val="FF0000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Section #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4424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Guangzhou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351948" y="2271595"/>
            <a:ext cx="3851752" cy="2668705"/>
          </a:xfrm>
        </p:spPr>
        <p:txBody>
          <a:bodyPr anchor="t" anchorCtr="0">
            <a:normAutofit/>
          </a:bodyPr>
          <a:lstStyle>
            <a:lvl1pPr algn="l">
              <a:defRPr sz="3200"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51948" y="1859721"/>
            <a:ext cx="3851752" cy="411874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rgbClr val="FF0000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Section #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476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Shenzhen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351948" y="2271595"/>
            <a:ext cx="3851752" cy="2668705"/>
          </a:xfrm>
        </p:spPr>
        <p:txBody>
          <a:bodyPr anchor="t" anchorCtr="0">
            <a:normAutofit/>
          </a:bodyPr>
          <a:lstStyle>
            <a:lvl1pPr algn="l">
              <a:defRPr sz="3200"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51948" y="1859721"/>
            <a:ext cx="3851752" cy="411874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rgbClr val="FF0000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Section #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6462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Indi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351948" y="2271595"/>
            <a:ext cx="3851752" cy="2668705"/>
          </a:xfrm>
        </p:spPr>
        <p:txBody>
          <a:bodyPr anchor="t" anchorCtr="0">
            <a:normAutofit/>
          </a:bodyPr>
          <a:lstStyle>
            <a:lvl1pPr algn="l">
              <a:defRPr sz="3200"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51948" y="1859721"/>
            <a:ext cx="3851752" cy="411874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rgbClr val="08891A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Section #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5467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Vietnam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351948" y="2271595"/>
            <a:ext cx="3851752" cy="2668705"/>
          </a:xfrm>
        </p:spPr>
        <p:txBody>
          <a:bodyPr anchor="t" anchorCtr="0">
            <a:normAutofit/>
          </a:bodyPr>
          <a:lstStyle>
            <a:lvl1pPr algn="l">
              <a:defRPr sz="3200"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51948" y="1859721"/>
            <a:ext cx="3851752" cy="411874"/>
          </a:xfrm>
        </p:spPr>
        <p:txBody>
          <a:bodyPr>
            <a:normAutofit/>
          </a:bodyPr>
          <a:lstStyle>
            <a:lvl1pPr marL="0" indent="0" algn="l">
              <a:buNone/>
              <a:defRPr sz="1800" baseline="0">
                <a:solidFill>
                  <a:srgbClr val="646EAB"/>
                </a:solidFill>
                <a:latin typeface="Arial"/>
                <a:cs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Section #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5759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6400" y="1739900"/>
            <a:ext cx="4038600" cy="4386263"/>
          </a:xfrm>
        </p:spPr>
        <p:txBody>
          <a:bodyPr>
            <a:normAutofit/>
          </a:bodyPr>
          <a:lstStyle>
            <a:lvl1pPr>
              <a:defRPr sz="1600">
                <a:latin typeface="Arial"/>
                <a:cs typeface="Arial"/>
              </a:defRPr>
            </a:lvl1pPr>
            <a:lvl2pPr>
              <a:defRPr sz="1600">
                <a:latin typeface="Arial"/>
                <a:cs typeface="Arial"/>
              </a:defRPr>
            </a:lvl2pPr>
            <a:lvl3pPr>
              <a:defRPr sz="1600">
                <a:latin typeface="Arial"/>
                <a:cs typeface="Arial"/>
              </a:defRPr>
            </a:lvl3pPr>
            <a:lvl4pPr>
              <a:defRPr sz="1600">
                <a:latin typeface="Arial"/>
                <a:cs typeface="Arial"/>
              </a:defRPr>
            </a:lvl4pPr>
            <a:lvl5pPr>
              <a:defRPr sz="16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739900"/>
            <a:ext cx="4038600" cy="4386263"/>
          </a:xfrm>
        </p:spPr>
        <p:txBody>
          <a:bodyPr>
            <a:normAutofit/>
          </a:bodyPr>
          <a:lstStyle>
            <a:lvl1pPr>
              <a:defRPr sz="1600">
                <a:latin typeface="Arial"/>
                <a:cs typeface="Arial"/>
              </a:defRPr>
            </a:lvl1pPr>
            <a:lvl2pPr>
              <a:defRPr sz="1600">
                <a:latin typeface="Arial"/>
                <a:cs typeface="Arial"/>
              </a:defRPr>
            </a:lvl2pPr>
            <a:lvl3pPr>
              <a:defRPr sz="1600">
                <a:latin typeface="Arial"/>
                <a:cs typeface="Arial"/>
              </a:defRPr>
            </a:lvl3pPr>
            <a:lvl4pPr>
              <a:defRPr sz="1600">
                <a:latin typeface="Arial"/>
                <a:cs typeface="Arial"/>
              </a:defRPr>
            </a:lvl4pPr>
            <a:lvl5pPr>
              <a:defRPr sz="16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1206500"/>
          </a:xfrm>
        </p:spPr>
        <p:txBody>
          <a:bodyPr anchor="t" anchorCtr="0">
            <a:normAutofit/>
          </a:bodyPr>
          <a:lstStyle>
            <a:lvl1pPr algn="l">
              <a:defRPr sz="32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70700" y="6419850"/>
            <a:ext cx="2133600" cy="365125"/>
          </a:xfrm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fld id="{5114C146-A0E9-8048-96AA-DFD229C6017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ext Placeholder 2"/>
          <p:cNvSpPr txBox="1">
            <a:spLocks/>
          </p:cNvSpPr>
          <p:nvPr userDrawn="1"/>
        </p:nvSpPr>
        <p:spPr>
          <a:xfrm>
            <a:off x="351950" y="6122498"/>
            <a:ext cx="7772400" cy="3779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200" err="1" smtClean="0">
                <a:solidFill>
                  <a:schemeClr val="tx1"/>
                </a:solidFill>
                <a:latin typeface="Arial"/>
                <a:cs typeface="Arial"/>
              </a:rPr>
              <a:t>www.dezshira.com</a:t>
            </a:r>
            <a:endParaRPr lang="en-US" sz="1200" smtClean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11661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6400" y="1739900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6400" y="2379662"/>
            <a:ext cx="4040188" cy="3627438"/>
          </a:xfrm>
        </p:spPr>
        <p:txBody>
          <a:bodyPr/>
          <a:lstStyle>
            <a:lvl1pPr>
              <a:defRPr sz="1600">
                <a:latin typeface="Arial"/>
                <a:cs typeface="Arial"/>
              </a:defRPr>
            </a:lvl1pPr>
            <a:lvl2pPr>
              <a:defRPr sz="1600">
                <a:latin typeface="Arial"/>
                <a:cs typeface="Arial"/>
              </a:defRPr>
            </a:lvl2pPr>
            <a:lvl3pPr>
              <a:defRPr sz="1600">
                <a:latin typeface="Arial"/>
                <a:cs typeface="Arial"/>
              </a:defRPr>
            </a:lvl3pPr>
            <a:lvl4pPr>
              <a:defRPr sz="1600">
                <a:latin typeface="Arial"/>
                <a:cs typeface="Arial"/>
              </a:defRPr>
            </a:lvl4pPr>
            <a:lvl5pPr>
              <a:defRPr sz="1600">
                <a:latin typeface="Arial"/>
                <a:cs typeface="Arial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1225" y="1739900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Arial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1225" y="2379662"/>
            <a:ext cx="4041775" cy="3627438"/>
          </a:xfrm>
        </p:spPr>
        <p:txBody>
          <a:bodyPr/>
          <a:lstStyle>
            <a:lvl1pPr>
              <a:defRPr sz="1600">
                <a:latin typeface="Arial"/>
                <a:cs typeface="Arial"/>
              </a:defRPr>
            </a:lvl1pPr>
            <a:lvl2pPr>
              <a:defRPr sz="1600">
                <a:latin typeface="Arial"/>
                <a:cs typeface="Arial"/>
              </a:defRPr>
            </a:lvl2pPr>
            <a:lvl3pPr>
              <a:defRPr sz="1600">
                <a:latin typeface="Arial"/>
                <a:cs typeface="Arial"/>
              </a:defRPr>
            </a:lvl3pPr>
            <a:lvl4pPr>
              <a:defRPr sz="1600">
                <a:latin typeface="Arial"/>
                <a:cs typeface="Arial"/>
              </a:defRPr>
            </a:lvl4pPr>
            <a:lvl5pPr>
              <a:defRPr sz="1600">
                <a:latin typeface="Arial"/>
                <a:cs typeface="Arial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70700" y="6419850"/>
            <a:ext cx="2133600" cy="365125"/>
          </a:xfrm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fld id="{5114C146-A0E9-8048-96AA-DFD229C6017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 Placeholder 2"/>
          <p:cNvSpPr txBox="1">
            <a:spLocks/>
          </p:cNvSpPr>
          <p:nvPr userDrawn="1"/>
        </p:nvSpPr>
        <p:spPr>
          <a:xfrm>
            <a:off x="351950" y="6122498"/>
            <a:ext cx="7772400" cy="3779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200" err="1" smtClean="0">
                <a:solidFill>
                  <a:schemeClr val="tx1"/>
                </a:solidFill>
                <a:latin typeface="Arial"/>
                <a:cs typeface="Arial"/>
              </a:rPr>
              <a:t>www.dezshira.com</a:t>
            </a:r>
            <a:endParaRPr lang="en-US" sz="1200" smtClean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1206500"/>
          </a:xfrm>
        </p:spPr>
        <p:txBody>
          <a:bodyPr anchor="t" anchorCtr="0">
            <a:normAutofit/>
          </a:bodyPr>
          <a:lstStyle>
            <a:lvl1pPr algn="l">
              <a:defRPr sz="320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7944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ntact - Asi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34051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ntact - Chin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95245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ntact - Indi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93596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ntact - Vietnam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79542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9"/>
            <a:ext cx="9141027" cy="6856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6010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5"/>
            <a:ext cx="9141027" cy="6855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724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E9A8AE-14AF-4E42-8D47-5F5FED1AB56E}" type="datetimeFigureOut">
              <a:rPr lang="en-US" smtClean="0"/>
              <a:pPr/>
              <a:t>2/2/2018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4C146-A0E9-8048-96AA-DFD229C6017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072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0" r:id="rId3"/>
    <p:sldLayoutId id="2147483671" r:id="rId4"/>
    <p:sldLayoutId id="2147483672" r:id="rId5"/>
    <p:sldLayoutId id="2147483663" r:id="rId6"/>
    <p:sldLayoutId id="2147483651" r:id="rId7"/>
    <p:sldLayoutId id="2147483660" r:id="rId8"/>
    <p:sldLayoutId id="2147483661" r:id="rId9"/>
    <p:sldLayoutId id="2147483662" r:id="rId10"/>
    <p:sldLayoutId id="2147483664" r:id="rId11"/>
    <p:sldLayoutId id="2147483665" r:id="rId12"/>
    <p:sldLayoutId id="2147483652" r:id="rId13"/>
    <p:sldLayoutId id="2147483653" r:id="rId14"/>
    <p:sldLayoutId id="2147483655" r:id="rId15"/>
    <p:sldLayoutId id="2147483668" r:id="rId16"/>
    <p:sldLayoutId id="2147483666" r:id="rId17"/>
    <p:sldLayoutId id="2147483667" r:id="rId18"/>
    <p:sldLayoutId id="2147483657" r:id="rId19"/>
    <p:sldLayoutId id="2147483669" r:id="rId20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diagramData" Target="../diagrams/data4.xml"/><Relationship Id="rId18" Type="http://schemas.openxmlformats.org/officeDocument/2006/relationships/diagramData" Target="../diagrams/data5.xml"/><Relationship Id="rId3" Type="http://schemas.openxmlformats.org/officeDocument/2006/relationships/diagramData" Target="../diagrams/data2.xml"/><Relationship Id="rId21" Type="http://schemas.openxmlformats.org/officeDocument/2006/relationships/diagramColors" Target="../diagrams/colors5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1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6" Type="http://schemas.openxmlformats.org/officeDocument/2006/relationships/diagramColors" Target="../diagrams/colors4.xml"/><Relationship Id="rId20" Type="http://schemas.openxmlformats.org/officeDocument/2006/relationships/diagramQuickStyle" Target="../diagrams/quickStyle5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3.xml"/><Relationship Id="rId19" Type="http://schemas.openxmlformats.org/officeDocument/2006/relationships/diagramLayout" Target="../diagrams/layout5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Relationship Id="rId14" Type="http://schemas.openxmlformats.org/officeDocument/2006/relationships/diagramLayout" Target="../diagrams/layout4.xml"/><Relationship Id="rId22" Type="http://schemas.microsoft.com/office/2007/relationships/diagramDrawing" Target="../diagrams/drawing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3.png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mailto:hcmc@dezshira.com" TargetMode="External"/><Relationship Id="rId2" Type="http://schemas.openxmlformats.org/officeDocument/2006/relationships/hyperlink" Target="mailto:hanoi@dezshira.com" TargetMode="External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1950" y="2414588"/>
            <a:ext cx="5385974" cy="1080649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5E67A0"/>
                </a:solidFill>
              </a:rPr>
              <a:t>Food and Beverage in Vietnam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Rossella Bizzarri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354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solidFill>
                  <a:srgbClr val="5E67A0"/>
                </a:solidFill>
              </a:rPr>
              <a:t>Dezan</a:t>
            </a:r>
            <a:r>
              <a:rPr lang="en-US" dirty="0" smtClean="0"/>
              <a:t> </a:t>
            </a:r>
            <a:r>
              <a:rPr lang="en-US" sz="2800" dirty="0">
                <a:solidFill>
                  <a:srgbClr val="5E67A0"/>
                </a:solidFill>
              </a:rPr>
              <a:t>Shira</a:t>
            </a:r>
            <a:r>
              <a:rPr lang="en-US" dirty="0" smtClean="0"/>
              <a:t> </a:t>
            </a:r>
            <a:r>
              <a:rPr lang="en-US" sz="2800" dirty="0">
                <a:solidFill>
                  <a:srgbClr val="5E67A0"/>
                </a:solidFill>
              </a:rPr>
              <a:t>&amp;</a:t>
            </a:r>
            <a:r>
              <a:rPr lang="en-US" dirty="0" smtClean="0"/>
              <a:t> </a:t>
            </a:r>
            <a:r>
              <a:rPr lang="en-US" sz="2800" dirty="0" smtClean="0">
                <a:solidFill>
                  <a:srgbClr val="5E67A0"/>
                </a:solidFill>
              </a:rPr>
              <a:t>Associates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dirty="0">
                <a:solidFill>
                  <a:srgbClr val="5E67A0"/>
                </a:solidFill>
              </a:rPr>
              <a:t>A pan-Asia specialist FDI and Professional Services firm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 smtClean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1992</a:t>
            </a:r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 	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Dezan Shira &amp; Associates’ establishment</a:t>
            </a: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1073150" indent="-1063625">
              <a:buNone/>
            </a:pPr>
            <a:r>
              <a:rPr lang="en-US" sz="3200" b="1" dirty="0" smtClean="0">
                <a:solidFill>
                  <a:srgbClr val="FCCC1A"/>
                </a:solidFill>
                <a:latin typeface="Arial" charset="0"/>
                <a:ea typeface="Arial" charset="0"/>
                <a:cs typeface="Arial" charset="0"/>
              </a:rPr>
              <a:t>300+</a:t>
            </a:r>
            <a:r>
              <a:rPr lang="en-US" sz="3200" b="1" dirty="0">
                <a:solidFill>
                  <a:srgbClr val="FCCC1A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3200" b="1" dirty="0" smtClean="0">
                <a:solidFill>
                  <a:srgbClr val="FCCC1A"/>
                </a:solidFill>
                <a:latin typeface="Arial" charset="0"/>
                <a:ea typeface="Arial" charset="0"/>
                <a:cs typeface="Arial" charset="0"/>
              </a:rPr>
              <a:t>		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Our 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team of legal, tax, 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accounting, audit, and business 	intelligence professionals</a:t>
            </a: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3200" b="1" dirty="0" smtClean="0">
                <a:solidFill>
                  <a:srgbClr val="646EAB"/>
                </a:solidFill>
                <a:latin typeface="Arial" charset="0"/>
                <a:ea typeface="Arial" charset="0"/>
                <a:cs typeface="Arial" charset="0"/>
              </a:rPr>
              <a:t>2,000+</a:t>
            </a:r>
            <a:r>
              <a:rPr lang="en-US" sz="3200" b="1" dirty="0">
                <a:solidFill>
                  <a:srgbClr val="646EAB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3200" b="1" dirty="0" smtClean="0">
                <a:solidFill>
                  <a:srgbClr val="646EAB"/>
                </a:solidFill>
                <a:latin typeface="Arial" charset="0"/>
                <a:ea typeface="Arial" charset="0"/>
                <a:cs typeface="Arial" charset="0"/>
              </a:rPr>
              <a:t>	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Multinational 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clients that have already chosen us</a:t>
            </a:r>
            <a:endParaRPr lang="en-US" sz="2000" dirty="0" smtClean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3200" b="1" dirty="0" smtClean="0">
                <a:solidFill>
                  <a:srgbClr val="08891A"/>
                </a:solidFill>
                <a:latin typeface="Arial" charset="0"/>
                <a:ea typeface="Arial" charset="0"/>
                <a:cs typeface="Arial" charset="0"/>
              </a:rPr>
              <a:t>80+ 		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Countries 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served by our professional services</a:t>
            </a:r>
          </a:p>
          <a:p>
            <a:pPr marL="1341438" indent="-1341438">
              <a:buNone/>
            </a:pPr>
            <a:r>
              <a:rPr lang="en-US" sz="3200" b="1" smtClean="0">
                <a:solidFill>
                  <a:srgbClr val="E0001A"/>
                </a:solidFill>
                <a:latin typeface="Arial" charset="0"/>
                <a:ea typeface="Arial" charset="0"/>
                <a:cs typeface="Arial" charset="0"/>
              </a:rPr>
              <a:t>22+ </a:t>
            </a:r>
            <a:r>
              <a:rPr lang="en-US" sz="3200" b="1" dirty="0" smtClean="0">
                <a:solidFill>
                  <a:srgbClr val="E0001A"/>
                </a:solidFill>
                <a:latin typeface="Arial" charset="0"/>
                <a:ea typeface="Arial" charset="0"/>
                <a:cs typeface="Arial" charset="0"/>
              </a:rPr>
              <a:t>		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Our 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offices in 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China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Hong Kong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India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Vietnam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Singapore, Indonesia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; liaison offices in 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Italy,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United States 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and 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Germany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;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and 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alliance offices 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in 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Malaysia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Philippines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z="2000" dirty="0" smtClean="0">
                <a:latin typeface="Arial" charset="0"/>
                <a:ea typeface="Arial" charset="0"/>
                <a:cs typeface="Arial" charset="0"/>
              </a:rPr>
              <a:t>and </a:t>
            </a:r>
            <a:r>
              <a:rPr lang="en-US" sz="2000" b="1" dirty="0" smtClean="0">
                <a:latin typeface="Arial" charset="0"/>
                <a:ea typeface="Arial" charset="0"/>
                <a:cs typeface="Arial" charset="0"/>
              </a:rPr>
              <a:t>Thailand</a:t>
            </a:r>
            <a:endParaRPr lang="en-US" altLang="zh-CN" sz="2000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096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2800" dirty="0">
                <a:solidFill>
                  <a:srgbClr val="5E67A0"/>
                </a:solidFill>
              </a:rPr>
              <a:t>We </a:t>
            </a:r>
            <a:r>
              <a:rPr lang="de-DE" sz="2800" dirty="0">
                <a:solidFill>
                  <a:srgbClr val="646EAB"/>
                </a:solidFill>
              </a:rPr>
              <a:t>are</a:t>
            </a:r>
            <a:r>
              <a:rPr lang="de-DE" sz="2800" dirty="0">
                <a:solidFill>
                  <a:srgbClr val="5E67A0"/>
                </a:solidFill>
              </a:rPr>
              <a:t> a one stop shop, offering the following services:</a:t>
            </a:r>
          </a:p>
        </p:txBody>
      </p:sp>
      <p:sp>
        <p:nvSpPr>
          <p:cNvPr id="6" name="Abgerundetes Rechteck 5"/>
          <p:cNvSpPr/>
          <p:nvPr/>
        </p:nvSpPr>
        <p:spPr>
          <a:xfrm>
            <a:off x="670560" y="2174240"/>
            <a:ext cx="1910080" cy="1280160"/>
          </a:xfrm>
          <a:prstGeom prst="roundRect">
            <a:avLst/>
          </a:prstGeom>
          <a:solidFill>
            <a:srgbClr val="646EAB"/>
          </a:solidFill>
          <a:ln>
            <a:solidFill>
              <a:srgbClr val="646EA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Pre-Investment/ Market Entry Strategy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Pfeil nach rechts 6"/>
          <p:cNvSpPr/>
          <p:nvPr/>
        </p:nvSpPr>
        <p:spPr>
          <a:xfrm>
            <a:off x="2611120" y="3139440"/>
            <a:ext cx="812800" cy="904240"/>
          </a:xfrm>
          <a:prstGeom prst="rightArrow">
            <a:avLst/>
          </a:prstGeom>
          <a:solidFill>
            <a:srgbClr val="646EAB">
              <a:alpha val="5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Abgerundetes Rechteck 7"/>
          <p:cNvSpPr/>
          <p:nvPr/>
        </p:nvSpPr>
        <p:spPr>
          <a:xfrm>
            <a:off x="670560" y="3718560"/>
            <a:ext cx="1910080" cy="1280160"/>
          </a:xfrm>
          <a:prstGeom prst="roundRect">
            <a:avLst/>
          </a:prstGeom>
          <a:solidFill>
            <a:srgbClr val="646EAB"/>
          </a:solidFill>
          <a:ln>
            <a:solidFill>
              <a:srgbClr val="646EA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Business Model Comparison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Abgerundetes Rechteck 8"/>
          <p:cNvSpPr/>
          <p:nvPr/>
        </p:nvSpPr>
        <p:spPr>
          <a:xfrm>
            <a:off x="3566160" y="2966720"/>
            <a:ext cx="1910080" cy="1280160"/>
          </a:xfrm>
          <a:prstGeom prst="roundRect">
            <a:avLst/>
          </a:prstGeom>
          <a:solidFill>
            <a:srgbClr val="646EAB"/>
          </a:solidFill>
          <a:ln>
            <a:solidFill>
              <a:srgbClr val="646EA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Corporate Establishment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Pfeil nach rechts 9"/>
          <p:cNvSpPr/>
          <p:nvPr/>
        </p:nvSpPr>
        <p:spPr>
          <a:xfrm>
            <a:off x="5659120" y="3139440"/>
            <a:ext cx="782320" cy="904240"/>
          </a:xfrm>
          <a:prstGeom prst="rightArrow">
            <a:avLst/>
          </a:prstGeom>
          <a:solidFill>
            <a:srgbClr val="646EAB">
              <a:alpha val="5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Abgerundetes Rechteck 11"/>
          <p:cNvSpPr/>
          <p:nvPr/>
        </p:nvSpPr>
        <p:spPr>
          <a:xfrm>
            <a:off x="6573520" y="2306320"/>
            <a:ext cx="1910080" cy="802640"/>
          </a:xfrm>
          <a:prstGeom prst="roundRect">
            <a:avLst/>
          </a:prstGeom>
          <a:solidFill>
            <a:srgbClr val="646EAB"/>
          </a:solidFill>
          <a:ln>
            <a:solidFill>
              <a:srgbClr val="646EA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Tax Compliance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Abgerundetes Rechteck 12"/>
          <p:cNvSpPr/>
          <p:nvPr/>
        </p:nvSpPr>
        <p:spPr>
          <a:xfrm>
            <a:off x="6573520" y="1384300"/>
            <a:ext cx="1910080" cy="802640"/>
          </a:xfrm>
          <a:prstGeom prst="roundRect">
            <a:avLst/>
          </a:prstGeom>
          <a:solidFill>
            <a:srgbClr val="646EAB"/>
          </a:solidFill>
          <a:ln>
            <a:solidFill>
              <a:srgbClr val="646EA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Accounting &amp; Reporting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Abgerundetes Rechteck 13"/>
          <p:cNvSpPr/>
          <p:nvPr/>
        </p:nvSpPr>
        <p:spPr>
          <a:xfrm>
            <a:off x="6573520" y="3235960"/>
            <a:ext cx="1910080" cy="802640"/>
          </a:xfrm>
          <a:prstGeom prst="roundRect">
            <a:avLst/>
          </a:prstGeom>
          <a:solidFill>
            <a:srgbClr val="646EAB"/>
          </a:solidFill>
          <a:ln>
            <a:solidFill>
              <a:srgbClr val="646EA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Payroll &amp; HR Administration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Abgerundetes Rechteck 14"/>
          <p:cNvSpPr/>
          <p:nvPr/>
        </p:nvSpPr>
        <p:spPr>
          <a:xfrm>
            <a:off x="6573520" y="4150360"/>
            <a:ext cx="1910080" cy="802640"/>
          </a:xfrm>
          <a:prstGeom prst="roundRect">
            <a:avLst/>
          </a:prstGeom>
          <a:solidFill>
            <a:srgbClr val="646EAB"/>
          </a:solidFill>
          <a:ln>
            <a:solidFill>
              <a:srgbClr val="646EA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Audit &amp; Financial Review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Abgerundetes Rechteck 15"/>
          <p:cNvSpPr/>
          <p:nvPr/>
        </p:nvSpPr>
        <p:spPr>
          <a:xfrm>
            <a:off x="6573520" y="5085080"/>
            <a:ext cx="1910080" cy="802640"/>
          </a:xfrm>
          <a:prstGeom prst="roundRect">
            <a:avLst/>
          </a:prstGeom>
          <a:solidFill>
            <a:srgbClr val="646EAB"/>
          </a:solidFill>
          <a:ln>
            <a:solidFill>
              <a:srgbClr val="646EA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IT Solutions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Pfeil nach rechts 16"/>
          <p:cNvSpPr/>
          <p:nvPr/>
        </p:nvSpPr>
        <p:spPr>
          <a:xfrm rot="1676678">
            <a:off x="5509032" y="3975477"/>
            <a:ext cx="711200" cy="904240"/>
          </a:xfrm>
          <a:prstGeom prst="rightArrow">
            <a:avLst/>
          </a:prstGeom>
          <a:solidFill>
            <a:srgbClr val="646EAB">
              <a:alpha val="5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Pfeil nach rechts 17"/>
          <p:cNvSpPr/>
          <p:nvPr/>
        </p:nvSpPr>
        <p:spPr>
          <a:xfrm rot="20488636">
            <a:off x="5550649" y="2300865"/>
            <a:ext cx="711200" cy="904240"/>
          </a:xfrm>
          <a:prstGeom prst="rightArrow">
            <a:avLst/>
          </a:prstGeom>
          <a:solidFill>
            <a:srgbClr val="646EAB">
              <a:alpha val="5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0323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94903637"/>
              </p:ext>
            </p:extLst>
          </p:nvPr>
        </p:nvGraphicFramePr>
        <p:xfrm>
          <a:off x="587229" y="1073711"/>
          <a:ext cx="7952764" cy="51005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540311"/>
          </a:xfrm>
        </p:spPr>
        <p:txBody>
          <a:bodyPr>
            <a:noAutofit/>
          </a:bodyPr>
          <a:lstStyle/>
          <a:p>
            <a:r>
              <a:rPr lang="vi-VN" sz="2800" dirty="0">
                <a:solidFill>
                  <a:srgbClr val="646EAB"/>
                </a:solidFill>
              </a:rPr>
              <a:t>Summary</a:t>
            </a:r>
            <a:r>
              <a:rPr lang="vi-VN" sz="2800" dirty="0" smtClean="0"/>
              <a:t> 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351948" y="2701086"/>
            <a:ext cx="3851752" cy="2668705"/>
          </a:xfrm>
        </p:spPr>
        <p:txBody>
          <a:bodyPr/>
          <a:lstStyle/>
          <a:p>
            <a:r>
              <a:rPr lang="vi-VN" dirty="0" smtClean="0"/>
              <a:t>Market Entry Forms 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351948" y="2271595"/>
            <a:ext cx="3851752" cy="411874"/>
          </a:xfrm>
        </p:spPr>
        <p:txBody>
          <a:bodyPr/>
          <a:lstStyle/>
          <a:p>
            <a:r>
              <a:rPr lang="en-US" dirty="0" smtClean="0"/>
              <a:t>Section 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00869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540311"/>
          </a:xfrm>
        </p:spPr>
        <p:txBody>
          <a:bodyPr>
            <a:noAutofit/>
          </a:bodyPr>
          <a:lstStyle/>
          <a:p>
            <a:r>
              <a:rPr lang="vi-VN" sz="2800" dirty="0" smtClean="0"/>
              <a:t>Trading company </a:t>
            </a:r>
            <a:endParaRPr lang="en-US" sz="2800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06399" y="1186021"/>
            <a:ext cx="2391229" cy="58538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vi-VN" sz="1700" dirty="0" smtClean="0">
                <a:solidFill>
                  <a:srgbClr val="646EAB"/>
                </a:solidFill>
                <a:ea typeface="+mj-ea"/>
              </a:rPr>
              <a:t>Distribution channels </a:t>
            </a:r>
            <a:endParaRPr lang="vi-VN" sz="1700" dirty="0">
              <a:solidFill>
                <a:srgbClr val="646EAB"/>
              </a:solidFill>
              <a:ea typeface="+mj-ea"/>
            </a:endParaRPr>
          </a:p>
          <a:p>
            <a:pPr>
              <a:buNone/>
            </a:pPr>
            <a:endParaRPr lang="vi-VN" b="1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06400" y="2583884"/>
            <a:ext cx="8509000" cy="3254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ct val="20000"/>
              </a:spcBef>
              <a:buClr>
                <a:srgbClr val="646EAB"/>
              </a:buClr>
            </a:pPr>
            <a:r>
              <a:rPr lang="vi-VN" sz="1700" dirty="0" smtClean="0">
                <a:solidFill>
                  <a:srgbClr val="646EAB"/>
                </a:solidFill>
                <a:latin typeface="Arial"/>
                <a:ea typeface="+mj-ea"/>
                <a:cs typeface="Arial"/>
              </a:rPr>
              <a:t>License </a:t>
            </a:r>
            <a:r>
              <a:rPr lang="vi-VN" sz="1700" dirty="0">
                <a:solidFill>
                  <a:srgbClr val="646EAB"/>
                </a:solidFill>
                <a:latin typeface="Arial"/>
                <a:ea typeface="+mj-ea"/>
                <a:cs typeface="Arial"/>
              </a:rPr>
              <a:t>requirements: </a:t>
            </a:r>
          </a:p>
          <a:p>
            <a:pPr marL="342900" indent="-342900" algn="just">
              <a:lnSpc>
                <a:spcPct val="150000"/>
              </a:lnSpc>
              <a:buClr>
                <a:srgbClr val="5E67A0"/>
              </a:buClr>
              <a:buFont typeface="+mj-lt"/>
              <a:buAutoNum type="arabicPeriod"/>
            </a:pPr>
            <a:r>
              <a:rPr lang="en-US" sz="1500" b="1" dirty="0" smtClean="0">
                <a:latin typeface="Arial" pitchFamily="34" charset="0"/>
                <a:ea typeface="Times New Roman"/>
                <a:cs typeface="Arial" pitchFamily="34" charset="0"/>
              </a:rPr>
              <a:t>IRC - </a:t>
            </a:r>
            <a:r>
              <a:rPr lang="en-US" sz="1500" b="1" i="1" dirty="0" smtClean="0">
                <a:latin typeface="Arial" pitchFamily="34" charset="0"/>
                <a:ea typeface="Times New Roman"/>
                <a:cs typeface="Arial" pitchFamily="34" charset="0"/>
              </a:rPr>
              <a:t>Investment Registration Certificate </a:t>
            </a:r>
            <a:r>
              <a:rPr lang="vi-VN" sz="1500" dirty="0" smtClean="0">
                <a:latin typeface="Arial" pitchFamily="34" charset="0"/>
                <a:ea typeface="Times New Roman"/>
                <a:cs typeface="Arial" pitchFamily="34" charset="0"/>
              </a:rPr>
              <a:t>(</a:t>
            </a:r>
            <a:r>
              <a:rPr lang="en-US" sz="1500" dirty="0" smtClean="0">
                <a:latin typeface="Arial" pitchFamily="34" charset="0"/>
                <a:ea typeface="Times New Roman"/>
                <a:cs typeface="Arial" pitchFamily="34" charset="0"/>
              </a:rPr>
              <a:t>Law on Investment No.67/2014/QH13</a:t>
            </a:r>
            <a:r>
              <a:rPr lang="vi-VN" sz="1500" dirty="0" smtClean="0">
                <a:latin typeface="Arial" pitchFamily="34" charset="0"/>
                <a:ea typeface="Times New Roman"/>
                <a:cs typeface="Arial" pitchFamily="34" charset="0"/>
              </a:rPr>
              <a:t>) </a:t>
            </a:r>
          </a:p>
          <a:p>
            <a:pPr marL="342900" indent="-342900" algn="just">
              <a:lnSpc>
                <a:spcPct val="150000"/>
              </a:lnSpc>
              <a:buClr>
                <a:srgbClr val="5E67A0"/>
              </a:buClr>
              <a:buFont typeface="+mj-lt"/>
              <a:buAutoNum type="arabicPeriod"/>
            </a:pPr>
            <a:r>
              <a:rPr lang="en-US" sz="1500" b="1" dirty="0" smtClean="0">
                <a:latin typeface="Arial" pitchFamily="34" charset="0"/>
                <a:ea typeface="Times New Roman"/>
                <a:cs typeface="Arial" pitchFamily="34" charset="0"/>
              </a:rPr>
              <a:t>Trading License </a:t>
            </a:r>
            <a:r>
              <a:rPr lang="en-US" sz="1500" dirty="0" smtClean="0">
                <a:latin typeface="Arial" pitchFamily="34" charset="0"/>
                <a:ea typeface="Times New Roman"/>
                <a:cs typeface="Arial" pitchFamily="34" charset="0"/>
              </a:rPr>
              <a:t>(Decree No.23/2007/ND-</a:t>
            </a:r>
            <a:r>
              <a:rPr lang="en-US" sz="1500" dirty="0" err="1" smtClean="0">
                <a:latin typeface="Arial" pitchFamily="34" charset="0"/>
                <a:ea typeface="Times New Roman"/>
                <a:cs typeface="Arial" pitchFamily="34" charset="0"/>
              </a:rPr>
              <a:t>CP</a:t>
            </a:r>
            <a:r>
              <a:rPr lang="en-US" sz="1500" dirty="0" smtClean="0">
                <a:latin typeface="Arial" pitchFamily="34" charset="0"/>
                <a:ea typeface="Times New Roman"/>
                <a:cs typeface="Arial" pitchFamily="34" charset="0"/>
              </a:rPr>
              <a:t>)</a:t>
            </a:r>
          </a:p>
          <a:p>
            <a:pPr marL="342900" indent="-342900" algn="just">
              <a:lnSpc>
                <a:spcPct val="150000"/>
              </a:lnSpc>
              <a:buClr>
                <a:srgbClr val="5E67A0"/>
              </a:buClr>
              <a:buFont typeface="+mj-lt"/>
              <a:buAutoNum type="arabicPeriod"/>
            </a:pPr>
            <a:r>
              <a:rPr lang="en-US" sz="1500" b="1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</a:p>
          <a:p>
            <a:pPr marL="342900" indent="-342900" algn="just">
              <a:lnSpc>
                <a:spcPct val="150000"/>
              </a:lnSpc>
              <a:buClr>
                <a:srgbClr val="5E67A0"/>
              </a:buClr>
              <a:buFont typeface="+mj-lt"/>
              <a:buAutoNum type="arabicPeriod"/>
            </a:pPr>
            <a:endParaRPr lang="en-US" sz="1500" b="1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Clr>
                <a:srgbClr val="5E67A0"/>
              </a:buClr>
              <a:buFont typeface="+mj-lt"/>
              <a:buAutoNum type="arabicPeriod"/>
            </a:pPr>
            <a:endParaRPr lang="en-US" sz="1500" b="1" dirty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Clr>
                <a:srgbClr val="5E67A0"/>
              </a:buClr>
              <a:buFont typeface="+mj-lt"/>
              <a:buAutoNum type="arabicPeriod"/>
            </a:pPr>
            <a:endParaRPr lang="en-US" sz="1500" b="1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algn="just">
              <a:lnSpc>
                <a:spcPct val="150000"/>
              </a:lnSpc>
              <a:buClr>
                <a:srgbClr val="5E67A0"/>
              </a:buClr>
            </a:pPr>
            <a:endParaRPr lang="en-US" sz="1500" b="1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Clr>
                <a:srgbClr val="5E67A0"/>
              </a:buClr>
              <a:buFont typeface="+mj-lt"/>
              <a:buAutoNum type="arabicPeriod" startAt="4"/>
            </a:pPr>
            <a:r>
              <a:rPr lang="en-US" sz="1500" b="1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en-US" sz="1500" b="1" dirty="0" err="1" smtClean="0">
                <a:latin typeface="Arial" pitchFamily="34" charset="0"/>
                <a:ea typeface="Times New Roman"/>
                <a:cs typeface="Arial" pitchFamily="34" charset="0"/>
              </a:rPr>
              <a:t>ERC</a:t>
            </a:r>
            <a:r>
              <a:rPr lang="en-US" sz="1500" b="1" dirty="0" smtClean="0">
                <a:latin typeface="Arial" pitchFamily="34" charset="0"/>
                <a:ea typeface="Times New Roman"/>
                <a:cs typeface="Arial" pitchFamily="34" charset="0"/>
              </a:rPr>
              <a:t> – </a:t>
            </a:r>
            <a:r>
              <a:rPr lang="en-US" sz="1500" b="1" i="1" dirty="0" smtClean="0">
                <a:latin typeface="Arial" pitchFamily="34" charset="0"/>
                <a:ea typeface="Times New Roman"/>
                <a:cs typeface="Arial" pitchFamily="34" charset="0"/>
              </a:rPr>
              <a:t>Enterprise Registration Certificate 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(Law 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on Enterprises No.68/2014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)</a:t>
            </a:r>
            <a:endParaRPr lang="en-US" sz="1500" dirty="0" smtClean="0">
              <a:latin typeface="Arial" pitchFamily="34" charset="0"/>
              <a:ea typeface="Times New Roman"/>
              <a:cs typeface="Arial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9934056"/>
              </p:ext>
            </p:extLst>
          </p:nvPr>
        </p:nvGraphicFramePr>
        <p:xfrm>
          <a:off x="725562" y="3794653"/>
          <a:ext cx="8037438" cy="1648886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4018719"/>
                <a:gridCol w="4018719"/>
              </a:tblGrid>
              <a:tr h="3153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Case 1: With retail establishment</a:t>
                      </a:r>
                      <a:endParaRPr lang="en-US" sz="14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Case 2: Without retail establishment</a:t>
                      </a:r>
                      <a:endParaRPr lang="en-US" sz="14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333498">
                <a:tc>
                  <a:txBody>
                    <a:bodyPr/>
                    <a:lstStyle/>
                    <a:p>
                      <a:pPr marL="0" marR="0" indent="2286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E67A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IRC allows</a:t>
                      </a:r>
                      <a:r>
                        <a:rPr lang="en-US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investors to set up 1 retail outlet </a:t>
                      </a:r>
                      <a:r>
                        <a:rPr lang="en-US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14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Decree </a:t>
                      </a:r>
                      <a:r>
                        <a:rPr lang="en-US" sz="140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No.08/2013/</a:t>
                      </a:r>
                      <a:r>
                        <a:rPr lang="en-US" sz="1400" i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TT-BCT</a:t>
                      </a:r>
                      <a:r>
                        <a:rPr lang="en-US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  <a:p>
                      <a:pPr marL="0" marR="0" indent="2286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E67A0"/>
                        </a:buClr>
                        <a:buFont typeface="Arial" panose="020B0604020202020204" pitchFamily="34" charset="0"/>
                        <a:buChar char="•"/>
                      </a:pPr>
                      <a:endParaRPr lang="vi-VN" sz="14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2286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5E67A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Multiple retail establishments: Specific license is required (</a:t>
                      </a:r>
                      <a:r>
                        <a:rPr lang="en-US" sz="14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Decree No.08/2013/</a:t>
                      </a:r>
                      <a:r>
                        <a:rPr lang="en-US" sz="1400" i="1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TT-BCT</a:t>
                      </a:r>
                      <a:r>
                        <a:rPr lang="en-US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</a:t>
                      </a:r>
                      <a:endParaRPr lang="en-US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US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Specific license </a:t>
                      </a:r>
                      <a:r>
                        <a:rPr lang="en-US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from 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Ministry of Industry and Trade  </a:t>
                      </a:r>
                      <a:r>
                        <a:rPr lang="en-US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 required for sales 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activities via e-commerce platforms </a:t>
                      </a:r>
                      <a:r>
                        <a:rPr lang="en-US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140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Decree No.52/2013/ND-CP on E-commerce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and </a:t>
                      </a:r>
                      <a:r>
                        <a:rPr lang="en-US" sz="140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Decree No.08/2018/ND-CP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</a:t>
                      </a:r>
                      <a:endParaRPr lang="en-US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27853" y="1771410"/>
            <a:ext cx="2656496" cy="6006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just">
              <a:lnSpc>
                <a:spcPct val="115000"/>
              </a:lnSpc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5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1 or more retail outlets </a:t>
            </a:r>
          </a:p>
          <a:p>
            <a:pPr marL="342900" indent="-342900" algn="just">
              <a:lnSpc>
                <a:spcPct val="115000"/>
              </a:lnSpc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500" b="1" dirty="0">
                <a:latin typeface="Arial" pitchFamily="34" charset="0"/>
                <a:cs typeface="Arial" panose="020B0604020202020204" pitchFamily="34" charset="0"/>
              </a:rPr>
              <a:t>Online – </a:t>
            </a:r>
            <a:r>
              <a:rPr lang="en-US" sz="1500" b="1" dirty="0" smtClean="0">
                <a:latin typeface="Arial" pitchFamily="34" charset="0"/>
                <a:cs typeface="Arial" panose="020B0604020202020204" pitchFamily="34" charset="0"/>
              </a:rPr>
              <a:t>E-commerce</a:t>
            </a:r>
            <a:endParaRPr lang="en-US" sz="1500" b="1" dirty="0">
              <a:latin typeface="Arial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96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540311"/>
          </a:xfrm>
        </p:spPr>
        <p:txBody>
          <a:bodyPr>
            <a:noAutofit/>
          </a:bodyPr>
          <a:lstStyle/>
          <a:p>
            <a:r>
              <a:rPr lang="vi-VN" sz="2800" dirty="0" smtClean="0"/>
              <a:t>Trading Company</a:t>
            </a:r>
            <a:endParaRPr lang="en-US" sz="2800" dirty="0"/>
          </a:p>
        </p:txBody>
      </p:sp>
      <p:pic>
        <p:nvPicPr>
          <p:cNvPr id="6" name="Picture 5" descr="Untitled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2435329" y="1424174"/>
            <a:ext cx="4298742" cy="401936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988399" y="5443537"/>
            <a:ext cx="18179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1200" b="1" dirty="0" smtClean="0"/>
              <a:t>Source: Dezan Shira 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74596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540311"/>
          </a:xfrm>
        </p:spPr>
        <p:txBody>
          <a:bodyPr>
            <a:noAutofit/>
          </a:bodyPr>
          <a:lstStyle/>
          <a:p>
            <a:r>
              <a:rPr lang="vi-VN" sz="2800" dirty="0" smtClean="0"/>
              <a:t>Cooperating with Local/Vietnamese partners </a:t>
            </a: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06401" y="1270204"/>
            <a:ext cx="4864244" cy="570154"/>
          </a:xfrm>
        </p:spPr>
        <p:txBody>
          <a:bodyPr>
            <a:normAutofit fontScale="92500" lnSpcReduction="20000"/>
          </a:bodyPr>
          <a:lstStyle/>
          <a:p>
            <a:pPr lvl="0">
              <a:buNone/>
            </a:pPr>
            <a:r>
              <a:rPr lang="vi-VN" sz="1800" dirty="0" smtClean="0">
                <a:solidFill>
                  <a:srgbClr val="646EAB"/>
                </a:solidFill>
              </a:rPr>
              <a:t>Local/Vietnamese partners </a:t>
            </a:r>
          </a:p>
          <a:p>
            <a:pPr>
              <a:buNone/>
            </a:pPr>
            <a:r>
              <a:rPr lang="vi-VN" dirty="0" smtClean="0"/>
              <a:t>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pic>
        <p:nvPicPr>
          <p:cNvPr id="61442" name="Picture 2" descr="Kết quả hình ảnh cho local partn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70645" y="2343150"/>
            <a:ext cx="2793928" cy="2793928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406400" y="1657672"/>
            <a:ext cx="4094163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Foreign investors can choose to sell and distribute products in Vietnam through a local Vietnamese partner. Potential partners include: </a:t>
            </a:r>
          </a:p>
          <a:p>
            <a:pPr algn="just"/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Agents: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they sell products on behalf of the foreign investor for a commission. The selling price is set by the foreign investor. </a:t>
            </a:r>
          </a:p>
          <a:p>
            <a:pPr marL="285750" indent="-285750" algn="just">
              <a:buClr>
                <a:srgbClr val="5E67A0"/>
              </a:buClr>
              <a:buFont typeface="Arial" panose="020B0604020202020204" pitchFamily="34" charset="0"/>
              <a:buChar char="•"/>
            </a:pPr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Distributors: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they purchase goods from foreign investors for resale. The selling price is set by the distributor. </a:t>
            </a:r>
          </a:p>
          <a:p>
            <a:pPr marL="285750" indent="-285750" algn="just">
              <a:buClr>
                <a:srgbClr val="5E67A0"/>
              </a:buClr>
              <a:buFont typeface="Arial" panose="020B0604020202020204" pitchFamily="34" charset="0"/>
              <a:buChar char="•"/>
            </a:pPr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Importers: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most food and beverage importers in Vietnam also act as distributors.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96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540311"/>
          </a:xfrm>
        </p:spPr>
        <p:txBody>
          <a:bodyPr>
            <a:noAutofit/>
          </a:bodyPr>
          <a:lstStyle/>
          <a:p>
            <a:r>
              <a:rPr lang="vi-VN" sz="2800" dirty="0" smtClean="0"/>
              <a:t>Cooperating with Local/Vietnamese partners </a:t>
            </a: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06400" y="1221562"/>
            <a:ext cx="4864244" cy="570154"/>
          </a:xfrm>
        </p:spPr>
        <p:txBody>
          <a:bodyPr vert="horz" lIns="91440" tIns="45720" rIns="91440" bIns="45720" rtlCol="0">
            <a:normAutofit/>
          </a:bodyPr>
          <a:lstStyle/>
          <a:p>
            <a:pPr lvl="0">
              <a:buNone/>
            </a:pPr>
            <a:r>
              <a:rPr lang="vi-VN" sz="1700" dirty="0" smtClean="0">
                <a:solidFill>
                  <a:srgbClr val="646EAB"/>
                </a:solidFill>
              </a:rPr>
              <a:t>Local/Vietnamese partners </a:t>
            </a:r>
          </a:p>
        </p:txBody>
      </p:sp>
      <p:pic>
        <p:nvPicPr>
          <p:cNvPr id="10" name="Picture 9" descr="partnershi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8704" y="3510889"/>
            <a:ext cx="4071991" cy="252417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06399" y="1958805"/>
            <a:ext cx="797794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vi-VN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Joint Venture with local Partners</a:t>
            </a:r>
          </a:p>
          <a:p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Foreign investors are allowed to have a majority interest under a JV. A JV can be transformed into a WFOE through capital contribution or purchase of shares at a later stage. </a:t>
            </a: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The process is regulated under </a:t>
            </a:r>
            <a:r>
              <a:rPr lang="en-US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Law on Investment No. 67/2014/QH13</a:t>
            </a:r>
            <a:endParaRPr lang="en-US" sz="16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96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540311"/>
          </a:xfrm>
        </p:spPr>
        <p:txBody>
          <a:bodyPr>
            <a:noAutofit/>
          </a:bodyPr>
          <a:lstStyle/>
          <a:p>
            <a:r>
              <a:rPr lang="vi-VN" sz="2800" dirty="0" smtClean="0"/>
              <a:t>Cooperating with Local/Vietnamese partners </a:t>
            </a: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/>
          </a:p>
        </p:txBody>
      </p:sp>
      <p:grpSp>
        <p:nvGrpSpPr>
          <p:cNvPr id="38" name="Group 37"/>
          <p:cNvGrpSpPr/>
          <p:nvPr/>
        </p:nvGrpSpPr>
        <p:grpSpPr>
          <a:xfrm>
            <a:off x="162195" y="1757820"/>
            <a:ext cx="8424885" cy="4079696"/>
            <a:chOff x="-700976" y="1397161"/>
            <a:chExt cx="8424885" cy="4079696"/>
          </a:xfrm>
        </p:grpSpPr>
        <p:graphicFrame>
          <p:nvGraphicFramePr>
            <p:cNvPr id="17" name="Diagram 16"/>
            <p:cNvGraphicFramePr/>
            <p:nvPr>
              <p:extLst>
                <p:ext uri="{D42A27DB-BD31-4B8C-83A1-F6EECF244321}">
                  <p14:modId xmlns:p14="http://schemas.microsoft.com/office/powerpoint/2010/main" val="1787983235"/>
                </p:ext>
              </p:extLst>
            </p:nvPr>
          </p:nvGraphicFramePr>
          <p:xfrm>
            <a:off x="-456771" y="1397161"/>
            <a:ext cx="8180680" cy="172833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graphicFrame>
          <p:nvGraphicFramePr>
            <p:cNvPr id="18" name="Diagram 17"/>
            <p:cNvGraphicFramePr/>
            <p:nvPr>
              <p:extLst>
                <p:ext uri="{D42A27DB-BD31-4B8C-83A1-F6EECF244321}">
                  <p14:modId xmlns:p14="http://schemas.microsoft.com/office/powerpoint/2010/main" val="1606009791"/>
                </p:ext>
              </p:extLst>
            </p:nvPr>
          </p:nvGraphicFramePr>
          <p:xfrm>
            <a:off x="-456771" y="2962500"/>
            <a:ext cx="8180680" cy="1104337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8" r:lo="rId9" r:qs="rId10" r:cs="rId11"/>
            </a:graphicData>
          </a:graphic>
        </p:graphicFrame>
        <p:graphicFrame>
          <p:nvGraphicFramePr>
            <p:cNvPr id="36" name="Diagram 35"/>
            <p:cNvGraphicFramePr/>
            <p:nvPr>
              <p:extLst>
                <p:ext uri="{D42A27DB-BD31-4B8C-83A1-F6EECF244321}">
                  <p14:modId xmlns:p14="http://schemas.microsoft.com/office/powerpoint/2010/main" val="2555233625"/>
                </p:ext>
              </p:extLst>
            </p:nvPr>
          </p:nvGraphicFramePr>
          <p:xfrm>
            <a:off x="-700976" y="3966396"/>
            <a:ext cx="5752829" cy="68357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3" r:lo="rId14" r:qs="rId15" r:cs="rId16"/>
            </a:graphicData>
          </a:graphic>
        </p:graphicFrame>
        <p:graphicFrame>
          <p:nvGraphicFramePr>
            <p:cNvPr id="37" name="Diagram 36"/>
            <p:cNvGraphicFramePr/>
            <p:nvPr>
              <p:extLst>
                <p:ext uri="{D42A27DB-BD31-4B8C-83A1-F6EECF244321}">
                  <p14:modId xmlns:p14="http://schemas.microsoft.com/office/powerpoint/2010/main" val="2951615919"/>
                </p:ext>
              </p:extLst>
            </p:nvPr>
          </p:nvGraphicFramePr>
          <p:xfrm>
            <a:off x="-456771" y="4764272"/>
            <a:ext cx="6770324" cy="712585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8" r:lo="rId19" r:qs="rId20" r:cs="rId21"/>
            </a:graphicData>
          </a:graphic>
        </p:graphicFrame>
      </p:grpSp>
      <p:sp>
        <p:nvSpPr>
          <p:cNvPr id="39" name="TextBox 38"/>
          <p:cNvSpPr txBox="1"/>
          <p:nvPr/>
        </p:nvSpPr>
        <p:spPr>
          <a:xfrm>
            <a:off x="6052237" y="5863844"/>
            <a:ext cx="27107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1200" b="1" dirty="0" smtClean="0"/>
              <a:t>Source: European Commisson</a:t>
            </a:r>
            <a:endParaRPr lang="en-US" sz="1200" b="1" dirty="0"/>
          </a:p>
        </p:txBody>
      </p:sp>
      <p:sp>
        <p:nvSpPr>
          <p:cNvPr id="11" name="Content Placeholder 8"/>
          <p:cNvSpPr txBox="1">
            <a:spLocks/>
          </p:cNvSpPr>
          <p:nvPr/>
        </p:nvSpPr>
        <p:spPr>
          <a:xfrm>
            <a:off x="406400" y="1221562"/>
            <a:ext cx="4864244" cy="5701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646EAB"/>
              </a:buClr>
              <a:buSzTx/>
              <a:buFont typeface="Arial"/>
              <a:buNone/>
              <a:tabLst/>
              <a:defRPr/>
            </a:pPr>
            <a:r>
              <a:rPr lang="vi-VN" sz="1700" dirty="0" smtClean="0">
                <a:solidFill>
                  <a:srgbClr val="646EAB"/>
                </a:solidFill>
                <a:latin typeface="Arial"/>
                <a:cs typeface="Arial"/>
              </a:rPr>
              <a:t>Common distribution channels </a:t>
            </a:r>
            <a:r>
              <a:rPr kumimoji="0" lang="vi-VN" sz="17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46EAB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4596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06398" y="533400"/>
            <a:ext cx="8356600" cy="540311"/>
          </a:xfrm>
        </p:spPr>
        <p:txBody>
          <a:bodyPr>
            <a:noAutofit/>
          </a:bodyPr>
          <a:lstStyle/>
          <a:p>
            <a:r>
              <a:rPr lang="en-US" sz="2800" dirty="0" smtClean="0"/>
              <a:t>Trading Company VS Joint Venture</a:t>
            </a:r>
            <a:br>
              <a:rPr lang="en-US" sz="2800" dirty="0" smtClean="0"/>
            </a:br>
            <a:endParaRPr lang="en-US" sz="2800" dirty="0"/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9099509"/>
              </p:ext>
            </p:extLst>
          </p:nvPr>
        </p:nvGraphicFramePr>
        <p:xfrm>
          <a:off x="406396" y="2060678"/>
          <a:ext cx="8356605" cy="303775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79754"/>
                <a:gridCol w="2586040"/>
                <a:gridCol w="2690811"/>
              </a:tblGrid>
              <a:tr h="487931"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Trading Company 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JV 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792787">
                <a:tc>
                  <a:txBody>
                    <a:bodyPr/>
                    <a:lstStyle/>
                    <a:p>
                      <a:pPr algn="l"/>
                      <a:r>
                        <a:rPr lang="vi-VN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Local partners’ network, consumer</a:t>
                      </a:r>
                      <a:r>
                        <a:rPr lang="vi-VN" sz="14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market and consumer behaviour understanding </a:t>
                      </a:r>
                      <a:endParaRPr 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</a:t>
                      </a:r>
                      <a:r>
                        <a:rPr lang="vi-VN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advantage</a:t>
                      </a:r>
                      <a:r>
                        <a:rPr lang="vi-VN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14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vi-VN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1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Full</a:t>
                      </a:r>
                      <a:r>
                        <a:rPr lang="vi-VN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advantage</a:t>
                      </a:r>
                      <a:r>
                        <a:rPr lang="vi-VN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14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489482"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Restricted </a:t>
                      </a:r>
                      <a:r>
                        <a:rPr lang="en-US" sz="14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sectors for FDI  </a:t>
                      </a:r>
                      <a:endParaRPr 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Limited access to </a:t>
                      </a:r>
                      <a:r>
                        <a:rPr lang="en-US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restricted sectors </a:t>
                      </a:r>
                      <a:endParaRPr 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Access to restricted</a:t>
                      </a:r>
                      <a:r>
                        <a:rPr lang="en-US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sectors </a:t>
                      </a:r>
                      <a:endParaRPr 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504501"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Independence</a:t>
                      </a:r>
                      <a:endParaRPr 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Complete</a:t>
                      </a:r>
                      <a:r>
                        <a:rPr lang="en-US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control over the company’s operation </a:t>
                      </a:r>
                      <a:endParaRPr 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Subject</a:t>
                      </a:r>
                      <a:r>
                        <a:rPr lang="en-US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to the percentage of ownership in JV </a:t>
                      </a:r>
                      <a:endParaRPr 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720716">
                <a:tc>
                  <a:txBody>
                    <a:bodyPr/>
                    <a:lstStyle/>
                    <a:p>
                      <a:pPr algn="l"/>
                      <a:r>
                        <a:rPr lang="en-US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Setup</a:t>
                      </a:r>
                      <a:r>
                        <a:rPr lang="en-US" sz="14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time </a:t>
                      </a:r>
                      <a:endParaRPr 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2-4 months </a:t>
                      </a:r>
                    </a:p>
                    <a:p>
                      <a:pPr algn="ctr"/>
                      <a:r>
                        <a:rPr lang="en-US" sz="1400" kern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400" kern="1200" dirty="0" smtClean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2-4</a:t>
                      </a:r>
                      <a:r>
                        <a:rPr lang="en-US" sz="1400" kern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months</a:t>
                      </a:r>
                      <a:r>
                        <a:rPr lang="en-US" sz="1400" kern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</a:t>
                      </a:r>
                      <a:r>
                        <a:rPr lang="en-US" sz="1400" kern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private negotiation time </a:t>
                      </a:r>
                      <a:endParaRPr lang="en-US" sz="1400" kern="1200" dirty="0" smtClean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Content Placeholder 8"/>
          <p:cNvSpPr txBox="1">
            <a:spLocks/>
          </p:cNvSpPr>
          <p:nvPr/>
        </p:nvSpPr>
        <p:spPr>
          <a:xfrm>
            <a:off x="406400" y="1221561"/>
            <a:ext cx="4864244" cy="39208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Clr>
                <a:srgbClr val="646EAB"/>
              </a:buClr>
              <a:buFont typeface="Arial"/>
              <a:buChar char="•"/>
              <a:defRPr sz="16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Clr>
                <a:srgbClr val="646EAB"/>
              </a:buClr>
              <a:buFont typeface="Arial"/>
              <a:buChar char="–"/>
              <a:defRPr sz="16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Clr>
                <a:srgbClr val="646EAB"/>
              </a:buClr>
              <a:buFont typeface="Arial"/>
              <a:buChar char="•"/>
              <a:defRPr sz="16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Clr>
                <a:srgbClr val="646EAB"/>
              </a:buClr>
              <a:buFont typeface="Arial"/>
              <a:buChar char="–"/>
              <a:defRPr sz="16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Clr>
                <a:srgbClr val="646EAB"/>
              </a:buClr>
              <a:buFont typeface="Arial"/>
              <a:buChar char="»"/>
              <a:defRPr sz="16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/>
              <a:buNone/>
            </a:pPr>
            <a:endParaRPr lang="vi-VN" sz="2700" dirty="0" smtClean="0">
              <a:solidFill>
                <a:srgbClr val="646EAB"/>
              </a:solidFill>
              <a:ea typeface="+mj-ea"/>
            </a:endParaRPr>
          </a:p>
          <a:p>
            <a:pPr>
              <a:buFont typeface="Arial"/>
              <a:buNone/>
            </a:pPr>
            <a:endParaRPr lang="en-US" sz="2700" dirty="0" smtClean="0">
              <a:solidFill>
                <a:srgbClr val="646EAB"/>
              </a:solidFill>
              <a:ea typeface="+mj-ea"/>
            </a:endParaRPr>
          </a:p>
          <a:p>
            <a:pPr>
              <a:buFont typeface="Arial"/>
              <a:buNone/>
            </a:pPr>
            <a:endParaRPr lang="en-US" sz="2700" dirty="0">
              <a:solidFill>
                <a:srgbClr val="646EAB"/>
              </a:solidFill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62356" y="5098432"/>
            <a:ext cx="46726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1200" b="1" dirty="0" smtClean="0"/>
              <a:t>Figure 1: Comparison between Trading company and JV 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74596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351947" y="2701086"/>
            <a:ext cx="4394223" cy="2668705"/>
          </a:xfrm>
        </p:spPr>
        <p:txBody>
          <a:bodyPr/>
          <a:lstStyle/>
          <a:p>
            <a:r>
              <a:rPr lang="en-US" dirty="0" smtClean="0"/>
              <a:t>Regulations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351948" y="2271595"/>
            <a:ext cx="3851752" cy="411874"/>
          </a:xfrm>
        </p:spPr>
        <p:txBody>
          <a:bodyPr/>
          <a:lstStyle/>
          <a:p>
            <a:r>
              <a:rPr lang="en-US" dirty="0" smtClean="0"/>
              <a:t>Section </a:t>
            </a:r>
            <a:r>
              <a:rPr lang="vi-VN" dirty="0" smtClean="0"/>
              <a:t>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00869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4626" y="533400"/>
            <a:ext cx="8356600" cy="12065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626" y="1285876"/>
            <a:ext cx="4080321" cy="468630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buNone/>
            </a:pPr>
            <a:r>
              <a:rPr lang="en-US" sz="2000" dirty="0">
                <a:solidFill>
                  <a:srgbClr val="646EAB"/>
                </a:solidFill>
                <a:ea typeface="+mj-ea"/>
              </a:rPr>
              <a:t>Importer registration </a:t>
            </a:r>
          </a:p>
          <a:p>
            <a:pPr>
              <a:lnSpc>
                <a:spcPct val="110000"/>
              </a:lnSpc>
              <a:buNone/>
            </a:pPr>
            <a:endParaRPr lang="en-US" sz="1700" b="1" dirty="0" smtClean="0"/>
          </a:p>
          <a:p>
            <a:pPr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Local partners/importers must obtain a </a:t>
            </a:r>
            <a:r>
              <a:rPr lang="en-US" b="1" dirty="0" smtClean="0"/>
              <a:t>Food Standards Registration Certificate</a:t>
            </a:r>
            <a:r>
              <a:rPr lang="en-US" dirty="0" smtClean="0"/>
              <a:t> for each product they import, exception for fresh fruits and meat.  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The is valid for </a:t>
            </a:r>
            <a:r>
              <a:rPr lang="en-US" b="1" dirty="0" smtClean="0"/>
              <a:t>3 years</a:t>
            </a:r>
            <a:r>
              <a:rPr lang="en-US" dirty="0" smtClean="0"/>
              <a:t>. 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If foreign investors don’t have a local partner, they must also obtain a Food Standards Registration Certificate for each product. </a:t>
            </a:r>
          </a:p>
          <a:p>
            <a:pPr algn="just">
              <a:lnSpc>
                <a:spcPct val="150000"/>
              </a:lnSpc>
              <a:buNone/>
            </a:pPr>
            <a:endParaRPr lang="en-US" sz="1500" dirty="0" smtClean="0"/>
          </a:p>
          <a:p>
            <a:pPr>
              <a:lnSpc>
                <a:spcPct val="110000"/>
              </a:lnSpc>
              <a:buNone/>
            </a:pPr>
            <a:endParaRPr lang="en-US" sz="1500" dirty="0" smtClean="0"/>
          </a:p>
          <a:p>
            <a:pPr>
              <a:lnSpc>
                <a:spcPct val="110000"/>
              </a:lnSpc>
              <a:buFont typeface="Courier New"/>
              <a:buChar char="o"/>
            </a:pPr>
            <a:endParaRPr lang="en-US" sz="1500" dirty="0" smtClean="0"/>
          </a:p>
          <a:p>
            <a:pPr>
              <a:lnSpc>
                <a:spcPct val="110000"/>
              </a:lnSpc>
              <a:buFont typeface="Courier New"/>
              <a:buChar char="o"/>
            </a:pPr>
            <a:endParaRPr lang="en-US" sz="1300" dirty="0"/>
          </a:p>
          <a:p>
            <a:pPr>
              <a:lnSpc>
                <a:spcPct val="110000"/>
              </a:lnSpc>
              <a:buFont typeface="Courier New"/>
              <a:buChar char="o"/>
            </a:pPr>
            <a:endParaRPr lang="en-US" sz="1300" dirty="0" smtClean="0"/>
          </a:p>
          <a:p>
            <a:pPr marL="0" indent="0">
              <a:lnSpc>
                <a:spcPct val="150000"/>
              </a:lnSpc>
              <a:buNone/>
            </a:pPr>
            <a:endParaRPr lang="en-US" dirty="0" smtClean="0"/>
          </a:p>
        </p:txBody>
      </p:sp>
      <p:pic>
        <p:nvPicPr>
          <p:cNvPr id="2090" name="Picture 42" descr="Hình ảnh có liên quan"/>
          <p:cNvPicPr>
            <a:picLocks noChangeAspect="1" noChangeArrowheads="1"/>
          </p:cNvPicPr>
          <p:nvPr/>
        </p:nvPicPr>
        <p:blipFill rotWithShape="1">
          <a:blip r:embed="rId3"/>
          <a:srcRect r="4820"/>
          <a:stretch/>
        </p:blipFill>
        <p:spPr bwMode="auto">
          <a:xfrm>
            <a:off x="6529316" y="1285876"/>
            <a:ext cx="2261910" cy="2492788"/>
          </a:xfrm>
          <a:prstGeom prst="rect">
            <a:avLst/>
          </a:prstGeom>
          <a:noFill/>
        </p:spPr>
      </p:pic>
      <p:sp>
        <p:nvSpPr>
          <p:cNvPr id="4" name="Right Arrow 3"/>
          <p:cNvSpPr/>
          <p:nvPr/>
        </p:nvSpPr>
        <p:spPr>
          <a:xfrm>
            <a:off x="4334319" y="4566307"/>
            <a:ext cx="766319" cy="538628"/>
          </a:xfrm>
          <a:prstGeom prst="rightArrow">
            <a:avLst/>
          </a:prstGeom>
          <a:solidFill>
            <a:srgbClr val="5E67A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298628" y="4566307"/>
            <a:ext cx="34925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Find a distributor that can help with the registration</a:t>
            </a:r>
            <a:endParaRPr lang="en-US" sz="20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06400" y="482936"/>
            <a:ext cx="8356600" cy="54031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700" dirty="0" smtClean="0">
                <a:solidFill>
                  <a:srgbClr val="646EAB"/>
                </a:solidFill>
                <a:latin typeface="Arial"/>
                <a:ea typeface="+mj-ea"/>
                <a:cs typeface="Arial"/>
              </a:rPr>
              <a:t>Regulations</a:t>
            </a: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srgbClr val="646EAB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97250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03374" y="1833562"/>
            <a:ext cx="10007057" cy="718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06400" y="482936"/>
            <a:ext cx="8356600" cy="540311"/>
          </a:xfrm>
        </p:spPr>
        <p:txBody>
          <a:bodyPr>
            <a:noAutofit/>
          </a:bodyPr>
          <a:lstStyle/>
          <a:p>
            <a:r>
              <a:rPr lang="en-US" sz="2700" dirty="0" smtClean="0"/>
              <a:t>Regulations</a:t>
            </a:r>
            <a:endParaRPr lang="en-US" sz="2700" dirty="0"/>
          </a:p>
        </p:txBody>
      </p:sp>
      <p:sp>
        <p:nvSpPr>
          <p:cNvPr id="10" name="TextBox 9"/>
          <p:cNvSpPr txBox="1"/>
          <p:nvPr/>
        </p:nvSpPr>
        <p:spPr>
          <a:xfrm>
            <a:off x="406400" y="1139065"/>
            <a:ext cx="8340427" cy="23775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spcBef>
                <a:spcPct val="20000"/>
              </a:spcBef>
              <a:buClr>
                <a:srgbClr val="646EAB"/>
              </a:buClr>
            </a:pPr>
            <a:r>
              <a:rPr lang="en-US" sz="2000" dirty="0">
                <a:solidFill>
                  <a:srgbClr val="646EAB"/>
                </a:solidFill>
                <a:latin typeface="Arial"/>
                <a:ea typeface="+mj-ea"/>
                <a:cs typeface="Arial"/>
              </a:rPr>
              <a:t>Cap on multiple retail </a:t>
            </a:r>
            <a:r>
              <a:rPr lang="en-US" sz="2000" dirty="0" smtClean="0">
                <a:solidFill>
                  <a:srgbClr val="646EAB"/>
                </a:solidFill>
                <a:latin typeface="Arial"/>
                <a:ea typeface="+mj-ea"/>
                <a:cs typeface="Arial"/>
              </a:rPr>
              <a:t>establishment</a:t>
            </a:r>
            <a:endParaRPr lang="en-US" sz="1500" dirty="0" smtClean="0">
              <a:latin typeface="Arial "/>
              <a:cs typeface="Arial"/>
            </a:endParaRPr>
          </a:p>
          <a:p>
            <a:pPr>
              <a:lnSpc>
                <a:spcPct val="150000"/>
              </a:lnSpc>
              <a:buClr>
                <a:srgbClr val="5E67A0"/>
              </a:buClr>
            </a:pPr>
            <a:r>
              <a:rPr lang="en-US" sz="1500" dirty="0" smtClean="0">
                <a:latin typeface="Arial "/>
                <a:cs typeface="Arial"/>
              </a:rPr>
              <a:t>Economic </a:t>
            </a:r>
            <a:r>
              <a:rPr lang="en-US" sz="1500" dirty="0">
                <a:latin typeface="Arial "/>
                <a:cs typeface="Arial"/>
              </a:rPr>
              <a:t>N</a:t>
            </a:r>
            <a:r>
              <a:rPr lang="en-US" sz="1500" dirty="0" smtClean="0">
                <a:latin typeface="Arial "/>
                <a:cs typeface="Arial"/>
              </a:rPr>
              <a:t>eeds </a:t>
            </a:r>
            <a:r>
              <a:rPr lang="en-US" sz="1500" dirty="0">
                <a:latin typeface="Arial "/>
                <a:cs typeface="Arial"/>
              </a:rPr>
              <a:t>T</a:t>
            </a:r>
            <a:r>
              <a:rPr lang="en-US" sz="1500" dirty="0" smtClean="0">
                <a:latin typeface="Arial "/>
                <a:cs typeface="Arial"/>
              </a:rPr>
              <a:t>est (ENT) criteria: </a:t>
            </a:r>
          </a:p>
          <a:p>
            <a:pPr marL="285750" indent="-285750">
              <a:lnSpc>
                <a:spcPct val="150000"/>
              </a:lnSpc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500" dirty="0">
                <a:latin typeface="Arial "/>
                <a:cs typeface="Arial"/>
              </a:rPr>
              <a:t>Q</a:t>
            </a:r>
            <a:r>
              <a:rPr lang="en-US" sz="1500" dirty="0" smtClean="0">
                <a:latin typeface="Arial "/>
                <a:cs typeface="Arial"/>
              </a:rPr>
              <a:t>uantity of retail establishment</a:t>
            </a:r>
          </a:p>
          <a:p>
            <a:pPr marL="285750" indent="-285750">
              <a:lnSpc>
                <a:spcPct val="150000"/>
              </a:lnSpc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500" dirty="0">
                <a:latin typeface="Arial "/>
                <a:cs typeface="Arial"/>
              </a:rPr>
              <a:t>M</a:t>
            </a:r>
            <a:r>
              <a:rPr lang="en-US" sz="1500" dirty="0" smtClean="0">
                <a:latin typeface="Arial "/>
                <a:cs typeface="Arial"/>
              </a:rPr>
              <a:t>arket stability</a:t>
            </a:r>
          </a:p>
          <a:p>
            <a:pPr marL="285750" indent="-285750">
              <a:lnSpc>
                <a:spcPct val="150000"/>
              </a:lnSpc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500" dirty="0">
                <a:latin typeface="Arial "/>
                <a:cs typeface="Arial"/>
              </a:rPr>
              <a:t>R</a:t>
            </a:r>
            <a:r>
              <a:rPr lang="en-US" sz="1500" dirty="0" smtClean="0">
                <a:latin typeface="Arial "/>
                <a:cs typeface="Arial"/>
              </a:rPr>
              <a:t>esidential density </a:t>
            </a:r>
          </a:p>
          <a:p>
            <a:pPr marL="285750" indent="-285750">
              <a:lnSpc>
                <a:spcPct val="150000"/>
              </a:lnSpc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500" dirty="0">
                <a:latin typeface="Arial "/>
                <a:cs typeface="Arial"/>
              </a:rPr>
              <a:t>S</a:t>
            </a:r>
            <a:r>
              <a:rPr lang="en-US" sz="1500" dirty="0" smtClean="0">
                <a:latin typeface="Arial "/>
                <a:cs typeface="Arial"/>
              </a:rPr>
              <a:t>cale of district-level localities considered for the setting up of retail establishment.</a:t>
            </a:r>
            <a:endParaRPr lang="en-US" sz="1500" dirty="0" smtClean="0">
              <a:latin typeface="Arial"/>
              <a:cs typeface="Arial"/>
            </a:endParaRPr>
          </a:p>
          <a:p>
            <a:pPr marL="285750" indent="-285750"/>
            <a:endParaRPr lang="en-US" sz="1400" dirty="0">
              <a:latin typeface="Arial"/>
              <a:cs typeface="Arial"/>
            </a:endParaRPr>
          </a:p>
        </p:txBody>
      </p:sp>
      <p:pic>
        <p:nvPicPr>
          <p:cNvPr id="36867" name="Picture 3" descr="Hình ảnh có liên quan"/>
          <p:cNvPicPr>
            <a:picLocks noChangeAspect="1" noChangeArrowheads="1"/>
          </p:cNvPicPr>
          <p:nvPr/>
        </p:nvPicPr>
        <p:blipFill rotWithShape="1">
          <a:blip r:embed="rId3"/>
          <a:srcRect t="24626" b="7216"/>
          <a:stretch/>
        </p:blipFill>
        <p:spPr bwMode="auto">
          <a:xfrm>
            <a:off x="5815173" y="1113248"/>
            <a:ext cx="2815120" cy="1439055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295667" y="3606238"/>
            <a:ext cx="857806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spcBef>
                <a:spcPct val="20000"/>
              </a:spcBef>
              <a:buClr>
                <a:srgbClr val="646EAB"/>
              </a:buClr>
            </a:pPr>
            <a:r>
              <a:rPr lang="en-US" sz="2000" dirty="0">
                <a:solidFill>
                  <a:srgbClr val="646EAB"/>
                </a:solidFill>
                <a:latin typeface="Arial"/>
                <a:ea typeface="+mj-ea"/>
                <a:cs typeface="Arial"/>
              </a:rPr>
              <a:t>Cap on liquor distribution and wholesaling </a:t>
            </a:r>
            <a:r>
              <a:rPr lang="vi-VN" sz="2000" dirty="0">
                <a:solidFill>
                  <a:srgbClr val="646EAB"/>
                </a:solidFill>
                <a:latin typeface="Arial"/>
                <a:ea typeface="+mj-ea"/>
                <a:cs typeface="Arial"/>
              </a:rPr>
              <a:t>license</a:t>
            </a:r>
            <a:endParaRPr lang="en-US" sz="2000" dirty="0">
              <a:solidFill>
                <a:srgbClr val="646EAB"/>
              </a:solidFill>
              <a:latin typeface="Arial"/>
              <a:ea typeface="+mj-ea"/>
              <a:cs typeface="Arial"/>
            </a:endParaRPr>
          </a:p>
          <a:p>
            <a:pPr marL="285750" indent="-285750">
              <a:lnSpc>
                <a:spcPct val="150000"/>
              </a:lnSpc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Distribution</a:t>
            </a:r>
            <a:r>
              <a:rPr lang="en-US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01 License every 400,000 </a:t>
            </a:r>
            <a:r>
              <a:rPr lang="en-US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people - National Population Scale </a:t>
            </a:r>
          </a:p>
          <a:p>
            <a:pPr marL="285750" indent="-285750">
              <a:lnSpc>
                <a:spcPct val="150000"/>
              </a:lnSpc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Wholesaling</a:t>
            </a:r>
            <a:r>
              <a:rPr lang="en-US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: 01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License </a:t>
            </a:r>
            <a:r>
              <a:rPr lang="en-US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every 100,000 people -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15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rovincial </a:t>
            </a:r>
            <a:r>
              <a:rPr lang="en-US" sz="1500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P</a:t>
            </a:r>
            <a:r>
              <a:rPr lang="en-US" sz="1500" dirty="0" smtClean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opulation scale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From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2015 to 2025: </a:t>
            </a:r>
            <a:r>
              <a:rPr lang="en-US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cap at 249 Licenses for distribution – cap at 996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Licenses for </a:t>
            </a:r>
            <a:r>
              <a:rPr lang="en-US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wholesaling</a:t>
            </a:r>
          </a:p>
          <a:p>
            <a:pPr marL="285750" indent="-285750">
              <a:lnSpc>
                <a:spcPct val="150000"/>
              </a:lnSpc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From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2026 to 2035: </a:t>
            </a:r>
            <a:r>
              <a:rPr lang="en-US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cap at 264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Licenses </a:t>
            </a:r>
            <a:r>
              <a:rPr lang="en-US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for distribution – cap at 1056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Licenses for </a:t>
            </a:r>
            <a:r>
              <a:rPr lang="en-US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wholesaling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20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03374" y="1833562"/>
            <a:ext cx="10007057" cy="718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06400" y="498951"/>
            <a:ext cx="8356600" cy="540311"/>
          </a:xfrm>
        </p:spPr>
        <p:txBody>
          <a:bodyPr>
            <a:noAutofit/>
          </a:bodyPr>
          <a:lstStyle/>
          <a:p>
            <a:r>
              <a:rPr lang="en-US" sz="2700" dirty="0" smtClean="0"/>
              <a:t>Regulations</a:t>
            </a:r>
            <a:endParaRPr lang="en-US" sz="2700" dirty="0"/>
          </a:p>
        </p:txBody>
      </p:sp>
      <p:sp>
        <p:nvSpPr>
          <p:cNvPr id="10" name="TextBox 9"/>
          <p:cNvSpPr txBox="1"/>
          <p:nvPr/>
        </p:nvSpPr>
        <p:spPr>
          <a:xfrm>
            <a:off x="406400" y="1357210"/>
            <a:ext cx="5208587" cy="4355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spcBef>
                <a:spcPct val="20000"/>
              </a:spcBef>
              <a:buClr>
                <a:srgbClr val="646EAB"/>
              </a:buClr>
            </a:pPr>
            <a:r>
              <a:rPr lang="vi-VN" sz="2000" dirty="0">
                <a:solidFill>
                  <a:srgbClr val="646EAB"/>
                </a:solidFill>
                <a:latin typeface="Arial"/>
                <a:ea typeface="+mj-ea"/>
                <a:cs typeface="Arial"/>
              </a:rPr>
              <a:t>Phytosanitary and Sanitary</a:t>
            </a:r>
            <a:endParaRPr lang="en-US" sz="2000" dirty="0">
              <a:solidFill>
                <a:srgbClr val="646EAB"/>
              </a:solidFill>
              <a:latin typeface="Arial"/>
              <a:ea typeface="+mj-ea"/>
              <a:cs typeface="Arial"/>
            </a:endParaRPr>
          </a:p>
          <a:p>
            <a:pPr marL="285750" indent="-285750">
              <a:buClr>
                <a:srgbClr val="5E67A0"/>
              </a:buClr>
              <a:buFont typeface="Arial" panose="020B0604020202020204" pitchFamily="34" charset="0"/>
              <a:buChar char="•"/>
            </a:pPr>
            <a:endParaRPr lang="en-US" sz="1500" dirty="0" smtClean="0">
              <a:latin typeface="Arial "/>
            </a:endParaRPr>
          </a:p>
          <a:p>
            <a:pPr marL="285750" indent="-285750"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vi-VN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efore customs clearance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: inspections</a:t>
            </a:r>
            <a:r>
              <a:rPr lang="vi-VN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vi-VN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imports of animals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vi-VN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animal products (including dairy products), plants and plant products, and edible fishery products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Clr>
                <a:srgbClr val="5E67A0"/>
              </a:buClr>
            </a:pPr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vi-VN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f the products are accompan</a:t>
            </a:r>
            <a:r>
              <a:rPr lang="en-U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ied</a:t>
            </a:r>
            <a:r>
              <a:rPr lang="vi-VN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by</a:t>
            </a:r>
            <a:r>
              <a:rPr lang="vi-VN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Certificate of Free Sale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vi-VN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issued by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vi-VN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exporting countries’ authorities, the inspection process will be </a:t>
            </a:r>
            <a:r>
              <a:rPr lang="vi-VN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faster and cost-saving </a:t>
            </a:r>
            <a:r>
              <a:rPr lang="vi-VN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to the exporting enterprises.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vi-VN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Decision </a:t>
            </a:r>
            <a:r>
              <a:rPr lang="vi-VN" sz="1600" i="1" dirty="0">
                <a:latin typeface="Arial" panose="020B0604020202020204" pitchFamily="34" charset="0"/>
                <a:cs typeface="Arial" panose="020B0604020202020204" pitchFamily="34" charset="0"/>
              </a:rPr>
              <a:t>No.10/2010/QD/TT</a:t>
            </a:r>
            <a:r>
              <a:rPr lang="en-US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5E67A0"/>
              </a:buClr>
              <a:buFont typeface="Arial" panose="020B0604020202020204" pitchFamily="34" charset="0"/>
              <a:buChar char="•"/>
            </a:pPr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vi-VN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Agricutural products allowed to apply this requirements are listed under </a:t>
            </a:r>
            <a:r>
              <a:rPr lang="vi-VN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Circular No. 63/2010/TT-BNNPTNT</a:t>
            </a:r>
            <a:r>
              <a:rPr lang="vi-VN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issued by the Ministry of Agriculture and Rural Development of Vietnam.</a:t>
            </a:r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5539" name="Picture 3" descr="Kết quả hình ảnh cho Phytosanitary and Sanitar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5952" y="1357210"/>
            <a:ext cx="2159176" cy="16714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5820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3" name="Picture 7" descr="Hình ảnh có liên qua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85524" y="2613791"/>
            <a:ext cx="1916131" cy="1227415"/>
          </a:xfrm>
          <a:prstGeom prst="rect">
            <a:avLst/>
          </a:prstGeom>
          <a:noFill/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03374" y="1833562"/>
            <a:ext cx="10007057" cy="718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84935" y="618055"/>
            <a:ext cx="8356600" cy="540311"/>
          </a:xfrm>
        </p:spPr>
        <p:txBody>
          <a:bodyPr>
            <a:noAutofit/>
          </a:bodyPr>
          <a:lstStyle/>
          <a:p>
            <a:r>
              <a:rPr lang="en-US" sz="2700" dirty="0" smtClean="0"/>
              <a:t>Contracts </a:t>
            </a:r>
            <a:endParaRPr lang="en-US" sz="2700" dirty="0"/>
          </a:p>
        </p:txBody>
      </p:sp>
      <p:sp>
        <p:nvSpPr>
          <p:cNvPr id="10" name="TextBox 9"/>
          <p:cNvSpPr txBox="1"/>
          <p:nvPr/>
        </p:nvSpPr>
        <p:spPr>
          <a:xfrm>
            <a:off x="184935" y="904131"/>
            <a:ext cx="4900773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endParaRPr lang="en-US" sz="1500" dirty="0" smtClean="0">
              <a:latin typeface="Arial "/>
            </a:endParaRPr>
          </a:p>
          <a:p>
            <a:pPr marL="285750" indent="-285750"/>
            <a:endParaRPr lang="en-US" sz="1600" dirty="0" smtClean="0"/>
          </a:p>
          <a:p>
            <a:pPr marL="285750" indent="-285750"/>
            <a:r>
              <a:rPr lang="vi-VN" sz="1600" b="1" dirty="0" smtClean="0"/>
              <a:t> </a:t>
            </a:r>
            <a:endParaRPr lang="en-US" sz="1600" dirty="0" smtClean="0"/>
          </a:p>
          <a:p>
            <a:pPr marL="285750" indent="-285750"/>
            <a:endParaRPr lang="en-US" sz="1500" dirty="0" smtClean="0">
              <a:latin typeface="Arial "/>
              <a:cs typeface="Arial"/>
            </a:endParaRPr>
          </a:p>
          <a:p>
            <a:pPr marL="285750" indent="-285750"/>
            <a:endParaRPr lang="en-US" sz="1500" dirty="0" smtClean="0">
              <a:latin typeface="Arial "/>
              <a:cs typeface="Arial"/>
            </a:endParaRPr>
          </a:p>
          <a:p>
            <a:pPr marL="285750" indent="-285750"/>
            <a:endParaRPr lang="en-US" sz="1500" dirty="0" smtClean="0">
              <a:latin typeface="Arial "/>
            </a:endParaRPr>
          </a:p>
          <a:p>
            <a:pPr marL="285750" indent="-285750"/>
            <a:endParaRPr lang="en-US" sz="1600" b="1" dirty="0" smtClean="0"/>
          </a:p>
          <a:p>
            <a:pPr marL="285750" indent="-285750"/>
            <a:endParaRPr lang="en-US" sz="1600" dirty="0" smtClean="0"/>
          </a:p>
          <a:p>
            <a:pPr marL="285750" indent="-285750"/>
            <a:endParaRPr lang="en-US" sz="1500" dirty="0" smtClean="0">
              <a:latin typeface="Arial"/>
              <a:cs typeface="Arial"/>
            </a:endParaRPr>
          </a:p>
          <a:p>
            <a:pPr marL="285750" indent="-285750"/>
            <a:endParaRPr lang="en-US" sz="1500" b="1" dirty="0" smtClean="0">
              <a:latin typeface="Arial"/>
              <a:cs typeface="Arial"/>
            </a:endParaRPr>
          </a:p>
          <a:p>
            <a:pPr marL="285750" indent="-285750"/>
            <a:endParaRPr lang="en-US" sz="1500" b="1" dirty="0" smtClean="0">
              <a:latin typeface="Arial"/>
              <a:cs typeface="Arial"/>
            </a:endParaRPr>
          </a:p>
          <a:p>
            <a:pPr marL="285750" indent="-285750"/>
            <a:r>
              <a:rPr lang="en-US" sz="1500" b="1" dirty="0" smtClean="0">
                <a:latin typeface="Arial"/>
                <a:cs typeface="Arial"/>
              </a:rPr>
              <a:t> </a:t>
            </a:r>
          </a:p>
          <a:p>
            <a:pPr marL="285750" indent="-285750"/>
            <a:endParaRPr lang="en-US" sz="1500" dirty="0" smtClean="0">
              <a:latin typeface="Arial"/>
              <a:cs typeface="Arial"/>
            </a:endParaRPr>
          </a:p>
          <a:p>
            <a:pPr marL="285750" indent="-285750"/>
            <a:endParaRPr lang="en-US" sz="1400" dirty="0">
              <a:latin typeface="Arial"/>
              <a:cs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6857" y="1833562"/>
            <a:ext cx="459692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Unless otherwise specified, enterprises can use bilingual contracts with </a:t>
            </a: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English as a preferred language. </a:t>
            </a:r>
          </a:p>
          <a:p>
            <a:pPr marL="285750" indent="-285750">
              <a:buClr>
                <a:srgbClr val="5E67A0"/>
              </a:buClr>
              <a:buFont typeface="Arial" panose="020B0604020202020204" pitchFamily="34" charset="0"/>
              <a:buChar char="•"/>
            </a:pPr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5E67A0"/>
              </a:buClr>
              <a:buFont typeface="Arial" panose="020B0604020202020204" pitchFamily="34" charset="0"/>
              <a:buChar char="•"/>
            </a:pPr>
            <a:endParaRPr lang="vi-VN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5E67A0"/>
              </a:buClr>
            </a:pPr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vi-VN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According to Vietnamese Laws, Stamp/Seal represents the legal position and confirms the legal value of documents of the enterprise.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vi-VN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 v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vi-VN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lid seal shoud specify the enterprise’s name and ID number.  </a:t>
            </a:r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8175" y="1464230"/>
            <a:ext cx="21339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i="1" dirty="0" smtClean="0">
                <a:solidFill>
                  <a:srgbClr val="646EA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Contract language</a:t>
            </a:r>
            <a:endParaRPr lang="en-US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vi-VN" dirty="0">
              <a:solidFill>
                <a:srgbClr val="646EAB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08175" y="2888166"/>
            <a:ext cx="14414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i="1" dirty="0" smtClean="0">
                <a:solidFill>
                  <a:srgbClr val="646EA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Stamp/Seal </a:t>
            </a:r>
            <a:endParaRPr lang="en-US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vi-VN" dirty="0">
              <a:solidFill>
                <a:srgbClr val="646EA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20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540311"/>
          </a:xfrm>
        </p:spPr>
        <p:txBody>
          <a:bodyPr>
            <a:noAutofit/>
          </a:bodyPr>
          <a:lstStyle/>
          <a:p>
            <a:r>
              <a:rPr lang="en-US" sz="2700" dirty="0" smtClean="0"/>
              <a:t>Advertising and promotion regulation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184935" y="904131"/>
            <a:ext cx="4900773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endParaRPr lang="en-US" sz="1500" dirty="0" smtClean="0">
              <a:latin typeface="Arial "/>
            </a:endParaRPr>
          </a:p>
          <a:p>
            <a:pPr marL="285750" indent="-285750"/>
            <a:endParaRPr lang="en-US" sz="1600" dirty="0" smtClean="0"/>
          </a:p>
          <a:p>
            <a:pPr marL="285750" indent="-285750"/>
            <a:r>
              <a:rPr lang="vi-VN" sz="1600" b="1" dirty="0" smtClean="0"/>
              <a:t> </a:t>
            </a:r>
            <a:endParaRPr lang="en-US" sz="1600" dirty="0" smtClean="0"/>
          </a:p>
          <a:p>
            <a:pPr marL="285750" indent="-285750"/>
            <a:endParaRPr lang="en-US" sz="1500" dirty="0" smtClean="0">
              <a:latin typeface="Arial "/>
              <a:cs typeface="Arial"/>
            </a:endParaRPr>
          </a:p>
          <a:p>
            <a:pPr marL="285750" indent="-285750"/>
            <a:endParaRPr lang="en-US" sz="1500" dirty="0" smtClean="0">
              <a:latin typeface="Arial "/>
              <a:cs typeface="Arial"/>
            </a:endParaRPr>
          </a:p>
          <a:p>
            <a:pPr marL="285750" indent="-285750"/>
            <a:endParaRPr lang="en-US" sz="1500" dirty="0" smtClean="0">
              <a:latin typeface="Arial "/>
            </a:endParaRPr>
          </a:p>
          <a:p>
            <a:pPr marL="285750" indent="-285750"/>
            <a:endParaRPr lang="en-US" sz="1600" b="1" dirty="0" smtClean="0"/>
          </a:p>
          <a:p>
            <a:pPr marL="285750" indent="-285750"/>
            <a:endParaRPr lang="en-US" sz="1600" dirty="0" smtClean="0"/>
          </a:p>
          <a:p>
            <a:pPr marL="285750" indent="-285750"/>
            <a:endParaRPr lang="en-US" sz="1500" dirty="0" smtClean="0">
              <a:latin typeface="Arial"/>
              <a:cs typeface="Arial"/>
            </a:endParaRPr>
          </a:p>
          <a:p>
            <a:pPr marL="285750" indent="-285750"/>
            <a:endParaRPr lang="en-US" sz="1500" b="1" dirty="0" smtClean="0">
              <a:latin typeface="Arial"/>
              <a:cs typeface="Arial"/>
            </a:endParaRPr>
          </a:p>
          <a:p>
            <a:pPr marL="285750" indent="-285750"/>
            <a:endParaRPr lang="en-US" sz="1500" b="1" dirty="0" smtClean="0">
              <a:latin typeface="Arial"/>
              <a:cs typeface="Arial"/>
            </a:endParaRPr>
          </a:p>
          <a:p>
            <a:pPr marL="285750" indent="-285750"/>
            <a:r>
              <a:rPr lang="en-US" sz="1500" b="1" dirty="0" smtClean="0">
                <a:latin typeface="Arial"/>
                <a:cs typeface="Arial"/>
              </a:rPr>
              <a:t> </a:t>
            </a:r>
          </a:p>
          <a:p>
            <a:pPr marL="285750" indent="-285750"/>
            <a:endParaRPr lang="en-US" sz="1500" dirty="0" smtClean="0">
              <a:latin typeface="Arial"/>
              <a:cs typeface="Arial"/>
            </a:endParaRPr>
          </a:p>
          <a:p>
            <a:pPr marL="285750" indent="-285750"/>
            <a:endParaRPr lang="en-US" sz="1400" dirty="0">
              <a:latin typeface="Arial"/>
              <a:cs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4934" y="1073710"/>
            <a:ext cx="47672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dirty="0" smtClean="0"/>
              <a:t> 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64804" y="1695417"/>
            <a:ext cx="877919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5E67A0"/>
              </a:buClr>
              <a:buFont typeface="Arial" panose="020B0604020202020204" pitchFamily="34" charset="0"/>
              <a:buChar char="•"/>
            </a:pPr>
            <a:endParaRPr lang="vi-VN" sz="1600" i="1" dirty="0" smtClean="0">
              <a:latin typeface="Arial "/>
            </a:endParaRPr>
          </a:p>
          <a:p>
            <a:pPr marL="285750" indent="-285750"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600" i="1" dirty="0" smtClean="0">
                <a:latin typeface="Arial "/>
              </a:rPr>
              <a:t>Law on Advertising No.16/2012/QH13</a:t>
            </a:r>
          </a:p>
          <a:p>
            <a:pPr marL="285750" indent="-285750"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600" i="1" dirty="0">
                <a:latin typeface="Arial "/>
              </a:rPr>
              <a:t>N</a:t>
            </a:r>
            <a:r>
              <a:rPr lang="en-US" sz="1600" dirty="0" smtClean="0">
                <a:latin typeface="Arial "/>
              </a:rPr>
              <a:t>ot permitted to:</a:t>
            </a:r>
          </a:p>
          <a:p>
            <a:pPr marL="742950" lvl="1" indent="-285750">
              <a:buClr>
                <a:srgbClr val="5E67A0"/>
              </a:buClr>
              <a:buFont typeface="Wingdings" panose="05000000000000000000" pitchFamily="2" charset="2"/>
              <a:buChar char="Ø"/>
            </a:pPr>
            <a:r>
              <a:rPr lang="en-US" sz="1600" dirty="0" smtClean="0">
                <a:latin typeface="Arial "/>
              </a:rPr>
              <a:t>Beverage with alcohol content above 15% (no applicable on beer) </a:t>
            </a:r>
          </a:p>
          <a:p>
            <a:pPr marL="742950" lvl="1" indent="-285750">
              <a:buClr>
                <a:srgbClr val="5E67A0"/>
              </a:buClr>
              <a:buFont typeface="Wingdings" panose="05000000000000000000" pitchFamily="2" charset="2"/>
              <a:buChar char="Ø"/>
            </a:pPr>
            <a:r>
              <a:rPr lang="en-US" sz="1600" dirty="0">
                <a:latin typeface="Arial "/>
              </a:rPr>
              <a:t>S</a:t>
            </a:r>
            <a:r>
              <a:rPr lang="en-US" sz="1600" dirty="0" smtClean="0">
                <a:latin typeface="Arial "/>
              </a:rPr>
              <a:t>ubstitutes for breast milk - nutritional supplements for infants under 6 months of age.</a:t>
            </a:r>
          </a:p>
          <a:p>
            <a:pPr>
              <a:buClr>
                <a:srgbClr val="5E67A0"/>
              </a:buClr>
            </a:pPr>
            <a:endParaRPr lang="en-US" sz="1600" dirty="0" smtClean="0">
              <a:latin typeface="Arial "/>
            </a:endParaRPr>
          </a:p>
          <a:p>
            <a:pPr marL="285750" indent="-285750">
              <a:buClr>
                <a:srgbClr val="5E67A0"/>
              </a:buClr>
            </a:pPr>
            <a:endParaRPr lang="vi-VN" sz="1600" b="1" dirty="0" smtClean="0">
              <a:latin typeface="Arial "/>
            </a:endParaRPr>
          </a:p>
          <a:p>
            <a:pPr marL="285750" indent="-285750">
              <a:buClr>
                <a:srgbClr val="5E67A0"/>
              </a:buClr>
            </a:pPr>
            <a:endParaRPr lang="vi-VN" sz="1600" b="1" dirty="0" smtClean="0">
              <a:latin typeface="Arial "/>
            </a:endParaRPr>
          </a:p>
          <a:p>
            <a:pPr marL="285750" indent="-285750">
              <a:buClr>
                <a:srgbClr val="5E67A0"/>
              </a:buClr>
              <a:buFont typeface="Arial" pitchFamily="34" charset="0"/>
              <a:buChar char="•"/>
            </a:pPr>
            <a:r>
              <a:rPr lang="en-US" sz="1600" b="1" dirty="0" smtClean="0">
                <a:latin typeface="Arial "/>
              </a:rPr>
              <a:t>Common sales promotions </a:t>
            </a:r>
            <a:r>
              <a:rPr lang="en-US" sz="1600" dirty="0" smtClean="0">
                <a:latin typeface="Arial "/>
              </a:rPr>
              <a:t>such as gift giving, price discount and contest cards are restricted with a 50% restriction on the unit price and 50% restriction on the promotion value</a:t>
            </a:r>
            <a:endParaRPr lang="en-US" sz="1600" dirty="0">
              <a:latin typeface="Arial "/>
            </a:endParaRPr>
          </a:p>
          <a:p>
            <a:pPr marL="285750" indent="-285750">
              <a:buClr>
                <a:srgbClr val="5E67A0"/>
              </a:buClr>
              <a:buFont typeface="Arial" pitchFamily="34" charset="0"/>
              <a:buChar char="•"/>
            </a:pPr>
            <a:endParaRPr lang="en-US" sz="1600" dirty="0" smtClean="0">
              <a:latin typeface="Arial "/>
            </a:endParaRPr>
          </a:p>
          <a:p>
            <a:pPr marL="285750" indent="-285750">
              <a:buClr>
                <a:srgbClr val="5E67A0"/>
              </a:buClr>
              <a:buFont typeface="Arial" pitchFamily="34" charset="0"/>
              <a:buChar char="•"/>
            </a:pPr>
            <a:r>
              <a:rPr lang="en-US" sz="1600" dirty="0" smtClean="0">
                <a:latin typeface="Arial "/>
              </a:rPr>
              <a:t>Enterprises can undertake </a:t>
            </a:r>
            <a:r>
              <a:rPr lang="en-US" sz="1600" b="1" dirty="0" smtClean="0">
                <a:latin typeface="Arial "/>
              </a:rPr>
              <a:t>celebration sales </a:t>
            </a:r>
            <a:r>
              <a:rPr lang="en-US" sz="1600" dirty="0" smtClean="0">
                <a:latin typeface="Arial "/>
              </a:rPr>
              <a:t>or promotion campaigns prior to big public holidays in Vietnam such as Tet or National Day without any value restrictions. </a:t>
            </a:r>
          </a:p>
          <a:p>
            <a:pPr marL="285750" indent="-285750">
              <a:buClr>
                <a:srgbClr val="5E67A0"/>
              </a:buClr>
              <a:buFont typeface="Arial" pitchFamily="34" charset="0"/>
              <a:buChar char="•"/>
            </a:pPr>
            <a:endParaRPr lang="en-US" sz="1600" dirty="0" smtClean="0">
              <a:latin typeface="Arial "/>
            </a:endParaRPr>
          </a:p>
          <a:p>
            <a:pPr marL="285750" indent="-285750">
              <a:buClr>
                <a:srgbClr val="5E67A0"/>
              </a:buClr>
              <a:buFont typeface="Arial" pitchFamily="34" charset="0"/>
              <a:buChar char="•"/>
            </a:pPr>
            <a:r>
              <a:rPr lang="en-US" sz="1600" dirty="0">
                <a:latin typeface="Arial "/>
              </a:rPr>
              <a:t>T</a:t>
            </a:r>
            <a:r>
              <a:rPr lang="en-US" sz="1600" dirty="0" smtClean="0">
                <a:latin typeface="Arial "/>
              </a:rPr>
              <a:t>ime period cap on price discount increased from 90 days per year to </a:t>
            </a:r>
            <a:r>
              <a:rPr lang="en-US" sz="1600" b="1" dirty="0" smtClean="0">
                <a:latin typeface="Arial "/>
              </a:rPr>
              <a:t>120 days per year</a:t>
            </a:r>
            <a:r>
              <a:rPr lang="en-US" sz="1600" dirty="0" smtClean="0">
                <a:latin typeface="Arial "/>
              </a:rPr>
              <a:t>. </a:t>
            </a:r>
          </a:p>
          <a:p>
            <a:r>
              <a:rPr lang="vi-VN" sz="1600" dirty="0" smtClean="0"/>
              <a:t> </a:t>
            </a:r>
            <a:endParaRPr lang="en-US" sz="1600" dirty="0" smtClean="0"/>
          </a:p>
        </p:txBody>
      </p:sp>
      <p:sp>
        <p:nvSpPr>
          <p:cNvPr id="8" name="Rectangle 7"/>
          <p:cNvSpPr/>
          <p:nvPr/>
        </p:nvSpPr>
        <p:spPr>
          <a:xfrm>
            <a:off x="406400" y="1510396"/>
            <a:ext cx="19800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i="1" dirty="0" smtClean="0">
                <a:solidFill>
                  <a:srgbClr val="646EA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Mass advertising</a:t>
            </a:r>
            <a:endParaRPr lang="en-US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vi-VN" dirty="0">
              <a:solidFill>
                <a:srgbClr val="646EAB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64804" y="3111190"/>
            <a:ext cx="506202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i="1" dirty="0" smtClean="0">
                <a:solidFill>
                  <a:srgbClr val="646EA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Commercial Promotion Activities – Draft Decree</a:t>
            </a:r>
          </a:p>
          <a:p>
            <a:endParaRPr lang="en-US" i="1" dirty="0" smtClean="0">
              <a:latin typeface="Arial "/>
            </a:endParaRPr>
          </a:p>
          <a:p>
            <a:endParaRPr lang="en-US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vi-VN" dirty="0">
              <a:solidFill>
                <a:srgbClr val="646EA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20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03374" y="1833562"/>
            <a:ext cx="10007057" cy="718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540311"/>
          </a:xfrm>
        </p:spPr>
        <p:txBody>
          <a:bodyPr>
            <a:noAutofit/>
          </a:bodyPr>
          <a:lstStyle/>
          <a:p>
            <a:r>
              <a:rPr lang="vi-VN" sz="2700" dirty="0" smtClean="0"/>
              <a:t>Labeling regulation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184935" y="904131"/>
            <a:ext cx="4900773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endParaRPr lang="en-US" sz="1500" dirty="0" smtClean="0">
              <a:latin typeface="Arial "/>
            </a:endParaRPr>
          </a:p>
          <a:p>
            <a:pPr marL="285750" indent="-285750"/>
            <a:endParaRPr lang="en-US" sz="1600" dirty="0" smtClean="0"/>
          </a:p>
          <a:p>
            <a:pPr marL="285750" indent="-285750"/>
            <a:r>
              <a:rPr lang="vi-VN" sz="1600" b="1" dirty="0" smtClean="0"/>
              <a:t> </a:t>
            </a:r>
            <a:endParaRPr lang="en-US" sz="1600" dirty="0" smtClean="0"/>
          </a:p>
          <a:p>
            <a:pPr marL="285750" indent="-285750"/>
            <a:endParaRPr lang="en-US" sz="1500" dirty="0" smtClean="0">
              <a:latin typeface="Arial "/>
              <a:cs typeface="Arial"/>
            </a:endParaRPr>
          </a:p>
          <a:p>
            <a:pPr marL="285750" indent="-285750"/>
            <a:endParaRPr lang="en-US" sz="1500" dirty="0" smtClean="0">
              <a:latin typeface="Arial "/>
              <a:cs typeface="Arial"/>
            </a:endParaRPr>
          </a:p>
          <a:p>
            <a:pPr marL="285750" indent="-285750"/>
            <a:endParaRPr lang="en-US" sz="1500" dirty="0" smtClean="0">
              <a:latin typeface="Arial "/>
            </a:endParaRPr>
          </a:p>
          <a:p>
            <a:pPr marL="285750" indent="-285750"/>
            <a:endParaRPr lang="en-US" sz="1600" b="1" dirty="0" smtClean="0"/>
          </a:p>
          <a:p>
            <a:pPr marL="285750" indent="-285750"/>
            <a:endParaRPr lang="en-US" sz="1600" dirty="0" smtClean="0"/>
          </a:p>
          <a:p>
            <a:pPr marL="285750" indent="-285750"/>
            <a:endParaRPr lang="en-US" sz="1500" dirty="0" smtClean="0">
              <a:latin typeface="Arial"/>
              <a:cs typeface="Arial"/>
            </a:endParaRPr>
          </a:p>
          <a:p>
            <a:pPr marL="285750" indent="-285750"/>
            <a:endParaRPr lang="en-US" sz="1500" b="1" dirty="0" smtClean="0">
              <a:latin typeface="Arial"/>
              <a:cs typeface="Arial"/>
            </a:endParaRPr>
          </a:p>
          <a:p>
            <a:pPr marL="285750" indent="-285750"/>
            <a:endParaRPr lang="en-US" sz="1500" b="1" dirty="0" smtClean="0">
              <a:latin typeface="Arial"/>
              <a:cs typeface="Arial"/>
            </a:endParaRPr>
          </a:p>
          <a:p>
            <a:pPr marL="285750" indent="-285750"/>
            <a:r>
              <a:rPr lang="en-US" sz="1500" b="1" dirty="0" smtClean="0">
                <a:latin typeface="Arial"/>
                <a:cs typeface="Arial"/>
              </a:rPr>
              <a:t> </a:t>
            </a:r>
          </a:p>
          <a:p>
            <a:pPr marL="285750" indent="-285750"/>
            <a:endParaRPr lang="en-US" sz="1500" dirty="0" smtClean="0">
              <a:latin typeface="Arial"/>
              <a:cs typeface="Arial"/>
            </a:endParaRPr>
          </a:p>
          <a:p>
            <a:pPr marL="285750" indent="-285750"/>
            <a:endParaRPr lang="en-US" sz="1400" dirty="0">
              <a:latin typeface="Arial"/>
              <a:cs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4934" y="1073710"/>
            <a:ext cx="47672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dirty="0" smtClean="0"/>
              <a:t> 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06400" y="1257853"/>
            <a:ext cx="5452806" cy="461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vi-VN" sz="1600" b="1" i="1" dirty="0" smtClean="0">
                <a:solidFill>
                  <a:srgbClr val="000000"/>
                </a:solidFill>
                <a:latin typeface="Arial "/>
                <a:ea typeface="Times New Roman"/>
                <a:cs typeface="Times New Roman"/>
              </a:rPr>
              <a:t>Vietnam’s Regulation on Labels and Decree</a:t>
            </a:r>
            <a:r>
              <a:rPr lang="en-US" sz="1600" b="1" i="1" dirty="0">
                <a:solidFill>
                  <a:srgbClr val="000000"/>
                </a:solidFill>
                <a:latin typeface="Arial "/>
                <a:ea typeface="Times New Roman"/>
                <a:cs typeface="Times New Roman"/>
              </a:rPr>
              <a:t/>
            </a:r>
            <a:br>
              <a:rPr lang="en-US" sz="1600" b="1" i="1" dirty="0">
                <a:solidFill>
                  <a:srgbClr val="000000"/>
                </a:solidFill>
                <a:latin typeface="Arial "/>
                <a:ea typeface="Times New Roman"/>
                <a:cs typeface="Times New Roman"/>
              </a:rPr>
            </a:br>
            <a:r>
              <a:rPr lang="vi-VN" sz="1600" b="1" i="1" dirty="0" smtClean="0">
                <a:solidFill>
                  <a:srgbClr val="000000"/>
                </a:solidFill>
                <a:latin typeface="Arial "/>
                <a:ea typeface="Times New Roman"/>
                <a:cs typeface="Times New Roman"/>
              </a:rPr>
              <a:t>No. 89/2006/NĐ-CP</a:t>
            </a:r>
            <a:endParaRPr lang="en-US" sz="1600" dirty="0" smtClean="0">
              <a:solidFill>
                <a:srgbClr val="000000"/>
              </a:solidFill>
              <a:latin typeface="Arial "/>
              <a:ea typeface="Times New Roman"/>
              <a:cs typeface="Times New Roman"/>
            </a:endParaRPr>
          </a:p>
          <a:p>
            <a:pPr marL="285750" indent="-285750">
              <a:lnSpc>
                <a:spcPct val="115000"/>
              </a:lnSpc>
              <a:spcAft>
                <a:spcPts val="750"/>
              </a:spcAft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000000"/>
                </a:solidFill>
                <a:latin typeface="Arial "/>
                <a:ea typeface="Times New Roman"/>
                <a:cs typeface="Times New Roman"/>
              </a:rPr>
              <a:t>M</a:t>
            </a:r>
            <a:r>
              <a:rPr lang="en-US" sz="1600" b="1" dirty="0" smtClean="0">
                <a:solidFill>
                  <a:srgbClr val="000000"/>
                </a:solidFill>
                <a:latin typeface="Arial "/>
                <a:ea typeface="Times New Roman"/>
                <a:cs typeface="Times New Roman"/>
              </a:rPr>
              <a:t>andatory labeling contents:</a:t>
            </a:r>
          </a:p>
          <a:p>
            <a:pPr marL="742950" lvl="1" indent="-285750">
              <a:spcAft>
                <a:spcPts val="750"/>
              </a:spcAft>
              <a:buClr>
                <a:srgbClr val="5E67A0"/>
              </a:buClr>
              <a:buFont typeface="Wingdings" panose="05000000000000000000" pitchFamily="2" charset="2"/>
              <a:buChar char="Ø"/>
            </a:pPr>
            <a:r>
              <a:rPr lang="en-US" sz="1600" dirty="0" smtClean="0">
                <a:solidFill>
                  <a:srgbClr val="000000"/>
                </a:solidFill>
                <a:latin typeface="Arial "/>
                <a:ea typeface="Times New Roman"/>
                <a:cs typeface="Times New Roman"/>
              </a:rPr>
              <a:t>product name</a:t>
            </a:r>
          </a:p>
          <a:p>
            <a:pPr marL="742950" lvl="1" indent="-285750">
              <a:spcAft>
                <a:spcPts val="750"/>
              </a:spcAft>
              <a:buClr>
                <a:srgbClr val="5E67A0"/>
              </a:buClr>
              <a:buFont typeface="Wingdings" panose="05000000000000000000" pitchFamily="2" charset="2"/>
              <a:buChar char="Ø"/>
            </a:pPr>
            <a:r>
              <a:rPr lang="en-US" sz="1600" dirty="0" smtClean="0">
                <a:solidFill>
                  <a:srgbClr val="000000"/>
                </a:solidFill>
                <a:latin typeface="Arial "/>
                <a:ea typeface="Times New Roman"/>
                <a:cs typeface="Times New Roman"/>
              </a:rPr>
              <a:t>name and address of individual or organization responsible for the goods</a:t>
            </a:r>
          </a:p>
          <a:p>
            <a:pPr marL="742950" lvl="1" indent="-285750">
              <a:spcAft>
                <a:spcPts val="750"/>
              </a:spcAft>
              <a:buClr>
                <a:srgbClr val="5E67A0"/>
              </a:buClr>
              <a:buFont typeface="Wingdings" panose="05000000000000000000" pitchFamily="2" charset="2"/>
              <a:buChar char="Ø"/>
            </a:pPr>
            <a:r>
              <a:rPr lang="en-US" sz="1600" dirty="0" smtClean="0">
                <a:solidFill>
                  <a:srgbClr val="000000"/>
                </a:solidFill>
                <a:latin typeface="Arial "/>
                <a:ea typeface="Times New Roman"/>
                <a:cs typeface="Times New Roman"/>
              </a:rPr>
              <a:t>origin of goods</a:t>
            </a:r>
          </a:p>
          <a:p>
            <a:pPr marL="742950" lvl="1" indent="-285750">
              <a:spcAft>
                <a:spcPts val="750"/>
              </a:spcAft>
              <a:buClr>
                <a:srgbClr val="5E67A0"/>
              </a:buClr>
              <a:buFont typeface="Wingdings" panose="05000000000000000000" pitchFamily="2" charset="2"/>
              <a:buChar char="Ø"/>
            </a:pPr>
            <a:r>
              <a:rPr lang="en-US" sz="1600" b="1" dirty="0" smtClean="0">
                <a:solidFill>
                  <a:srgbClr val="000000"/>
                </a:solidFill>
                <a:latin typeface="Arial "/>
                <a:ea typeface="Times New Roman"/>
                <a:cs typeface="Times New Roman"/>
              </a:rPr>
              <a:t>other contents depending on nature of products. </a:t>
            </a:r>
          </a:p>
          <a:p>
            <a:pPr marL="285750" indent="-285750">
              <a:lnSpc>
                <a:spcPct val="115000"/>
              </a:lnSpc>
              <a:spcAft>
                <a:spcPts val="750"/>
              </a:spcAft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600" b="1" dirty="0" smtClean="0">
                <a:solidFill>
                  <a:srgbClr val="000000"/>
                </a:solidFill>
                <a:latin typeface="Arial "/>
                <a:ea typeface="Times New Roman"/>
                <a:cs typeface="Times New Roman"/>
              </a:rPr>
              <a:t>Labeling language:  </a:t>
            </a:r>
            <a:endParaRPr lang="en-US" sz="1600" b="1" dirty="0" smtClean="0">
              <a:latin typeface="Arial "/>
              <a:ea typeface="Times New Roman"/>
              <a:cs typeface="Times New Roman"/>
            </a:endParaRPr>
          </a:p>
          <a:p>
            <a:pPr marL="742950" lvl="1" indent="-285750">
              <a:spcAft>
                <a:spcPts val="750"/>
              </a:spcAft>
              <a:buClr>
                <a:srgbClr val="5E67A0"/>
              </a:buClr>
              <a:buFont typeface="Wingdings" panose="05000000000000000000" pitchFamily="2" charset="2"/>
              <a:buChar char="Ø"/>
            </a:pPr>
            <a:r>
              <a:rPr lang="en-US" sz="1600" dirty="0" smtClean="0">
                <a:solidFill>
                  <a:srgbClr val="000000"/>
                </a:solidFill>
                <a:latin typeface="Arial "/>
                <a:ea typeface="Times New Roman"/>
                <a:cs typeface="Times New Roman"/>
              </a:rPr>
              <a:t>Additional labels (stickers) </a:t>
            </a:r>
            <a:r>
              <a:rPr lang="en-US" sz="1600" b="1" dirty="0" smtClean="0">
                <a:solidFill>
                  <a:srgbClr val="000000"/>
                </a:solidFill>
                <a:latin typeface="Arial "/>
                <a:ea typeface="Times New Roman"/>
                <a:cs typeface="Times New Roman"/>
              </a:rPr>
              <a:t>including mandatory labeling contents</a:t>
            </a:r>
            <a:r>
              <a:rPr lang="en-US" sz="1600" dirty="0" smtClean="0">
                <a:solidFill>
                  <a:srgbClr val="000000"/>
                </a:solidFill>
                <a:latin typeface="Arial "/>
                <a:ea typeface="Times New Roman"/>
                <a:cs typeface="Times New Roman"/>
              </a:rPr>
              <a:t> on the commercial package. </a:t>
            </a:r>
            <a:endParaRPr lang="en-US" sz="1600" dirty="0" smtClean="0">
              <a:latin typeface="Arial "/>
              <a:ea typeface="Times New Roman"/>
              <a:cs typeface="Times New Roman"/>
            </a:endParaRPr>
          </a:p>
          <a:p>
            <a:pPr marL="742950" lvl="1" indent="-285750">
              <a:spcAft>
                <a:spcPts val="750"/>
              </a:spcAft>
              <a:buClr>
                <a:srgbClr val="5E67A0"/>
              </a:buClr>
              <a:buFont typeface="Wingdings" panose="05000000000000000000" pitchFamily="2" charset="2"/>
              <a:buChar char="Ø"/>
            </a:pPr>
            <a:r>
              <a:rPr lang="en-US" sz="1600" dirty="0" smtClean="0">
                <a:solidFill>
                  <a:srgbClr val="000000"/>
                </a:solidFill>
                <a:latin typeface="Arial "/>
                <a:ea typeface="Times New Roman"/>
                <a:cs typeface="Times New Roman"/>
              </a:rPr>
              <a:t>Labeling in Vietnamese and cover </a:t>
            </a:r>
            <a:r>
              <a:rPr lang="en-US" sz="1600" b="1" dirty="0" smtClean="0">
                <a:solidFill>
                  <a:srgbClr val="000000"/>
                </a:solidFill>
                <a:latin typeface="Arial "/>
                <a:ea typeface="Times New Roman"/>
                <a:cs typeface="Times New Roman"/>
              </a:rPr>
              <a:t>all mandatory labeling contents</a:t>
            </a:r>
            <a:endParaRPr lang="en-US" sz="1600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6186488" y="1152069"/>
            <a:ext cx="24947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>
                <a:solidFill>
                  <a:srgbClr val="000000"/>
                </a:solidFill>
                <a:latin typeface="Arial "/>
                <a:ea typeface="Times New Roman"/>
                <a:cs typeface="Times New Roman"/>
              </a:rPr>
              <a:t>G</a:t>
            </a:r>
            <a:r>
              <a:rPr lang="en-US" sz="1600" i="1" dirty="0" smtClean="0">
                <a:solidFill>
                  <a:srgbClr val="000000"/>
                </a:solidFill>
                <a:latin typeface="Arial "/>
                <a:ea typeface="Times New Roman"/>
                <a:cs typeface="Times New Roman"/>
              </a:rPr>
              <a:t>oods </a:t>
            </a:r>
            <a:r>
              <a:rPr lang="en-US" sz="1600" i="1" dirty="0">
                <a:solidFill>
                  <a:srgbClr val="000000"/>
                </a:solidFill>
                <a:latin typeface="Arial "/>
                <a:ea typeface="Times New Roman"/>
                <a:cs typeface="Times New Roman"/>
              </a:rPr>
              <a:t>that are temporarily imported for re-export and re-export after participation in fairs or exhibitions, transited </a:t>
            </a:r>
            <a:r>
              <a:rPr lang="en-US" sz="1600" i="1" dirty="0" smtClean="0">
                <a:solidFill>
                  <a:srgbClr val="000000"/>
                </a:solidFill>
                <a:latin typeface="Arial "/>
                <a:ea typeface="Times New Roman"/>
                <a:cs typeface="Times New Roman"/>
              </a:rPr>
              <a:t>goods are not covered</a:t>
            </a:r>
            <a:endParaRPr lang="en-US" sz="1600" i="1" dirty="0"/>
          </a:p>
        </p:txBody>
      </p:sp>
      <p:sp>
        <p:nvSpPr>
          <p:cNvPr id="3" name="Right Arrow 2"/>
          <p:cNvSpPr/>
          <p:nvPr/>
        </p:nvSpPr>
        <p:spPr>
          <a:xfrm>
            <a:off x="5136970" y="1280898"/>
            <a:ext cx="799189" cy="383086"/>
          </a:xfrm>
          <a:prstGeom prst="rightArrow">
            <a:avLst/>
          </a:prstGeom>
          <a:solidFill>
            <a:srgbClr val="5E67A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2" descr="Kết quả hình ảnh cho labelling icon 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30121" y="4012863"/>
            <a:ext cx="1576387" cy="15718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582076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351947" y="2701086"/>
            <a:ext cx="4394223" cy="2668705"/>
          </a:xfrm>
        </p:spPr>
        <p:txBody>
          <a:bodyPr/>
          <a:lstStyle/>
          <a:p>
            <a:pPr lvl="0"/>
            <a:r>
              <a:rPr lang="en-US" dirty="0" smtClean="0"/>
              <a:t>EU-Vietnam Free Trade Agreement </a:t>
            </a:r>
            <a:r>
              <a:rPr lang="vi-VN" dirty="0" smtClean="0"/>
              <a:t>(EVFTA) 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351948" y="2271595"/>
            <a:ext cx="3851752" cy="411874"/>
          </a:xfrm>
        </p:spPr>
        <p:txBody>
          <a:bodyPr/>
          <a:lstStyle/>
          <a:p>
            <a:r>
              <a:rPr lang="en-US" dirty="0" smtClean="0"/>
              <a:t>Section </a:t>
            </a:r>
            <a:r>
              <a:rPr lang="vi-VN" dirty="0" smtClean="0"/>
              <a:t>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00869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385309"/>
            <a:ext cx="4531412" cy="2539734"/>
          </a:xfrm>
        </p:spPr>
        <p:txBody>
          <a:bodyPr>
            <a:no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US" altLang="zh-CN" b="1" dirty="0" smtClean="0">
                <a:solidFill>
                  <a:srgbClr val="000000"/>
                </a:solidFill>
              </a:rPr>
              <a:t>Facts</a:t>
            </a:r>
          </a:p>
          <a:p>
            <a:pPr marL="173038" indent="-173038">
              <a:spcAft>
                <a:spcPts val="600"/>
              </a:spcAft>
              <a:buClr>
                <a:srgbClr val="5E67A0"/>
              </a:buClr>
            </a:pPr>
            <a:r>
              <a:rPr lang="en-US" altLang="zh-CN" dirty="0" smtClean="0">
                <a:solidFill>
                  <a:srgbClr val="000000"/>
                </a:solidFill>
              </a:rPr>
              <a:t>Eliminates</a:t>
            </a:r>
            <a:r>
              <a:rPr lang="en-US" altLang="zh-CN" b="1" dirty="0" smtClean="0">
                <a:solidFill>
                  <a:srgbClr val="000000"/>
                </a:solidFill>
              </a:rPr>
              <a:t> </a:t>
            </a:r>
            <a:r>
              <a:rPr lang="en-US" altLang="zh-CN" b="1" dirty="0">
                <a:solidFill>
                  <a:srgbClr val="000000"/>
                </a:solidFill>
              </a:rPr>
              <a:t>99% of import tariffs </a:t>
            </a:r>
            <a:r>
              <a:rPr lang="en-US" altLang="zh-CN" dirty="0"/>
              <a:t>within 7-10 </a:t>
            </a:r>
            <a:r>
              <a:rPr lang="en-US" altLang="zh-CN" dirty="0" smtClean="0"/>
              <a:t>years</a:t>
            </a:r>
          </a:p>
          <a:p>
            <a:pPr marL="173038" indent="-173038">
              <a:spcAft>
                <a:spcPts val="600"/>
              </a:spcAft>
              <a:buClr>
                <a:srgbClr val="5E67A0"/>
              </a:buClr>
            </a:pPr>
            <a:r>
              <a:rPr lang="en-US" altLang="zh-CN" dirty="0" smtClean="0"/>
              <a:t>Partnership and Cooperation Agreement (</a:t>
            </a:r>
            <a:r>
              <a:rPr lang="en-US" altLang="zh-CN" b="1" dirty="0" smtClean="0"/>
              <a:t>PCA</a:t>
            </a:r>
            <a:r>
              <a:rPr lang="en-US" altLang="zh-CN" dirty="0" smtClean="0"/>
              <a:t>) governs the overall relationship between the EU and Vietnam</a:t>
            </a:r>
          </a:p>
          <a:p>
            <a:pPr>
              <a:spcAft>
                <a:spcPts val="600"/>
              </a:spcAft>
            </a:pPr>
            <a:endParaRPr lang="en-GB" dirty="0" smtClean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06400" y="518968"/>
            <a:ext cx="8140700" cy="1003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 anchor="t" anchorCtr="0">
            <a:normAutofit/>
          </a:bodyPr>
          <a:lstStyle>
            <a:lvl1pPr marL="0" marR="0" indent="0" algn="l" defTabSz="457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0" i="0" u="none" strike="noStrike" cap="none" spc="0" baseline="0">
                <a:ln>
                  <a:noFill/>
                </a:ln>
                <a:solidFill>
                  <a:srgbClr val="646EAB"/>
                </a:solidFill>
                <a:uFillTx/>
                <a:latin typeface="Arial"/>
                <a:ea typeface="Arial"/>
                <a:cs typeface="Arial"/>
                <a:sym typeface="Arial"/>
              </a:defRPr>
            </a:lvl1pPr>
            <a:lvl2pPr marL="0" marR="0" indent="0" algn="l" defTabSz="457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0" i="0" u="none" strike="noStrike" cap="none" spc="0" baseline="0">
                <a:ln>
                  <a:noFill/>
                </a:ln>
                <a:solidFill>
                  <a:srgbClr val="FCCC1A"/>
                </a:solidFill>
                <a:uFillTx/>
                <a:latin typeface="Arial"/>
                <a:ea typeface="Arial"/>
                <a:cs typeface="Arial"/>
                <a:sym typeface="Arial"/>
              </a:defRPr>
            </a:lvl2pPr>
            <a:lvl3pPr marL="0" marR="0" indent="0" algn="l" defTabSz="457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0" i="0" u="none" strike="noStrike" cap="none" spc="0" baseline="0">
                <a:ln>
                  <a:noFill/>
                </a:ln>
                <a:solidFill>
                  <a:srgbClr val="FCCC1A"/>
                </a:solidFill>
                <a:uFillTx/>
                <a:latin typeface="Arial"/>
                <a:ea typeface="Arial"/>
                <a:cs typeface="Arial"/>
                <a:sym typeface="Arial"/>
              </a:defRPr>
            </a:lvl3pPr>
            <a:lvl4pPr marL="0" marR="0" indent="0" algn="l" defTabSz="457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0" i="0" u="none" strike="noStrike" cap="none" spc="0" baseline="0">
                <a:ln>
                  <a:noFill/>
                </a:ln>
                <a:solidFill>
                  <a:srgbClr val="FCCC1A"/>
                </a:solidFill>
                <a:uFillTx/>
                <a:latin typeface="Arial"/>
                <a:ea typeface="Arial"/>
                <a:cs typeface="Arial"/>
                <a:sym typeface="Arial"/>
              </a:defRPr>
            </a:lvl4pPr>
            <a:lvl5pPr marL="0" marR="0" indent="0" algn="l" defTabSz="457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0" i="0" u="none" strike="noStrike" cap="none" spc="0" baseline="0">
                <a:ln>
                  <a:noFill/>
                </a:ln>
                <a:solidFill>
                  <a:srgbClr val="FCCC1A"/>
                </a:solidFill>
                <a:uFillTx/>
                <a:latin typeface="Arial"/>
                <a:ea typeface="Arial"/>
                <a:cs typeface="Arial"/>
                <a:sym typeface="Arial"/>
              </a:defRPr>
            </a:lvl5pPr>
            <a:lvl6pPr marL="0" marR="0" indent="0" algn="l" defTabSz="457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0" i="0" u="none" strike="noStrike" cap="none" spc="0" baseline="0">
                <a:ln>
                  <a:noFill/>
                </a:ln>
                <a:solidFill>
                  <a:srgbClr val="FCCC1A"/>
                </a:solidFill>
                <a:uFillTx/>
                <a:latin typeface="Arial"/>
                <a:ea typeface="Arial"/>
                <a:cs typeface="Arial"/>
                <a:sym typeface="Arial"/>
              </a:defRPr>
            </a:lvl6pPr>
            <a:lvl7pPr marL="0" marR="0" indent="0" algn="l" defTabSz="457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0" i="0" u="none" strike="noStrike" cap="none" spc="0" baseline="0">
                <a:ln>
                  <a:noFill/>
                </a:ln>
                <a:solidFill>
                  <a:srgbClr val="FCCC1A"/>
                </a:solidFill>
                <a:uFillTx/>
                <a:latin typeface="Arial"/>
                <a:ea typeface="Arial"/>
                <a:cs typeface="Arial"/>
                <a:sym typeface="Arial"/>
              </a:defRPr>
            </a:lvl7pPr>
            <a:lvl8pPr marL="0" marR="0" indent="0" algn="l" defTabSz="457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0" i="0" u="none" strike="noStrike" cap="none" spc="0" baseline="0">
                <a:ln>
                  <a:noFill/>
                </a:ln>
                <a:solidFill>
                  <a:srgbClr val="FCCC1A"/>
                </a:solidFill>
                <a:uFillTx/>
                <a:latin typeface="Arial"/>
                <a:ea typeface="Arial"/>
                <a:cs typeface="Arial"/>
                <a:sym typeface="Arial"/>
              </a:defRPr>
            </a:lvl8pPr>
            <a:lvl9pPr marL="0" marR="0" indent="0" algn="l" defTabSz="4572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0" i="0" u="none" strike="noStrike" cap="none" spc="0" baseline="0">
                <a:ln>
                  <a:noFill/>
                </a:ln>
                <a:solidFill>
                  <a:srgbClr val="FCCC1A"/>
                </a:solidFill>
                <a:uFillTx/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altLang="zh-CN" sz="3600" dirty="0" smtClean="0"/>
              <a:t>EU-Vietnam FTA (EVFTA)</a:t>
            </a:r>
            <a:endParaRPr lang="en-US" sz="3100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505093" y="4329091"/>
            <a:ext cx="8471143" cy="203132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"/>
                <a:cs typeface="Arial"/>
                <a:sym typeface="Calibri"/>
              </a:rPr>
              <a:t>Advantages</a:t>
            </a:r>
          </a:p>
          <a:p>
            <a:pPr marL="173038" lvl="0" indent="-173038" hangingPunct="1">
              <a:spcBef>
                <a:spcPts val="300"/>
              </a:spcBef>
              <a:spcAft>
                <a:spcPts val="600"/>
              </a:spcAft>
              <a:buClr>
                <a:srgbClr val="646EAB"/>
              </a:buClr>
              <a:buSzPct val="100000"/>
              <a:buFont typeface="Arial"/>
              <a:buChar char="•"/>
            </a:pP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EU is the second most important </a:t>
            </a:r>
            <a:r>
              <a:rPr lang="en-GB" sz="1600" b="1" dirty="0">
                <a:latin typeface="Arial"/>
                <a:ea typeface="Arial"/>
                <a:cs typeface="Arial"/>
                <a:sym typeface="Arial"/>
              </a:rPr>
              <a:t>export market </a:t>
            </a:r>
            <a:r>
              <a:rPr lang="en-GB" sz="1600" dirty="0">
                <a:latin typeface="Arial"/>
                <a:ea typeface="Arial"/>
                <a:cs typeface="Arial"/>
                <a:sym typeface="Arial"/>
              </a:rPr>
              <a:t>for Vietnam </a:t>
            </a:r>
            <a:endParaRPr lang="en-GB" sz="1600" dirty="0" smtClean="0">
              <a:latin typeface="Arial"/>
              <a:ea typeface="Arial"/>
              <a:cs typeface="Arial"/>
              <a:sym typeface="Arial"/>
            </a:endParaRPr>
          </a:p>
          <a:p>
            <a:pPr marL="173038" indent="-173038" hangingPunct="1">
              <a:spcBef>
                <a:spcPts val="300"/>
              </a:spcBef>
              <a:spcAft>
                <a:spcPts val="600"/>
              </a:spcAft>
              <a:buClr>
                <a:srgbClr val="646EAB"/>
              </a:buClr>
              <a:buSzPct val="100000"/>
              <a:buFont typeface="Arial"/>
              <a:buChar char="•"/>
            </a:pPr>
            <a:r>
              <a:rPr lang="en-US" sz="1600" dirty="0">
                <a:latin typeface="Arial"/>
                <a:cs typeface="Arial"/>
              </a:rPr>
              <a:t>Besides Singapore Vietnam is the </a:t>
            </a:r>
            <a:r>
              <a:rPr lang="en-US" sz="1600" b="1" dirty="0">
                <a:latin typeface="Arial"/>
                <a:cs typeface="Arial"/>
              </a:rPr>
              <a:t>only</a:t>
            </a:r>
            <a:r>
              <a:rPr lang="en-US" sz="1600" dirty="0">
                <a:latin typeface="Arial"/>
                <a:cs typeface="Arial"/>
              </a:rPr>
              <a:t> ASEAN country with an EU </a:t>
            </a:r>
            <a:r>
              <a:rPr lang="en-US" sz="1600" dirty="0" smtClean="0">
                <a:latin typeface="Arial"/>
                <a:cs typeface="Arial"/>
              </a:rPr>
              <a:t>FTA</a:t>
            </a:r>
          </a:p>
          <a:p>
            <a:pPr marL="173038" lvl="0" indent="-173038" hangingPunct="1">
              <a:spcBef>
                <a:spcPts val="300"/>
              </a:spcBef>
              <a:spcAft>
                <a:spcPts val="600"/>
              </a:spcAft>
              <a:buClr>
                <a:srgbClr val="646EAB"/>
              </a:buClr>
              <a:buSzPct val="100000"/>
              <a:buFont typeface="Arial"/>
              <a:buChar char="•"/>
            </a:pPr>
            <a:r>
              <a:rPr lang="en-US" altLang="zh-CN" sz="1600" dirty="0">
                <a:latin typeface="Arial"/>
                <a:ea typeface="Arial"/>
                <a:cs typeface="Arial"/>
                <a:sym typeface="Arial"/>
              </a:rPr>
              <a:t>Levels playing field between SOE’s and private </a:t>
            </a:r>
            <a:r>
              <a:rPr lang="en-US" altLang="zh-CN" sz="1600" dirty="0" smtClean="0">
                <a:latin typeface="Arial"/>
                <a:ea typeface="Arial"/>
                <a:cs typeface="Arial"/>
                <a:sym typeface="Arial"/>
              </a:rPr>
              <a:t>firms</a:t>
            </a:r>
            <a:endParaRPr lang="en-US" sz="1600" dirty="0"/>
          </a:p>
          <a:p>
            <a:pPr marL="342900" lvl="0" indent="-342900" hangingPunct="1">
              <a:spcBef>
                <a:spcPts val="300"/>
              </a:spcBef>
              <a:spcAft>
                <a:spcPts val="600"/>
              </a:spcAft>
              <a:buClr>
                <a:srgbClr val="646EAB"/>
              </a:buClr>
              <a:buSzPct val="100000"/>
              <a:buFont typeface="Arial"/>
              <a:buChar char="•"/>
            </a:pPr>
            <a:endParaRPr lang="en-GB" sz="1600" dirty="0">
              <a:latin typeface="Arial"/>
              <a:ea typeface="Arial"/>
              <a:cs typeface="Arial"/>
              <a:sym typeface="Arial"/>
            </a:endParaRPr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pic>
        <p:nvPicPr>
          <p:cNvPr id="1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712" y="1515181"/>
            <a:ext cx="3546075" cy="2620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702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03374" y="1833562"/>
            <a:ext cx="10007057" cy="718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540311"/>
          </a:xfrm>
        </p:spPr>
        <p:txBody>
          <a:bodyPr>
            <a:noAutofit/>
          </a:bodyPr>
          <a:lstStyle/>
          <a:p>
            <a:pPr lvl="0"/>
            <a:r>
              <a:rPr lang="en-US" sz="2700" dirty="0" smtClean="0"/>
              <a:t>Ta</a:t>
            </a:r>
            <a:r>
              <a:rPr lang="vi-VN" sz="2700" dirty="0" smtClean="0"/>
              <a:t>x duties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184935" y="904131"/>
            <a:ext cx="4900773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endParaRPr lang="en-US" sz="1500" dirty="0" smtClean="0">
              <a:latin typeface="Arial "/>
            </a:endParaRPr>
          </a:p>
          <a:p>
            <a:pPr marL="285750" indent="-285750"/>
            <a:endParaRPr lang="en-US" sz="1600" dirty="0" smtClean="0"/>
          </a:p>
          <a:p>
            <a:pPr marL="285750" indent="-285750"/>
            <a:r>
              <a:rPr lang="vi-VN" sz="1600" b="1" dirty="0" smtClean="0"/>
              <a:t> </a:t>
            </a:r>
            <a:endParaRPr lang="en-US" sz="1600" dirty="0" smtClean="0"/>
          </a:p>
          <a:p>
            <a:pPr marL="285750" indent="-285750"/>
            <a:endParaRPr lang="en-US" sz="1500" dirty="0" smtClean="0">
              <a:latin typeface="Arial "/>
              <a:cs typeface="Arial"/>
            </a:endParaRPr>
          </a:p>
          <a:p>
            <a:pPr marL="285750" indent="-285750"/>
            <a:endParaRPr lang="en-US" sz="1500" dirty="0" smtClean="0">
              <a:latin typeface="Arial "/>
              <a:cs typeface="Arial"/>
            </a:endParaRPr>
          </a:p>
          <a:p>
            <a:pPr marL="285750" indent="-285750"/>
            <a:endParaRPr lang="en-US" sz="1500" dirty="0" smtClean="0">
              <a:latin typeface="Arial "/>
            </a:endParaRPr>
          </a:p>
          <a:p>
            <a:pPr marL="285750" indent="-285750"/>
            <a:endParaRPr lang="en-US" sz="1600" b="1" dirty="0" smtClean="0"/>
          </a:p>
          <a:p>
            <a:pPr marL="285750" indent="-285750"/>
            <a:endParaRPr lang="en-US" sz="1600" dirty="0" smtClean="0"/>
          </a:p>
          <a:p>
            <a:pPr marL="285750" indent="-285750"/>
            <a:endParaRPr lang="en-US" sz="1500" dirty="0" smtClean="0">
              <a:latin typeface="Arial"/>
              <a:cs typeface="Arial"/>
            </a:endParaRPr>
          </a:p>
          <a:p>
            <a:pPr marL="285750" indent="-285750"/>
            <a:endParaRPr lang="en-US" sz="1500" b="1" dirty="0" smtClean="0">
              <a:latin typeface="Arial"/>
              <a:cs typeface="Arial"/>
            </a:endParaRPr>
          </a:p>
          <a:p>
            <a:pPr marL="285750" indent="-285750"/>
            <a:endParaRPr lang="en-US" sz="1500" b="1" dirty="0" smtClean="0">
              <a:latin typeface="Arial"/>
              <a:cs typeface="Arial"/>
            </a:endParaRPr>
          </a:p>
          <a:p>
            <a:pPr marL="285750" indent="-285750"/>
            <a:r>
              <a:rPr lang="en-US" sz="1500" b="1" dirty="0" smtClean="0">
                <a:latin typeface="Arial"/>
                <a:cs typeface="Arial"/>
              </a:rPr>
              <a:t> </a:t>
            </a:r>
          </a:p>
          <a:p>
            <a:pPr marL="285750" indent="-285750"/>
            <a:endParaRPr lang="en-US" sz="1500" dirty="0" smtClean="0">
              <a:latin typeface="Arial"/>
              <a:cs typeface="Arial"/>
            </a:endParaRPr>
          </a:p>
          <a:p>
            <a:pPr marL="285750" indent="-285750"/>
            <a:endParaRPr lang="en-US" sz="1400" dirty="0">
              <a:latin typeface="Arial"/>
              <a:cs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4934" y="1073710"/>
            <a:ext cx="47672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dirty="0" smtClean="0"/>
              <a:t> 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06400" y="3864773"/>
            <a:ext cx="78092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vi-VN" sz="1500" b="1" i="1" dirty="0" smtClean="0">
              <a:latin typeface="Arial "/>
            </a:endParaRPr>
          </a:p>
          <a:p>
            <a:endParaRPr lang="vi-VN" sz="1500" dirty="0" smtClean="0">
              <a:latin typeface="Arial "/>
            </a:endParaRPr>
          </a:p>
          <a:p>
            <a:endParaRPr lang="en-US" sz="1500" dirty="0" smtClean="0">
              <a:latin typeface="Arial "/>
            </a:endParaRPr>
          </a:p>
          <a:p>
            <a:endParaRPr lang="en-US" sz="1500" b="1" i="1" dirty="0" smtClean="0">
              <a:latin typeface="Arial 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6401" y="1279451"/>
            <a:ext cx="8466138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500" dirty="0" smtClean="0">
              <a:latin typeface="Arial "/>
            </a:endParaRPr>
          </a:p>
          <a:p>
            <a:pPr marL="342900" indent="-342900">
              <a:buClr>
                <a:srgbClr val="5E67A0"/>
              </a:buClr>
              <a:buFont typeface="Arial" pitchFamily="34" charset="0"/>
              <a:buChar char="•"/>
            </a:pPr>
            <a:r>
              <a:rPr lang="vi-VN" sz="1500" b="1" dirty="0" smtClean="0">
                <a:latin typeface="Arial "/>
              </a:rPr>
              <a:t>Value Added Tax (</a:t>
            </a:r>
            <a:r>
              <a:rPr lang="en-US" sz="1500" b="1" dirty="0" smtClean="0">
                <a:latin typeface="Arial "/>
              </a:rPr>
              <a:t>VAT</a:t>
            </a:r>
            <a:r>
              <a:rPr lang="vi-VN" sz="1500" b="1" dirty="0" smtClean="0">
                <a:latin typeface="Arial "/>
              </a:rPr>
              <a:t>)</a:t>
            </a:r>
            <a:r>
              <a:rPr lang="en-US" sz="1500" b="1" dirty="0" smtClean="0">
                <a:latin typeface="Arial "/>
              </a:rPr>
              <a:t> – 10</a:t>
            </a:r>
            <a:r>
              <a:rPr lang="vi-VN" sz="1500" b="1" dirty="0" smtClean="0">
                <a:latin typeface="Arial "/>
              </a:rPr>
              <a:t>%: </a:t>
            </a:r>
            <a:r>
              <a:rPr lang="vi-VN" sz="1500" dirty="0" smtClean="0">
                <a:latin typeface="Arial "/>
              </a:rPr>
              <a:t>still applicable under EVFTA </a:t>
            </a:r>
            <a:endParaRPr lang="en-US" sz="1500" dirty="0">
              <a:latin typeface="Arial "/>
            </a:endParaRPr>
          </a:p>
          <a:p>
            <a:pPr marL="342900" indent="-342900">
              <a:buClr>
                <a:srgbClr val="5E67A0"/>
              </a:buClr>
              <a:buFont typeface="Arial" pitchFamily="34" charset="0"/>
              <a:buChar char="•"/>
            </a:pPr>
            <a:r>
              <a:rPr lang="en-US" sz="1500" b="1" dirty="0" smtClean="0">
                <a:latin typeface="Arial "/>
              </a:rPr>
              <a:t>S</a:t>
            </a:r>
            <a:r>
              <a:rPr lang="vi-VN" sz="1500" b="1" dirty="0" smtClean="0">
                <a:latin typeface="Arial "/>
              </a:rPr>
              <a:t>pecial Consumption Tax (</a:t>
            </a:r>
            <a:r>
              <a:rPr lang="en-US" sz="1500" b="1" dirty="0" smtClean="0">
                <a:latin typeface="Arial "/>
              </a:rPr>
              <a:t>SCT</a:t>
            </a:r>
            <a:r>
              <a:rPr lang="vi-VN" sz="1500" b="1" dirty="0" smtClean="0">
                <a:latin typeface="Arial "/>
              </a:rPr>
              <a:t>) </a:t>
            </a:r>
            <a:r>
              <a:rPr lang="en-US" sz="1500" b="1" dirty="0" smtClean="0">
                <a:latin typeface="Arial "/>
              </a:rPr>
              <a:t>– only for alcohol products</a:t>
            </a:r>
            <a:r>
              <a:rPr lang="vi-VN" sz="1500" b="1" dirty="0" smtClean="0">
                <a:latin typeface="Arial "/>
              </a:rPr>
              <a:t>: </a:t>
            </a:r>
            <a:r>
              <a:rPr lang="vi-VN" sz="1500" dirty="0" smtClean="0">
                <a:latin typeface="Arial "/>
              </a:rPr>
              <a:t>still applicable under EVFTA </a:t>
            </a:r>
            <a:endParaRPr lang="vi-VN" sz="1500" b="1" dirty="0" smtClean="0">
              <a:latin typeface="Arial "/>
            </a:endParaRPr>
          </a:p>
          <a:p>
            <a:pPr marL="342900" indent="-342900">
              <a:buClr>
                <a:srgbClr val="5E67A0"/>
              </a:buClr>
              <a:buFont typeface="Arial" pitchFamily="34" charset="0"/>
              <a:buChar char="•"/>
            </a:pPr>
            <a:r>
              <a:rPr lang="vi-VN" sz="1500" b="1" dirty="0" smtClean="0">
                <a:latin typeface="Arial "/>
              </a:rPr>
              <a:t>Import tax: 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substantially reduced or fully liberalized</a:t>
            </a:r>
            <a:r>
              <a:rPr lang="vi-VN" sz="1500" dirty="0" smtClean="0">
                <a:latin typeface="Arial" pitchFamily="34" charset="0"/>
                <a:cs typeface="Arial" pitchFamily="34" charset="0"/>
              </a:rPr>
              <a:t> under EVFTA </a:t>
            </a:r>
            <a:endParaRPr lang="vi-VN" sz="1500" b="1" dirty="0" smtClean="0">
              <a:latin typeface="Arial" pitchFamily="34" charset="0"/>
              <a:cs typeface="Arial" pitchFamily="34" charset="0"/>
            </a:endParaRPr>
          </a:p>
          <a:p>
            <a:endParaRPr lang="vi-VN" sz="1500" b="1" dirty="0" smtClean="0">
              <a:latin typeface="Arial "/>
            </a:endParaRPr>
          </a:p>
          <a:p>
            <a:endParaRPr lang="vi-VN" sz="1500" b="1" dirty="0" smtClean="0">
              <a:latin typeface="Arial "/>
            </a:endParaRPr>
          </a:p>
          <a:p>
            <a:endParaRPr lang="vi-VN" sz="1500" b="1" dirty="0" smtClean="0">
              <a:latin typeface="Arial "/>
            </a:endParaRPr>
          </a:p>
          <a:p>
            <a:r>
              <a:rPr lang="vi-VN" sz="1500" b="1" dirty="0" smtClean="0">
                <a:latin typeface="Arial "/>
              </a:rPr>
              <a:t>Tariffs on </a:t>
            </a:r>
            <a:r>
              <a:rPr lang="en-US" sz="1500" b="1" dirty="0" smtClean="0">
                <a:latin typeface="Arial "/>
              </a:rPr>
              <a:t>Imported products:</a:t>
            </a:r>
          </a:p>
          <a:p>
            <a:r>
              <a:rPr lang="en-US" sz="1500" dirty="0" smtClean="0">
                <a:latin typeface="Arial "/>
              </a:rPr>
              <a:t>Import Tax = Import tax rate x import price*</a:t>
            </a:r>
          </a:p>
          <a:p>
            <a:r>
              <a:rPr lang="en-US" sz="1500" dirty="0" smtClean="0">
                <a:latin typeface="Arial "/>
              </a:rPr>
              <a:t>SCT = SCT rate x (Import price* + Import tax) </a:t>
            </a:r>
          </a:p>
          <a:p>
            <a:r>
              <a:rPr lang="en-US" sz="1500" dirty="0" smtClean="0">
                <a:latin typeface="Arial "/>
              </a:rPr>
              <a:t>VAT = VAT rate x (Import price*+ import tax + SCT) </a:t>
            </a:r>
          </a:p>
          <a:p>
            <a:r>
              <a:rPr lang="en-US" sz="1500" b="1" i="1" dirty="0" smtClean="0">
                <a:latin typeface="Arial "/>
              </a:rPr>
              <a:t>*: Including package</a:t>
            </a:r>
            <a:r>
              <a:rPr lang="vi-VN" sz="1500" b="1" i="1" dirty="0" smtClean="0">
                <a:latin typeface="Arial "/>
              </a:rPr>
              <a:t> </a:t>
            </a:r>
            <a:r>
              <a:rPr lang="en-US" sz="1500" b="1" i="1" dirty="0" smtClean="0">
                <a:latin typeface="Arial "/>
              </a:rPr>
              <a:t>value </a:t>
            </a:r>
            <a:endParaRPr lang="vi-VN" sz="1500" b="1" i="1" dirty="0" smtClean="0">
              <a:latin typeface="Arial "/>
            </a:endParaRPr>
          </a:p>
          <a:p>
            <a:endParaRPr lang="vi-VN" sz="1500" b="1" i="1" dirty="0" smtClean="0">
              <a:latin typeface="Arial "/>
            </a:endParaRPr>
          </a:p>
          <a:p>
            <a:r>
              <a:rPr lang="vi-VN" sz="1500" b="1" dirty="0" smtClean="0">
                <a:latin typeface="Arial "/>
              </a:rPr>
              <a:t>Tariffs on </a:t>
            </a:r>
            <a:r>
              <a:rPr lang="en-US" sz="1500" b="1" dirty="0" smtClean="0">
                <a:latin typeface="Arial "/>
              </a:rPr>
              <a:t>Inbound manufactured products/</a:t>
            </a:r>
            <a:r>
              <a:rPr lang="en-US" sz="1500" b="1" dirty="0">
                <a:latin typeface="Arial "/>
              </a:rPr>
              <a:t>l</a:t>
            </a:r>
            <a:r>
              <a:rPr lang="en-US" sz="1500" b="1" dirty="0" smtClean="0">
                <a:latin typeface="Arial "/>
              </a:rPr>
              <a:t>ocal manufactured products: </a:t>
            </a:r>
          </a:p>
          <a:p>
            <a:r>
              <a:rPr lang="en-US" sz="1500" dirty="0" smtClean="0">
                <a:latin typeface="Arial "/>
              </a:rPr>
              <a:t>SCT = SCT rate x Selling price before VAT*  </a:t>
            </a:r>
          </a:p>
          <a:p>
            <a:r>
              <a:rPr lang="en-US" sz="1500" dirty="0" smtClean="0">
                <a:latin typeface="Arial "/>
              </a:rPr>
              <a:t>VAT= VAT rate x (Selling price before VAT* + SCT) </a:t>
            </a:r>
            <a:endParaRPr lang="vi-VN" sz="1500" dirty="0" smtClean="0">
              <a:latin typeface="Arial "/>
            </a:endParaRPr>
          </a:p>
          <a:p>
            <a:endParaRPr lang="vi-VN" sz="1500" dirty="0" smtClean="0">
              <a:latin typeface="Arial "/>
            </a:endParaRPr>
          </a:p>
        </p:txBody>
      </p:sp>
    </p:spTree>
    <p:extLst>
      <p:ext uri="{BB962C8B-B14F-4D97-AF65-F5344CB8AC3E}">
        <p14:creationId xmlns:p14="http://schemas.microsoft.com/office/powerpoint/2010/main" val="145820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03374" y="1833562"/>
            <a:ext cx="10007057" cy="718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3700" y="533399"/>
            <a:ext cx="8356600" cy="540311"/>
          </a:xfrm>
        </p:spPr>
        <p:txBody>
          <a:bodyPr>
            <a:noAutofit/>
          </a:bodyPr>
          <a:lstStyle/>
          <a:p>
            <a:pPr lvl="0"/>
            <a:r>
              <a:rPr lang="en-US" sz="2700" dirty="0" smtClean="0"/>
              <a:t>Ta</a:t>
            </a:r>
            <a:r>
              <a:rPr lang="vi-VN" sz="2700" dirty="0" smtClean="0"/>
              <a:t>x duties </a:t>
            </a:r>
            <a:r>
              <a:rPr lang="en-US" sz="2700" dirty="0" smtClean="0"/>
              <a:t>- </a:t>
            </a:r>
            <a:r>
              <a:rPr lang="en-US" sz="2700" dirty="0" err="1" smtClean="0"/>
              <a:t>SCT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4579858"/>
              </p:ext>
            </p:extLst>
          </p:nvPr>
        </p:nvGraphicFramePr>
        <p:xfrm>
          <a:off x="406402" y="2195022"/>
          <a:ext cx="8356599" cy="1472184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1122595"/>
                <a:gridCol w="5645151"/>
                <a:gridCol w="1588853"/>
              </a:tblGrid>
              <a:tr h="237983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Products</a:t>
                      </a:r>
                      <a:endParaRPr lang="en-US" sz="14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142" marR="5414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Tax rates (%)</a:t>
                      </a:r>
                      <a:endParaRPr lang="en-US" sz="14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142" marR="54142" marT="0" marB="0"/>
                </a:tc>
              </a:tr>
              <a:tr h="237983">
                <a:tc rowSpan="4"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endParaRPr 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Spirit/Wine </a:t>
                      </a:r>
                      <a:endParaRPr lang="en-US" sz="14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142" marR="54142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400" b="1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a. Spirit/Wine with ABV &gt;= 20</a:t>
                      </a:r>
                      <a:r>
                        <a:rPr lang="en-US" sz="1400" b="1" i="1" baseline="30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</a:t>
                      </a:r>
                      <a:endParaRPr lang="en-US" sz="1400" b="1" i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142" marR="54142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endParaRPr lang="en-US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142" marR="54142" marT="0" marB="0"/>
                </a:tc>
              </a:tr>
              <a:tr h="23798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From 1 January 2018 </a:t>
                      </a:r>
                      <a:endParaRPr lang="en-US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142" marR="54142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65</a:t>
                      </a:r>
                      <a:endParaRPr lang="en-US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142" marR="54142" marT="0" marB="0"/>
                </a:tc>
              </a:tr>
              <a:tr h="23798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400" b="1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b. Spirit/Wine with ABV &lt;20</a:t>
                      </a:r>
                      <a:r>
                        <a:rPr lang="en-US" sz="1400" b="1" i="1" baseline="30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 </a:t>
                      </a:r>
                      <a:endParaRPr lang="en-US" sz="1400" b="1" i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142" marR="54142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endParaRPr lang="en-US" sz="14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142" marR="54142" marT="0" marB="0"/>
                </a:tc>
              </a:tr>
              <a:tr h="23798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From 1 January 2018 </a:t>
                      </a:r>
                      <a:endParaRPr lang="en-US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142" marR="54142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</a:t>
                      </a:r>
                      <a:endParaRPr lang="en-US" sz="14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142" marR="54142" marT="0" marB="0"/>
                </a:tc>
              </a:tr>
              <a:tr h="23798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Beer </a:t>
                      </a:r>
                      <a:endParaRPr lang="en-US" sz="14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142" marR="54142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From 1 January 2018 </a:t>
                      </a:r>
                      <a:endParaRPr lang="en-US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142" marR="54142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</a:pP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</a:t>
                      </a:r>
                      <a:endParaRPr lang="en-US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54142" marR="54142" marT="0" marB="0"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62182" y="4579420"/>
            <a:ext cx="83693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Note: 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The Vietnamese Ministry of Finance also expects to apply a 10% of Special Consumption Tax on Soft Drinks from 2019. </a:t>
            </a:r>
          </a:p>
          <a:p>
            <a:pPr algn="r"/>
            <a:endParaRPr lang="en-US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7563" y="3847704"/>
            <a:ext cx="78185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1200" b="1" dirty="0" smtClean="0">
                <a:latin typeface="Arial" pitchFamily="34" charset="0"/>
                <a:cs typeface="Arial" pitchFamily="34" charset="0"/>
              </a:rPr>
              <a:t>Figure 2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: Reference Special Consumption Tax for alcoholic drinks in Vietnam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820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03374" y="1833562"/>
            <a:ext cx="10007057" cy="718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06399" y="533400"/>
            <a:ext cx="9239405" cy="540311"/>
          </a:xfrm>
        </p:spPr>
        <p:txBody>
          <a:bodyPr>
            <a:noAutofit/>
          </a:bodyPr>
          <a:lstStyle/>
          <a:p>
            <a:r>
              <a:rPr lang="vi-VN" sz="2700" dirty="0" smtClean="0"/>
              <a:t>Tax duties - I</a:t>
            </a:r>
            <a:r>
              <a:rPr lang="en-US" sz="2700" dirty="0" err="1" smtClean="0"/>
              <a:t>mport</a:t>
            </a:r>
            <a:r>
              <a:rPr lang="en-US" sz="2700" dirty="0" smtClean="0"/>
              <a:t> tax</a:t>
            </a:r>
            <a:r>
              <a:rPr lang="vi-VN" sz="2700" dirty="0" smtClean="0"/>
              <a:t> under EVFTA</a:t>
            </a: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endParaRPr lang="en-US" sz="2700" dirty="0"/>
          </a:p>
        </p:txBody>
      </p:sp>
      <p:sp>
        <p:nvSpPr>
          <p:cNvPr id="10" name="TextBox 9"/>
          <p:cNvSpPr txBox="1"/>
          <p:nvPr/>
        </p:nvSpPr>
        <p:spPr>
          <a:xfrm>
            <a:off x="184935" y="904131"/>
            <a:ext cx="4900773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endParaRPr lang="en-US" sz="1500" dirty="0" smtClean="0">
              <a:latin typeface="Arial "/>
            </a:endParaRPr>
          </a:p>
          <a:p>
            <a:pPr marL="285750" indent="-285750"/>
            <a:endParaRPr lang="en-US" sz="1600" dirty="0" smtClean="0"/>
          </a:p>
          <a:p>
            <a:pPr marL="285750" indent="-285750"/>
            <a:r>
              <a:rPr lang="vi-VN" sz="1600" b="1" dirty="0" smtClean="0"/>
              <a:t> </a:t>
            </a:r>
            <a:endParaRPr lang="en-US" sz="1600" dirty="0" smtClean="0"/>
          </a:p>
          <a:p>
            <a:pPr marL="285750" indent="-285750"/>
            <a:endParaRPr lang="en-US" sz="1500" dirty="0" smtClean="0">
              <a:latin typeface="Arial "/>
              <a:cs typeface="Arial"/>
            </a:endParaRPr>
          </a:p>
          <a:p>
            <a:pPr marL="285750" indent="-285750"/>
            <a:endParaRPr lang="en-US" sz="1500" dirty="0" smtClean="0">
              <a:latin typeface="Arial "/>
              <a:cs typeface="Arial"/>
            </a:endParaRPr>
          </a:p>
          <a:p>
            <a:pPr marL="285750" indent="-285750"/>
            <a:endParaRPr lang="en-US" sz="1500" dirty="0" smtClean="0">
              <a:latin typeface="Arial "/>
            </a:endParaRPr>
          </a:p>
          <a:p>
            <a:pPr marL="285750" indent="-285750"/>
            <a:endParaRPr lang="en-US" sz="1600" b="1" dirty="0" smtClean="0"/>
          </a:p>
          <a:p>
            <a:pPr marL="285750" indent="-285750"/>
            <a:endParaRPr lang="en-US" sz="1600" dirty="0" smtClean="0"/>
          </a:p>
          <a:p>
            <a:pPr marL="285750" indent="-285750"/>
            <a:endParaRPr lang="en-US" sz="1500" dirty="0" smtClean="0">
              <a:latin typeface="Arial"/>
              <a:cs typeface="Arial"/>
            </a:endParaRPr>
          </a:p>
          <a:p>
            <a:pPr marL="285750" indent="-285750"/>
            <a:endParaRPr lang="en-US" sz="1500" b="1" dirty="0" smtClean="0">
              <a:latin typeface="Arial"/>
              <a:cs typeface="Arial"/>
            </a:endParaRPr>
          </a:p>
          <a:p>
            <a:pPr marL="285750" indent="-285750"/>
            <a:endParaRPr lang="en-US" sz="1500" b="1" dirty="0" smtClean="0">
              <a:latin typeface="Arial"/>
              <a:cs typeface="Arial"/>
            </a:endParaRPr>
          </a:p>
          <a:p>
            <a:pPr marL="285750" indent="-285750"/>
            <a:r>
              <a:rPr lang="en-US" sz="1500" b="1" dirty="0" smtClean="0">
                <a:latin typeface="Arial"/>
                <a:cs typeface="Arial"/>
              </a:rPr>
              <a:t> </a:t>
            </a:r>
          </a:p>
          <a:p>
            <a:pPr marL="285750" indent="-285750"/>
            <a:endParaRPr lang="en-US" sz="1500" dirty="0" smtClean="0">
              <a:latin typeface="Arial"/>
              <a:cs typeface="Arial"/>
            </a:endParaRPr>
          </a:p>
          <a:p>
            <a:pPr marL="285750" indent="-285750"/>
            <a:endParaRPr lang="en-US" sz="1400" dirty="0">
              <a:latin typeface="Arial"/>
              <a:cs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4934" y="1073710"/>
            <a:ext cx="47672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dirty="0" smtClean="0"/>
              <a:t> 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84936" y="1073711"/>
            <a:ext cx="6072026" cy="3257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</a:pPr>
            <a:endParaRPr lang="en-US" sz="1500" dirty="0" smtClean="0">
              <a:latin typeface="Arial 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</a:pPr>
            <a:r>
              <a:rPr lang="en-US" sz="1600" b="1" dirty="0" smtClean="0">
                <a:latin typeface="Arial "/>
                <a:ea typeface="Times New Roman"/>
                <a:cs typeface="Times New Roman"/>
              </a:rPr>
              <a:t> </a:t>
            </a:r>
          </a:p>
          <a:p>
            <a:pPr algn="just">
              <a:lnSpc>
                <a:spcPct val="115000"/>
              </a:lnSpc>
            </a:pPr>
            <a:r>
              <a:rPr lang="en-US" sz="1600" b="1" dirty="0" smtClean="0">
                <a:latin typeface="Arial "/>
                <a:ea typeface="Times New Roman"/>
                <a:cs typeface="Times New Roman"/>
              </a:rPr>
              <a:t>  </a:t>
            </a:r>
            <a:endParaRPr lang="en-US" sz="1600" dirty="0" smtClean="0">
              <a:latin typeface="Arial "/>
              <a:ea typeface="Times New Roman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750"/>
              </a:spcAft>
            </a:pPr>
            <a:r>
              <a:rPr lang="en-US" sz="1400" dirty="0" smtClean="0">
                <a:latin typeface="Arial "/>
              </a:rPr>
              <a:t>. </a:t>
            </a:r>
          </a:p>
          <a:p>
            <a:pPr algn="just">
              <a:lnSpc>
                <a:spcPct val="115000"/>
              </a:lnSpc>
              <a:spcAft>
                <a:spcPts val="750"/>
              </a:spcAft>
              <a:buFont typeface="Arial" pitchFamily="34" charset="0"/>
              <a:buChar char="•"/>
            </a:pPr>
            <a:endParaRPr lang="en-US" sz="1400" b="1" dirty="0" smtClean="0">
              <a:ea typeface="Times New Roman"/>
              <a:cs typeface="Times New Roman"/>
            </a:endParaRPr>
          </a:p>
          <a:p>
            <a:pPr marL="342900" indent="-342900" algn="just">
              <a:lnSpc>
                <a:spcPct val="115000"/>
              </a:lnSpc>
              <a:spcAft>
                <a:spcPts val="750"/>
              </a:spcAft>
            </a:pPr>
            <a:endParaRPr lang="en-US" sz="1600" dirty="0" smtClean="0">
              <a:ea typeface="Times New Roman"/>
              <a:cs typeface="Times New Roman"/>
            </a:endParaRPr>
          </a:p>
          <a:p>
            <a:r>
              <a:rPr lang="vi-VN" sz="1400" dirty="0" smtClean="0">
                <a:latin typeface="Arial "/>
              </a:rPr>
              <a:t> </a:t>
            </a:r>
            <a:r>
              <a:rPr lang="en-US" sz="1400" b="1" dirty="0" smtClean="0">
                <a:latin typeface="Arial "/>
              </a:rPr>
              <a:t> </a:t>
            </a:r>
            <a:endParaRPr lang="en-US" sz="1400" dirty="0" smtClean="0">
              <a:latin typeface="Arial "/>
            </a:endParaRPr>
          </a:p>
          <a:p>
            <a:r>
              <a:rPr lang="vi-VN" sz="1600" dirty="0" smtClean="0"/>
              <a:t> </a:t>
            </a:r>
            <a:endParaRPr lang="en-US" sz="1600" dirty="0" smtClean="0"/>
          </a:p>
          <a:p>
            <a:r>
              <a:rPr lang="en-US" sz="1500" dirty="0" smtClean="0">
                <a:latin typeface="Arial "/>
              </a:rPr>
              <a:t> </a:t>
            </a:r>
          </a:p>
          <a:p>
            <a:r>
              <a:rPr lang="vi-VN" dirty="0" smtClean="0"/>
              <a:t> </a:t>
            </a:r>
            <a:endParaRPr lang="en-US" dirty="0" smtClean="0"/>
          </a:p>
          <a:p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7644042"/>
              </p:ext>
            </p:extLst>
          </p:nvPr>
        </p:nvGraphicFramePr>
        <p:xfrm>
          <a:off x="616449" y="1222632"/>
          <a:ext cx="7821060" cy="4258733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5131429"/>
                <a:gridCol w="986106"/>
                <a:gridCol w="1703525"/>
              </a:tblGrid>
              <a:tr h="59501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Product</a:t>
                      </a:r>
                      <a:endParaRPr lang="en-US" sz="14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Staging category</a:t>
                      </a:r>
                      <a:endParaRPr lang="en-US" sz="14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Timeframe for liberalization</a:t>
                      </a:r>
                      <a:endParaRPr lang="en-US" sz="14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42287">
                <a:tc>
                  <a:txBody>
                    <a:bodyPr/>
                    <a:lstStyle/>
                    <a:p>
                      <a:pPr marL="0" marR="0" algn="l" defTabSz="4572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Wines, spirits, mineral and aerated waters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B7 </a:t>
                      </a:r>
                      <a:endParaRPr lang="en-US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years</a:t>
                      </a:r>
                      <a:endParaRPr lang="en-US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9750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Beer </a:t>
                      </a:r>
                      <a:endParaRPr lang="en-US" sz="14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B10</a:t>
                      </a:r>
                      <a:endParaRPr lang="en-US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years</a:t>
                      </a:r>
                      <a:endParaRPr lang="en-US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9750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Frozen pork meat </a:t>
                      </a:r>
                      <a:endParaRPr lang="en-US" sz="1400" b="1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B7 </a:t>
                      </a:r>
                      <a:endParaRPr lang="en-US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years</a:t>
                      </a:r>
                      <a:endParaRPr lang="en-US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9750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Chicken </a:t>
                      </a:r>
                      <a:endParaRPr lang="en-US" sz="1400" b="1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B10 </a:t>
                      </a:r>
                      <a:endParaRPr lang="en-US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years</a:t>
                      </a:r>
                      <a:endParaRPr lang="en-US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0323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Fishery products like salmon, halibut, trout, </a:t>
                      </a:r>
                      <a:r>
                        <a:rPr lang="en-US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rock lobster</a:t>
                      </a:r>
                      <a:endParaRPr lang="en-US" sz="14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en-US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 entry into force</a:t>
                      </a:r>
                      <a:endParaRPr lang="en-US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9750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Other fisheries </a:t>
                      </a:r>
                      <a:endParaRPr lang="en-US" sz="1400" b="1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B3 </a:t>
                      </a:r>
                      <a:endParaRPr lang="en-US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</a:t>
                      </a:r>
                      <a:r>
                        <a:rPr lang="vi-VN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years</a:t>
                      </a:r>
                      <a:endParaRPr lang="en-US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9750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Milk products </a:t>
                      </a:r>
                      <a:endParaRPr lang="en-US" sz="1400" b="1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B3, B5</a:t>
                      </a:r>
                      <a:endParaRPr lang="en-US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and 5 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years</a:t>
                      </a:r>
                      <a:endParaRPr lang="en-US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9750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UHT milk </a:t>
                      </a:r>
                      <a:endParaRPr lang="en-US" sz="1400" b="1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B9</a:t>
                      </a:r>
                      <a:endParaRPr lang="en-US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 </a:t>
                      </a:r>
                      <a:r>
                        <a:rPr lang="vi-VN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years </a:t>
                      </a:r>
                      <a:endParaRPr lang="en-US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9750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Cheese and butter </a:t>
                      </a:r>
                      <a:endParaRPr lang="en-US" sz="14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B5</a:t>
                      </a:r>
                      <a:endParaRPr lang="en-US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vi-VN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vi-VN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years </a:t>
                      </a:r>
                      <a:endParaRPr lang="en-US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4065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Grapes and different styles of berries </a:t>
                      </a:r>
                      <a:endParaRPr lang="en-US" sz="14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B5</a:t>
                      </a:r>
                      <a:endParaRPr lang="en-US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</a:t>
                      </a:r>
                      <a:r>
                        <a:rPr lang="vi-VN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years</a:t>
                      </a:r>
                      <a:endParaRPr lang="en-US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9750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Apple and pear </a:t>
                      </a:r>
                      <a:endParaRPr lang="en-US" sz="1400" b="1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B3</a:t>
                      </a:r>
                      <a:endParaRPr lang="en-US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</a:t>
                      </a:r>
                      <a:r>
                        <a:rPr lang="vi-VN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years </a:t>
                      </a:r>
                      <a:endParaRPr lang="en-US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9750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Food preparation </a:t>
                      </a:r>
                      <a:endParaRPr lang="en-US" sz="1400" b="1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B7</a:t>
                      </a:r>
                      <a:endParaRPr lang="en-US" sz="14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years</a:t>
                      </a:r>
                      <a:endParaRPr lang="en-US" sz="14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31891" y="5481363"/>
            <a:ext cx="7705618" cy="794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en-US" sz="1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Vietnam’s </a:t>
            </a:r>
            <a:r>
              <a:rPr lang="vi-VN" sz="1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import tax</a:t>
            </a:r>
            <a:r>
              <a:rPr lang="en-US" sz="1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liberalization for </a:t>
            </a:r>
            <a:r>
              <a:rPr lang="vi-VN" sz="1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some </a:t>
            </a:r>
            <a:r>
              <a:rPr lang="en-US" sz="1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EU </a:t>
            </a:r>
            <a:r>
              <a:rPr lang="vi-VN" sz="1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Food and Beverage</a:t>
            </a:r>
            <a:r>
              <a:rPr lang="en-US" sz="1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products</a:t>
            </a:r>
          </a:p>
          <a:p>
            <a:pPr algn="r">
              <a:lnSpc>
                <a:spcPct val="115000"/>
              </a:lnSpc>
            </a:pPr>
            <a:r>
              <a:rPr lang="en-US" sz="1200" b="1" dirty="0" smtClean="0">
                <a:solidFill>
                  <a:prstClr val="black"/>
                </a:solidFill>
                <a:latin typeface="Arial" pitchFamily="34" charset="0"/>
                <a:ea typeface="Times New Roman"/>
                <a:cs typeface="Arial" pitchFamily="34" charset="0"/>
              </a:rPr>
              <a:t>Source: </a:t>
            </a:r>
            <a:r>
              <a:rPr lang="vi-VN" sz="1200" b="1" dirty="0" smtClean="0"/>
              <a:t>EVFTA</a:t>
            </a:r>
            <a:endParaRPr lang="en-US" sz="1200" b="1" dirty="0" smtClean="0">
              <a:solidFill>
                <a:prstClr val="black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820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540311"/>
          </a:xfrm>
        </p:spPr>
        <p:txBody>
          <a:bodyPr>
            <a:noAutofit/>
          </a:bodyPr>
          <a:lstStyle/>
          <a:p>
            <a:pPr lvl="0"/>
            <a:r>
              <a:rPr lang="vi-VN" sz="2700" dirty="0" smtClean="0"/>
              <a:t>Tax duties - I</a:t>
            </a:r>
            <a:r>
              <a:rPr lang="en-US" sz="2700" dirty="0" err="1" smtClean="0"/>
              <a:t>mport</a:t>
            </a:r>
            <a:r>
              <a:rPr lang="en-US" sz="2700" dirty="0" smtClean="0"/>
              <a:t> tax</a:t>
            </a:r>
            <a:r>
              <a:rPr lang="vi-VN" sz="2700" dirty="0" smtClean="0"/>
              <a:t> under EVFTA</a:t>
            </a: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184935" y="904131"/>
            <a:ext cx="4900773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endParaRPr lang="en-US" sz="1500" dirty="0" smtClean="0">
              <a:latin typeface="Arial "/>
            </a:endParaRPr>
          </a:p>
          <a:p>
            <a:pPr marL="285750" indent="-285750"/>
            <a:endParaRPr lang="en-US" sz="1600" dirty="0" smtClean="0"/>
          </a:p>
          <a:p>
            <a:pPr marL="285750" indent="-285750"/>
            <a:r>
              <a:rPr lang="vi-VN" sz="1600" b="1" dirty="0" smtClean="0"/>
              <a:t> </a:t>
            </a:r>
            <a:endParaRPr lang="en-US" sz="1600" dirty="0" smtClean="0"/>
          </a:p>
          <a:p>
            <a:pPr marL="285750" indent="-285750"/>
            <a:endParaRPr lang="en-US" sz="1500" dirty="0" smtClean="0">
              <a:latin typeface="Arial "/>
              <a:cs typeface="Arial"/>
            </a:endParaRPr>
          </a:p>
          <a:p>
            <a:pPr marL="285750" indent="-285750"/>
            <a:endParaRPr lang="en-US" sz="1500" dirty="0" smtClean="0">
              <a:latin typeface="Arial "/>
              <a:cs typeface="Arial"/>
            </a:endParaRPr>
          </a:p>
          <a:p>
            <a:pPr marL="285750" indent="-285750"/>
            <a:endParaRPr lang="en-US" sz="1500" dirty="0" smtClean="0">
              <a:latin typeface="Arial "/>
            </a:endParaRPr>
          </a:p>
          <a:p>
            <a:pPr marL="285750" indent="-285750"/>
            <a:endParaRPr lang="en-US" sz="1600" b="1" dirty="0" smtClean="0"/>
          </a:p>
          <a:p>
            <a:pPr marL="285750" indent="-285750"/>
            <a:endParaRPr lang="en-US" sz="1600" dirty="0" smtClean="0"/>
          </a:p>
          <a:p>
            <a:pPr marL="285750" indent="-285750"/>
            <a:endParaRPr lang="en-US" sz="1500" dirty="0" smtClean="0">
              <a:latin typeface="Arial"/>
              <a:cs typeface="Arial"/>
            </a:endParaRPr>
          </a:p>
          <a:p>
            <a:pPr marL="285750" indent="-285750"/>
            <a:endParaRPr lang="en-US" sz="1500" b="1" dirty="0" smtClean="0">
              <a:latin typeface="Arial"/>
              <a:cs typeface="Arial"/>
            </a:endParaRPr>
          </a:p>
          <a:p>
            <a:pPr marL="285750" indent="-285750"/>
            <a:endParaRPr lang="en-US" sz="1500" b="1" dirty="0" smtClean="0">
              <a:latin typeface="Arial"/>
              <a:cs typeface="Arial"/>
            </a:endParaRPr>
          </a:p>
          <a:p>
            <a:pPr marL="285750" indent="-285750"/>
            <a:r>
              <a:rPr lang="en-US" sz="1500" b="1" dirty="0" smtClean="0">
                <a:latin typeface="Arial"/>
                <a:cs typeface="Arial"/>
              </a:rPr>
              <a:t> </a:t>
            </a:r>
          </a:p>
          <a:p>
            <a:pPr marL="285750" indent="-285750"/>
            <a:endParaRPr lang="en-US" sz="1500" dirty="0" smtClean="0">
              <a:latin typeface="Arial"/>
              <a:cs typeface="Arial"/>
            </a:endParaRPr>
          </a:p>
          <a:p>
            <a:pPr marL="285750" indent="-285750"/>
            <a:endParaRPr lang="en-US" sz="1400" dirty="0">
              <a:latin typeface="Arial"/>
              <a:cs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4934" y="1279451"/>
            <a:ext cx="47672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dirty="0" smtClean="0"/>
              <a:t> 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06400" y="3864773"/>
            <a:ext cx="78092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vi-VN" sz="1500" b="1" i="1" dirty="0" smtClean="0">
              <a:latin typeface="Arial "/>
            </a:endParaRPr>
          </a:p>
          <a:p>
            <a:endParaRPr lang="vi-VN" sz="1500" dirty="0" smtClean="0">
              <a:latin typeface="Arial "/>
            </a:endParaRPr>
          </a:p>
          <a:p>
            <a:endParaRPr lang="en-US" sz="1500" dirty="0" smtClean="0">
              <a:latin typeface="Arial "/>
            </a:endParaRPr>
          </a:p>
          <a:p>
            <a:endParaRPr lang="en-US" sz="1500" b="1" i="1" dirty="0" smtClean="0">
              <a:latin typeface="Arial 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4783" y="1279451"/>
            <a:ext cx="874921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1600" b="1" dirty="0" smtClean="0"/>
              <a:t>alculate tax rate</a:t>
            </a:r>
          </a:p>
          <a:p>
            <a:endParaRPr lang="vi-VN" sz="1600" b="1" dirty="0" smtClean="0"/>
          </a:p>
          <a:p>
            <a:pPr>
              <a:buClr>
                <a:srgbClr val="5E67A0"/>
              </a:buClr>
              <a:buFont typeface="Arial" pitchFamily="34" charset="0"/>
              <a:buChar char="•"/>
            </a:pPr>
            <a:r>
              <a:rPr lang="vi-VN" sz="1600" b="1" i="1" dirty="0" smtClean="0"/>
              <a:t> “A” products: </a:t>
            </a:r>
            <a:r>
              <a:rPr lang="vi-VN" sz="1600" dirty="0" smtClean="0"/>
              <a:t>zero import tax rate starting from 2018</a:t>
            </a:r>
            <a:endParaRPr lang="en-US" sz="1600" dirty="0"/>
          </a:p>
          <a:p>
            <a:pPr>
              <a:buClr>
                <a:srgbClr val="5E67A0"/>
              </a:buClr>
              <a:buFont typeface="Arial" pitchFamily="34" charset="0"/>
              <a:buChar char="•"/>
            </a:pPr>
            <a:r>
              <a:rPr lang="en-US" sz="1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“B + number” </a:t>
            </a:r>
            <a:r>
              <a:rPr lang="vi-VN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products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vi-VN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(B3, B5, B7, B9, B10)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the number indicates the number of years needed to reach the zero import tax</a:t>
            </a:r>
            <a:endParaRPr lang="vi-VN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vi-VN" sz="1600" dirty="0" smtClean="0"/>
          </a:p>
          <a:p>
            <a:r>
              <a:rPr lang="vi-VN" sz="1600" b="1" dirty="0" smtClean="0"/>
              <a:t>For example: milk </a:t>
            </a:r>
            <a:r>
              <a:rPr lang="vi-VN" sz="1600" dirty="0" smtClean="0"/>
              <a:t>with a tax rate of </a:t>
            </a:r>
            <a:r>
              <a:rPr lang="vi-VN" sz="1600" b="1" dirty="0" smtClean="0"/>
              <a:t>15%</a:t>
            </a:r>
            <a:r>
              <a:rPr lang="vi-VN" sz="1600" dirty="0" smtClean="0"/>
              <a:t> and categorized as </a:t>
            </a:r>
            <a:r>
              <a:rPr lang="vi-VN" sz="1600" b="1" dirty="0" smtClean="0"/>
              <a:t>“B3”</a:t>
            </a:r>
          </a:p>
          <a:p>
            <a:endParaRPr lang="vi-VN" sz="1600" b="1" dirty="0" smtClean="0"/>
          </a:p>
          <a:p>
            <a:pPr marL="228600" indent="-228600" algn="just">
              <a:buClr>
                <a:srgbClr val="5E67A0"/>
              </a:buClr>
              <a:buFont typeface="Wingdings" pitchFamily="2" charset="2"/>
              <a:buChar char="Ø"/>
            </a:pPr>
            <a:r>
              <a:rPr lang="vi-VN" sz="1600" b="1" dirty="0" smtClean="0"/>
              <a:t>15% </a:t>
            </a:r>
            <a:r>
              <a:rPr lang="vi-VN" sz="1600" dirty="0" smtClean="0"/>
              <a:t>will be removed in </a:t>
            </a:r>
            <a:r>
              <a:rPr lang="vi-VN" sz="1600" b="1" dirty="0" smtClean="0"/>
              <a:t>four equal annual stages </a:t>
            </a:r>
            <a:r>
              <a:rPr lang="vi-VN" sz="1600" dirty="0" smtClean="0"/>
              <a:t>begining from 2018 =&gt; after 2018, the import tax rate imposed on milk will be constantly reduced by an equal amount of </a:t>
            </a:r>
            <a:r>
              <a:rPr lang="vi-VN" sz="1600" b="1" dirty="0" smtClean="0"/>
              <a:t>3.75%</a:t>
            </a:r>
            <a:r>
              <a:rPr lang="vi-VN" sz="1600" dirty="0" smtClean="0"/>
              <a:t> on an anual basi</a:t>
            </a:r>
            <a:r>
              <a:rPr lang="en-US" sz="1600" dirty="0" smtClean="0"/>
              <a:t>s</a:t>
            </a:r>
            <a:r>
              <a:rPr lang="vi-VN" sz="1600" dirty="0" smtClean="0"/>
              <a:t> (15%/4years)</a:t>
            </a:r>
          </a:p>
          <a:p>
            <a:pPr algn="just">
              <a:buClr>
                <a:srgbClr val="5E67A0"/>
              </a:buClr>
              <a:buFont typeface="Wingdings" pitchFamily="2" charset="2"/>
              <a:buChar char="Ø"/>
            </a:pPr>
            <a:r>
              <a:rPr lang="vi-VN" sz="1600" dirty="0" smtClean="0"/>
              <a:t> Becomes </a:t>
            </a:r>
            <a:r>
              <a:rPr lang="en-US" sz="1600" b="1" dirty="0" smtClean="0"/>
              <a:t>0</a:t>
            </a:r>
            <a:r>
              <a:rPr lang="vi-VN" sz="1600" b="1" dirty="0" smtClean="0"/>
              <a:t> </a:t>
            </a:r>
            <a:r>
              <a:rPr lang="vi-VN" sz="1600" dirty="0" smtClean="0"/>
              <a:t>at year 4th since 2018 </a:t>
            </a:r>
          </a:p>
          <a:p>
            <a:endParaRPr lang="vi-VN" sz="1600" dirty="0" smtClean="0"/>
          </a:p>
          <a:p>
            <a:endParaRPr lang="vi-VN" sz="1600" dirty="0" smtClean="0"/>
          </a:p>
          <a:p>
            <a:endParaRPr lang="vi-VN" sz="1600" dirty="0" smtClean="0"/>
          </a:p>
          <a:p>
            <a:endParaRPr lang="vi-VN" sz="1600" dirty="0" smtClean="0"/>
          </a:p>
          <a:p>
            <a:endParaRPr lang="vi-VN" sz="1600" dirty="0" smtClean="0"/>
          </a:p>
          <a:p>
            <a:endParaRPr lang="vi-VN" sz="1600" dirty="0" smtClean="0"/>
          </a:p>
          <a:p>
            <a:endParaRPr lang="vi-VN" sz="1600" dirty="0" smtClean="0"/>
          </a:p>
          <a:p>
            <a:endParaRPr lang="vi-VN" sz="1600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184934" y="1073710"/>
            <a:ext cx="4767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dirty="0" smtClean="0"/>
              <a:t> </a:t>
            </a:r>
            <a:endParaRPr lang="en-US" dirty="0" smtClean="0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333882"/>
              </p:ext>
            </p:extLst>
          </p:nvPr>
        </p:nvGraphicFramePr>
        <p:xfrm>
          <a:off x="1694576" y="4509596"/>
          <a:ext cx="6165908" cy="142748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961938"/>
                <a:gridCol w="757805"/>
                <a:gridCol w="1107347"/>
                <a:gridCol w="1149292"/>
                <a:gridCol w="1090569"/>
                <a:gridCol w="1098957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1300" b="1" dirty="0" smtClean="0">
                          <a:latin typeface="Arial" pitchFamily="34" charset="0"/>
                          <a:cs typeface="Arial" pitchFamily="34" charset="0"/>
                        </a:rPr>
                        <a:t>Base</a:t>
                      </a:r>
                      <a:r>
                        <a:rPr lang="vi-VN" sz="1300" b="1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1300" dirty="0" smtClean="0"/>
                        <a:t>1st </a:t>
                      </a:r>
                      <a:endParaRPr lang="en-US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1300" dirty="0" smtClean="0"/>
                        <a:t>2nd </a:t>
                      </a:r>
                      <a:endParaRPr lang="en-US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1300" dirty="0" smtClean="0"/>
                        <a:t>3rd</a:t>
                      </a:r>
                      <a:endParaRPr lang="en-US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1300" dirty="0" smtClean="0"/>
                        <a:t>4th </a:t>
                      </a:r>
                      <a:endParaRPr lang="en-US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vi-VN" sz="1300" b="1" dirty="0" smtClean="0">
                          <a:latin typeface="Arial" pitchFamily="34" charset="0"/>
                          <a:cs typeface="Arial" pitchFamily="34" charset="0"/>
                        </a:rPr>
                        <a:t>Year</a:t>
                      </a:r>
                      <a:endParaRPr lang="en-US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1300" b="1" dirty="0" smtClean="0"/>
                        <a:t>2018</a:t>
                      </a:r>
                      <a:endParaRPr lang="en-US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1300" b="1" dirty="0" smtClean="0"/>
                        <a:t>2019</a:t>
                      </a:r>
                      <a:endParaRPr lang="en-US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1300" b="1" dirty="0" smtClean="0"/>
                        <a:t>2020</a:t>
                      </a:r>
                      <a:endParaRPr lang="en-US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1300" b="1" dirty="0" smtClean="0"/>
                        <a:t>2021</a:t>
                      </a:r>
                      <a:endParaRPr lang="en-US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1300" b="1" dirty="0" smtClean="0"/>
                        <a:t>2022</a:t>
                      </a:r>
                      <a:endParaRPr lang="en-US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vi-VN" sz="1300" b="1" dirty="0" smtClean="0">
                          <a:latin typeface="Arial" pitchFamily="34" charset="0"/>
                          <a:cs typeface="Arial" pitchFamily="34" charset="0"/>
                        </a:rPr>
                        <a:t>Tax rate </a:t>
                      </a:r>
                      <a:endParaRPr lang="en-US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1300" b="1" dirty="0" smtClean="0"/>
                        <a:t>15% </a:t>
                      </a:r>
                      <a:endParaRPr lang="en-US" sz="13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sz="1300" dirty="0" smtClean="0"/>
                        <a:t>15</a:t>
                      </a:r>
                      <a:r>
                        <a:rPr lang="vi-VN" sz="1300" baseline="0" dirty="0" smtClean="0"/>
                        <a:t> </a:t>
                      </a:r>
                      <a:r>
                        <a:rPr lang="vi-VN" sz="1300" dirty="0" smtClean="0"/>
                        <a:t>– 3.75</a:t>
                      </a:r>
                      <a:r>
                        <a:rPr lang="vi-VN" sz="1300" baseline="0" dirty="0" smtClean="0"/>
                        <a:t> </a:t>
                      </a:r>
                      <a:r>
                        <a:rPr lang="vi-VN" sz="1300" dirty="0" smtClean="0"/>
                        <a:t>=</a:t>
                      </a:r>
                      <a:r>
                        <a:rPr lang="vi-VN" sz="1300" baseline="0" dirty="0" smtClean="0"/>
                        <a:t> </a:t>
                      </a:r>
                      <a:r>
                        <a:rPr lang="vi-VN" sz="1300" baseline="0" dirty="0" smtClean="0">
                          <a:solidFill>
                            <a:srgbClr val="FF0000"/>
                          </a:solidFill>
                        </a:rPr>
                        <a:t>11.25</a:t>
                      </a:r>
                      <a:r>
                        <a:rPr lang="vi-VN" sz="1300" dirty="0" smtClean="0">
                          <a:solidFill>
                            <a:srgbClr val="FF0000"/>
                          </a:solidFill>
                        </a:rPr>
                        <a:t>% </a:t>
                      </a:r>
                      <a:endParaRPr lang="en-US" sz="1300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en-US" sz="1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1300" dirty="0" smtClean="0"/>
                        <a:t>11.25</a:t>
                      </a:r>
                      <a:r>
                        <a:rPr lang="vi-VN" sz="1300" baseline="0" dirty="0" smtClean="0"/>
                        <a:t> </a:t>
                      </a:r>
                      <a:r>
                        <a:rPr lang="vi-VN" sz="1300" dirty="0" smtClean="0"/>
                        <a:t>– 3.75 = </a:t>
                      </a:r>
                      <a:r>
                        <a:rPr lang="vi-VN" sz="1300" dirty="0" smtClean="0">
                          <a:solidFill>
                            <a:srgbClr val="FF0000"/>
                          </a:solidFill>
                        </a:rPr>
                        <a:t>7.5%</a:t>
                      </a:r>
                      <a:endParaRPr lang="en-US" sz="130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1300" dirty="0" smtClean="0"/>
                        <a:t>7.5</a:t>
                      </a:r>
                      <a:r>
                        <a:rPr lang="vi-VN" sz="1300" baseline="0" dirty="0" smtClean="0"/>
                        <a:t> – 3.75</a:t>
                      </a:r>
                    </a:p>
                    <a:p>
                      <a:pPr algn="ctr"/>
                      <a:r>
                        <a:rPr lang="vi-VN" sz="1300" baseline="0" dirty="0" smtClean="0"/>
                        <a:t>= </a:t>
                      </a:r>
                      <a:r>
                        <a:rPr lang="vi-VN" sz="1300" baseline="0" dirty="0" smtClean="0">
                          <a:solidFill>
                            <a:srgbClr val="FF0000"/>
                          </a:solidFill>
                        </a:rPr>
                        <a:t>3.75%</a:t>
                      </a:r>
                      <a:endParaRPr lang="en-US" sz="130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1300" dirty="0" smtClean="0"/>
                        <a:t>3.75 </a:t>
                      </a:r>
                      <a:r>
                        <a:rPr lang="vi-VN" sz="1300" baseline="0" dirty="0" smtClean="0"/>
                        <a:t>– 3.75 = </a:t>
                      </a:r>
                      <a:r>
                        <a:rPr lang="vi-VN" sz="1300" baseline="0" dirty="0" smtClean="0">
                          <a:solidFill>
                            <a:srgbClr val="FF0000"/>
                          </a:solidFill>
                        </a:rPr>
                        <a:t>0%  </a:t>
                      </a:r>
                      <a:endParaRPr lang="en-US" sz="130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820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03374" y="1833562"/>
            <a:ext cx="10007057" cy="718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540311"/>
          </a:xfrm>
        </p:spPr>
        <p:txBody>
          <a:bodyPr>
            <a:noAutofit/>
          </a:bodyPr>
          <a:lstStyle/>
          <a:p>
            <a:r>
              <a:rPr lang="vi-VN" sz="2700" dirty="0" smtClean="0"/>
              <a:t>Tax duties - I</a:t>
            </a:r>
            <a:r>
              <a:rPr lang="en-US" sz="2700" dirty="0" err="1" smtClean="0"/>
              <a:t>mport</a:t>
            </a:r>
            <a:r>
              <a:rPr lang="en-US" sz="2700" dirty="0" smtClean="0"/>
              <a:t> tax</a:t>
            </a:r>
            <a:r>
              <a:rPr lang="vi-VN" sz="2700" dirty="0" smtClean="0"/>
              <a:t> under EVFTA</a:t>
            </a: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endParaRPr lang="en-US" sz="2700" dirty="0"/>
          </a:p>
        </p:txBody>
      </p:sp>
      <p:sp>
        <p:nvSpPr>
          <p:cNvPr id="10" name="TextBox 9"/>
          <p:cNvSpPr txBox="1"/>
          <p:nvPr/>
        </p:nvSpPr>
        <p:spPr>
          <a:xfrm>
            <a:off x="184935" y="904131"/>
            <a:ext cx="4900773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endParaRPr lang="en-US" sz="1500" dirty="0" smtClean="0">
              <a:latin typeface="Arial "/>
            </a:endParaRPr>
          </a:p>
          <a:p>
            <a:pPr marL="285750" indent="-285750"/>
            <a:endParaRPr lang="en-US" sz="1600" dirty="0" smtClean="0"/>
          </a:p>
          <a:p>
            <a:pPr marL="285750" indent="-285750"/>
            <a:r>
              <a:rPr lang="vi-VN" sz="1600" b="1" dirty="0" smtClean="0"/>
              <a:t> </a:t>
            </a:r>
            <a:endParaRPr lang="en-US" sz="1600" dirty="0" smtClean="0"/>
          </a:p>
          <a:p>
            <a:pPr marL="285750" indent="-285750"/>
            <a:endParaRPr lang="en-US" sz="1500" dirty="0" smtClean="0">
              <a:latin typeface="Arial "/>
              <a:cs typeface="Arial"/>
            </a:endParaRPr>
          </a:p>
          <a:p>
            <a:pPr marL="285750" indent="-285750"/>
            <a:endParaRPr lang="en-US" sz="1500" dirty="0" smtClean="0">
              <a:latin typeface="Arial "/>
              <a:cs typeface="Arial"/>
            </a:endParaRPr>
          </a:p>
          <a:p>
            <a:pPr marL="285750" indent="-285750"/>
            <a:endParaRPr lang="en-US" sz="1500" dirty="0" smtClean="0">
              <a:latin typeface="Arial "/>
            </a:endParaRPr>
          </a:p>
          <a:p>
            <a:pPr marL="285750" indent="-285750"/>
            <a:endParaRPr lang="en-US" sz="1600" b="1" dirty="0" smtClean="0"/>
          </a:p>
          <a:p>
            <a:pPr marL="285750" indent="-285750"/>
            <a:endParaRPr lang="en-US" sz="1600" dirty="0" smtClean="0"/>
          </a:p>
          <a:p>
            <a:pPr marL="285750" indent="-285750"/>
            <a:endParaRPr lang="en-US" sz="1500" dirty="0" smtClean="0">
              <a:latin typeface="Arial"/>
              <a:cs typeface="Arial"/>
            </a:endParaRPr>
          </a:p>
          <a:p>
            <a:pPr marL="285750" indent="-285750"/>
            <a:endParaRPr lang="en-US" sz="1500" b="1" dirty="0" smtClean="0">
              <a:latin typeface="Arial"/>
              <a:cs typeface="Arial"/>
            </a:endParaRPr>
          </a:p>
          <a:p>
            <a:pPr marL="285750" indent="-285750"/>
            <a:endParaRPr lang="en-US" sz="1500" b="1" dirty="0" smtClean="0">
              <a:latin typeface="Arial"/>
              <a:cs typeface="Arial"/>
            </a:endParaRPr>
          </a:p>
          <a:p>
            <a:pPr marL="285750" indent="-285750"/>
            <a:r>
              <a:rPr lang="en-US" sz="1500" b="1" dirty="0" smtClean="0">
                <a:latin typeface="Arial"/>
                <a:cs typeface="Arial"/>
              </a:rPr>
              <a:t> </a:t>
            </a:r>
          </a:p>
          <a:p>
            <a:pPr marL="285750" indent="-285750"/>
            <a:endParaRPr lang="en-US" sz="1500" dirty="0" smtClean="0">
              <a:latin typeface="Arial"/>
              <a:cs typeface="Arial"/>
            </a:endParaRPr>
          </a:p>
          <a:p>
            <a:pPr marL="285750" indent="-285750"/>
            <a:endParaRPr lang="en-US" sz="1400" dirty="0">
              <a:latin typeface="Arial"/>
              <a:cs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4934" y="1073710"/>
            <a:ext cx="47672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dirty="0" smtClean="0"/>
              <a:t> </a:t>
            </a:r>
            <a:endParaRPr lang="en-US" dirty="0" smtClean="0"/>
          </a:p>
          <a:p>
            <a:endParaRPr lang="en-US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8848221"/>
              </p:ext>
            </p:extLst>
          </p:nvPr>
        </p:nvGraphicFramePr>
        <p:xfrm>
          <a:off x="406400" y="1193627"/>
          <a:ext cx="8356600" cy="4471416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1993900"/>
                <a:gridCol w="612204"/>
                <a:gridCol w="502015"/>
                <a:gridCol w="502015"/>
                <a:gridCol w="502015"/>
                <a:gridCol w="502015"/>
                <a:gridCol w="502015"/>
                <a:gridCol w="502015"/>
                <a:gridCol w="502015"/>
                <a:gridCol w="502015"/>
                <a:gridCol w="502015"/>
                <a:gridCol w="502015"/>
                <a:gridCol w="730346"/>
              </a:tblGrid>
              <a:tr h="548640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Product category  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Base (%)</a:t>
                      </a:r>
                      <a:endParaRPr lang="en-US" sz="1200" b="1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gridSpan="1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Year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486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2024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2025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2026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2027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2028 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54864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Beer (</a:t>
                      </a:r>
                      <a:r>
                        <a:rPr lang="en-US" sz="1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B10)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31.8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28.6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25.5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22.3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19.1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15.9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12.7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9.5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6.4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3.2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54864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Wine (B7)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43.8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37.5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31.3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18.8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12.5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6.3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54864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Spirits (B7)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  <a:endParaRPr lang="en-US" sz="1200" b="1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42.0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36.0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30.0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24.0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18.0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54864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Mineral waters and aerated waters (B7)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</a:t>
                      </a:r>
                      <a:endParaRPr lang="en-US" sz="1200" b="1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30.6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26.3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21.9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17.5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13.1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8.8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4.4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54864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Sparkling mineral waters or aerated waters, flavored (B7)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 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30.6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26.3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21.9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17.5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13.1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8.8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4.4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548640">
                <a:tc>
                  <a:txBody>
                    <a:bodyPr/>
                    <a:lstStyle/>
                    <a:p>
                      <a:pPr marL="57150" marR="0" indent="0" algn="l" defTabSz="4572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Other non-aerated beverages (B7)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26.3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22.3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18.8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15.1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11.3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7.6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3.8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79507" y="5872260"/>
            <a:ext cx="7818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1200" b="1" dirty="0" smtClean="0">
                <a:latin typeface="Arial" pitchFamily="34" charset="0"/>
                <a:cs typeface="Arial" pitchFamily="34" charset="0"/>
              </a:rPr>
              <a:t>Figure 4: </a:t>
            </a:r>
            <a:r>
              <a:rPr lang="en-US" sz="1200" b="1" dirty="0" smtClean="0">
                <a:latin typeface="Arial" pitchFamily="34" charset="0"/>
                <a:ea typeface="Times New Roman"/>
                <a:cs typeface="Arial" pitchFamily="34" charset="0"/>
              </a:rPr>
              <a:t>Vietnam’s tariffs schedules on several EU-export product</a:t>
            </a:r>
            <a:r>
              <a:rPr lang="vi-VN" sz="1200" b="1" dirty="0" smtClean="0">
                <a:latin typeface="Arial" pitchFamily="34" charset="0"/>
                <a:ea typeface="Times New Roman"/>
                <a:cs typeface="Arial" pitchFamily="34" charset="0"/>
              </a:rPr>
              <a:t>s</a:t>
            </a:r>
            <a:r>
              <a:rPr lang="en-US" sz="1200" b="1" dirty="0" smtClean="0">
                <a:latin typeface="Arial" pitchFamily="34" charset="0"/>
                <a:ea typeface="Times New Roman"/>
                <a:cs typeface="Arial" pitchFamily="34" charset="0"/>
              </a:rPr>
              <a:t> in the Beverage segment</a:t>
            </a:r>
            <a:r>
              <a:rPr lang="vi-VN" sz="1200" dirty="0" smtClean="0">
                <a:latin typeface="Arial" pitchFamily="34" charset="0"/>
                <a:cs typeface="Arial" pitchFamily="34" charset="0"/>
              </a:rPr>
              <a:t>  </a:t>
            </a: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20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03374" y="1833562"/>
            <a:ext cx="10007057" cy="718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540311"/>
          </a:xfrm>
        </p:spPr>
        <p:txBody>
          <a:bodyPr>
            <a:noAutofit/>
          </a:bodyPr>
          <a:lstStyle/>
          <a:p>
            <a:r>
              <a:rPr lang="vi-VN" sz="2800" dirty="0" smtClean="0"/>
              <a:t>Tax duties - I</a:t>
            </a:r>
            <a:r>
              <a:rPr lang="en-US" sz="2800" dirty="0" err="1" smtClean="0"/>
              <a:t>mport</a:t>
            </a:r>
            <a:r>
              <a:rPr lang="en-US" sz="2800" dirty="0" smtClean="0"/>
              <a:t> tax</a:t>
            </a:r>
            <a:r>
              <a:rPr lang="vi-VN" sz="2800" dirty="0" smtClean="0"/>
              <a:t> under EVFTA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184935" y="904131"/>
            <a:ext cx="4900773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endParaRPr lang="en-US" sz="1500" dirty="0" smtClean="0">
              <a:latin typeface="Arial "/>
            </a:endParaRPr>
          </a:p>
          <a:p>
            <a:pPr marL="285750" indent="-285750"/>
            <a:endParaRPr lang="en-US" sz="1600" dirty="0" smtClean="0"/>
          </a:p>
          <a:p>
            <a:pPr marL="285750" indent="-285750"/>
            <a:r>
              <a:rPr lang="vi-VN" sz="1600" b="1" dirty="0" smtClean="0"/>
              <a:t> </a:t>
            </a:r>
            <a:endParaRPr lang="en-US" sz="1600" dirty="0" smtClean="0"/>
          </a:p>
          <a:p>
            <a:pPr marL="285750" indent="-285750"/>
            <a:endParaRPr lang="en-US" sz="1500" dirty="0" smtClean="0">
              <a:latin typeface="Arial "/>
              <a:cs typeface="Arial"/>
            </a:endParaRPr>
          </a:p>
          <a:p>
            <a:pPr marL="285750" indent="-285750"/>
            <a:endParaRPr lang="en-US" sz="1500" dirty="0" smtClean="0">
              <a:latin typeface="Arial "/>
              <a:cs typeface="Arial"/>
            </a:endParaRPr>
          </a:p>
          <a:p>
            <a:pPr marL="285750" indent="-285750"/>
            <a:endParaRPr lang="en-US" sz="1500" dirty="0" smtClean="0">
              <a:latin typeface="Arial "/>
            </a:endParaRPr>
          </a:p>
          <a:p>
            <a:pPr marL="285750" indent="-285750"/>
            <a:endParaRPr lang="en-US" sz="1600" b="1" dirty="0" smtClean="0"/>
          </a:p>
          <a:p>
            <a:pPr marL="285750" indent="-285750"/>
            <a:endParaRPr lang="en-US" sz="1600" dirty="0" smtClean="0"/>
          </a:p>
          <a:p>
            <a:pPr marL="285750" indent="-285750"/>
            <a:endParaRPr lang="en-US" sz="1500" dirty="0" smtClean="0">
              <a:latin typeface="Arial"/>
              <a:cs typeface="Arial"/>
            </a:endParaRPr>
          </a:p>
          <a:p>
            <a:pPr marL="285750" indent="-285750"/>
            <a:endParaRPr lang="en-US" sz="1500" b="1" dirty="0" smtClean="0">
              <a:latin typeface="Arial"/>
              <a:cs typeface="Arial"/>
            </a:endParaRPr>
          </a:p>
          <a:p>
            <a:pPr marL="285750" indent="-285750"/>
            <a:endParaRPr lang="en-US" sz="1500" b="1" dirty="0" smtClean="0">
              <a:latin typeface="Arial"/>
              <a:cs typeface="Arial"/>
            </a:endParaRPr>
          </a:p>
          <a:p>
            <a:pPr marL="285750" indent="-285750"/>
            <a:r>
              <a:rPr lang="en-US" sz="1500" b="1" dirty="0" smtClean="0">
                <a:latin typeface="Arial"/>
                <a:cs typeface="Arial"/>
              </a:rPr>
              <a:t> </a:t>
            </a:r>
          </a:p>
          <a:p>
            <a:pPr marL="285750" indent="-285750"/>
            <a:endParaRPr lang="en-US" sz="1500" dirty="0" smtClean="0">
              <a:latin typeface="Arial"/>
              <a:cs typeface="Arial"/>
            </a:endParaRPr>
          </a:p>
          <a:p>
            <a:pPr marL="285750" indent="-285750"/>
            <a:endParaRPr lang="en-US" sz="1400" dirty="0">
              <a:latin typeface="Arial"/>
              <a:cs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4934" y="1073710"/>
            <a:ext cx="47672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dirty="0" smtClean="0"/>
              <a:t> </a:t>
            </a:r>
            <a:endParaRPr lang="en-US" dirty="0" smtClean="0"/>
          </a:p>
          <a:p>
            <a:endParaRPr lang="en-US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2172601"/>
              </p:ext>
            </p:extLst>
          </p:nvPr>
        </p:nvGraphicFramePr>
        <p:xfrm>
          <a:off x="367673" y="1263070"/>
          <a:ext cx="8395327" cy="4498848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2011680"/>
                <a:gridCol w="694883"/>
                <a:gridCol w="721639"/>
                <a:gridCol w="492625"/>
                <a:gridCol w="492625"/>
                <a:gridCol w="492625"/>
                <a:gridCol w="492625"/>
                <a:gridCol w="492625"/>
                <a:gridCol w="492625"/>
                <a:gridCol w="492625"/>
                <a:gridCol w="492625"/>
                <a:gridCol w="492625"/>
                <a:gridCol w="533500"/>
              </a:tblGrid>
              <a:tr h="365760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Product category 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Base (%) </a:t>
                      </a:r>
                      <a:endParaRPr lang="en-US" sz="1200" b="1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 gridSpan="11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Year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576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2021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2024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2025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2026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2027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2028 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657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Milk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11.3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7.5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3.8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</a:tr>
              <a:tr h="3657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Butter, dairy bread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12.5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10.0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7.5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5.0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2.5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</a:tr>
              <a:tr h="3657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</a:t>
                      </a:r>
                      <a:r>
                        <a:rPr lang="en-US" sz="12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eese</a:t>
                      </a:r>
                      <a:endParaRPr lang="en-US" sz="1200" b="1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8.3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6.7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5.0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3.3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1.7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</a:tr>
              <a:tr h="3657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Flavored UHT milk drinks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26.3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22.5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18.8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15.0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11.3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7.5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3.8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</a:tr>
              <a:tr h="3657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Pork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8.3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6.7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5.0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3.3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1.7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</a:tr>
              <a:tr h="3657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Chicken</a:t>
                      </a:r>
                      <a:endParaRPr lang="en-US" sz="1200" b="1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36.4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32.7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29.1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25.4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21.8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18.2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14.5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10.9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7.24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3.6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</a:tr>
              <a:tr h="3657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Pure-bred breeding animals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</a:tr>
              <a:tr h="3657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Grapes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33.3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26.7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20.0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13.4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6.7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</a:tr>
              <a:tr h="3657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Strawberries, raspberries an</a:t>
                      </a:r>
                      <a:r>
                        <a:rPr lang="vi-VN" sz="12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n-US" sz="12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other berries</a:t>
                      </a:r>
                      <a:endParaRPr lang="en-US" sz="1200" b="1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12.5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10.0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7.5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5.0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2.5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</a:tr>
              <a:tr h="3657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Apples, pears</a:t>
                      </a:r>
                      <a:endParaRPr lang="en-US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10%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7.5</a:t>
                      </a: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2.5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</a:t>
                      </a: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0237" marR="60237" marT="0" marB="0"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28506" y="5849845"/>
            <a:ext cx="79192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vi-VN" sz="1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Figure 5: </a:t>
            </a:r>
            <a:r>
              <a:rPr lang="en-US" sz="1200" b="1" dirty="0" smtClean="0">
                <a:solidFill>
                  <a:prstClr val="black"/>
                </a:solidFill>
                <a:latin typeface="Arial" pitchFamily="34" charset="0"/>
                <a:ea typeface="Times New Roman"/>
                <a:cs typeface="Arial" pitchFamily="34" charset="0"/>
              </a:rPr>
              <a:t>Vietnam’s tariffs schedules on several EU-export product</a:t>
            </a:r>
            <a:r>
              <a:rPr lang="vi-VN" sz="1200" b="1" dirty="0" smtClean="0">
                <a:solidFill>
                  <a:prstClr val="black"/>
                </a:solidFill>
                <a:latin typeface="Arial" pitchFamily="34" charset="0"/>
                <a:ea typeface="Times New Roman"/>
                <a:cs typeface="Arial" pitchFamily="34" charset="0"/>
              </a:rPr>
              <a:t>s</a:t>
            </a:r>
            <a:r>
              <a:rPr lang="en-US" sz="1200" b="1" dirty="0" smtClean="0">
                <a:solidFill>
                  <a:prstClr val="black"/>
                </a:solidFill>
                <a:latin typeface="Arial" pitchFamily="34" charset="0"/>
                <a:ea typeface="Times New Roman"/>
                <a:cs typeface="Arial" pitchFamily="34" charset="0"/>
              </a:rPr>
              <a:t> in the </a:t>
            </a:r>
            <a:r>
              <a:rPr lang="vi-VN" sz="1200" b="1" dirty="0" smtClean="0">
                <a:solidFill>
                  <a:prstClr val="black"/>
                </a:solidFill>
                <a:latin typeface="Arial" pitchFamily="34" charset="0"/>
                <a:ea typeface="Times New Roman"/>
                <a:cs typeface="Arial" pitchFamily="34" charset="0"/>
              </a:rPr>
              <a:t>Food</a:t>
            </a:r>
            <a:r>
              <a:rPr lang="en-US" sz="1200" b="1" dirty="0" smtClean="0">
                <a:solidFill>
                  <a:prstClr val="black"/>
                </a:solidFill>
                <a:latin typeface="Arial" pitchFamily="34" charset="0"/>
                <a:ea typeface="Times New Roman"/>
                <a:cs typeface="Arial" pitchFamily="34" charset="0"/>
              </a:rPr>
              <a:t> segment</a:t>
            </a:r>
            <a:r>
              <a:rPr lang="vi-VN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en-US" sz="12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820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03374" y="1833562"/>
            <a:ext cx="10007057" cy="718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540311"/>
          </a:xfrm>
        </p:spPr>
        <p:txBody>
          <a:bodyPr>
            <a:noAutofit/>
          </a:bodyPr>
          <a:lstStyle/>
          <a:p>
            <a:r>
              <a:rPr lang="vi-VN" sz="2700" dirty="0" smtClean="0"/>
              <a:t>Labelling regulation under </a:t>
            </a:r>
            <a:r>
              <a:rPr lang="en-US" sz="2700" dirty="0" smtClean="0"/>
              <a:t>EVFTA </a:t>
            </a:r>
            <a:r>
              <a:rPr lang="vi-VN" sz="2700" dirty="0" smtClean="0"/>
              <a:t> </a:t>
            </a: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endParaRPr lang="en-US" sz="2700" dirty="0"/>
          </a:p>
        </p:txBody>
      </p:sp>
      <p:sp>
        <p:nvSpPr>
          <p:cNvPr id="13" name="TextBox 12"/>
          <p:cNvSpPr txBox="1"/>
          <p:nvPr/>
        </p:nvSpPr>
        <p:spPr>
          <a:xfrm>
            <a:off x="184934" y="1073710"/>
            <a:ext cx="47672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dirty="0" smtClean="0"/>
              <a:t> 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406400" y="1399021"/>
            <a:ext cx="63230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5E67A0"/>
              </a:buClr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Protocol on Rules of </a:t>
            </a: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Origin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obtain preferential treatments in tariffs at Vietnamese border, EU goods exported to Vietnam: </a:t>
            </a:r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Originate” in the EU: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can be transited through third countries; but not be altered, transformed or subjected to operations other than preserving in good conditions or adding/affixing marks, labels,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seals</a:t>
            </a:r>
          </a:p>
          <a:p>
            <a:pPr marL="285750" indent="-285750"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Be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accompanied by a certificate of origin </a:t>
            </a:r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5E67A0"/>
              </a:buClr>
              <a:buFont typeface="Arial" panose="020B0604020202020204" pitchFamily="34" charset="0"/>
              <a:buChar char="•"/>
            </a:pP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5E67A0"/>
              </a:buClr>
              <a:buFont typeface="Arial" panose="020B0604020202020204" pitchFamily="34" charset="0"/>
              <a:buChar char="•"/>
            </a:pPr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5E67A0"/>
              </a:buClr>
            </a:pP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Origin marking</a:t>
            </a:r>
          </a:p>
          <a:p>
            <a:pPr marL="285750" indent="-285750"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Exporting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countries must obtain the origin marking on their products exported to Vietnam’s market. </a:t>
            </a:r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Under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EVFTA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, Vietnam shall accept the marking "Made in EU" or similar markings in other local languages on non-agricultural products (except for pharmaceutical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products)</a:t>
            </a:r>
          </a:p>
        </p:txBody>
      </p:sp>
      <p:pic>
        <p:nvPicPr>
          <p:cNvPr id="8" name="Picture 2" descr="Kết quả hình ảnh cho made in eu 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18268" y="2457264"/>
            <a:ext cx="1350488" cy="13504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45800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03374" y="1833562"/>
            <a:ext cx="10007057" cy="718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06400" y="533400"/>
            <a:ext cx="8356600" cy="540311"/>
          </a:xfrm>
        </p:spPr>
        <p:txBody>
          <a:bodyPr>
            <a:noAutofit/>
          </a:bodyPr>
          <a:lstStyle/>
          <a:p>
            <a:r>
              <a:rPr lang="vi-VN" sz="2700" dirty="0" smtClean="0"/>
              <a:t>Labelling regulation under EVFTA </a:t>
            </a: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endParaRPr lang="en-US" sz="2700" dirty="0"/>
          </a:p>
        </p:txBody>
      </p:sp>
      <p:sp>
        <p:nvSpPr>
          <p:cNvPr id="10" name="TextBox 9"/>
          <p:cNvSpPr txBox="1"/>
          <p:nvPr/>
        </p:nvSpPr>
        <p:spPr>
          <a:xfrm>
            <a:off x="184935" y="904131"/>
            <a:ext cx="4900773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endParaRPr lang="en-US" sz="1500" dirty="0" smtClean="0">
              <a:latin typeface="Arial "/>
            </a:endParaRPr>
          </a:p>
          <a:p>
            <a:pPr marL="285750" indent="-285750"/>
            <a:endParaRPr lang="en-US" sz="1600" dirty="0" smtClean="0"/>
          </a:p>
          <a:p>
            <a:pPr marL="285750" indent="-285750"/>
            <a:r>
              <a:rPr lang="vi-VN" sz="1600" b="1" dirty="0" smtClean="0"/>
              <a:t> </a:t>
            </a:r>
            <a:endParaRPr lang="en-US" sz="1600" dirty="0" smtClean="0"/>
          </a:p>
          <a:p>
            <a:pPr marL="285750" indent="-285750"/>
            <a:endParaRPr lang="en-US" sz="1500" dirty="0" smtClean="0">
              <a:latin typeface="Arial "/>
              <a:cs typeface="Arial"/>
            </a:endParaRPr>
          </a:p>
          <a:p>
            <a:pPr marL="285750" indent="-285750"/>
            <a:endParaRPr lang="en-US" sz="1500" dirty="0" smtClean="0">
              <a:latin typeface="Arial "/>
              <a:cs typeface="Arial"/>
            </a:endParaRPr>
          </a:p>
          <a:p>
            <a:pPr marL="285750" indent="-285750"/>
            <a:endParaRPr lang="en-US" sz="1500" dirty="0" smtClean="0">
              <a:latin typeface="Arial "/>
            </a:endParaRPr>
          </a:p>
          <a:p>
            <a:pPr marL="285750" indent="-285750"/>
            <a:endParaRPr lang="en-US" sz="1600" b="1" dirty="0" smtClean="0"/>
          </a:p>
          <a:p>
            <a:pPr marL="285750" indent="-285750"/>
            <a:endParaRPr lang="en-US" sz="1600" dirty="0" smtClean="0"/>
          </a:p>
          <a:p>
            <a:pPr marL="285750" indent="-285750"/>
            <a:endParaRPr lang="en-US" sz="1500" dirty="0" smtClean="0">
              <a:latin typeface="Arial"/>
              <a:cs typeface="Arial"/>
            </a:endParaRPr>
          </a:p>
          <a:p>
            <a:pPr marL="285750" indent="-285750"/>
            <a:endParaRPr lang="en-US" sz="1500" b="1" dirty="0" smtClean="0">
              <a:latin typeface="Arial"/>
              <a:cs typeface="Arial"/>
            </a:endParaRPr>
          </a:p>
          <a:p>
            <a:pPr marL="285750" indent="-285750"/>
            <a:endParaRPr lang="en-US" sz="1500" b="1" dirty="0" smtClean="0">
              <a:latin typeface="Arial"/>
              <a:cs typeface="Arial"/>
            </a:endParaRPr>
          </a:p>
          <a:p>
            <a:pPr marL="285750" indent="-285750"/>
            <a:r>
              <a:rPr lang="en-US" sz="1500" b="1" dirty="0" smtClean="0">
                <a:latin typeface="Arial"/>
                <a:cs typeface="Arial"/>
              </a:rPr>
              <a:t> </a:t>
            </a:r>
          </a:p>
          <a:p>
            <a:pPr marL="285750" indent="-285750"/>
            <a:endParaRPr lang="en-US" sz="1500" dirty="0" smtClean="0">
              <a:latin typeface="Arial"/>
              <a:cs typeface="Arial"/>
            </a:endParaRPr>
          </a:p>
          <a:p>
            <a:pPr marL="285750" indent="-285750"/>
            <a:endParaRPr lang="en-US" sz="1400" dirty="0">
              <a:latin typeface="Arial"/>
              <a:cs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4934" y="1073710"/>
            <a:ext cx="47672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dirty="0" smtClean="0"/>
              <a:t> 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79347" y="1393575"/>
            <a:ext cx="3972728" cy="4442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  <a:spcAft>
                <a:spcPts val="750"/>
              </a:spcAft>
            </a:pPr>
            <a:r>
              <a:rPr lang="en-US" sz="1600" b="1" dirty="0" smtClean="0">
                <a:latin typeface="Arial" pitchFamily="34" charset="0"/>
                <a:ea typeface="Times New Roman"/>
                <a:cs typeface="Arial" pitchFamily="34" charset="0"/>
              </a:rPr>
              <a:t>GI labelling </a:t>
            </a:r>
          </a:p>
          <a:p>
            <a:pPr marL="285750" indent="-285750" algn="just">
              <a:lnSpc>
                <a:spcPct val="115000"/>
              </a:lnSpc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vi-VN" sz="1600" dirty="0" smtClean="0">
                <a:latin typeface="Arial" pitchFamily="34" charset="0"/>
                <a:ea typeface="Times New Roman"/>
                <a:cs typeface="Arial" pitchFamily="34" charset="0"/>
              </a:rPr>
              <a:t>Vietnam has set up the GIs registration system that allows foreign investors to apply for Protected Designation of Origin (PDO) and Protected Geographical Indications (PGI) recognition. </a:t>
            </a:r>
            <a:endParaRPr lang="en-US" sz="1600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285750" indent="-285750" algn="just">
              <a:lnSpc>
                <a:spcPct val="115000"/>
              </a:lnSpc>
              <a:buClr>
                <a:srgbClr val="5E67A0"/>
              </a:buClr>
              <a:buFont typeface="Arial" panose="020B0604020202020204" pitchFamily="34" charset="0"/>
              <a:buChar char="•"/>
            </a:pPr>
            <a:endParaRPr lang="en-US" sz="1600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285750" indent="-285750" algn="just">
              <a:lnSpc>
                <a:spcPct val="115000"/>
              </a:lnSpc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itchFamily="34" charset="0"/>
                <a:ea typeface="Times New Roman"/>
                <a:cs typeface="Arial" pitchFamily="34" charset="0"/>
              </a:rPr>
              <a:t>Only 2 spirits from the EU, Cognac from France and Scotch whisky from Scotland, are protected under GI mechanism.</a:t>
            </a:r>
          </a:p>
          <a:p>
            <a:pPr marL="285750" indent="-285750" algn="just">
              <a:lnSpc>
                <a:spcPct val="115000"/>
              </a:lnSpc>
              <a:buClr>
                <a:srgbClr val="5E67A0"/>
              </a:buClr>
              <a:buFont typeface="Arial" panose="020B0604020202020204" pitchFamily="34" charset="0"/>
              <a:buChar char="•"/>
            </a:pPr>
            <a:endParaRPr lang="en-US" sz="1600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marL="285750" indent="-285750" algn="just">
              <a:lnSpc>
                <a:spcPct val="115000"/>
              </a:lnSpc>
              <a:buClr>
                <a:srgbClr val="5E67A0"/>
              </a:buClr>
              <a:buFont typeface="Arial" panose="020B0604020202020204" pitchFamily="34" charset="0"/>
              <a:buChar char="•"/>
            </a:pPr>
            <a:r>
              <a:rPr lang="en-US" sz="1600" dirty="0" err="1" smtClean="0">
                <a:latin typeface="Arial" pitchFamily="34" charset="0"/>
                <a:ea typeface="Times New Roman"/>
                <a:cs typeface="Arial" pitchFamily="34" charset="0"/>
              </a:rPr>
              <a:t>EVFTA</a:t>
            </a:r>
            <a:r>
              <a:rPr lang="en-US" sz="1600" dirty="0" smtClean="0">
                <a:latin typeface="Arial" pitchFamily="34" charset="0"/>
                <a:ea typeface="Times New Roman"/>
                <a:cs typeface="Arial" pitchFamily="34" charset="0"/>
              </a:rPr>
              <a:t> will provide p</a:t>
            </a:r>
            <a:r>
              <a:rPr lang="vi-VN" sz="1600" dirty="0" smtClean="0">
                <a:latin typeface="Arial" pitchFamily="34" charset="0"/>
                <a:ea typeface="Times New Roman"/>
                <a:cs typeface="Arial" pitchFamily="34" charset="0"/>
              </a:rPr>
              <a:t>rotection of GIs for 169 EU-made</a:t>
            </a:r>
            <a:r>
              <a:rPr lang="en-US" sz="1600" dirty="0" smtClean="0">
                <a:latin typeface="Arial" pitchFamily="34" charset="0"/>
                <a:ea typeface="Times New Roman"/>
                <a:cs typeface="Arial" pitchFamily="34" charset="0"/>
              </a:rPr>
              <a:t> products</a:t>
            </a:r>
            <a:endParaRPr lang="en-US" sz="1600" dirty="0" smtClean="0"/>
          </a:p>
        </p:txBody>
      </p:sp>
      <p:sp>
        <p:nvSpPr>
          <p:cNvPr id="88067" name="AutoShape 3" descr="Kết quả hình ảnh cho Protected Designation of Origin (PDO) and Protected Geographical Indications (PGI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8069" name="AutoShape 5" descr="Kết quả hình ảnh cho Protected Designation of Origin (PDO) and Protected Geographical Indications (PGI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8071" name="AutoShape 7" descr="Kết quả hình ảnh cho Protected Designation of Origin (PDO) and Protected Geographical Indications (PGI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2" name="Picture 11" descr="winelabeleu2.gif"/>
          <p:cNvPicPr>
            <a:picLocks noChangeAspect="1"/>
          </p:cNvPicPr>
          <p:nvPr/>
        </p:nvPicPr>
        <p:blipFill rotWithShape="1">
          <a:blip r:embed="rId3"/>
          <a:srcRect r="2372" b="23704"/>
          <a:stretch/>
        </p:blipFill>
        <p:spPr>
          <a:xfrm>
            <a:off x="4485640" y="2552303"/>
            <a:ext cx="4037012" cy="1997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20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72086" y="4555222"/>
            <a:ext cx="44786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7200" dirty="0">
                <a:solidFill>
                  <a:srgbClr val="5E67A0"/>
                </a:solidFill>
              </a:rPr>
              <a:t>Thank </a:t>
            </a:r>
            <a:r>
              <a:rPr lang="vi-VN" sz="7200" dirty="0" smtClean="0">
                <a:solidFill>
                  <a:srgbClr val="5E67A0"/>
                </a:solidFill>
              </a:rPr>
              <a:t>you</a:t>
            </a:r>
            <a:endParaRPr lang="en-US" sz="7200" dirty="0">
              <a:solidFill>
                <a:srgbClr val="5E67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299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69900" y="1243708"/>
            <a:ext cx="3810000" cy="93610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baseline="0">
                <a:solidFill>
                  <a:schemeClr val="tx1"/>
                </a:solidFill>
                <a:latin typeface="Unlimited Sans Medium"/>
                <a:ea typeface="+mj-ea"/>
                <a:cs typeface="Unlimited Sans Medium"/>
              </a:defRPr>
            </a:lvl1pPr>
          </a:lstStyle>
          <a:p>
            <a:r>
              <a:rPr kumimoji="1" lang="en-US" altLang="zh-CN" sz="1600" dirty="0" smtClean="0">
                <a:solidFill>
                  <a:schemeClr val="bg1"/>
                </a:solidFill>
                <a:latin typeface="Arial"/>
                <a:cs typeface="Arial"/>
              </a:rPr>
              <a:t>Our Practice in Vietnam </a:t>
            </a:r>
            <a:endParaRPr kumimoji="1" lang="zh-CN" altLang="en-US" sz="16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469900" y="2055764"/>
            <a:ext cx="4076700" cy="1327596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kumimoji="1" lang="en-US" altLang="zh-CN" sz="1200" b="1" dirty="0" smtClean="0">
                <a:solidFill>
                  <a:srgbClr val="FFFFFF"/>
                </a:solidFill>
                <a:latin typeface="Arial"/>
                <a:cs typeface="Arial"/>
              </a:rPr>
              <a:t>Hanoi</a:t>
            </a:r>
          </a:p>
          <a:p>
            <a:pPr marL="0" lvl="1" indent="0">
              <a:buNone/>
            </a:pPr>
            <a:r>
              <a:rPr kumimoji="1" lang="en-US" altLang="zh-CN" sz="100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hanoi@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dezshira.com</a:t>
            </a:r>
            <a:endParaRPr kumimoji="1" lang="en-US" altLang="zh-CN" sz="1000" dirty="0" smtClean="0">
              <a:solidFill>
                <a:srgbClr val="FFFFFF"/>
              </a:solidFill>
              <a:latin typeface="Arial"/>
              <a:cs typeface="Arial"/>
            </a:endParaRPr>
          </a:p>
          <a:p>
            <a:pPr marL="0" lvl="1" indent="0">
              <a:buNone/>
            </a:pPr>
            <a:r>
              <a:rPr kumimoji="1" lang="en-US" altLang="zh-CN" sz="1000" dirty="0">
                <a:solidFill>
                  <a:srgbClr val="FFFFFF"/>
                </a:solidFill>
                <a:latin typeface="Arial"/>
                <a:cs typeface="Arial"/>
              </a:rPr>
              <a:t>+84 4 3942 0443 </a:t>
            </a:r>
            <a:endParaRPr kumimoji="1" lang="en-US" altLang="zh-CN" sz="1000" dirty="0" smtClean="0">
              <a:solidFill>
                <a:srgbClr val="FFFFFF"/>
              </a:solidFill>
              <a:latin typeface="Arial"/>
              <a:cs typeface="Arial"/>
            </a:endParaRPr>
          </a:p>
          <a:p>
            <a:pPr marL="0" lvl="1" indent="0">
              <a:buNone/>
            </a:pPr>
            <a:r>
              <a:rPr kumimoji="1" lang="en-US" altLang="zh-CN" sz="900" dirty="0">
                <a:solidFill>
                  <a:srgbClr val="FFFFFF"/>
                </a:solidFill>
                <a:latin typeface="Arial"/>
                <a:cs typeface="Arial"/>
              </a:rPr>
              <a:t>Room 901, Floor 9th, VID Tower 1 </a:t>
            </a:r>
            <a:r>
              <a:rPr kumimoji="1" lang="en-US" altLang="zh-CN" sz="900" dirty="0" smtClean="0">
                <a:solidFill>
                  <a:srgbClr val="FFFFFF"/>
                </a:solidFill>
                <a:latin typeface="Arial"/>
                <a:cs typeface="Arial"/>
              </a:rPr>
              <a:t>Building</a:t>
            </a:r>
          </a:p>
          <a:p>
            <a:pPr marL="0" lvl="1" indent="0">
              <a:buNone/>
            </a:pPr>
            <a:r>
              <a:rPr kumimoji="1" lang="en-US" altLang="zh-CN" sz="900" dirty="0">
                <a:solidFill>
                  <a:srgbClr val="FFFFFF"/>
                </a:solidFill>
                <a:latin typeface="Arial"/>
                <a:cs typeface="Arial"/>
              </a:rPr>
              <a:t>115 Tran Hung Dao </a:t>
            </a:r>
            <a:r>
              <a:rPr kumimoji="1" lang="en-US" altLang="zh-CN" sz="900" dirty="0" smtClean="0">
                <a:solidFill>
                  <a:srgbClr val="FFFFFF"/>
                </a:solidFill>
                <a:latin typeface="Arial"/>
                <a:cs typeface="Arial"/>
              </a:rPr>
              <a:t>Street</a:t>
            </a:r>
          </a:p>
          <a:p>
            <a:pPr marL="0" lvl="1" indent="0">
              <a:buNone/>
            </a:pPr>
            <a:r>
              <a:rPr kumimoji="1" lang="en-US" altLang="zh-CN" sz="900" dirty="0" err="1">
                <a:solidFill>
                  <a:srgbClr val="FFFFFF"/>
                </a:solidFill>
                <a:latin typeface="Arial"/>
                <a:cs typeface="Arial"/>
              </a:rPr>
              <a:t>Hoan</a:t>
            </a:r>
            <a:r>
              <a:rPr kumimoji="1" lang="en-US" altLang="zh-CN" sz="9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kumimoji="1" lang="en-US" altLang="zh-CN" sz="900" dirty="0" err="1">
                <a:solidFill>
                  <a:srgbClr val="FFFFFF"/>
                </a:solidFill>
                <a:latin typeface="Arial"/>
                <a:cs typeface="Arial"/>
              </a:rPr>
              <a:t>Kiem</a:t>
            </a:r>
            <a:r>
              <a:rPr kumimoji="1" lang="en-US" altLang="zh-CN" sz="900" dirty="0">
                <a:solidFill>
                  <a:srgbClr val="FFFFFF"/>
                </a:solidFill>
                <a:latin typeface="Arial"/>
                <a:cs typeface="Arial"/>
              </a:rPr>
              <a:t> District, Hanoi</a:t>
            </a:r>
            <a:endParaRPr kumimoji="1" lang="zh-CN" altLang="en-US" sz="900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469900" y="3383360"/>
            <a:ext cx="4076700" cy="1327596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kumimoji="1" lang="en-US" altLang="zh-CN" sz="1200" b="1" dirty="0">
                <a:solidFill>
                  <a:srgbClr val="FFFFFF"/>
                </a:solidFill>
                <a:latin typeface="Arial"/>
                <a:cs typeface="Arial"/>
              </a:rPr>
              <a:t>Ho Chi Minh </a:t>
            </a:r>
            <a:r>
              <a:rPr kumimoji="1" lang="en-US" altLang="zh-CN" sz="1200" b="1" dirty="0" smtClean="0">
                <a:solidFill>
                  <a:srgbClr val="FFFFFF"/>
                </a:solidFill>
                <a:latin typeface="Arial"/>
                <a:cs typeface="Arial"/>
              </a:rPr>
              <a:t>City</a:t>
            </a:r>
          </a:p>
          <a:p>
            <a:pPr marL="0" indent="0">
              <a:buNone/>
            </a:pPr>
            <a:r>
              <a:rPr kumimoji="1" lang="en-US" altLang="zh-CN" sz="1000" dirty="0">
                <a:solidFill>
                  <a:srgbClr val="FFFFFF"/>
                </a:solidFill>
                <a:latin typeface="Arial"/>
                <a:cs typeface="Arial"/>
                <a:hlinkClick r:id="rId3"/>
              </a:rPr>
              <a:t>hcmc@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/>
                <a:cs typeface="Arial"/>
                <a:hlinkClick r:id="rId3"/>
              </a:rPr>
              <a:t>dezshira.com</a:t>
            </a:r>
            <a:endParaRPr kumimoji="1" lang="en-US" altLang="zh-CN" sz="1000" dirty="0" smtClean="0">
              <a:solidFill>
                <a:srgbClr val="FFFFFF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kumimoji="1" lang="en-US" altLang="zh-CN" sz="1000" dirty="0">
                <a:solidFill>
                  <a:srgbClr val="FFFFFF"/>
                </a:solidFill>
                <a:latin typeface="Arial"/>
                <a:cs typeface="Arial"/>
              </a:rPr>
              <a:t>+84 8 3930 2828 or +84 8 3930 </a:t>
            </a:r>
            <a:r>
              <a:rPr kumimoji="1" lang="en-US" altLang="zh-CN" sz="1000" dirty="0" smtClean="0">
                <a:solidFill>
                  <a:srgbClr val="FFFFFF"/>
                </a:solidFill>
                <a:latin typeface="Arial"/>
                <a:cs typeface="Arial"/>
              </a:rPr>
              <a:t>2818</a:t>
            </a:r>
          </a:p>
          <a:p>
            <a:pPr marL="0" indent="0">
              <a:buNone/>
            </a:pPr>
            <a:r>
              <a:rPr kumimoji="1" lang="en-US" altLang="zh-CN" sz="900" dirty="0" smtClean="0">
                <a:solidFill>
                  <a:srgbClr val="FFFFFF"/>
                </a:solidFill>
                <a:latin typeface="Arial"/>
                <a:cs typeface="Arial"/>
              </a:rPr>
              <a:t>3th </a:t>
            </a:r>
            <a:r>
              <a:rPr kumimoji="1" lang="en-US" altLang="zh-CN" sz="900" dirty="0">
                <a:solidFill>
                  <a:srgbClr val="FFFFFF"/>
                </a:solidFill>
                <a:latin typeface="Arial"/>
                <a:cs typeface="Arial"/>
              </a:rPr>
              <a:t>Floor, </a:t>
            </a:r>
            <a:r>
              <a:rPr kumimoji="1" lang="en-US" altLang="zh-CN" sz="900" dirty="0" err="1">
                <a:solidFill>
                  <a:srgbClr val="FFFFFF"/>
                </a:solidFill>
                <a:latin typeface="Arial"/>
                <a:cs typeface="Arial"/>
              </a:rPr>
              <a:t>Anh</a:t>
            </a:r>
            <a:r>
              <a:rPr kumimoji="1" lang="en-US" altLang="zh-CN" sz="900" dirty="0">
                <a:solidFill>
                  <a:srgbClr val="FFFFFF"/>
                </a:solidFill>
                <a:latin typeface="Arial"/>
                <a:cs typeface="Arial"/>
              </a:rPr>
              <a:t> Dang Building</a:t>
            </a:r>
            <a:br>
              <a:rPr kumimoji="1" lang="en-US" altLang="zh-CN" sz="900" dirty="0">
                <a:solidFill>
                  <a:srgbClr val="FFFFFF"/>
                </a:solidFill>
                <a:latin typeface="Arial"/>
                <a:cs typeface="Arial"/>
              </a:rPr>
            </a:br>
            <a:r>
              <a:rPr kumimoji="1" lang="en-US" altLang="zh-CN" sz="900" dirty="0">
                <a:solidFill>
                  <a:srgbClr val="FFFFFF"/>
                </a:solidFill>
                <a:latin typeface="Arial"/>
                <a:cs typeface="Arial"/>
              </a:rPr>
              <a:t>215 Nam </a:t>
            </a:r>
            <a:r>
              <a:rPr kumimoji="1" lang="en-US" altLang="zh-CN" sz="900" dirty="0" err="1">
                <a:solidFill>
                  <a:srgbClr val="FFFFFF"/>
                </a:solidFill>
                <a:latin typeface="Arial"/>
                <a:cs typeface="Arial"/>
              </a:rPr>
              <a:t>Ky</a:t>
            </a:r>
            <a:r>
              <a:rPr kumimoji="1" lang="en-US" altLang="zh-CN" sz="9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kumimoji="1" lang="en-US" altLang="zh-CN" sz="900" dirty="0" err="1">
                <a:solidFill>
                  <a:srgbClr val="FFFFFF"/>
                </a:solidFill>
                <a:latin typeface="Arial"/>
                <a:cs typeface="Arial"/>
              </a:rPr>
              <a:t>Khoi</a:t>
            </a:r>
            <a:r>
              <a:rPr kumimoji="1" lang="en-US" altLang="zh-CN" sz="9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kumimoji="1" lang="en-US" altLang="zh-CN" sz="900" dirty="0" err="1">
                <a:solidFill>
                  <a:srgbClr val="FFFFFF"/>
                </a:solidFill>
                <a:latin typeface="Arial"/>
                <a:cs typeface="Arial"/>
              </a:rPr>
              <a:t>Nghia</a:t>
            </a:r>
            <a:r>
              <a:rPr kumimoji="1" lang="en-US" altLang="zh-CN" sz="900" dirty="0">
                <a:solidFill>
                  <a:srgbClr val="FFFFFF"/>
                </a:solidFill>
                <a:latin typeface="Arial"/>
                <a:cs typeface="Arial"/>
              </a:rPr>
              <a:t> street, District 3</a:t>
            </a:r>
            <a:br>
              <a:rPr kumimoji="1" lang="en-US" altLang="zh-CN" sz="900" dirty="0">
                <a:solidFill>
                  <a:srgbClr val="FFFFFF"/>
                </a:solidFill>
                <a:latin typeface="Arial"/>
                <a:cs typeface="Arial"/>
              </a:rPr>
            </a:br>
            <a:r>
              <a:rPr kumimoji="1" lang="en-US" altLang="zh-CN" sz="900" dirty="0">
                <a:solidFill>
                  <a:srgbClr val="FFFFFF"/>
                </a:solidFill>
                <a:latin typeface="Arial"/>
                <a:cs typeface="Arial"/>
              </a:rPr>
              <a:t>Ho Chi Minh City, Vietnam</a:t>
            </a:r>
            <a:endParaRPr kumimoji="1" lang="zh-CN" altLang="en-US" sz="900" dirty="0">
              <a:solidFill>
                <a:srgbClr val="FFFFFF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32439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77319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8803</TotalTime>
  <Words>2159</Words>
  <Application>Microsoft Office PowerPoint</Application>
  <PresentationFormat>On-screen Show (4:3)</PresentationFormat>
  <Paragraphs>664</Paragraphs>
  <Slides>31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9" baseType="lpstr">
      <vt:lpstr>Arial </vt:lpstr>
      <vt:lpstr>宋体</vt:lpstr>
      <vt:lpstr>Arial</vt:lpstr>
      <vt:lpstr>Calibri</vt:lpstr>
      <vt:lpstr>Courier New</vt:lpstr>
      <vt:lpstr>Times New Roman</vt:lpstr>
      <vt:lpstr>Wingdings</vt:lpstr>
      <vt:lpstr>Office Theme</vt:lpstr>
      <vt:lpstr>Food and Beverage in Vietnam </vt:lpstr>
      <vt:lpstr>Dezan Shira &amp; Associates A pan-Asia specialist FDI and Professional Services firm</vt:lpstr>
      <vt:lpstr>We are a one stop shop, offering the following services:</vt:lpstr>
      <vt:lpstr>Summary </vt:lpstr>
      <vt:lpstr>Market Entry Forms </vt:lpstr>
      <vt:lpstr>Trading company </vt:lpstr>
      <vt:lpstr>Trading Company</vt:lpstr>
      <vt:lpstr>Cooperating with Local/Vietnamese partners  </vt:lpstr>
      <vt:lpstr>Cooperating with Local/Vietnamese partners  </vt:lpstr>
      <vt:lpstr>Cooperating with Local/Vietnamese partners  </vt:lpstr>
      <vt:lpstr>Trading Company VS Joint Venture </vt:lpstr>
      <vt:lpstr>Regulations</vt:lpstr>
      <vt:lpstr> </vt:lpstr>
      <vt:lpstr>Regulations</vt:lpstr>
      <vt:lpstr>Regulations</vt:lpstr>
      <vt:lpstr>Contracts </vt:lpstr>
      <vt:lpstr>Advertising and promotion regulation   </vt:lpstr>
      <vt:lpstr>Labeling regulation     </vt:lpstr>
      <vt:lpstr>EU-Vietnam Free Trade Agreement (EVFTA) </vt:lpstr>
      <vt:lpstr>PowerPoint Presentation</vt:lpstr>
      <vt:lpstr>Tax duties    </vt:lpstr>
      <vt:lpstr>Tax duties - SCT   </vt:lpstr>
      <vt:lpstr>Tax duties - Import tax under EVFTA     </vt:lpstr>
      <vt:lpstr>Tax duties - Import tax under EVFTA   </vt:lpstr>
      <vt:lpstr>Tax duties - Import tax under EVFTA      </vt:lpstr>
      <vt:lpstr>Tax duties - Import tax under EVFTA       </vt:lpstr>
      <vt:lpstr>Labelling regulation under EVFTA      </vt:lpstr>
      <vt:lpstr>Labelling regulation under EVFTA    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DSA</dc:creator>
  <cp:lastModifiedBy>Eoibhe Charlotte</cp:lastModifiedBy>
  <cp:revision>1319</cp:revision>
  <cp:lastPrinted>2017-06-27T10:16:01Z</cp:lastPrinted>
  <dcterms:created xsi:type="dcterms:W3CDTF">2015-10-21T09:41:21Z</dcterms:created>
  <dcterms:modified xsi:type="dcterms:W3CDTF">2018-02-02T03:24:45Z</dcterms:modified>
</cp:coreProperties>
</file>