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0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11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86" r:id="rId2"/>
    <p:sldId id="257" r:id="rId3"/>
    <p:sldId id="320" r:id="rId4"/>
    <p:sldId id="321" r:id="rId5"/>
    <p:sldId id="298" r:id="rId6"/>
    <p:sldId id="332" r:id="rId7"/>
    <p:sldId id="262" r:id="rId8"/>
    <p:sldId id="327" r:id="rId9"/>
    <p:sldId id="313" r:id="rId10"/>
    <p:sldId id="312" r:id="rId11"/>
    <p:sldId id="325" r:id="rId12"/>
    <p:sldId id="326" r:id="rId13"/>
    <p:sldId id="314" r:id="rId14"/>
    <p:sldId id="324" r:id="rId15"/>
    <p:sldId id="317" r:id="rId16"/>
    <p:sldId id="331" r:id="rId17"/>
    <p:sldId id="328" r:id="rId18"/>
    <p:sldId id="322" r:id="rId19"/>
    <p:sldId id="319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891A"/>
    <a:srgbClr val="FCCC1A"/>
    <a:srgbClr val="646EAB"/>
    <a:srgbClr val="E000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7" autoAdjust="0"/>
    <p:restoredTop sz="94434" autoAdjust="0"/>
  </p:normalViewPr>
  <p:slideViewPr>
    <p:cSldViewPr snapToGrid="0" snapToObjects="1"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/>
              <a:t>GDP by </a:t>
            </a:r>
            <a:r>
              <a:rPr lang="en-US" sz="1800" dirty="0" smtClean="0"/>
              <a:t>Sector in 2017 </a:t>
            </a:r>
            <a:r>
              <a:rPr lang="en-US" sz="1800" dirty="0"/>
              <a:t>(%)</a:t>
            </a:r>
          </a:p>
        </c:rich>
      </c:tx>
      <c:layout>
        <c:manualLayout>
          <c:xMode val="edge"/>
          <c:yMode val="edge"/>
          <c:x val="0.16805905827939888"/>
          <c:y val="8.312316601162285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GDP by Sector (%)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Sheet1!$A$2:$A$5</c:f>
              <c:strCache>
                <c:ptCount val="4"/>
                <c:pt idx="0">
                  <c:v>Agriculture, Forestry and Fisheries</c:v>
                </c:pt>
                <c:pt idx="1">
                  <c:v>Industry and Construction </c:v>
                </c:pt>
                <c:pt idx="2">
                  <c:v>Services</c:v>
                </c:pt>
                <c:pt idx="3">
                  <c:v>Product taxes minus subsidies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15.34</c:v>
                </c:pt>
                <c:pt idx="1">
                  <c:v>33.339999999999996</c:v>
                </c:pt>
                <c:pt idx="2">
                  <c:v>41.32</c:v>
                </c:pt>
                <c:pt idx="3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979107709332917"/>
          <c:y val="0.19377774537890249"/>
          <c:w val="0.36315759087753036"/>
          <c:h val="0.6491672603145861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layout/>
      <c:overlay val="0"/>
      <c:txPr>
        <a:bodyPr/>
        <a:lstStyle/>
        <a:p>
          <a:pPr>
            <a:defRPr sz="1800"/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GDP growth rate (%)</c:v>
                </c:pt>
              </c:strCache>
            </c:strRef>
          </c:tx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2018*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6.7</c:v>
                </c:pt>
                <c:pt idx="1">
                  <c:v>6.2</c:v>
                </c:pt>
                <c:pt idx="2">
                  <c:v>6.81</c:v>
                </c:pt>
                <c:pt idx="3">
                  <c:v>6.5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-140844992"/>
        <c:axId val="-140850976"/>
      </c:lineChart>
      <c:catAx>
        <c:axId val="-140844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-140850976"/>
        <c:crosses val="autoZero"/>
        <c:auto val="1"/>
        <c:lblAlgn val="ctr"/>
        <c:lblOffset val="100"/>
        <c:noMultiLvlLbl val="0"/>
      </c:catAx>
      <c:valAx>
        <c:axId val="-1408509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408449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238860057265571"/>
          <c:y val="5.2436436304181142E-2"/>
          <c:w val="0.76612696850393691"/>
          <c:h val="0.56415299578331457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FDI capital inflow in 2017 (bil USD)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2017</c:v>
                </c:pt>
                <c:pt idx="1">
                  <c:v>2016</c:v>
                </c:pt>
                <c:pt idx="2">
                  <c:v>2015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35.879999999999995</c:v>
                </c:pt>
                <c:pt idx="1">
                  <c:v>24.85</c:v>
                </c:pt>
                <c:pt idx="2">
                  <c:v>22.759999999999987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100"/>
        <c:axId val="-140847712"/>
        <c:axId val="-140847168"/>
      </c:barChart>
      <c:catAx>
        <c:axId val="-1408477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95000"/>
                <a:satMod val="10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40847168"/>
        <c:crosses val="autoZero"/>
        <c:auto val="1"/>
        <c:lblAlgn val="ctr"/>
        <c:lblOffset val="100"/>
        <c:noMultiLvlLbl val="0"/>
      </c:catAx>
      <c:valAx>
        <c:axId val="-140847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95000"/>
                <a:satMod val="10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408477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6642140270235985E-2"/>
          <c:y val="0.73632773738384094"/>
          <c:w val="0.88835293758181688"/>
          <c:h val="0.1323076010686973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400" dirty="0" smtClean="0"/>
              <a:t>Top FDI countries </a:t>
            </a:r>
            <a:r>
              <a:rPr lang="en-US" sz="1400" dirty="0"/>
              <a:t>in </a:t>
            </a:r>
            <a:r>
              <a:rPr lang="en-US" sz="1400" dirty="0" smtClean="0"/>
              <a:t>Vietnam in 2017 </a:t>
            </a:r>
            <a:r>
              <a:rPr lang="en-US" sz="1400" dirty="0"/>
              <a:t>(%)</a:t>
            </a:r>
          </a:p>
        </c:rich>
      </c:tx>
      <c:layout>
        <c:manualLayout>
          <c:xMode val="edge"/>
          <c:yMode val="edge"/>
          <c:x val="0.15990074810432076"/>
          <c:y val="0.7211738950665970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4724339138057982"/>
          <c:y val="8.1044947217920216E-2"/>
          <c:w val="0.41547457501183077"/>
          <c:h val="0.62843780555396178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Top 5 countries with largest share of FDI inflows into Vietnam in 2017 (%)</c:v>
                </c:pt>
              </c:strCache>
            </c:strRef>
          </c:tx>
          <c:explosion val="3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Sheet1!$A$2:$A$7</c:f>
              <c:strCache>
                <c:ptCount val="6"/>
                <c:pt idx="0">
                  <c:v>Japan</c:v>
                </c:pt>
                <c:pt idx="1">
                  <c:v>Korea</c:v>
                </c:pt>
                <c:pt idx="2">
                  <c:v>Singapore</c:v>
                </c:pt>
                <c:pt idx="3">
                  <c:v>China</c:v>
                </c:pt>
                <c:pt idx="4">
                  <c:v>British Virgin Islands</c:v>
                </c:pt>
                <c:pt idx="5">
                  <c:v>Other countries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25.39</c:v>
                </c:pt>
                <c:pt idx="1">
                  <c:v>23.66</c:v>
                </c:pt>
                <c:pt idx="2">
                  <c:v>17.77</c:v>
                </c:pt>
                <c:pt idx="3">
                  <c:v>6.13</c:v>
                </c:pt>
                <c:pt idx="4">
                  <c:v>4.5999999999999996</c:v>
                </c:pt>
                <c:pt idx="5">
                  <c:v>22.45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/>
              <a:t>FDI by </a:t>
            </a:r>
            <a:r>
              <a:rPr lang="en-US" sz="1400" dirty="0"/>
              <a:t>sectors</a:t>
            </a:r>
            <a:r>
              <a:rPr lang="en-US" sz="1600" dirty="0"/>
              <a:t> in 2017 (%)</a:t>
            </a:r>
          </a:p>
        </c:rich>
      </c:tx>
      <c:layout>
        <c:manualLayout>
          <c:xMode val="edge"/>
          <c:yMode val="edge"/>
          <c:x val="0.31953497634978811"/>
          <c:y val="0.7714170958668135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27496508789671"/>
          <c:y val="8.9173304723402666E-2"/>
          <c:w val="0.45777166044649259"/>
          <c:h val="0.64554943931838682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FDI by sectors in 2017 (%)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Sheet1!$A$2:$A$5</c:f>
              <c:strCache>
                <c:ptCount val="4"/>
                <c:pt idx="0">
                  <c:v>Manufacturing and processing</c:v>
                </c:pt>
                <c:pt idx="1">
                  <c:v>Electricity generation and distribution</c:v>
                </c:pt>
                <c:pt idx="2">
                  <c:v>Real estates</c:v>
                </c:pt>
                <c:pt idx="3">
                  <c:v>Others 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44.2</c:v>
                </c:pt>
                <c:pt idx="1">
                  <c:v>23.3</c:v>
                </c:pt>
                <c:pt idx="2">
                  <c:v>8.5</c:v>
                </c:pt>
                <c:pt idx="3">
                  <c:v>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3246236377262077"/>
          <c:y val="6.3342127201580931E-2"/>
          <c:w val="0.36446445160230334"/>
          <c:h val="0.7802689756627905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400" dirty="0"/>
              <a:t>Top Vietnam's Cities/Provinces attracting most FDI in 2017 (%)</a:t>
            </a:r>
          </a:p>
        </c:rich>
      </c:tx>
      <c:layout>
        <c:manualLayout>
          <c:xMode val="edge"/>
          <c:yMode val="edge"/>
          <c:x val="0.10459549329317544"/>
          <c:y val="0.7935220001891817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2461978940647759"/>
          <c:y val="2.1933802006541617E-3"/>
          <c:w val="0.40523314156725809"/>
          <c:h val="0.7755210959351096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Top Vietnam's Cities/Provinces attracting most FDI in 2017 (%)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9525" cap="flat" cmpd="sng" algn="ctr">
                <a:solidFill>
                  <a:schemeClr val="lt1">
                    <a:shade val="95000"/>
                    <a:satMod val="105000"/>
                  </a:schemeClr>
                </a:solidFill>
                <a:prstDash val="solid"/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 w="9525" cap="flat" cmpd="sng" algn="ctr">
                <a:solidFill>
                  <a:schemeClr val="lt1">
                    <a:shade val="95000"/>
                    <a:satMod val="105000"/>
                  </a:schemeClr>
                </a:solidFill>
                <a:prstDash val="solid"/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 w="9525" cap="flat" cmpd="sng" algn="ctr">
                <a:solidFill>
                  <a:schemeClr val="lt1">
                    <a:shade val="95000"/>
                    <a:satMod val="105000"/>
                  </a:schemeClr>
                </a:solidFill>
                <a:prstDash val="solid"/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 w="9525" cap="flat" cmpd="sng" algn="ctr">
                <a:solidFill>
                  <a:schemeClr val="lt1">
                    <a:shade val="95000"/>
                    <a:satMod val="105000"/>
                  </a:schemeClr>
                </a:solidFill>
                <a:prstDash val="solid"/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Sheet1!$A$2:$A$5</c:f>
              <c:strCache>
                <c:ptCount val="4"/>
                <c:pt idx="0">
                  <c:v>Ho Chi Minh City</c:v>
                </c:pt>
                <c:pt idx="1">
                  <c:v>Bac Ninh </c:v>
                </c:pt>
                <c:pt idx="2">
                  <c:v>Thanh Hoa </c:v>
                </c:pt>
                <c:pt idx="3">
                  <c:v>Others 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18.100000000000001</c:v>
                </c:pt>
                <c:pt idx="1">
                  <c:v>9.5</c:v>
                </c:pt>
                <c:pt idx="2">
                  <c:v>8.8000000000000007</c:v>
                </c:pt>
                <c:pt idx="3">
                  <c:v>63.6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5579168463481863"/>
          <c:y val="0.23319428185130869"/>
          <c:w val="0.29525785939361326"/>
          <c:h val="0.3925825500188649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600" dirty="0" smtClean="0"/>
              <a:t>Vietnam’s Import</a:t>
            </a:r>
            <a:r>
              <a:rPr lang="en-US" sz="1600" baseline="0" dirty="0" smtClean="0"/>
              <a:t> and Export turnover in 2017 </a:t>
            </a:r>
            <a:endParaRPr lang="en-US" sz="1600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Import (bil US$)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Sheet1!$B$2:$B$4</c:f>
              <c:numCache>
                <c:formatCode>0.0</c:formatCode>
                <c:ptCount val="3"/>
                <c:pt idx="0">
                  <c:v>165.65</c:v>
                </c:pt>
                <c:pt idx="1">
                  <c:v>173.26</c:v>
                </c:pt>
                <c:pt idx="2">
                  <c:v>211.1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Export (bil US$)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Sheet1!$C$2:$C$4</c:f>
              <c:numCache>
                <c:formatCode>0.0</c:formatCode>
                <c:ptCount val="3"/>
                <c:pt idx="0">
                  <c:v>162.10999999999999</c:v>
                </c:pt>
                <c:pt idx="1">
                  <c:v>175.94</c:v>
                </c:pt>
                <c:pt idx="2">
                  <c:v>214.02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-28726384"/>
        <c:axId val="-28729104"/>
      </c:barChart>
      <c:catAx>
        <c:axId val="-28726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-28729104"/>
        <c:crosses val="autoZero"/>
        <c:auto val="1"/>
        <c:lblAlgn val="ctr"/>
        <c:lblOffset val="100"/>
        <c:noMultiLvlLbl val="0"/>
      </c:catAx>
      <c:valAx>
        <c:axId val="-2872910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-28726384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sz="1200" b="1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/>
              <a:t>Export </a:t>
            </a:r>
            <a:r>
              <a:rPr lang="en-US" sz="1600" dirty="0" smtClean="0"/>
              <a:t>Distribution</a:t>
            </a:r>
            <a:r>
              <a:rPr lang="en-US" sz="1600" baseline="0" dirty="0" smtClean="0"/>
              <a:t> </a:t>
            </a:r>
            <a:r>
              <a:rPr lang="en-US" sz="1600" dirty="0" smtClean="0"/>
              <a:t>(%)</a:t>
            </a:r>
            <a:endParaRPr lang="en-US" sz="1600" dirty="0"/>
          </a:p>
        </c:rich>
      </c:tx>
      <c:layout>
        <c:manualLayout>
          <c:xMode val="edge"/>
          <c:yMode val="edge"/>
          <c:x val="0.19570175771131079"/>
          <c:y val="0.116063687426476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Export by Distributor (%)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Sheet1!$A$2:$A$3</c:f>
              <c:strCache>
                <c:ptCount val="2"/>
                <c:pt idx="0">
                  <c:v>FDI</c:v>
                </c:pt>
                <c:pt idx="1">
                  <c:v>Local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72.599999999999994</c:v>
                </c:pt>
                <c:pt idx="1">
                  <c:v>27.4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4128978859446273"/>
          <c:y val="0.43572710981357532"/>
          <c:w val="0.12761142972674872"/>
          <c:h val="0.206554994736871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/>
              <a:t>Import Distribution (%)</a:t>
            </a:r>
          </a:p>
        </c:rich>
      </c:tx>
      <c:layout>
        <c:manualLayout>
          <c:xMode val="edge"/>
          <c:yMode val="edge"/>
          <c:x val="0.12535263535613603"/>
          <c:y val="0.1213394597660347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Import Distribution (%)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Sheet1!$A$2:$A$3</c:f>
              <c:strCache>
                <c:ptCount val="2"/>
                <c:pt idx="0">
                  <c:v>FDI</c:v>
                </c:pt>
                <c:pt idx="1">
                  <c:v>Local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59.9</c:v>
                </c:pt>
                <c:pt idx="1">
                  <c:v>40.1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3895548318243034"/>
          <c:y val="0.45850201184699252"/>
          <c:w val="0.14161305040037553"/>
          <c:h val="0.2065549128133533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/>
              <a:t>Export and Import Turnover of Vietnam's key commodities</a:t>
            </a:r>
            <a:r>
              <a:rPr lang="en-US" sz="1600" baseline="0" dirty="0"/>
              <a:t> for the first three quarters, 2017 </a:t>
            </a:r>
            <a:r>
              <a:rPr lang="en-US" sz="1600" baseline="0" dirty="0" smtClean="0"/>
              <a:t>(</a:t>
            </a:r>
            <a:r>
              <a:rPr lang="vi-VN" sz="1600" baseline="0" dirty="0" smtClean="0"/>
              <a:t>bil </a:t>
            </a:r>
            <a:r>
              <a:rPr lang="en-US" sz="1600" baseline="0" dirty="0" smtClean="0"/>
              <a:t>US$</a:t>
            </a:r>
            <a:r>
              <a:rPr lang="vi-VN" sz="1600" baseline="0" dirty="0" smtClean="0"/>
              <a:t>)</a:t>
            </a:r>
            <a:endParaRPr lang="en-US" sz="1600" dirty="0"/>
          </a:p>
        </c:rich>
      </c:tx>
      <c:layout>
        <c:manualLayout>
          <c:xMode val="edge"/>
          <c:yMode val="edge"/>
          <c:x val="0.11977361529151834"/>
          <c:y val="0.1307888610591157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1.7811089742903258E-2"/>
          <c:y val="0.30636349543134955"/>
          <c:w val="0.96437782051419474"/>
          <c:h val="0.5865990076641286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Export turnover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Telephones and their parts</c:v>
                </c:pt>
                <c:pt idx="1">
                  <c:v>Computers and electrical products </c:v>
                </c:pt>
                <c:pt idx="2">
                  <c:v>Textiles</c:v>
                </c:pt>
                <c:pt idx="3">
                  <c:v>Footwear</c:v>
                </c:pt>
                <c:pt idx="4">
                  <c:v>Machinery, instruments, accessories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31</c:v>
                </c:pt>
                <c:pt idx="1">
                  <c:v>18.5</c:v>
                </c:pt>
                <c:pt idx="2">
                  <c:v>19.3</c:v>
                </c:pt>
                <c:pt idx="3">
                  <c:v>10.6</c:v>
                </c:pt>
                <c:pt idx="4">
                  <c:v>9.3000000000000007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Import turnover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Telephones and their parts</c:v>
                </c:pt>
                <c:pt idx="1">
                  <c:v>Computers and electrical products </c:v>
                </c:pt>
                <c:pt idx="2">
                  <c:v>Textiles</c:v>
                </c:pt>
                <c:pt idx="3">
                  <c:v>Footwear</c:v>
                </c:pt>
                <c:pt idx="4">
                  <c:v>Machinery, instruments, accessories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10.7</c:v>
                </c:pt>
                <c:pt idx="1">
                  <c:v>25.8</c:v>
                </c:pt>
                <c:pt idx="2">
                  <c:v>8.3000000000000007</c:v>
                </c:pt>
                <c:pt idx="3">
                  <c:v>1.4</c:v>
                </c:pt>
                <c:pt idx="4">
                  <c:v>27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-28730192"/>
        <c:axId val="-28730736"/>
      </c:barChart>
      <c:catAx>
        <c:axId val="-2873019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95000"/>
                <a:satMod val="10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8730736"/>
        <c:crosses val="autoZero"/>
        <c:auto val="1"/>
        <c:lblAlgn val="ctr"/>
        <c:lblOffset val="100"/>
        <c:noMultiLvlLbl val="0"/>
      </c:catAx>
      <c:valAx>
        <c:axId val="-2873073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28730192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t"/>
      <c:layout>
        <c:manualLayout>
          <c:xMode val="edge"/>
          <c:yMode val="edge"/>
          <c:x val="0.54027703193042631"/>
          <c:y val="0.39889704666325582"/>
          <c:w val="0.31592836799655477"/>
          <c:h val="8.39190941237628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 smtClean="0"/>
              <a:t>Vietnam’s major</a:t>
            </a:r>
            <a:r>
              <a:rPr lang="en-US" sz="1600" baseline="0" dirty="0" smtClean="0"/>
              <a:t> trading partner in 2017 (</a:t>
            </a:r>
            <a:r>
              <a:rPr lang="en-US" sz="1600" baseline="0" dirty="0" err="1" smtClean="0"/>
              <a:t>bil</a:t>
            </a:r>
            <a:r>
              <a:rPr lang="en-US" sz="1600" baseline="0" dirty="0" smtClean="0"/>
              <a:t> US$)  </a:t>
            </a:r>
            <a:r>
              <a:rPr lang="en-US" sz="1600" dirty="0" smtClean="0"/>
              <a:t> </a:t>
            </a:r>
            <a:endParaRPr lang="en-US" sz="1600" dirty="0"/>
          </a:p>
        </c:rich>
      </c:tx>
      <c:layout>
        <c:manualLayout>
          <c:xMode val="edge"/>
          <c:yMode val="edge"/>
          <c:x val="0.15989928226179079"/>
          <c:y val="0.1988359531961735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2.5257615930558731E-2"/>
          <c:y val="0.22896700412448481"/>
          <c:w val="0.97474238406944125"/>
          <c:h val="0.6369719410073746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Export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China</c:v>
                </c:pt>
                <c:pt idx="1">
                  <c:v>Korea</c:v>
                </c:pt>
                <c:pt idx="2">
                  <c:v>America</c:v>
                </c:pt>
                <c:pt idx="3">
                  <c:v>EU</c:v>
                </c:pt>
                <c:pt idx="4">
                  <c:v>ASEAN </c:v>
                </c:pt>
                <c:pt idx="5">
                  <c:v>Japan</c:v>
                </c:pt>
              </c:strCache>
            </c:strRef>
          </c:cat>
          <c:val>
            <c:numRef>
              <c:f>Sheet1!$B$2:$B$7</c:f>
              <c:numCache>
                <c:formatCode>0.00</c:formatCode>
                <c:ptCount val="6"/>
                <c:pt idx="0">
                  <c:v>35.46</c:v>
                </c:pt>
                <c:pt idx="1">
                  <c:v>14.82</c:v>
                </c:pt>
                <c:pt idx="2">
                  <c:v>41.61</c:v>
                </c:pt>
                <c:pt idx="3">
                  <c:v>38.28</c:v>
                </c:pt>
                <c:pt idx="4">
                  <c:v>21.51</c:v>
                </c:pt>
                <c:pt idx="5">
                  <c:v>16.84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Import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China</c:v>
                </c:pt>
                <c:pt idx="1">
                  <c:v>Korea</c:v>
                </c:pt>
                <c:pt idx="2">
                  <c:v>America</c:v>
                </c:pt>
                <c:pt idx="3">
                  <c:v>EU</c:v>
                </c:pt>
                <c:pt idx="4">
                  <c:v>ASEAN </c:v>
                </c:pt>
                <c:pt idx="5">
                  <c:v>Japan</c:v>
                </c:pt>
              </c:strCache>
            </c:strRef>
          </c:cat>
          <c:val>
            <c:numRef>
              <c:f>Sheet1!$C$2:$C$7</c:f>
              <c:numCache>
                <c:formatCode>0.00</c:formatCode>
                <c:ptCount val="6"/>
                <c:pt idx="0">
                  <c:v>58.230000000000011</c:v>
                </c:pt>
                <c:pt idx="1">
                  <c:v>46.730000000000011</c:v>
                </c:pt>
                <c:pt idx="2">
                  <c:v>9.2000000000000011</c:v>
                </c:pt>
                <c:pt idx="3">
                  <c:v>12.1</c:v>
                </c:pt>
                <c:pt idx="4">
                  <c:v>28.02</c:v>
                </c:pt>
                <c:pt idx="5">
                  <c:v>16.59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-28728016"/>
        <c:axId val="-28722576"/>
      </c:barChart>
      <c:catAx>
        <c:axId val="-2872801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hade val="95000"/>
                <a:satMod val="10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8722576"/>
        <c:crosses val="autoZero"/>
        <c:auto val="1"/>
        <c:lblAlgn val="ctr"/>
        <c:lblOffset val="100"/>
        <c:noMultiLvlLbl val="0"/>
      </c:catAx>
      <c:valAx>
        <c:axId val="-28722576"/>
        <c:scaling>
          <c:orientation val="minMax"/>
        </c:scaling>
        <c:delete val="1"/>
        <c:axPos val="l"/>
        <c:numFmt formatCode="0.00" sourceLinked="1"/>
        <c:majorTickMark val="none"/>
        <c:minorTickMark val="none"/>
        <c:tickLblPos val="nextTo"/>
        <c:crossAx val="-28728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62976248655509326"/>
          <c:y val="0.33179674051858216"/>
          <c:w val="0.36684673655550382"/>
          <c:h val="0.1048946603320180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106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104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103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11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1">
      <a:schemeClr val="lt1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>
  <cs:dataPoint3D>
    <cs:lnRef idx="1">
      <a:schemeClr val="lt1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3D>
  <cs:dataPointLine>
    <cs:lnRef idx="1">
      <cs:styleClr val="auto"/>
    </cs:lnRef>
    <cs:lineWidthScale>5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1">
      <a:schemeClr val="dk1"/>
    </cs:effectRef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1">
      <a:schemeClr val="dk1"/>
    </cs:effectRef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104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103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A145F1-6D0F-4283-B4CA-6B7CF9545755}" type="doc">
      <dgm:prSet loTypeId="urn:microsoft.com/office/officeart/2005/8/layout/vList3#1" loCatId="list" qsTypeId="urn:microsoft.com/office/officeart/2005/8/quickstyle/simple1" qsCatId="simple" csTypeId="urn:microsoft.com/office/officeart/2005/8/colors/accent0_1" csCatId="mainScheme" phldr="1"/>
      <dgm:spPr/>
    </dgm:pt>
    <dgm:pt modelId="{D4ED64EF-3340-4134-AC2A-C122400DD72B}">
      <dgm:prSet phldrT="[Text]"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algn="just"/>
          <a:r>
            <a:rPr lang="vi-VN" sz="1300" b="1" dirty="0" smtClean="0">
              <a:latin typeface="Arial" pitchFamily="34" charset="0"/>
              <a:cs typeface="Arial" pitchFamily="34" charset="0"/>
            </a:rPr>
            <a:t>Population: </a:t>
          </a:r>
          <a:r>
            <a:rPr lang="vi-VN" sz="1300" dirty="0" smtClean="0">
              <a:latin typeface="Arial" pitchFamily="34" charset="0"/>
              <a:cs typeface="Arial" pitchFamily="34" charset="0"/>
            </a:rPr>
            <a:t>96 million people (2017), 100 million (2025)</a:t>
          </a:r>
          <a:endParaRPr lang="en-US" sz="1300" dirty="0" smtClean="0">
            <a:latin typeface="Arial" pitchFamily="34" charset="0"/>
            <a:cs typeface="Arial" pitchFamily="34" charset="0"/>
          </a:endParaRPr>
        </a:p>
        <a:p>
          <a:pPr algn="just"/>
          <a:r>
            <a:rPr lang="vi-VN" sz="1300" b="1" dirty="0" smtClean="0">
              <a:latin typeface="Arial" pitchFamily="34" charset="0"/>
              <a:cs typeface="Arial" pitchFamily="34" charset="0"/>
            </a:rPr>
            <a:t>Working-age group: </a:t>
          </a:r>
          <a:r>
            <a:rPr lang="vi-VN" sz="1300" dirty="0" smtClean="0">
              <a:latin typeface="Arial" pitchFamily="34" charset="0"/>
              <a:cs typeface="Arial" pitchFamily="34" charset="0"/>
            </a:rPr>
            <a:t>60% of the population</a:t>
          </a:r>
          <a:r>
            <a:rPr lang="en-US" sz="1300" dirty="0" smtClean="0">
              <a:latin typeface="Arial" pitchFamily="34" charset="0"/>
              <a:cs typeface="Arial" pitchFamily="34" charset="0"/>
            </a:rPr>
            <a:t> - </a:t>
          </a:r>
          <a:r>
            <a:rPr lang="vi-VN" sz="1300" b="1" dirty="0" smtClean="0">
              <a:latin typeface="Arial" pitchFamily="34" charset="0"/>
              <a:cs typeface="Arial" pitchFamily="34" charset="0"/>
            </a:rPr>
            <a:t>median age</a:t>
          </a:r>
          <a:r>
            <a:rPr lang="en-US" sz="1300" b="1" dirty="0" smtClean="0">
              <a:latin typeface="Arial" pitchFamily="34" charset="0"/>
              <a:cs typeface="Arial" pitchFamily="34" charset="0"/>
            </a:rPr>
            <a:t>: </a:t>
          </a:r>
          <a:r>
            <a:rPr lang="vi-VN" sz="1300" dirty="0" smtClean="0">
              <a:latin typeface="Arial" pitchFamily="34" charset="0"/>
              <a:cs typeface="Arial" pitchFamily="34" charset="0"/>
            </a:rPr>
            <a:t>“30”</a:t>
          </a:r>
        </a:p>
        <a:p>
          <a:pPr algn="just"/>
          <a:r>
            <a:rPr lang="en-US" sz="1300" b="1" i="0" dirty="0" smtClean="0">
              <a:latin typeface="Arial" pitchFamily="34" charset="0"/>
              <a:cs typeface="Arial" pitchFamily="34" charset="0"/>
            </a:rPr>
            <a:t>The middle and affluent class</a:t>
          </a:r>
          <a:r>
            <a:rPr lang="vi-VN" sz="1300" b="1" dirty="0" smtClean="0">
              <a:effectLst/>
              <a:latin typeface="Arial" pitchFamily="34" charset="0"/>
              <a:cs typeface="Arial" pitchFamily="34" charset="0"/>
            </a:rPr>
            <a:t>: </a:t>
          </a:r>
          <a:r>
            <a:rPr lang="en-US" sz="1300" b="0" i="0" dirty="0" smtClean="0">
              <a:latin typeface="Arial" pitchFamily="34" charset="0"/>
              <a:cs typeface="Arial" pitchFamily="34" charset="0"/>
            </a:rPr>
            <a:t>12 million to 33 million</a:t>
          </a:r>
          <a:r>
            <a:rPr lang="vi-VN" sz="1300" b="0" i="0" dirty="0" smtClean="0">
              <a:latin typeface="Arial" pitchFamily="34" charset="0"/>
              <a:cs typeface="Arial" pitchFamily="34" charset="0"/>
            </a:rPr>
            <a:t> (2014 - 2020), one of the fastest growth rates in South East Asia</a:t>
          </a:r>
          <a:endParaRPr lang="vi-VN" sz="1300" i="0" dirty="0" smtClean="0">
            <a:latin typeface="Arial" pitchFamily="34" charset="0"/>
            <a:cs typeface="Arial" pitchFamily="34" charset="0"/>
          </a:endParaRPr>
        </a:p>
      </dgm:t>
    </dgm:pt>
    <dgm:pt modelId="{CA56CAB3-4A2F-40BA-A389-3CE4D6134FF8}" type="parTrans" cxnId="{E8936549-0DB3-47E6-8877-6C68DA797FDF}">
      <dgm:prSet/>
      <dgm:spPr/>
      <dgm:t>
        <a:bodyPr/>
        <a:lstStyle/>
        <a:p>
          <a:endParaRPr lang="en-US"/>
        </a:p>
      </dgm:t>
    </dgm:pt>
    <dgm:pt modelId="{CDD25CCC-030D-46BC-9FED-3E365550425D}" type="sibTrans" cxnId="{E8936549-0DB3-47E6-8877-6C68DA797FDF}">
      <dgm:prSet/>
      <dgm:spPr/>
      <dgm:t>
        <a:bodyPr/>
        <a:lstStyle/>
        <a:p>
          <a:endParaRPr lang="en-US"/>
        </a:p>
      </dgm:t>
    </dgm:pt>
    <dgm:pt modelId="{9B22460F-759B-4C59-991D-A0F79ED24DC5}">
      <dgm:prSet custT="1"/>
      <dgm:spPr/>
      <dgm:t>
        <a:bodyPr/>
        <a:lstStyle/>
        <a:p>
          <a:pPr algn="just" rtl="0"/>
          <a:r>
            <a:rPr lang="en-US" sz="1300" b="1" dirty="0" smtClean="0">
              <a:latin typeface="Arial" pitchFamily="34" charset="0"/>
              <a:cs typeface="Arial" pitchFamily="34" charset="0"/>
            </a:rPr>
            <a:t>Three Key Economic Regions</a:t>
          </a:r>
          <a:r>
            <a:rPr lang="en-US" sz="1300" b="0" dirty="0" smtClean="0">
              <a:latin typeface="Arial" pitchFamily="34" charset="0"/>
              <a:cs typeface="Arial" pitchFamily="34" charset="0"/>
            </a:rPr>
            <a:t>: </a:t>
          </a:r>
          <a:r>
            <a:rPr lang="en-US" sz="1300" b="1" dirty="0" smtClean="0">
              <a:latin typeface="Arial" pitchFamily="34" charset="0"/>
              <a:cs typeface="Arial" pitchFamily="34" charset="0"/>
            </a:rPr>
            <a:t>North</a:t>
          </a:r>
          <a:r>
            <a:rPr lang="en-US" sz="1300" b="0" dirty="0" smtClean="0">
              <a:latin typeface="Arial" pitchFamily="34" charset="0"/>
              <a:cs typeface="Arial" pitchFamily="34" charset="0"/>
            </a:rPr>
            <a:t> (Hanoi </a:t>
          </a:r>
          <a:r>
            <a:rPr lang="vi-VN" sz="1300" b="0" dirty="0" smtClean="0">
              <a:latin typeface="Arial" pitchFamily="34" charset="0"/>
              <a:cs typeface="Arial" pitchFamily="34" charset="0"/>
            </a:rPr>
            <a:t>– </a:t>
          </a:r>
          <a:r>
            <a:rPr lang="en-US" sz="1300" b="0" dirty="0" smtClean="0">
              <a:latin typeface="Arial" pitchFamily="34" charset="0"/>
              <a:cs typeface="Arial" pitchFamily="34" charset="0"/>
            </a:rPr>
            <a:t>the </a:t>
          </a:r>
          <a:r>
            <a:rPr lang="vi-VN" sz="1300" b="0" dirty="0" smtClean="0">
              <a:latin typeface="Arial" pitchFamily="34" charset="0"/>
              <a:cs typeface="Arial" pitchFamily="34" charset="0"/>
            </a:rPr>
            <a:t>c</a:t>
          </a:r>
          <a:r>
            <a:rPr lang="en-US" sz="1300" b="0" dirty="0" err="1" smtClean="0">
              <a:latin typeface="Arial" pitchFamily="34" charset="0"/>
              <a:cs typeface="Arial" pitchFamily="34" charset="0"/>
            </a:rPr>
            <a:t>apital</a:t>
          </a:r>
          <a:r>
            <a:rPr lang="en-US" sz="1300" b="0" dirty="0" smtClean="0">
              <a:latin typeface="Arial" pitchFamily="34" charset="0"/>
              <a:cs typeface="Arial" pitchFamily="34" charset="0"/>
            </a:rPr>
            <a:t>),</a:t>
          </a:r>
          <a:r>
            <a:rPr lang="en-US" sz="1300" b="1" dirty="0" smtClean="0">
              <a:latin typeface="Arial" pitchFamily="34" charset="0"/>
              <a:cs typeface="Arial" pitchFamily="34" charset="0"/>
            </a:rPr>
            <a:t>Central</a:t>
          </a:r>
          <a:r>
            <a:rPr lang="vi-VN" sz="1300" b="1" dirty="0" smtClean="0">
              <a:latin typeface="Arial" pitchFamily="34" charset="0"/>
              <a:cs typeface="Arial" pitchFamily="34" charset="0"/>
            </a:rPr>
            <a:t> </a:t>
          </a:r>
          <a:r>
            <a:rPr lang="vi-VN" sz="1300" b="0" dirty="0" smtClean="0">
              <a:latin typeface="Arial" pitchFamily="34" charset="0"/>
              <a:cs typeface="Arial" pitchFamily="34" charset="0"/>
            </a:rPr>
            <a:t>(Da Nang – </a:t>
          </a:r>
          <a:r>
            <a:rPr lang="en-US" sz="1300" b="0" dirty="0" smtClean="0">
              <a:latin typeface="Arial" pitchFamily="34" charset="0"/>
              <a:cs typeface="Arial" pitchFamily="34" charset="0"/>
            </a:rPr>
            <a:t>the </a:t>
          </a:r>
          <a:r>
            <a:rPr lang="vi-VN" sz="1300" b="0" dirty="0" smtClean="0">
              <a:latin typeface="Arial" pitchFamily="34" charset="0"/>
              <a:cs typeface="Arial" pitchFamily="34" charset="0"/>
            </a:rPr>
            <a:t>3rd largest and seaport city</a:t>
          </a:r>
          <a:r>
            <a:rPr lang="en-US" sz="1300" b="0" dirty="0" smtClean="0">
              <a:latin typeface="Arial" pitchFamily="34" charset="0"/>
              <a:cs typeface="Arial" pitchFamily="34" charset="0"/>
            </a:rPr>
            <a:t>), </a:t>
          </a:r>
          <a:r>
            <a:rPr lang="en-US" sz="1300" b="1" dirty="0" smtClean="0">
              <a:latin typeface="Arial" pitchFamily="34" charset="0"/>
              <a:cs typeface="Arial" pitchFamily="34" charset="0"/>
            </a:rPr>
            <a:t>South </a:t>
          </a:r>
          <a:r>
            <a:rPr lang="en-US" sz="1300" b="0" dirty="0" smtClean="0">
              <a:latin typeface="Arial" pitchFamily="34" charset="0"/>
              <a:cs typeface="Arial" pitchFamily="34" charset="0"/>
            </a:rPr>
            <a:t>(Ho Chi Minh – the </a:t>
          </a:r>
          <a:r>
            <a:rPr lang="en-US" sz="1300" b="0" i="0" dirty="0" smtClean="0">
              <a:latin typeface="Arial" pitchFamily="34" charset="0"/>
              <a:cs typeface="Arial" pitchFamily="34" charset="0"/>
            </a:rPr>
            <a:t>largest commercial city) </a:t>
          </a:r>
          <a:endParaRPr lang="en-US" sz="1300" dirty="0" smtClean="0">
            <a:latin typeface="Arial"/>
            <a:cs typeface="Arial"/>
          </a:endParaRPr>
        </a:p>
      </dgm:t>
    </dgm:pt>
    <dgm:pt modelId="{9A501544-3978-4FC9-9962-9195019E71D0}" type="parTrans" cxnId="{AEF2DD6D-D0E5-49B4-A131-3590B5F0B1C5}">
      <dgm:prSet/>
      <dgm:spPr/>
      <dgm:t>
        <a:bodyPr/>
        <a:lstStyle/>
        <a:p>
          <a:endParaRPr lang="en-US"/>
        </a:p>
      </dgm:t>
    </dgm:pt>
    <dgm:pt modelId="{9BCFF9A4-834C-44B5-B237-758B8C2A93A8}" type="sibTrans" cxnId="{AEF2DD6D-D0E5-49B4-A131-3590B5F0B1C5}">
      <dgm:prSet/>
      <dgm:spPr/>
      <dgm:t>
        <a:bodyPr/>
        <a:lstStyle/>
        <a:p>
          <a:endParaRPr lang="en-US"/>
        </a:p>
      </dgm:t>
    </dgm:pt>
    <dgm:pt modelId="{74371D18-58D0-4A82-81B1-36903D8F007D}">
      <dgm:prSet phldrT="[Text]" custT="1"/>
      <dgm:spPr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pPr algn="just"/>
          <a:r>
            <a:rPr lang="vi-VN" sz="1300" b="1" dirty="0" smtClean="0">
              <a:latin typeface="Arial" pitchFamily="34" charset="0"/>
              <a:cs typeface="Arial" pitchFamily="34" charset="0"/>
            </a:rPr>
            <a:t>GDP per capita: </a:t>
          </a:r>
          <a:r>
            <a:rPr lang="vi-VN" sz="1300" b="0" dirty="0" smtClean="0">
              <a:latin typeface="Arial" pitchFamily="34" charset="0"/>
              <a:cs typeface="Arial" pitchFamily="34" charset="0"/>
            </a:rPr>
            <a:t>US $</a:t>
          </a:r>
          <a:r>
            <a:rPr lang="en-US" sz="1300" b="0" i="0" dirty="0" smtClean="0">
              <a:latin typeface="Arial" pitchFamily="34" charset="0"/>
              <a:cs typeface="Arial" pitchFamily="34" charset="0"/>
            </a:rPr>
            <a:t>2,385 </a:t>
          </a:r>
          <a:r>
            <a:rPr lang="vi-VN" sz="1300" b="0" i="0" dirty="0" smtClean="0">
              <a:latin typeface="Arial" pitchFamily="34" charset="0"/>
              <a:cs typeface="Arial" pitchFamily="34" charset="0"/>
            </a:rPr>
            <a:t>(2017), US $</a:t>
          </a:r>
          <a:r>
            <a:rPr lang="en-US" sz="1300" b="0" i="0" dirty="0" smtClean="0">
              <a:latin typeface="Arial" pitchFamily="34" charset="0"/>
              <a:cs typeface="Arial" pitchFamily="34" charset="0"/>
            </a:rPr>
            <a:t>3,200 -</a:t>
          </a:r>
          <a:r>
            <a:rPr lang="vi-VN" sz="1300" b="0" i="0" dirty="0" smtClean="0">
              <a:latin typeface="Arial" pitchFamily="34" charset="0"/>
              <a:cs typeface="Arial" pitchFamily="34" charset="0"/>
            </a:rPr>
            <a:t> $</a:t>
          </a:r>
          <a:r>
            <a:rPr lang="en-US" sz="1300" b="0" i="0" dirty="0" smtClean="0">
              <a:latin typeface="Arial" pitchFamily="34" charset="0"/>
              <a:cs typeface="Arial" pitchFamily="34" charset="0"/>
            </a:rPr>
            <a:t>3,500</a:t>
          </a:r>
          <a:r>
            <a:rPr lang="vi-VN" sz="1300" b="0" i="0" dirty="0" smtClean="0">
              <a:latin typeface="Arial" pitchFamily="34" charset="0"/>
              <a:cs typeface="Arial" pitchFamily="34" charset="0"/>
            </a:rPr>
            <a:t> (2020) </a:t>
          </a:r>
        </a:p>
        <a:p>
          <a:pPr algn="just"/>
          <a:r>
            <a:rPr lang="en-US" sz="13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Minimum  monthly wage</a:t>
          </a:r>
          <a:r>
            <a:rPr lang="vi-VN" sz="13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vi-VN" sz="1300" b="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US</a:t>
          </a:r>
          <a:r>
            <a:rPr lang="vi-VN" sz="13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3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$121</a:t>
          </a:r>
          <a:r>
            <a:rPr lang="vi-VN" sz="13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3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vi-VN" sz="13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 $</a:t>
          </a:r>
          <a:r>
            <a:rPr lang="en-US" sz="13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175 (2018) </a:t>
          </a:r>
          <a:endParaRPr lang="vi-VN" sz="1300" b="1" dirty="0" smtClean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AE22FA-8471-44D7-B4B5-98A577AAB8D0}" type="parTrans" cxnId="{4161FAB0-46B5-484A-AA91-D324F06ECAB4}">
      <dgm:prSet/>
      <dgm:spPr/>
      <dgm:t>
        <a:bodyPr/>
        <a:lstStyle/>
        <a:p>
          <a:endParaRPr lang="en-US"/>
        </a:p>
      </dgm:t>
    </dgm:pt>
    <dgm:pt modelId="{A102FDF7-34BB-43FB-9477-1E173C389C26}" type="sibTrans" cxnId="{4161FAB0-46B5-484A-AA91-D324F06ECAB4}">
      <dgm:prSet/>
      <dgm:spPr/>
      <dgm:t>
        <a:bodyPr/>
        <a:lstStyle/>
        <a:p>
          <a:endParaRPr lang="en-US"/>
        </a:p>
      </dgm:t>
    </dgm:pt>
    <dgm:pt modelId="{A6751E96-EEF3-48E2-8330-A15203A0F5E5}" type="pres">
      <dgm:prSet presAssocID="{CEA145F1-6D0F-4283-B4CA-6B7CF9545755}" presName="linearFlow" presStyleCnt="0">
        <dgm:presLayoutVars>
          <dgm:dir/>
          <dgm:resizeHandles val="exact"/>
        </dgm:presLayoutVars>
      </dgm:prSet>
      <dgm:spPr/>
    </dgm:pt>
    <dgm:pt modelId="{86048143-9A35-4303-83BA-0B20AF7B9C34}" type="pres">
      <dgm:prSet presAssocID="{D4ED64EF-3340-4134-AC2A-C122400DD72B}" presName="composite" presStyleCnt="0"/>
      <dgm:spPr/>
    </dgm:pt>
    <dgm:pt modelId="{90BAE661-889F-4289-AE59-6D48511C1C88}" type="pres">
      <dgm:prSet presAssocID="{D4ED64EF-3340-4134-AC2A-C122400DD72B}" presName="imgShp" presStyleLbl="fgImgPlace1" presStyleIdx="0" presStyleCnt="3" custLinFactNeighborX="-2133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60B1CF05-B476-47E3-A5EB-19E40B112CFA}" type="pres">
      <dgm:prSet presAssocID="{D4ED64EF-3340-4134-AC2A-C122400DD72B}" presName="txShp" presStyleLbl="node1" presStyleIdx="0" presStyleCnt="3" custScaleX="103744" custScaleY="144917" custLinFactNeighborX="26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014347-07BE-4815-9070-2A71A22D78DF}" type="pres">
      <dgm:prSet presAssocID="{CDD25CCC-030D-46BC-9FED-3E365550425D}" presName="spacing" presStyleCnt="0"/>
      <dgm:spPr/>
    </dgm:pt>
    <dgm:pt modelId="{30C0D265-2D18-416B-8AF4-13DCC4E052CB}" type="pres">
      <dgm:prSet presAssocID="{74371D18-58D0-4A82-81B1-36903D8F007D}" presName="composite" presStyleCnt="0"/>
      <dgm:spPr/>
    </dgm:pt>
    <dgm:pt modelId="{BB3077E2-256B-4800-B03E-A140D46994AA}" type="pres">
      <dgm:prSet presAssocID="{74371D18-58D0-4A82-81B1-36903D8F007D}" presName="imgShp" presStyleLbl="fgImgPlace1" presStyleIdx="1" presStyleCnt="3" custLinFactNeighborX="-2133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43912187-34D4-49AC-89F1-6E318816D73C}" type="pres">
      <dgm:prSet presAssocID="{74371D18-58D0-4A82-81B1-36903D8F007D}" presName="txShp" presStyleLbl="node1" presStyleIdx="1" presStyleCnt="3" custLinFactNeighborX="26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B67D7C-7BCE-480D-A092-F5A08D100DFC}" type="pres">
      <dgm:prSet presAssocID="{A102FDF7-34BB-43FB-9477-1E173C389C26}" presName="spacing" presStyleCnt="0"/>
      <dgm:spPr/>
    </dgm:pt>
    <dgm:pt modelId="{B5E0C57B-5737-489C-B90B-C9D47DEF4870}" type="pres">
      <dgm:prSet presAssocID="{9B22460F-759B-4C59-991D-A0F79ED24DC5}" presName="composite" presStyleCnt="0"/>
      <dgm:spPr/>
    </dgm:pt>
    <dgm:pt modelId="{34598E16-4BBE-44A2-A42F-14889D3E9E53}" type="pres">
      <dgm:prSet presAssocID="{9B22460F-759B-4C59-991D-A0F79ED24DC5}" presName="imgShp" presStyleLbl="fgImgPlace1" presStyleIdx="2" presStyleCnt="3" custLinFactNeighborX="-2133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A2FBECEB-978C-4C8D-B6D0-811E5556645B}" type="pres">
      <dgm:prSet presAssocID="{9B22460F-759B-4C59-991D-A0F79ED24DC5}" presName="txShp" presStyleLbl="node1" presStyleIdx="2" presStyleCnt="3" custLinFactNeighborX="26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BBBBEC7-9A13-4592-AF71-F0DD0D150370}" type="presOf" srcId="{CEA145F1-6D0F-4283-B4CA-6B7CF9545755}" destId="{A6751E96-EEF3-48E2-8330-A15203A0F5E5}" srcOrd="0" destOrd="0" presId="urn:microsoft.com/office/officeart/2005/8/layout/vList3#1"/>
    <dgm:cxn modelId="{C1E58652-E7E3-45D8-A915-6B4D2ADA64C3}" type="presOf" srcId="{D4ED64EF-3340-4134-AC2A-C122400DD72B}" destId="{60B1CF05-B476-47E3-A5EB-19E40B112CFA}" srcOrd="0" destOrd="0" presId="urn:microsoft.com/office/officeart/2005/8/layout/vList3#1"/>
    <dgm:cxn modelId="{AEF2DD6D-D0E5-49B4-A131-3590B5F0B1C5}" srcId="{CEA145F1-6D0F-4283-B4CA-6B7CF9545755}" destId="{9B22460F-759B-4C59-991D-A0F79ED24DC5}" srcOrd="2" destOrd="0" parTransId="{9A501544-3978-4FC9-9962-9195019E71D0}" sibTransId="{9BCFF9A4-834C-44B5-B237-758B8C2A93A8}"/>
    <dgm:cxn modelId="{4161FAB0-46B5-484A-AA91-D324F06ECAB4}" srcId="{CEA145F1-6D0F-4283-B4CA-6B7CF9545755}" destId="{74371D18-58D0-4A82-81B1-36903D8F007D}" srcOrd="1" destOrd="0" parTransId="{24AE22FA-8471-44D7-B4B5-98A577AAB8D0}" sibTransId="{A102FDF7-34BB-43FB-9477-1E173C389C26}"/>
    <dgm:cxn modelId="{85888945-A6C6-4690-819E-CA9FE7EEDAD3}" type="presOf" srcId="{74371D18-58D0-4A82-81B1-36903D8F007D}" destId="{43912187-34D4-49AC-89F1-6E318816D73C}" srcOrd="0" destOrd="0" presId="urn:microsoft.com/office/officeart/2005/8/layout/vList3#1"/>
    <dgm:cxn modelId="{983AEBD8-5B34-463A-B78C-FEED8998F40D}" type="presOf" srcId="{9B22460F-759B-4C59-991D-A0F79ED24DC5}" destId="{A2FBECEB-978C-4C8D-B6D0-811E5556645B}" srcOrd="0" destOrd="0" presId="urn:microsoft.com/office/officeart/2005/8/layout/vList3#1"/>
    <dgm:cxn modelId="{E8936549-0DB3-47E6-8877-6C68DA797FDF}" srcId="{CEA145F1-6D0F-4283-B4CA-6B7CF9545755}" destId="{D4ED64EF-3340-4134-AC2A-C122400DD72B}" srcOrd="0" destOrd="0" parTransId="{CA56CAB3-4A2F-40BA-A389-3CE4D6134FF8}" sibTransId="{CDD25CCC-030D-46BC-9FED-3E365550425D}"/>
    <dgm:cxn modelId="{13930A18-30B4-46BA-A674-7CD3DFF03C68}" type="presParOf" srcId="{A6751E96-EEF3-48E2-8330-A15203A0F5E5}" destId="{86048143-9A35-4303-83BA-0B20AF7B9C34}" srcOrd="0" destOrd="0" presId="urn:microsoft.com/office/officeart/2005/8/layout/vList3#1"/>
    <dgm:cxn modelId="{EF0EEEF2-7D86-47DB-8C64-90F31AC8D00A}" type="presParOf" srcId="{86048143-9A35-4303-83BA-0B20AF7B9C34}" destId="{90BAE661-889F-4289-AE59-6D48511C1C88}" srcOrd="0" destOrd="0" presId="urn:microsoft.com/office/officeart/2005/8/layout/vList3#1"/>
    <dgm:cxn modelId="{E44953C4-B3F0-48FA-8DF4-D654759FF6E3}" type="presParOf" srcId="{86048143-9A35-4303-83BA-0B20AF7B9C34}" destId="{60B1CF05-B476-47E3-A5EB-19E40B112CFA}" srcOrd="1" destOrd="0" presId="urn:microsoft.com/office/officeart/2005/8/layout/vList3#1"/>
    <dgm:cxn modelId="{718CE48A-5BBC-435F-8DE0-05E32179A9D7}" type="presParOf" srcId="{A6751E96-EEF3-48E2-8330-A15203A0F5E5}" destId="{14014347-07BE-4815-9070-2A71A22D78DF}" srcOrd="1" destOrd="0" presId="urn:microsoft.com/office/officeart/2005/8/layout/vList3#1"/>
    <dgm:cxn modelId="{2E703D3E-ABA4-457D-9CA9-08A6D05C352A}" type="presParOf" srcId="{A6751E96-EEF3-48E2-8330-A15203A0F5E5}" destId="{30C0D265-2D18-416B-8AF4-13DCC4E052CB}" srcOrd="2" destOrd="0" presId="urn:microsoft.com/office/officeart/2005/8/layout/vList3#1"/>
    <dgm:cxn modelId="{2469F8C3-E448-4278-BC7E-BDEBABCB8566}" type="presParOf" srcId="{30C0D265-2D18-416B-8AF4-13DCC4E052CB}" destId="{BB3077E2-256B-4800-B03E-A140D46994AA}" srcOrd="0" destOrd="0" presId="urn:microsoft.com/office/officeart/2005/8/layout/vList3#1"/>
    <dgm:cxn modelId="{607373A8-103D-4FC1-B9E5-1B195378F4F5}" type="presParOf" srcId="{30C0D265-2D18-416B-8AF4-13DCC4E052CB}" destId="{43912187-34D4-49AC-89F1-6E318816D73C}" srcOrd="1" destOrd="0" presId="urn:microsoft.com/office/officeart/2005/8/layout/vList3#1"/>
    <dgm:cxn modelId="{7016246E-1E77-4E97-A441-7CB6DB646581}" type="presParOf" srcId="{A6751E96-EEF3-48E2-8330-A15203A0F5E5}" destId="{6AB67D7C-7BCE-480D-A092-F5A08D100DFC}" srcOrd="3" destOrd="0" presId="urn:microsoft.com/office/officeart/2005/8/layout/vList3#1"/>
    <dgm:cxn modelId="{F0C5CB70-13A3-4ECC-8F39-F3782B54A83B}" type="presParOf" srcId="{A6751E96-EEF3-48E2-8330-A15203A0F5E5}" destId="{B5E0C57B-5737-489C-B90B-C9D47DEF4870}" srcOrd="4" destOrd="0" presId="urn:microsoft.com/office/officeart/2005/8/layout/vList3#1"/>
    <dgm:cxn modelId="{16C9CA32-2155-46F7-942A-43AE38773B2B}" type="presParOf" srcId="{B5E0C57B-5737-489C-B90B-C9D47DEF4870}" destId="{34598E16-4BBE-44A2-A42F-14889D3E9E53}" srcOrd="0" destOrd="0" presId="urn:microsoft.com/office/officeart/2005/8/layout/vList3#1"/>
    <dgm:cxn modelId="{B7E75B64-48CB-4540-A9BE-F786548171CD}" type="presParOf" srcId="{B5E0C57B-5737-489C-B90B-C9D47DEF4870}" destId="{A2FBECEB-978C-4C8D-B6D0-811E5556645B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DD84E0-32EE-7C4F-801A-C7E9BD1FE560}" type="doc">
      <dgm:prSet loTypeId="urn:microsoft.com/office/officeart/2005/8/layout/vList3#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0C19703-368D-EE4C-90BE-DC9DDD35FFBD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en-US" sz="1300" dirty="0" smtClean="0">
              <a:latin typeface="Arial"/>
              <a:cs typeface="Arial"/>
            </a:rPr>
            <a:t>GDP growth rate: 6.81% in 2017, the highest rate since 2011</a:t>
          </a:r>
          <a:endParaRPr lang="en-US" sz="1300" dirty="0">
            <a:latin typeface="Arial"/>
            <a:cs typeface="Arial"/>
          </a:endParaRPr>
        </a:p>
      </dgm:t>
    </dgm:pt>
    <dgm:pt modelId="{D5549249-78DC-0240-994C-6848767F5840}" type="parTrans" cxnId="{6AE98F03-24FA-9646-88A6-A23D019B8B98}">
      <dgm:prSet/>
      <dgm:spPr/>
      <dgm:t>
        <a:bodyPr/>
        <a:lstStyle/>
        <a:p>
          <a:endParaRPr lang="en-US"/>
        </a:p>
      </dgm:t>
    </dgm:pt>
    <dgm:pt modelId="{0167B071-294B-374A-90B8-5285DD69E097}" type="sibTrans" cxnId="{6AE98F03-24FA-9646-88A6-A23D019B8B98}">
      <dgm:prSet/>
      <dgm:spPr/>
      <dgm:t>
        <a:bodyPr/>
        <a:lstStyle/>
        <a:p>
          <a:endParaRPr lang="en-US"/>
        </a:p>
      </dgm:t>
    </dgm:pt>
    <dgm:pt modelId="{35BE041F-E2F1-FC41-B4CC-6904E191FB95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en-US" sz="1300" dirty="0" smtClean="0">
              <a:latin typeface="Arial" pitchFamily="34" charset="0"/>
              <a:cs typeface="Arial" pitchFamily="34" charset="0"/>
            </a:rPr>
            <a:t>A strong commitment of the government on creating a liberalized business environment: 406 SOEs will be divested over the 2017-2020 period with the estimated total face value divestments of VND 64.46 trillion (US $2.82 billion)</a:t>
          </a:r>
          <a:endParaRPr lang="en-US" sz="1300" dirty="0">
            <a:latin typeface="Arial" pitchFamily="34" charset="0"/>
            <a:cs typeface="Arial" pitchFamily="34" charset="0"/>
          </a:endParaRPr>
        </a:p>
      </dgm:t>
    </dgm:pt>
    <dgm:pt modelId="{3692DA3D-790D-7747-8D58-45C870C6E0F4}" type="parTrans" cxnId="{FFC66823-AB15-6D42-98C8-C60A950D12DA}">
      <dgm:prSet/>
      <dgm:spPr/>
      <dgm:t>
        <a:bodyPr/>
        <a:lstStyle/>
        <a:p>
          <a:endParaRPr lang="en-US"/>
        </a:p>
      </dgm:t>
    </dgm:pt>
    <dgm:pt modelId="{1ECE87E9-1884-5440-9BF2-DC083BDA1183}" type="sibTrans" cxnId="{FFC66823-AB15-6D42-98C8-C60A950D12DA}">
      <dgm:prSet/>
      <dgm:spPr/>
      <dgm:t>
        <a:bodyPr/>
        <a:lstStyle/>
        <a:p>
          <a:endParaRPr lang="en-US"/>
        </a:p>
      </dgm:t>
    </dgm:pt>
    <dgm:pt modelId="{D683183B-91BC-BA44-943B-AC350741420C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pPr algn="just"/>
          <a:r>
            <a:rPr lang="en-US" sz="1300" dirty="0" smtClean="0">
              <a:latin typeface="Arial"/>
              <a:cs typeface="Arial"/>
            </a:rPr>
            <a:t>Import-export turnover: US $425.12 billion in 2017, an increase of 21% compared to 2016</a:t>
          </a:r>
        </a:p>
        <a:p>
          <a:pPr algn="just"/>
          <a:r>
            <a:rPr lang="en-US" sz="1300" dirty="0" smtClean="0">
              <a:latin typeface="Arial"/>
              <a:cs typeface="Arial"/>
            </a:rPr>
            <a:t>Net export: US $2.92 billion in 2017, an increase of 64% </a:t>
          </a:r>
          <a:endParaRPr lang="en-US" sz="1300" dirty="0">
            <a:latin typeface="Arial"/>
            <a:cs typeface="Arial"/>
          </a:endParaRPr>
        </a:p>
      </dgm:t>
    </dgm:pt>
    <dgm:pt modelId="{F2A9C876-D42B-C349-8334-E7CDEC0D0FD5}" type="parTrans" cxnId="{EE809CCB-F225-DE45-841F-B53575E215C9}">
      <dgm:prSet/>
      <dgm:spPr/>
      <dgm:t>
        <a:bodyPr/>
        <a:lstStyle/>
        <a:p>
          <a:endParaRPr lang="en-US"/>
        </a:p>
      </dgm:t>
    </dgm:pt>
    <dgm:pt modelId="{5BA7584C-8618-1F43-93A5-8B253E771F03}" type="sibTrans" cxnId="{EE809CCB-F225-DE45-841F-B53575E215C9}">
      <dgm:prSet/>
      <dgm:spPr/>
      <dgm:t>
        <a:bodyPr/>
        <a:lstStyle/>
        <a:p>
          <a:endParaRPr lang="en-US"/>
        </a:p>
      </dgm:t>
    </dgm:pt>
    <dgm:pt modelId="{3D80DA2A-CEB0-9A48-AB64-7C2C60C831A3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en-US" sz="1300" b="0" i="0" u="none" dirty="0" smtClean="0">
              <a:latin typeface="Arial" pitchFamily="34" charset="0"/>
              <a:cs typeface="Arial" pitchFamily="34" charset="0"/>
            </a:rPr>
            <a:t>Global manufacturing competitiveness: 18</a:t>
          </a:r>
          <a:r>
            <a:rPr lang="en-US" sz="1300" b="0" i="0" u="none" baseline="30000" dirty="0" smtClean="0">
              <a:latin typeface="Arial" pitchFamily="34" charset="0"/>
              <a:cs typeface="Arial" pitchFamily="34" charset="0"/>
            </a:rPr>
            <a:t>th</a:t>
          </a:r>
          <a:r>
            <a:rPr lang="en-US" sz="1300" b="0" i="0" u="none" dirty="0" smtClean="0">
              <a:latin typeface="Arial" pitchFamily="34" charset="0"/>
              <a:cs typeface="Arial" pitchFamily="34" charset="0"/>
            </a:rPr>
            <a:t> in 2016, 12</a:t>
          </a:r>
          <a:r>
            <a:rPr lang="en-US" sz="1300" b="0" i="0" u="none" baseline="30000" dirty="0" smtClean="0">
              <a:latin typeface="Arial" pitchFamily="34" charset="0"/>
              <a:cs typeface="Arial" pitchFamily="34" charset="0"/>
            </a:rPr>
            <a:t>th</a:t>
          </a:r>
          <a:r>
            <a:rPr lang="en-US" sz="1300" b="0" i="0" u="none" dirty="0" smtClean="0">
              <a:latin typeface="Arial" pitchFamily="34" charset="0"/>
              <a:cs typeface="Arial" pitchFamily="34" charset="0"/>
            </a:rPr>
            <a:t> in 2020</a:t>
          </a:r>
          <a:endParaRPr lang="en-US" sz="1300" dirty="0">
            <a:latin typeface="Arial" pitchFamily="34" charset="0"/>
            <a:cs typeface="Arial" pitchFamily="34" charset="0"/>
          </a:endParaRPr>
        </a:p>
      </dgm:t>
    </dgm:pt>
    <dgm:pt modelId="{588FA373-126C-004A-A2D9-B8BC6FB474D7}" type="sibTrans" cxnId="{3DE5D15E-CA06-8D44-9B9A-CAB19FB49BEE}">
      <dgm:prSet/>
      <dgm:spPr/>
      <dgm:t>
        <a:bodyPr/>
        <a:lstStyle/>
        <a:p>
          <a:endParaRPr lang="en-US"/>
        </a:p>
      </dgm:t>
    </dgm:pt>
    <dgm:pt modelId="{2B737588-2BF4-AC48-B5CB-E6EF93CCA848}" type="parTrans" cxnId="{3DE5D15E-CA06-8D44-9B9A-CAB19FB49BEE}">
      <dgm:prSet/>
      <dgm:spPr/>
      <dgm:t>
        <a:bodyPr/>
        <a:lstStyle/>
        <a:p>
          <a:endParaRPr lang="en-US"/>
        </a:p>
      </dgm:t>
    </dgm:pt>
    <dgm:pt modelId="{F4D22F60-DEF3-4306-AD72-B3E7F25CB40F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>
          <a:solidFill>
            <a:schemeClr val="accent5"/>
          </a:solidFill>
        </a:ln>
      </dgm:spPr>
      <dgm:t>
        <a:bodyPr/>
        <a:lstStyle/>
        <a:p>
          <a:pPr algn="just"/>
          <a:r>
            <a:rPr lang="en-US" sz="1300" dirty="0" smtClean="0">
              <a:latin typeface="Arial" pitchFamily="34" charset="0"/>
              <a:cs typeface="Arial" pitchFamily="34" charset="0"/>
            </a:rPr>
            <a:t>Until 2017, 10 FTAs have come into force, EU-VN FTA will be effective in </a:t>
          </a:r>
          <a:r>
            <a:rPr lang="vi-VN" sz="1300" dirty="0" smtClean="0">
              <a:latin typeface="Arial" pitchFamily="34" charset="0"/>
              <a:cs typeface="Arial" pitchFamily="34" charset="0"/>
            </a:rPr>
            <a:t>mid-</a:t>
          </a:r>
          <a:r>
            <a:rPr lang="en-US" sz="1300" dirty="0" smtClean="0">
              <a:latin typeface="Arial" pitchFamily="34" charset="0"/>
              <a:cs typeface="Arial" pitchFamily="34" charset="0"/>
            </a:rPr>
            <a:t>2018, 5 FTAs are under negotiation</a:t>
          </a:r>
          <a:endParaRPr lang="en-US" sz="1300" dirty="0">
            <a:latin typeface="Arial" pitchFamily="34" charset="0"/>
            <a:cs typeface="Arial" pitchFamily="34" charset="0"/>
          </a:endParaRPr>
        </a:p>
      </dgm:t>
    </dgm:pt>
    <dgm:pt modelId="{AD1E319D-844D-45F0-BB85-CB38FDA861EF}" type="parTrans" cxnId="{24C11EF1-05E0-42D6-AC6F-D1570317741F}">
      <dgm:prSet/>
      <dgm:spPr/>
      <dgm:t>
        <a:bodyPr/>
        <a:lstStyle/>
        <a:p>
          <a:endParaRPr lang="en-US"/>
        </a:p>
      </dgm:t>
    </dgm:pt>
    <dgm:pt modelId="{AEAE0632-83A3-4382-9B37-9A1014579A12}" type="sibTrans" cxnId="{24C11EF1-05E0-42D6-AC6F-D1570317741F}">
      <dgm:prSet/>
      <dgm:spPr/>
      <dgm:t>
        <a:bodyPr/>
        <a:lstStyle/>
        <a:p>
          <a:endParaRPr lang="en-US"/>
        </a:p>
      </dgm:t>
    </dgm:pt>
    <dgm:pt modelId="{EE56E955-6604-4119-89EE-510B8D90FE62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>
          <a:solidFill>
            <a:schemeClr val="accent2"/>
          </a:solidFill>
        </a:ln>
      </dgm:spPr>
      <dgm:t>
        <a:bodyPr/>
        <a:lstStyle/>
        <a:p>
          <a:pPr algn="just"/>
          <a:r>
            <a:rPr lang="en-US" sz="1300" b="0" dirty="0" smtClean="0">
              <a:latin typeface="Arial"/>
              <a:cs typeface="Arial"/>
            </a:rPr>
            <a:t>FDI: US $35.88 billion, the highest figure since 2007</a:t>
          </a:r>
        </a:p>
        <a:p>
          <a:pPr algn="just"/>
          <a:r>
            <a:rPr lang="en-US" sz="1300" b="0" dirty="0" smtClean="0">
              <a:latin typeface="Arial"/>
              <a:cs typeface="Arial"/>
            </a:rPr>
            <a:t>Global FDI Country Attractiveness Index: </a:t>
          </a:r>
          <a:r>
            <a:rPr lang="en-US" sz="1300" dirty="0" smtClean="0">
              <a:latin typeface="Arial"/>
              <a:cs typeface="Arial"/>
            </a:rPr>
            <a:t>58</a:t>
          </a:r>
          <a:r>
            <a:rPr lang="en-US" sz="1300" baseline="30000" dirty="0" smtClean="0">
              <a:latin typeface="Arial"/>
              <a:cs typeface="Arial"/>
            </a:rPr>
            <a:t>th</a:t>
          </a:r>
          <a:r>
            <a:rPr lang="en-US" sz="1300" dirty="0" smtClean="0">
              <a:latin typeface="Arial"/>
              <a:cs typeface="Arial"/>
            </a:rPr>
            <a:t> in the world, 6</a:t>
          </a:r>
          <a:r>
            <a:rPr lang="en-US" sz="1300" baseline="30000" dirty="0" smtClean="0">
              <a:latin typeface="Arial"/>
              <a:cs typeface="Arial"/>
            </a:rPr>
            <a:t>th</a:t>
          </a:r>
          <a:r>
            <a:rPr lang="en-US" sz="1300" dirty="0" smtClean="0">
              <a:latin typeface="Arial"/>
              <a:cs typeface="Arial"/>
            </a:rPr>
            <a:t> compared to other South East Asian countries and China in 2017 </a:t>
          </a:r>
          <a:endParaRPr lang="en-US" sz="1300" dirty="0">
            <a:latin typeface="Arial"/>
            <a:cs typeface="Arial"/>
          </a:endParaRPr>
        </a:p>
      </dgm:t>
    </dgm:pt>
    <dgm:pt modelId="{7876AAE3-F6E5-49E4-9BE0-3577E64A353C}" type="parTrans" cxnId="{DEA88E19-AFFA-4460-9D92-8B3ACBA5F338}">
      <dgm:prSet/>
      <dgm:spPr/>
      <dgm:t>
        <a:bodyPr/>
        <a:lstStyle/>
        <a:p>
          <a:endParaRPr lang="en-US"/>
        </a:p>
      </dgm:t>
    </dgm:pt>
    <dgm:pt modelId="{D59A5870-5DC1-4081-A053-FE8CAB8A7C08}" type="sibTrans" cxnId="{DEA88E19-AFFA-4460-9D92-8B3ACBA5F338}">
      <dgm:prSet/>
      <dgm:spPr/>
      <dgm:t>
        <a:bodyPr/>
        <a:lstStyle/>
        <a:p>
          <a:endParaRPr lang="en-US"/>
        </a:p>
      </dgm:t>
    </dgm:pt>
    <dgm:pt modelId="{31444302-6DD6-BC4D-8A11-7C43A400D0B6}" type="pres">
      <dgm:prSet presAssocID="{20DD84E0-32EE-7C4F-801A-C7E9BD1FE56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863C64A-FE05-4E42-A68F-925047310611}" type="pres">
      <dgm:prSet presAssocID="{90C19703-368D-EE4C-90BE-DC9DDD35FFBD}" presName="composite" presStyleCnt="0"/>
      <dgm:spPr/>
    </dgm:pt>
    <dgm:pt modelId="{027EE8E7-91E0-A54B-BC83-67E9C71C2622}" type="pres">
      <dgm:prSet presAssocID="{90C19703-368D-EE4C-90BE-DC9DDD35FFBD}" presName="imgShp" presStyleLbl="fgImgPlace1" presStyleIdx="0" presStyleCnt="6" custLinFactNeighborX="-58590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EE6E8165-B051-2A45-8929-602173A42345}" type="pres">
      <dgm:prSet presAssocID="{90C19703-368D-EE4C-90BE-DC9DDD35FFBD}" presName="txShp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A71852-1FEA-1442-8C41-2BED8A532693}" type="pres">
      <dgm:prSet presAssocID="{0167B071-294B-374A-90B8-5285DD69E097}" presName="spacing" presStyleCnt="0"/>
      <dgm:spPr/>
    </dgm:pt>
    <dgm:pt modelId="{8761A855-536B-43AB-A162-58C2887E5F22}" type="pres">
      <dgm:prSet presAssocID="{EE56E955-6604-4119-89EE-510B8D90FE62}" presName="composite" presStyleCnt="0"/>
      <dgm:spPr/>
    </dgm:pt>
    <dgm:pt modelId="{0A9CF32B-0D78-4865-8AA3-67EC0C84A836}" type="pres">
      <dgm:prSet presAssocID="{EE56E955-6604-4119-89EE-510B8D90FE62}" presName="imgShp" presStyleLbl="fgImgPlace1" presStyleIdx="1" presStyleCnt="6" custLinFactNeighborX="-58590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02DF36DA-2DC1-4799-9054-5867FB026BF4}" type="pres">
      <dgm:prSet presAssocID="{EE56E955-6604-4119-89EE-510B8D90FE62}" presName="txShp" presStyleLbl="node1" presStyleIdx="1" presStyleCnt="6" custScaleX="102064" custScaleY="1283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AF94F5-21E5-45D1-9D85-DC3448215AFA}" type="pres">
      <dgm:prSet presAssocID="{D59A5870-5DC1-4081-A053-FE8CAB8A7C08}" presName="spacing" presStyleCnt="0"/>
      <dgm:spPr/>
    </dgm:pt>
    <dgm:pt modelId="{528A8241-42B4-9449-819D-8FCC4CA0EAF5}" type="pres">
      <dgm:prSet presAssocID="{D683183B-91BC-BA44-943B-AC350741420C}" presName="composite" presStyleCnt="0"/>
      <dgm:spPr/>
    </dgm:pt>
    <dgm:pt modelId="{E81589DA-BFD6-CD49-A52A-5BDAD499C4BA}" type="pres">
      <dgm:prSet presAssocID="{D683183B-91BC-BA44-943B-AC350741420C}" presName="imgShp" presStyleLbl="fgImgPlace1" presStyleIdx="2" presStyleCnt="6" custLinFactNeighborX="-54849" custLinFactNeighborY="1226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3"/>
          <a:stretch>
            <a:fillRect/>
          </a:stretch>
        </a:blipFill>
        <a:ln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endParaRPr lang="en-US"/>
        </a:p>
      </dgm:t>
    </dgm:pt>
    <dgm:pt modelId="{2F06B419-2F8C-0E4D-B63C-F9A76E5D9E82}" type="pres">
      <dgm:prSet presAssocID="{D683183B-91BC-BA44-943B-AC350741420C}" presName="txShp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6BCDAF-13D2-2D4D-BF86-43DAA8ABE1C6}" type="pres">
      <dgm:prSet presAssocID="{5BA7584C-8618-1F43-93A5-8B253E771F03}" presName="spacing" presStyleCnt="0"/>
      <dgm:spPr/>
    </dgm:pt>
    <dgm:pt modelId="{D00B036D-66A3-4690-9C23-B507AEFF9356}" type="pres">
      <dgm:prSet presAssocID="{F4D22F60-DEF3-4306-AD72-B3E7F25CB40F}" presName="composite" presStyleCnt="0"/>
      <dgm:spPr/>
    </dgm:pt>
    <dgm:pt modelId="{9D3EC226-A14A-4D4B-B383-0B1B0E130C18}" type="pres">
      <dgm:prSet presAssocID="{F4D22F60-DEF3-4306-AD72-B3E7F25CB40F}" presName="imgShp" presStyleLbl="fgImgPlace1" presStyleIdx="3" presStyleCnt="6" custScaleY="104064" custLinFactNeighborX="-56908" custLinFactNeighborY="714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32A339CB-5DDC-45D1-868D-AF39F2A219F6}" type="pres">
      <dgm:prSet presAssocID="{F4D22F60-DEF3-4306-AD72-B3E7F25CB40F}" presName="txShp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3E9FF1-D101-4A56-B1D0-A802956F418A}" type="pres">
      <dgm:prSet presAssocID="{AEAE0632-83A3-4382-9B37-9A1014579A12}" presName="spacing" presStyleCnt="0"/>
      <dgm:spPr/>
    </dgm:pt>
    <dgm:pt modelId="{23EED847-B327-2045-86F5-C94AD7101AB5}" type="pres">
      <dgm:prSet presAssocID="{3D80DA2A-CEB0-9A48-AB64-7C2C60C831A3}" presName="composite" presStyleCnt="0"/>
      <dgm:spPr/>
    </dgm:pt>
    <dgm:pt modelId="{AA7109F6-1E4E-C14A-ABAC-6E444CAE4A1B}" type="pres">
      <dgm:prSet presAssocID="{3D80DA2A-CEB0-9A48-AB64-7C2C60C831A3}" presName="imgShp" presStyleLbl="fgImgPlace1" presStyleIdx="4" presStyleCnt="6" custLinFactNeighborX="-58034" custLinFactNeighborY="-4542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F919988F-1EFB-8640-B2DF-3F563B58DF5F}" type="pres">
      <dgm:prSet presAssocID="{3D80DA2A-CEB0-9A48-AB64-7C2C60C831A3}" presName="txShp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60C842-CD19-EE40-AB50-775A9B2B5DFF}" type="pres">
      <dgm:prSet presAssocID="{588FA373-126C-004A-A2D9-B8BC6FB474D7}" presName="spacing" presStyleCnt="0"/>
      <dgm:spPr/>
    </dgm:pt>
    <dgm:pt modelId="{DF4211F6-C2DA-D64C-9E84-80A66813D1A4}" type="pres">
      <dgm:prSet presAssocID="{35BE041F-E2F1-FC41-B4CC-6904E191FB95}" presName="composite" presStyleCnt="0"/>
      <dgm:spPr/>
    </dgm:pt>
    <dgm:pt modelId="{109B5CD2-C5BF-1B4D-850C-60C139A1464B}" type="pres">
      <dgm:prSet presAssocID="{35BE041F-E2F1-FC41-B4CC-6904E191FB95}" presName="imgShp" presStyleLbl="fgImgPlace1" presStyleIdx="5" presStyleCnt="6" custScaleX="122194" custLinFactNeighborX="-64139" custLinFactNeighborY="-8644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8A9B1574-4DB6-F74A-8091-483D9FF1AA6F}" type="pres">
      <dgm:prSet presAssocID="{35BE041F-E2F1-FC41-B4CC-6904E191FB95}" presName="txShp" presStyleLbl="node1" presStyleIdx="5" presStyleCnt="6" custScaleX="102672" custScaleY="1406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6B87F4-FD49-48BE-A17E-51CE58335365}" type="presOf" srcId="{3D80DA2A-CEB0-9A48-AB64-7C2C60C831A3}" destId="{F919988F-1EFB-8640-B2DF-3F563B58DF5F}" srcOrd="0" destOrd="0" presId="urn:microsoft.com/office/officeart/2005/8/layout/vList3#2"/>
    <dgm:cxn modelId="{EE809CCB-F225-DE45-841F-B53575E215C9}" srcId="{20DD84E0-32EE-7C4F-801A-C7E9BD1FE560}" destId="{D683183B-91BC-BA44-943B-AC350741420C}" srcOrd="2" destOrd="0" parTransId="{F2A9C876-D42B-C349-8334-E7CDEC0D0FD5}" sibTransId="{5BA7584C-8618-1F43-93A5-8B253E771F03}"/>
    <dgm:cxn modelId="{BA301BF3-8991-40E2-8EF2-E2A73B659FAA}" type="presOf" srcId="{20DD84E0-32EE-7C4F-801A-C7E9BD1FE560}" destId="{31444302-6DD6-BC4D-8A11-7C43A400D0B6}" srcOrd="0" destOrd="0" presId="urn:microsoft.com/office/officeart/2005/8/layout/vList3#2"/>
    <dgm:cxn modelId="{DEA88E19-AFFA-4460-9D92-8B3ACBA5F338}" srcId="{20DD84E0-32EE-7C4F-801A-C7E9BD1FE560}" destId="{EE56E955-6604-4119-89EE-510B8D90FE62}" srcOrd="1" destOrd="0" parTransId="{7876AAE3-F6E5-49E4-9BE0-3577E64A353C}" sibTransId="{D59A5870-5DC1-4081-A053-FE8CAB8A7C08}"/>
    <dgm:cxn modelId="{6AE98F03-24FA-9646-88A6-A23D019B8B98}" srcId="{20DD84E0-32EE-7C4F-801A-C7E9BD1FE560}" destId="{90C19703-368D-EE4C-90BE-DC9DDD35FFBD}" srcOrd="0" destOrd="0" parTransId="{D5549249-78DC-0240-994C-6848767F5840}" sibTransId="{0167B071-294B-374A-90B8-5285DD69E097}"/>
    <dgm:cxn modelId="{3DE5D15E-CA06-8D44-9B9A-CAB19FB49BEE}" srcId="{20DD84E0-32EE-7C4F-801A-C7E9BD1FE560}" destId="{3D80DA2A-CEB0-9A48-AB64-7C2C60C831A3}" srcOrd="4" destOrd="0" parTransId="{2B737588-2BF4-AC48-B5CB-E6EF93CCA848}" sibTransId="{588FA373-126C-004A-A2D9-B8BC6FB474D7}"/>
    <dgm:cxn modelId="{24C11EF1-05E0-42D6-AC6F-D1570317741F}" srcId="{20DD84E0-32EE-7C4F-801A-C7E9BD1FE560}" destId="{F4D22F60-DEF3-4306-AD72-B3E7F25CB40F}" srcOrd="3" destOrd="0" parTransId="{AD1E319D-844D-45F0-BB85-CB38FDA861EF}" sibTransId="{AEAE0632-83A3-4382-9B37-9A1014579A12}"/>
    <dgm:cxn modelId="{56C98681-C5E7-4289-823A-F23EBEB94603}" type="presOf" srcId="{35BE041F-E2F1-FC41-B4CC-6904E191FB95}" destId="{8A9B1574-4DB6-F74A-8091-483D9FF1AA6F}" srcOrd="0" destOrd="0" presId="urn:microsoft.com/office/officeart/2005/8/layout/vList3#2"/>
    <dgm:cxn modelId="{85750217-358D-49EC-98C4-0E0FA118AA42}" type="presOf" srcId="{90C19703-368D-EE4C-90BE-DC9DDD35FFBD}" destId="{EE6E8165-B051-2A45-8929-602173A42345}" srcOrd="0" destOrd="0" presId="urn:microsoft.com/office/officeart/2005/8/layout/vList3#2"/>
    <dgm:cxn modelId="{87BBCC26-7AA2-4BB5-AAE2-7B41817B45C8}" type="presOf" srcId="{EE56E955-6604-4119-89EE-510B8D90FE62}" destId="{02DF36DA-2DC1-4799-9054-5867FB026BF4}" srcOrd="0" destOrd="0" presId="urn:microsoft.com/office/officeart/2005/8/layout/vList3#2"/>
    <dgm:cxn modelId="{F834DF10-BBE0-4953-9234-42415F6EE631}" type="presOf" srcId="{D683183B-91BC-BA44-943B-AC350741420C}" destId="{2F06B419-2F8C-0E4D-B63C-F9A76E5D9E82}" srcOrd="0" destOrd="0" presId="urn:microsoft.com/office/officeart/2005/8/layout/vList3#2"/>
    <dgm:cxn modelId="{B0A75076-D1DC-4350-9520-B296ECFA48D0}" type="presOf" srcId="{F4D22F60-DEF3-4306-AD72-B3E7F25CB40F}" destId="{32A339CB-5DDC-45D1-868D-AF39F2A219F6}" srcOrd="0" destOrd="0" presId="urn:microsoft.com/office/officeart/2005/8/layout/vList3#2"/>
    <dgm:cxn modelId="{FFC66823-AB15-6D42-98C8-C60A950D12DA}" srcId="{20DD84E0-32EE-7C4F-801A-C7E9BD1FE560}" destId="{35BE041F-E2F1-FC41-B4CC-6904E191FB95}" srcOrd="5" destOrd="0" parTransId="{3692DA3D-790D-7747-8D58-45C870C6E0F4}" sibTransId="{1ECE87E9-1884-5440-9BF2-DC083BDA1183}"/>
    <dgm:cxn modelId="{FE9EF6D9-D5F1-4F7D-A0B8-BAEB59114155}" type="presParOf" srcId="{31444302-6DD6-BC4D-8A11-7C43A400D0B6}" destId="{2863C64A-FE05-4E42-A68F-925047310611}" srcOrd="0" destOrd="0" presId="urn:microsoft.com/office/officeart/2005/8/layout/vList3#2"/>
    <dgm:cxn modelId="{5700B076-8BA7-40AA-83EF-574C54A2BCAA}" type="presParOf" srcId="{2863C64A-FE05-4E42-A68F-925047310611}" destId="{027EE8E7-91E0-A54B-BC83-67E9C71C2622}" srcOrd="0" destOrd="0" presId="urn:microsoft.com/office/officeart/2005/8/layout/vList3#2"/>
    <dgm:cxn modelId="{16F1E288-D082-404B-9526-573678455980}" type="presParOf" srcId="{2863C64A-FE05-4E42-A68F-925047310611}" destId="{EE6E8165-B051-2A45-8929-602173A42345}" srcOrd="1" destOrd="0" presId="urn:microsoft.com/office/officeart/2005/8/layout/vList3#2"/>
    <dgm:cxn modelId="{9F7B324B-DB44-456A-9470-FDA4B83E4B47}" type="presParOf" srcId="{31444302-6DD6-BC4D-8A11-7C43A400D0B6}" destId="{11A71852-1FEA-1442-8C41-2BED8A532693}" srcOrd="1" destOrd="0" presId="urn:microsoft.com/office/officeart/2005/8/layout/vList3#2"/>
    <dgm:cxn modelId="{AAB26629-7ED5-4FAF-8A9F-AF1029D82F1E}" type="presParOf" srcId="{31444302-6DD6-BC4D-8A11-7C43A400D0B6}" destId="{8761A855-536B-43AB-A162-58C2887E5F22}" srcOrd="2" destOrd="0" presId="urn:microsoft.com/office/officeart/2005/8/layout/vList3#2"/>
    <dgm:cxn modelId="{993A4DEA-9E9F-4A9B-B4D3-3DACA99AEF6A}" type="presParOf" srcId="{8761A855-536B-43AB-A162-58C2887E5F22}" destId="{0A9CF32B-0D78-4865-8AA3-67EC0C84A836}" srcOrd="0" destOrd="0" presId="urn:microsoft.com/office/officeart/2005/8/layout/vList3#2"/>
    <dgm:cxn modelId="{778B9C3D-3967-42F1-9382-B3BF76F68DAA}" type="presParOf" srcId="{8761A855-536B-43AB-A162-58C2887E5F22}" destId="{02DF36DA-2DC1-4799-9054-5867FB026BF4}" srcOrd="1" destOrd="0" presId="urn:microsoft.com/office/officeart/2005/8/layout/vList3#2"/>
    <dgm:cxn modelId="{44C0D527-953C-4BD1-8CF2-899F6CEBBB6D}" type="presParOf" srcId="{31444302-6DD6-BC4D-8A11-7C43A400D0B6}" destId="{2CAF94F5-21E5-45D1-9D85-DC3448215AFA}" srcOrd="3" destOrd="0" presId="urn:microsoft.com/office/officeart/2005/8/layout/vList3#2"/>
    <dgm:cxn modelId="{0C9AB41B-998C-457F-91C5-7AEF7169EDBC}" type="presParOf" srcId="{31444302-6DD6-BC4D-8A11-7C43A400D0B6}" destId="{528A8241-42B4-9449-819D-8FCC4CA0EAF5}" srcOrd="4" destOrd="0" presId="urn:microsoft.com/office/officeart/2005/8/layout/vList3#2"/>
    <dgm:cxn modelId="{D1862F2A-7483-4FB8-B48D-DE8F32CD8F5A}" type="presParOf" srcId="{528A8241-42B4-9449-819D-8FCC4CA0EAF5}" destId="{E81589DA-BFD6-CD49-A52A-5BDAD499C4BA}" srcOrd="0" destOrd="0" presId="urn:microsoft.com/office/officeart/2005/8/layout/vList3#2"/>
    <dgm:cxn modelId="{AD3B2ED9-F40C-4904-9AD8-B08577B35A9B}" type="presParOf" srcId="{528A8241-42B4-9449-819D-8FCC4CA0EAF5}" destId="{2F06B419-2F8C-0E4D-B63C-F9A76E5D9E82}" srcOrd="1" destOrd="0" presId="urn:microsoft.com/office/officeart/2005/8/layout/vList3#2"/>
    <dgm:cxn modelId="{B919EFB6-5402-46A4-BE9E-42906DE4EC07}" type="presParOf" srcId="{31444302-6DD6-BC4D-8A11-7C43A400D0B6}" destId="{A16BCDAF-13D2-2D4D-BF86-43DAA8ABE1C6}" srcOrd="5" destOrd="0" presId="urn:microsoft.com/office/officeart/2005/8/layout/vList3#2"/>
    <dgm:cxn modelId="{86D9A2D3-96B7-49E4-846D-A94426E2499C}" type="presParOf" srcId="{31444302-6DD6-BC4D-8A11-7C43A400D0B6}" destId="{D00B036D-66A3-4690-9C23-B507AEFF9356}" srcOrd="6" destOrd="0" presId="urn:microsoft.com/office/officeart/2005/8/layout/vList3#2"/>
    <dgm:cxn modelId="{FB806F6D-57BD-4EC0-A26E-FAC2D7D49B32}" type="presParOf" srcId="{D00B036D-66A3-4690-9C23-B507AEFF9356}" destId="{9D3EC226-A14A-4D4B-B383-0B1B0E130C18}" srcOrd="0" destOrd="0" presId="urn:microsoft.com/office/officeart/2005/8/layout/vList3#2"/>
    <dgm:cxn modelId="{FEBC24A0-73CF-4128-9114-2094A214F005}" type="presParOf" srcId="{D00B036D-66A3-4690-9C23-B507AEFF9356}" destId="{32A339CB-5DDC-45D1-868D-AF39F2A219F6}" srcOrd="1" destOrd="0" presId="urn:microsoft.com/office/officeart/2005/8/layout/vList3#2"/>
    <dgm:cxn modelId="{D6DB07AE-06D3-4CCE-9CAB-0F5158B0D428}" type="presParOf" srcId="{31444302-6DD6-BC4D-8A11-7C43A400D0B6}" destId="{903E9FF1-D101-4A56-B1D0-A802956F418A}" srcOrd="7" destOrd="0" presId="urn:microsoft.com/office/officeart/2005/8/layout/vList3#2"/>
    <dgm:cxn modelId="{E8B83598-7FFA-4E2F-B1FC-9AD329C66CA1}" type="presParOf" srcId="{31444302-6DD6-BC4D-8A11-7C43A400D0B6}" destId="{23EED847-B327-2045-86F5-C94AD7101AB5}" srcOrd="8" destOrd="0" presId="urn:microsoft.com/office/officeart/2005/8/layout/vList3#2"/>
    <dgm:cxn modelId="{7E3708E6-0CE3-47F9-993F-4AB3123361C3}" type="presParOf" srcId="{23EED847-B327-2045-86F5-C94AD7101AB5}" destId="{AA7109F6-1E4E-C14A-ABAC-6E444CAE4A1B}" srcOrd="0" destOrd="0" presId="urn:microsoft.com/office/officeart/2005/8/layout/vList3#2"/>
    <dgm:cxn modelId="{4F99C353-0EAC-491E-8F38-C7196A8AEADC}" type="presParOf" srcId="{23EED847-B327-2045-86F5-C94AD7101AB5}" destId="{F919988F-1EFB-8640-B2DF-3F563B58DF5F}" srcOrd="1" destOrd="0" presId="urn:microsoft.com/office/officeart/2005/8/layout/vList3#2"/>
    <dgm:cxn modelId="{D09B9F35-4FFC-428F-88C9-D610B811FE9F}" type="presParOf" srcId="{31444302-6DD6-BC4D-8A11-7C43A400D0B6}" destId="{9760C842-CD19-EE40-AB50-775A9B2B5DFF}" srcOrd="9" destOrd="0" presId="urn:microsoft.com/office/officeart/2005/8/layout/vList3#2"/>
    <dgm:cxn modelId="{C9F64FE3-F3CC-4944-B885-E5689EB0ADCB}" type="presParOf" srcId="{31444302-6DD6-BC4D-8A11-7C43A400D0B6}" destId="{DF4211F6-C2DA-D64C-9E84-80A66813D1A4}" srcOrd="10" destOrd="0" presId="urn:microsoft.com/office/officeart/2005/8/layout/vList3#2"/>
    <dgm:cxn modelId="{19FA19C0-C697-4CBE-9E5C-19BB69B5E175}" type="presParOf" srcId="{DF4211F6-C2DA-D64C-9E84-80A66813D1A4}" destId="{109B5CD2-C5BF-1B4D-850C-60C139A1464B}" srcOrd="0" destOrd="0" presId="urn:microsoft.com/office/officeart/2005/8/layout/vList3#2"/>
    <dgm:cxn modelId="{8E931AC4-8BE6-45EC-A1B1-4B845FC78ACF}" type="presParOf" srcId="{DF4211F6-C2DA-D64C-9E84-80A66813D1A4}" destId="{8A9B1574-4DB6-F74A-8091-483D9FF1AA6F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B1CF05-B476-47E3-A5EB-19E40B112CFA}">
      <dsp:nvSpPr>
        <dsp:cNvPr id="0" name=""/>
        <dsp:cNvSpPr/>
      </dsp:nvSpPr>
      <dsp:spPr>
        <a:xfrm rot="10800000">
          <a:off x="1571713" y="115"/>
          <a:ext cx="5391502" cy="1576481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bg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9712" tIns="49530" rIns="92456" bIns="49530" numCol="1" spcCol="1270" anchor="ctr" anchorCtr="0">
          <a:noAutofit/>
        </a:bodyPr>
        <a:lstStyle/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300" b="1" kern="1200" dirty="0" smtClean="0">
              <a:latin typeface="Arial" pitchFamily="34" charset="0"/>
              <a:cs typeface="Arial" pitchFamily="34" charset="0"/>
            </a:rPr>
            <a:t>Population: </a:t>
          </a:r>
          <a:r>
            <a:rPr lang="vi-VN" sz="1300" kern="1200" dirty="0" smtClean="0">
              <a:latin typeface="Arial" pitchFamily="34" charset="0"/>
              <a:cs typeface="Arial" pitchFamily="34" charset="0"/>
            </a:rPr>
            <a:t>96 million people (2017), 100 million (2025)</a:t>
          </a:r>
          <a:endParaRPr lang="en-US" sz="1300" kern="1200" dirty="0" smtClean="0">
            <a:latin typeface="Arial" pitchFamily="34" charset="0"/>
            <a:cs typeface="Arial" pitchFamily="34" charset="0"/>
          </a:endParaRPr>
        </a:p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300" b="1" kern="1200" dirty="0" smtClean="0">
              <a:latin typeface="Arial" pitchFamily="34" charset="0"/>
              <a:cs typeface="Arial" pitchFamily="34" charset="0"/>
            </a:rPr>
            <a:t>Working-age group: </a:t>
          </a:r>
          <a:r>
            <a:rPr lang="vi-VN" sz="1300" kern="1200" dirty="0" smtClean="0">
              <a:latin typeface="Arial" pitchFamily="34" charset="0"/>
              <a:cs typeface="Arial" pitchFamily="34" charset="0"/>
            </a:rPr>
            <a:t>60% of the population</a:t>
          </a:r>
          <a:r>
            <a:rPr lang="en-US" sz="1300" kern="1200" dirty="0" smtClean="0">
              <a:latin typeface="Arial" pitchFamily="34" charset="0"/>
              <a:cs typeface="Arial" pitchFamily="34" charset="0"/>
            </a:rPr>
            <a:t> - </a:t>
          </a:r>
          <a:r>
            <a:rPr lang="vi-VN" sz="1300" b="1" kern="1200" dirty="0" smtClean="0">
              <a:latin typeface="Arial" pitchFamily="34" charset="0"/>
              <a:cs typeface="Arial" pitchFamily="34" charset="0"/>
            </a:rPr>
            <a:t>median age</a:t>
          </a:r>
          <a:r>
            <a:rPr lang="en-US" sz="1300" b="1" kern="1200" dirty="0" smtClean="0">
              <a:latin typeface="Arial" pitchFamily="34" charset="0"/>
              <a:cs typeface="Arial" pitchFamily="34" charset="0"/>
            </a:rPr>
            <a:t>: </a:t>
          </a:r>
          <a:r>
            <a:rPr lang="vi-VN" sz="1300" kern="1200" dirty="0" smtClean="0">
              <a:latin typeface="Arial" pitchFamily="34" charset="0"/>
              <a:cs typeface="Arial" pitchFamily="34" charset="0"/>
            </a:rPr>
            <a:t>“30”</a:t>
          </a:r>
        </a:p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i="0" kern="1200" dirty="0" smtClean="0">
              <a:latin typeface="Arial" pitchFamily="34" charset="0"/>
              <a:cs typeface="Arial" pitchFamily="34" charset="0"/>
            </a:rPr>
            <a:t>The middle and affluent class</a:t>
          </a:r>
          <a:r>
            <a:rPr lang="vi-VN" sz="1300" b="1" kern="1200" dirty="0" smtClean="0">
              <a:effectLst/>
              <a:latin typeface="Arial" pitchFamily="34" charset="0"/>
              <a:cs typeface="Arial" pitchFamily="34" charset="0"/>
            </a:rPr>
            <a:t>: </a:t>
          </a:r>
          <a:r>
            <a:rPr lang="en-US" sz="1300" b="0" i="0" kern="1200" dirty="0" smtClean="0">
              <a:latin typeface="Arial" pitchFamily="34" charset="0"/>
              <a:cs typeface="Arial" pitchFamily="34" charset="0"/>
            </a:rPr>
            <a:t>12 million to 33 million</a:t>
          </a:r>
          <a:r>
            <a:rPr lang="vi-VN" sz="1300" b="0" i="0" kern="1200" dirty="0" smtClean="0">
              <a:latin typeface="Arial" pitchFamily="34" charset="0"/>
              <a:cs typeface="Arial" pitchFamily="34" charset="0"/>
            </a:rPr>
            <a:t> (2014 - 2020), one of the fastest growth rates in South East Asia</a:t>
          </a:r>
          <a:endParaRPr lang="vi-VN" sz="1300" i="0" kern="1200" dirty="0" smtClean="0">
            <a:latin typeface="Arial" pitchFamily="34" charset="0"/>
            <a:cs typeface="Arial" pitchFamily="34" charset="0"/>
          </a:endParaRPr>
        </a:p>
      </dsp:txBody>
      <dsp:txXfrm rot="10800000">
        <a:off x="1965833" y="115"/>
        <a:ext cx="4997382" cy="1576481"/>
      </dsp:txXfrm>
    </dsp:sp>
    <dsp:sp modelId="{90BAE661-889F-4289-AE59-6D48511C1C88}">
      <dsp:nvSpPr>
        <dsp:cNvPr id="0" name=""/>
        <dsp:cNvSpPr/>
      </dsp:nvSpPr>
      <dsp:spPr>
        <a:xfrm>
          <a:off x="756301" y="244430"/>
          <a:ext cx="1087851" cy="108785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912187-34D4-49AC-89F1-6E318816D73C}">
      <dsp:nvSpPr>
        <dsp:cNvPr id="0" name=""/>
        <dsp:cNvSpPr/>
      </dsp:nvSpPr>
      <dsp:spPr>
        <a:xfrm rot="10800000">
          <a:off x="1717643" y="1901328"/>
          <a:ext cx="5196929" cy="1087851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9712" tIns="49530" rIns="92456" bIns="49530" numCol="1" spcCol="1270" anchor="ctr" anchorCtr="0">
          <a:noAutofit/>
        </a:bodyPr>
        <a:lstStyle/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300" b="1" kern="1200" dirty="0" smtClean="0">
              <a:latin typeface="Arial" pitchFamily="34" charset="0"/>
              <a:cs typeface="Arial" pitchFamily="34" charset="0"/>
            </a:rPr>
            <a:t>GDP per capita: </a:t>
          </a:r>
          <a:r>
            <a:rPr lang="vi-VN" sz="1300" b="0" kern="1200" dirty="0" smtClean="0">
              <a:latin typeface="Arial" pitchFamily="34" charset="0"/>
              <a:cs typeface="Arial" pitchFamily="34" charset="0"/>
            </a:rPr>
            <a:t>US $</a:t>
          </a:r>
          <a:r>
            <a:rPr lang="en-US" sz="1300" b="0" i="0" kern="1200" dirty="0" smtClean="0">
              <a:latin typeface="Arial" pitchFamily="34" charset="0"/>
              <a:cs typeface="Arial" pitchFamily="34" charset="0"/>
            </a:rPr>
            <a:t>2,385 </a:t>
          </a:r>
          <a:r>
            <a:rPr lang="vi-VN" sz="1300" b="0" i="0" kern="1200" dirty="0" smtClean="0">
              <a:latin typeface="Arial" pitchFamily="34" charset="0"/>
              <a:cs typeface="Arial" pitchFamily="34" charset="0"/>
            </a:rPr>
            <a:t>(2017), US $</a:t>
          </a:r>
          <a:r>
            <a:rPr lang="en-US" sz="1300" b="0" i="0" kern="1200" dirty="0" smtClean="0">
              <a:latin typeface="Arial" pitchFamily="34" charset="0"/>
              <a:cs typeface="Arial" pitchFamily="34" charset="0"/>
            </a:rPr>
            <a:t>3,200 -</a:t>
          </a:r>
          <a:r>
            <a:rPr lang="vi-VN" sz="1300" b="0" i="0" kern="1200" dirty="0" smtClean="0">
              <a:latin typeface="Arial" pitchFamily="34" charset="0"/>
              <a:cs typeface="Arial" pitchFamily="34" charset="0"/>
            </a:rPr>
            <a:t> $</a:t>
          </a:r>
          <a:r>
            <a:rPr lang="en-US" sz="1300" b="0" i="0" kern="1200" dirty="0" smtClean="0">
              <a:latin typeface="Arial" pitchFamily="34" charset="0"/>
              <a:cs typeface="Arial" pitchFamily="34" charset="0"/>
            </a:rPr>
            <a:t>3,500</a:t>
          </a:r>
          <a:r>
            <a:rPr lang="vi-VN" sz="1300" b="0" i="0" kern="1200" dirty="0" smtClean="0">
              <a:latin typeface="Arial" pitchFamily="34" charset="0"/>
              <a:cs typeface="Arial" pitchFamily="34" charset="0"/>
            </a:rPr>
            <a:t> (2020) </a:t>
          </a:r>
        </a:p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Minimum  monthly wage</a:t>
          </a:r>
          <a:r>
            <a:rPr lang="vi-VN" sz="13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vi-VN" sz="1300" b="0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US</a:t>
          </a:r>
          <a:r>
            <a:rPr lang="vi-VN" sz="13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300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$121</a:t>
          </a:r>
          <a:r>
            <a:rPr lang="vi-VN" sz="1300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300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vi-VN" sz="1300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 $</a:t>
          </a:r>
          <a:r>
            <a:rPr lang="en-US" sz="1300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175 (2018) </a:t>
          </a:r>
          <a:endParaRPr lang="vi-VN" sz="1300" b="1" kern="1200" dirty="0" smtClean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1989606" y="1901328"/>
        <a:ext cx="4924966" cy="1087851"/>
      </dsp:txXfrm>
    </dsp:sp>
    <dsp:sp modelId="{BB3077E2-256B-4800-B03E-A140D46994AA}">
      <dsp:nvSpPr>
        <dsp:cNvPr id="0" name=""/>
        <dsp:cNvSpPr/>
      </dsp:nvSpPr>
      <dsp:spPr>
        <a:xfrm>
          <a:off x="804945" y="1901328"/>
          <a:ext cx="1087851" cy="1087851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FBECEB-978C-4C8D-B6D0-811E5556645B}">
      <dsp:nvSpPr>
        <dsp:cNvPr id="0" name=""/>
        <dsp:cNvSpPr/>
      </dsp:nvSpPr>
      <dsp:spPr>
        <a:xfrm rot="10800000">
          <a:off x="1717643" y="3313912"/>
          <a:ext cx="5196929" cy="1087851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9712" tIns="49530" rIns="92456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>
              <a:latin typeface="Arial" pitchFamily="34" charset="0"/>
              <a:cs typeface="Arial" pitchFamily="34" charset="0"/>
            </a:rPr>
            <a:t>Three Key Economic Regions</a:t>
          </a:r>
          <a:r>
            <a:rPr lang="en-US" sz="1300" b="0" kern="1200" dirty="0" smtClean="0">
              <a:latin typeface="Arial" pitchFamily="34" charset="0"/>
              <a:cs typeface="Arial" pitchFamily="34" charset="0"/>
            </a:rPr>
            <a:t>: </a:t>
          </a:r>
          <a:r>
            <a:rPr lang="en-US" sz="1300" b="1" kern="1200" dirty="0" smtClean="0">
              <a:latin typeface="Arial" pitchFamily="34" charset="0"/>
              <a:cs typeface="Arial" pitchFamily="34" charset="0"/>
            </a:rPr>
            <a:t>North</a:t>
          </a:r>
          <a:r>
            <a:rPr lang="en-US" sz="1300" b="0" kern="1200" dirty="0" smtClean="0">
              <a:latin typeface="Arial" pitchFamily="34" charset="0"/>
              <a:cs typeface="Arial" pitchFamily="34" charset="0"/>
            </a:rPr>
            <a:t> (Hanoi </a:t>
          </a:r>
          <a:r>
            <a:rPr lang="vi-VN" sz="1300" b="0" kern="1200" dirty="0" smtClean="0">
              <a:latin typeface="Arial" pitchFamily="34" charset="0"/>
              <a:cs typeface="Arial" pitchFamily="34" charset="0"/>
            </a:rPr>
            <a:t>– </a:t>
          </a:r>
          <a:r>
            <a:rPr lang="en-US" sz="1300" b="0" kern="1200" dirty="0" smtClean="0">
              <a:latin typeface="Arial" pitchFamily="34" charset="0"/>
              <a:cs typeface="Arial" pitchFamily="34" charset="0"/>
            </a:rPr>
            <a:t>the </a:t>
          </a:r>
          <a:r>
            <a:rPr lang="vi-VN" sz="1300" b="0" kern="1200" dirty="0" smtClean="0">
              <a:latin typeface="Arial" pitchFamily="34" charset="0"/>
              <a:cs typeface="Arial" pitchFamily="34" charset="0"/>
            </a:rPr>
            <a:t>c</a:t>
          </a:r>
          <a:r>
            <a:rPr lang="en-US" sz="1300" b="0" kern="1200" dirty="0" err="1" smtClean="0">
              <a:latin typeface="Arial" pitchFamily="34" charset="0"/>
              <a:cs typeface="Arial" pitchFamily="34" charset="0"/>
            </a:rPr>
            <a:t>apital</a:t>
          </a:r>
          <a:r>
            <a:rPr lang="en-US" sz="1300" b="0" kern="1200" dirty="0" smtClean="0">
              <a:latin typeface="Arial" pitchFamily="34" charset="0"/>
              <a:cs typeface="Arial" pitchFamily="34" charset="0"/>
            </a:rPr>
            <a:t>),</a:t>
          </a:r>
          <a:r>
            <a:rPr lang="en-US" sz="1300" b="1" kern="1200" dirty="0" smtClean="0">
              <a:latin typeface="Arial" pitchFamily="34" charset="0"/>
              <a:cs typeface="Arial" pitchFamily="34" charset="0"/>
            </a:rPr>
            <a:t>Central</a:t>
          </a:r>
          <a:r>
            <a:rPr lang="vi-VN" sz="13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vi-VN" sz="1300" b="0" kern="1200" dirty="0" smtClean="0">
              <a:latin typeface="Arial" pitchFamily="34" charset="0"/>
              <a:cs typeface="Arial" pitchFamily="34" charset="0"/>
            </a:rPr>
            <a:t>(Da Nang – </a:t>
          </a:r>
          <a:r>
            <a:rPr lang="en-US" sz="1300" b="0" kern="1200" dirty="0" smtClean="0">
              <a:latin typeface="Arial" pitchFamily="34" charset="0"/>
              <a:cs typeface="Arial" pitchFamily="34" charset="0"/>
            </a:rPr>
            <a:t>the </a:t>
          </a:r>
          <a:r>
            <a:rPr lang="vi-VN" sz="1300" b="0" kern="1200" dirty="0" smtClean="0">
              <a:latin typeface="Arial" pitchFamily="34" charset="0"/>
              <a:cs typeface="Arial" pitchFamily="34" charset="0"/>
            </a:rPr>
            <a:t>3rd largest and seaport city</a:t>
          </a:r>
          <a:r>
            <a:rPr lang="en-US" sz="1300" b="0" kern="1200" dirty="0" smtClean="0">
              <a:latin typeface="Arial" pitchFamily="34" charset="0"/>
              <a:cs typeface="Arial" pitchFamily="34" charset="0"/>
            </a:rPr>
            <a:t>), </a:t>
          </a:r>
          <a:r>
            <a:rPr lang="en-US" sz="1300" b="1" kern="1200" dirty="0" smtClean="0">
              <a:latin typeface="Arial" pitchFamily="34" charset="0"/>
              <a:cs typeface="Arial" pitchFamily="34" charset="0"/>
            </a:rPr>
            <a:t>South </a:t>
          </a:r>
          <a:r>
            <a:rPr lang="en-US" sz="1300" b="0" kern="1200" dirty="0" smtClean="0">
              <a:latin typeface="Arial" pitchFamily="34" charset="0"/>
              <a:cs typeface="Arial" pitchFamily="34" charset="0"/>
            </a:rPr>
            <a:t>(Ho Chi Minh – the </a:t>
          </a:r>
          <a:r>
            <a:rPr lang="en-US" sz="1300" b="0" i="0" kern="1200" dirty="0" smtClean="0">
              <a:latin typeface="Arial" pitchFamily="34" charset="0"/>
              <a:cs typeface="Arial" pitchFamily="34" charset="0"/>
            </a:rPr>
            <a:t>largest commercial city) </a:t>
          </a:r>
          <a:endParaRPr lang="en-US" sz="1300" kern="1200" dirty="0" smtClean="0">
            <a:latin typeface="Arial"/>
            <a:cs typeface="Arial"/>
          </a:endParaRPr>
        </a:p>
      </dsp:txBody>
      <dsp:txXfrm rot="10800000">
        <a:off x="1989606" y="3313912"/>
        <a:ext cx="4924966" cy="1087851"/>
      </dsp:txXfrm>
    </dsp:sp>
    <dsp:sp modelId="{34598E16-4BBE-44A2-A42F-14889D3E9E53}">
      <dsp:nvSpPr>
        <dsp:cNvPr id="0" name=""/>
        <dsp:cNvSpPr/>
      </dsp:nvSpPr>
      <dsp:spPr>
        <a:xfrm>
          <a:off x="804945" y="3313912"/>
          <a:ext cx="1087851" cy="1087851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6E8165-B051-2A45-8929-602173A42345}">
      <dsp:nvSpPr>
        <dsp:cNvPr id="0" name=""/>
        <dsp:cNvSpPr/>
      </dsp:nvSpPr>
      <dsp:spPr>
        <a:xfrm rot="10800000">
          <a:off x="1361026" y="3181"/>
          <a:ext cx="4779237" cy="628934"/>
        </a:xfrm>
        <a:prstGeom prst="homePlate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77343" tIns="49530" rIns="92456" bIns="49530" numCol="1" spcCol="1270" anchor="ctr" anchorCtr="0">
          <a:noAutofit/>
        </a:bodyPr>
        <a:lstStyle/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>
              <a:latin typeface="Arial"/>
              <a:cs typeface="Arial"/>
            </a:rPr>
            <a:t>GDP growth rate: 6.81% in 2017, the highest rate since 2011</a:t>
          </a:r>
          <a:endParaRPr lang="en-US" sz="1300" kern="1200" dirty="0">
            <a:latin typeface="Arial"/>
            <a:cs typeface="Arial"/>
          </a:endParaRPr>
        </a:p>
      </dsp:txBody>
      <dsp:txXfrm rot="10800000">
        <a:off x="1518259" y="3181"/>
        <a:ext cx="4622004" cy="628934"/>
      </dsp:txXfrm>
    </dsp:sp>
    <dsp:sp modelId="{027EE8E7-91E0-A54B-BC83-67E9C71C2622}">
      <dsp:nvSpPr>
        <dsp:cNvPr id="0" name=""/>
        <dsp:cNvSpPr/>
      </dsp:nvSpPr>
      <dsp:spPr>
        <a:xfrm>
          <a:off x="678066" y="3181"/>
          <a:ext cx="628934" cy="628934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2DF36DA-2DC1-4799-9054-5867FB026BF4}">
      <dsp:nvSpPr>
        <dsp:cNvPr id="0" name=""/>
        <dsp:cNvSpPr/>
      </dsp:nvSpPr>
      <dsp:spPr>
        <a:xfrm rot="10800000">
          <a:off x="1287044" y="819858"/>
          <a:ext cx="4877881" cy="807036"/>
        </a:xfrm>
        <a:prstGeom prst="homePlate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77343" tIns="49530" rIns="92456" bIns="49530" numCol="1" spcCol="1270" anchor="ctr" anchorCtr="0">
          <a:noAutofit/>
        </a:bodyPr>
        <a:lstStyle/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0" kern="1200" dirty="0" smtClean="0">
              <a:latin typeface="Arial"/>
              <a:cs typeface="Arial"/>
            </a:rPr>
            <a:t>FDI: US $35.88 billion, the highest figure since 2007</a:t>
          </a:r>
        </a:p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0" kern="1200" dirty="0" smtClean="0">
              <a:latin typeface="Arial"/>
              <a:cs typeface="Arial"/>
            </a:rPr>
            <a:t>Global FDI Country Attractiveness Index: </a:t>
          </a:r>
          <a:r>
            <a:rPr lang="en-US" sz="1300" kern="1200" dirty="0" smtClean="0">
              <a:latin typeface="Arial"/>
              <a:cs typeface="Arial"/>
            </a:rPr>
            <a:t>58</a:t>
          </a:r>
          <a:r>
            <a:rPr lang="en-US" sz="1300" kern="1200" baseline="30000" dirty="0" smtClean="0">
              <a:latin typeface="Arial"/>
              <a:cs typeface="Arial"/>
            </a:rPr>
            <a:t>th</a:t>
          </a:r>
          <a:r>
            <a:rPr lang="en-US" sz="1300" kern="1200" dirty="0" smtClean="0">
              <a:latin typeface="Arial"/>
              <a:cs typeface="Arial"/>
            </a:rPr>
            <a:t> in the world, 6</a:t>
          </a:r>
          <a:r>
            <a:rPr lang="en-US" sz="1300" kern="1200" baseline="30000" dirty="0" smtClean="0">
              <a:latin typeface="Arial"/>
              <a:cs typeface="Arial"/>
            </a:rPr>
            <a:t>th</a:t>
          </a:r>
          <a:r>
            <a:rPr lang="en-US" sz="1300" kern="1200" dirty="0" smtClean="0">
              <a:latin typeface="Arial"/>
              <a:cs typeface="Arial"/>
            </a:rPr>
            <a:t> compared to other South East Asian countries and China in 2017 </a:t>
          </a:r>
          <a:endParaRPr lang="en-US" sz="1300" kern="1200" dirty="0">
            <a:latin typeface="Arial"/>
            <a:cs typeface="Arial"/>
          </a:endParaRPr>
        </a:p>
      </dsp:txBody>
      <dsp:txXfrm rot="10800000">
        <a:off x="1488803" y="819858"/>
        <a:ext cx="4676122" cy="807036"/>
      </dsp:txXfrm>
    </dsp:sp>
    <dsp:sp modelId="{0A9CF32B-0D78-4865-8AA3-67EC0C84A836}">
      <dsp:nvSpPr>
        <dsp:cNvPr id="0" name=""/>
        <dsp:cNvSpPr/>
      </dsp:nvSpPr>
      <dsp:spPr>
        <a:xfrm>
          <a:off x="653405" y="908909"/>
          <a:ext cx="628934" cy="628934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F06B419-2F8C-0E4D-B63C-F9A76E5D9E82}">
      <dsp:nvSpPr>
        <dsp:cNvPr id="0" name=""/>
        <dsp:cNvSpPr/>
      </dsp:nvSpPr>
      <dsp:spPr>
        <a:xfrm rot="10800000">
          <a:off x="1361026" y="1814636"/>
          <a:ext cx="4779237" cy="628934"/>
        </a:xfrm>
        <a:prstGeom prst="homePlate">
          <a:avLst/>
        </a:prstGeom>
        <a:solidFill>
          <a:schemeClr val="lt1"/>
        </a:solidFill>
        <a:ln w="25400" cap="flat" cmpd="sng" algn="ctr">
          <a:solidFill>
            <a:schemeClr val="accent1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277343" tIns="49530" rIns="92456" bIns="49530" numCol="1" spcCol="1270" anchor="ctr" anchorCtr="0">
          <a:noAutofit/>
        </a:bodyPr>
        <a:lstStyle/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>
              <a:latin typeface="Arial"/>
              <a:cs typeface="Arial"/>
            </a:rPr>
            <a:t>Import-export turnover: US $425.12 billion in 2017, an increase of 21% compared to 2016</a:t>
          </a:r>
        </a:p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>
              <a:latin typeface="Arial"/>
              <a:cs typeface="Arial"/>
            </a:rPr>
            <a:t>Net export: US $2.92 billion in 2017, an increase of 64% </a:t>
          </a:r>
          <a:endParaRPr lang="en-US" sz="1300" kern="1200" dirty="0">
            <a:latin typeface="Arial"/>
            <a:cs typeface="Arial"/>
          </a:endParaRPr>
        </a:p>
      </dsp:txBody>
      <dsp:txXfrm rot="10800000">
        <a:off x="1518259" y="1814636"/>
        <a:ext cx="4622004" cy="628934"/>
      </dsp:txXfrm>
    </dsp:sp>
    <dsp:sp modelId="{E81589DA-BFD6-CD49-A52A-5BDAD499C4BA}">
      <dsp:nvSpPr>
        <dsp:cNvPr id="0" name=""/>
        <dsp:cNvSpPr/>
      </dsp:nvSpPr>
      <dsp:spPr>
        <a:xfrm>
          <a:off x="701594" y="1822347"/>
          <a:ext cx="628934" cy="628934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accent1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</dsp:sp>
    <dsp:sp modelId="{32A339CB-5DDC-45D1-868D-AF39F2A219F6}">
      <dsp:nvSpPr>
        <dsp:cNvPr id="0" name=""/>
        <dsp:cNvSpPr/>
      </dsp:nvSpPr>
      <dsp:spPr>
        <a:xfrm rot="10800000">
          <a:off x="1361026" y="2644093"/>
          <a:ext cx="4779237" cy="628934"/>
        </a:xfrm>
        <a:prstGeom prst="homePlate">
          <a:avLst/>
        </a:prstGeom>
        <a:solidFill>
          <a:schemeClr val="lt1"/>
        </a:solidFill>
        <a:ln w="25400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277343" tIns="49530" rIns="92456" bIns="49530" numCol="1" spcCol="1270" anchor="ctr" anchorCtr="0">
          <a:noAutofit/>
        </a:bodyPr>
        <a:lstStyle/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>
              <a:latin typeface="Arial" pitchFamily="34" charset="0"/>
              <a:cs typeface="Arial" pitchFamily="34" charset="0"/>
            </a:rPr>
            <a:t>Until 2017, 10 FTAs have come into force, EU-VN FTA will be effective in </a:t>
          </a:r>
          <a:r>
            <a:rPr lang="vi-VN" sz="1300" kern="1200" dirty="0" smtClean="0">
              <a:latin typeface="Arial" pitchFamily="34" charset="0"/>
              <a:cs typeface="Arial" pitchFamily="34" charset="0"/>
            </a:rPr>
            <a:t>mid-</a:t>
          </a:r>
          <a:r>
            <a:rPr lang="en-US" sz="1300" kern="1200" dirty="0" smtClean="0">
              <a:latin typeface="Arial" pitchFamily="34" charset="0"/>
              <a:cs typeface="Arial" pitchFamily="34" charset="0"/>
            </a:rPr>
            <a:t>2018, 5 FTAs are under negotiation</a:t>
          </a:r>
          <a:endParaRPr lang="en-US" sz="1300" kern="1200" dirty="0">
            <a:latin typeface="Arial" pitchFamily="34" charset="0"/>
            <a:cs typeface="Arial" pitchFamily="34" charset="0"/>
          </a:endParaRPr>
        </a:p>
      </dsp:txBody>
      <dsp:txXfrm rot="10800000">
        <a:off x="1518259" y="2644093"/>
        <a:ext cx="4622004" cy="628934"/>
      </dsp:txXfrm>
    </dsp:sp>
    <dsp:sp modelId="{9D3EC226-A14A-4D4B-B383-0B1B0E130C18}">
      <dsp:nvSpPr>
        <dsp:cNvPr id="0" name=""/>
        <dsp:cNvSpPr/>
      </dsp:nvSpPr>
      <dsp:spPr>
        <a:xfrm>
          <a:off x="688645" y="2635803"/>
          <a:ext cx="628934" cy="654494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</dsp:sp>
    <dsp:sp modelId="{F919988F-1EFB-8640-B2DF-3F563B58DF5F}">
      <dsp:nvSpPr>
        <dsp:cNvPr id="0" name=""/>
        <dsp:cNvSpPr/>
      </dsp:nvSpPr>
      <dsp:spPr>
        <a:xfrm rot="10800000">
          <a:off x="1361026" y="3473549"/>
          <a:ext cx="4779237" cy="628934"/>
        </a:xfrm>
        <a:prstGeom prst="homePlate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77343" tIns="49530" rIns="92456" bIns="49530" numCol="1" spcCol="1270" anchor="ctr" anchorCtr="0">
          <a:noAutofit/>
        </a:bodyPr>
        <a:lstStyle/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0" i="0" u="none" kern="1200" dirty="0" smtClean="0">
              <a:latin typeface="Arial" pitchFamily="34" charset="0"/>
              <a:cs typeface="Arial" pitchFamily="34" charset="0"/>
            </a:rPr>
            <a:t>Global manufacturing competitiveness: 18</a:t>
          </a:r>
          <a:r>
            <a:rPr lang="en-US" sz="1300" b="0" i="0" u="none" kern="1200" baseline="30000" dirty="0" smtClean="0">
              <a:latin typeface="Arial" pitchFamily="34" charset="0"/>
              <a:cs typeface="Arial" pitchFamily="34" charset="0"/>
            </a:rPr>
            <a:t>th</a:t>
          </a:r>
          <a:r>
            <a:rPr lang="en-US" sz="1300" b="0" i="0" u="none" kern="1200" dirty="0" smtClean="0">
              <a:latin typeface="Arial" pitchFamily="34" charset="0"/>
              <a:cs typeface="Arial" pitchFamily="34" charset="0"/>
            </a:rPr>
            <a:t> in 2016, 12</a:t>
          </a:r>
          <a:r>
            <a:rPr lang="en-US" sz="1300" b="0" i="0" u="none" kern="1200" baseline="30000" dirty="0" smtClean="0">
              <a:latin typeface="Arial" pitchFamily="34" charset="0"/>
              <a:cs typeface="Arial" pitchFamily="34" charset="0"/>
            </a:rPr>
            <a:t>th</a:t>
          </a:r>
          <a:r>
            <a:rPr lang="en-US" sz="1300" b="0" i="0" u="none" kern="1200" dirty="0" smtClean="0">
              <a:latin typeface="Arial" pitchFamily="34" charset="0"/>
              <a:cs typeface="Arial" pitchFamily="34" charset="0"/>
            </a:rPr>
            <a:t> in 2020</a:t>
          </a:r>
          <a:endParaRPr lang="en-US" sz="1300" kern="1200" dirty="0">
            <a:latin typeface="Arial" pitchFamily="34" charset="0"/>
            <a:cs typeface="Arial" pitchFamily="34" charset="0"/>
          </a:endParaRPr>
        </a:p>
      </dsp:txBody>
      <dsp:txXfrm rot="10800000">
        <a:off x="1518259" y="3473549"/>
        <a:ext cx="4622004" cy="628934"/>
      </dsp:txXfrm>
    </dsp:sp>
    <dsp:sp modelId="{AA7109F6-1E4E-C14A-ABAC-6E444CAE4A1B}">
      <dsp:nvSpPr>
        <dsp:cNvPr id="0" name=""/>
        <dsp:cNvSpPr/>
      </dsp:nvSpPr>
      <dsp:spPr>
        <a:xfrm>
          <a:off x="681563" y="3444983"/>
          <a:ext cx="628934" cy="628934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</dsp:sp>
    <dsp:sp modelId="{8A9B1574-4DB6-F74A-8091-483D9FF1AA6F}">
      <dsp:nvSpPr>
        <dsp:cNvPr id="0" name=""/>
        <dsp:cNvSpPr/>
      </dsp:nvSpPr>
      <dsp:spPr>
        <a:xfrm rot="10800000">
          <a:off x="1300147" y="4290226"/>
          <a:ext cx="4906939" cy="884647"/>
        </a:xfrm>
        <a:prstGeom prst="homePlate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77343" tIns="49530" rIns="92456" bIns="49530" numCol="1" spcCol="1270" anchor="ctr" anchorCtr="0">
          <a:noAutofit/>
        </a:bodyPr>
        <a:lstStyle/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>
              <a:latin typeface="Arial" pitchFamily="34" charset="0"/>
              <a:cs typeface="Arial" pitchFamily="34" charset="0"/>
            </a:rPr>
            <a:t>A strong commitment of the government on creating a liberalized business environment: 406 SOEs will be divested over the 2017-2020 period with the estimated total face value divestments of VND 64.46 trillion (US $2.82 billion)</a:t>
          </a:r>
          <a:endParaRPr lang="en-US" sz="1300" kern="1200" dirty="0">
            <a:latin typeface="Arial" pitchFamily="34" charset="0"/>
            <a:cs typeface="Arial" pitchFamily="34" charset="0"/>
          </a:endParaRPr>
        </a:p>
      </dsp:txBody>
      <dsp:txXfrm rot="10800000">
        <a:off x="1521309" y="4290226"/>
        <a:ext cx="4685777" cy="884647"/>
      </dsp:txXfrm>
    </dsp:sp>
    <dsp:sp modelId="{109B5CD2-C5BF-1B4D-850C-60C139A1464B}">
      <dsp:nvSpPr>
        <dsp:cNvPr id="0" name=""/>
        <dsp:cNvSpPr/>
      </dsp:nvSpPr>
      <dsp:spPr>
        <a:xfrm>
          <a:off x="576345" y="4363717"/>
          <a:ext cx="768520" cy="628934"/>
        </a:xfrm>
        <a:prstGeom prst="ellipse">
          <a:avLst/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image" Target="../media/image3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F93A9-2D7B-42A9-B242-DF4B051FE43C}" type="datetimeFigureOut">
              <a:rPr lang="zh-CN" altLang="en-US" smtClean="0"/>
              <a:pPr/>
              <a:t>2018/2/23</a:t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116FC4-42E0-44A6-AC3E-D6D75AE5F59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8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16FC4-42E0-44A6-AC3E-D6D75AE5F591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61015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16FC4-42E0-44A6-AC3E-D6D75AE5F591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776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SA PPT template 2016-01.jp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8"/>
          <a:stretch/>
        </p:blipFill>
        <p:spPr>
          <a:xfrm>
            <a:off x="25400" y="12700"/>
            <a:ext cx="9118600" cy="6858000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351950" y="2570164"/>
            <a:ext cx="5385974" cy="925073"/>
          </a:xfrm>
        </p:spPr>
        <p:txBody>
          <a:bodyPr anchor="b" anchorCtr="0">
            <a:normAutofit/>
          </a:bodyPr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351950" y="3495237"/>
            <a:ext cx="5385972" cy="38040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3" name="Text Placeholder 2"/>
          <p:cNvSpPr txBox="1">
            <a:spLocks/>
          </p:cNvSpPr>
          <p:nvPr userDrawn="1"/>
        </p:nvSpPr>
        <p:spPr>
          <a:xfrm>
            <a:off x="351950" y="6122498"/>
            <a:ext cx="7772400" cy="3779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200" dirty="0" err="1" smtClean="0">
                <a:solidFill>
                  <a:schemeClr val="tx1"/>
                </a:solidFill>
                <a:latin typeface="Arial"/>
                <a:cs typeface="Arial"/>
              </a:rPr>
              <a:t>www.dezshira.com</a:t>
            </a:r>
            <a:endParaRPr lang="en-US" sz="1200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40326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-ASEA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1206500"/>
          </a:xfrm>
        </p:spPr>
        <p:txBody>
          <a:bodyPr anchor="t" anchorCtr="0">
            <a:normAutofit/>
          </a:bodyPr>
          <a:lstStyle>
            <a:lvl1pPr algn="l">
              <a:defRPr sz="3200">
                <a:solidFill>
                  <a:srgbClr val="FCCC1A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739901"/>
            <a:ext cx="8356600" cy="4191000"/>
          </a:xfrm>
        </p:spPr>
        <p:txBody>
          <a:bodyPr>
            <a:normAutofit/>
          </a:bodyPr>
          <a:lstStyle>
            <a:lvl1pPr>
              <a:buClr>
                <a:srgbClr val="FCCC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>
              <a:buClr>
                <a:srgbClr val="FCCC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2pPr>
            <a:lvl3pPr>
              <a:buClr>
                <a:srgbClr val="FCCC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3pPr>
            <a:lvl4pPr>
              <a:buClr>
                <a:srgbClr val="FCCC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4pPr>
            <a:lvl5pPr>
              <a:buClr>
                <a:srgbClr val="FCCC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419850"/>
            <a:ext cx="2133600" cy="365125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fld id="{5114C146-A0E9-8048-96AA-DFD229C601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 Placeholder 2"/>
          <p:cNvSpPr txBox="1">
            <a:spLocks/>
          </p:cNvSpPr>
          <p:nvPr userDrawn="1"/>
        </p:nvSpPr>
        <p:spPr>
          <a:xfrm>
            <a:off x="351950" y="6122498"/>
            <a:ext cx="7772400" cy="3779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200" dirty="0" err="1" smtClean="0">
                <a:solidFill>
                  <a:schemeClr val="tx1"/>
                </a:solidFill>
                <a:latin typeface="Arial"/>
                <a:cs typeface="Arial"/>
              </a:rPr>
              <a:t>www.dezshira.com</a:t>
            </a:r>
            <a:endParaRPr lang="en-US" sz="1200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76134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-Chin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1206500"/>
          </a:xfrm>
        </p:spPr>
        <p:txBody>
          <a:bodyPr anchor="t" anchorCtr="0">
            <a:normAutofit/>
          </a:bodyPr>
          <a:lstStyle>
            <a:lvl1pPr algn="l">
              <a:defRPr sz="3200">
                <a:solidFill>
                  <a:srgbClr val="E0001A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739901"/>
            <a:ext cx="8356600" cy="4191000"/>
          </a:xfrm>
        </p:spPr>
        <p:txBody>
          <a:bodyPr>
            <a:normAutofit/>
          </a:bodyPr>
          <a:lstStyle>
            <a:lvl1pPr>
              <a:buClr>
                <a:srgbClr val="E000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>
              <a:buClr>
                <a:srgbClr val="E000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2pPr>
            <a:lvl3pPr>
              <a:buClr>
                <a:srgbClr val="E000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3pPr>
            <a:lvl4pPr>
              <a:buClr>
                <a:srgbClr val="E000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4pPr>
            <a:lvl5pPr>
              <a:buClr>
                <a:srgbClr val="E000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419850"/>
            <a:ext cx="2133600" cy="365125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fld id="{5114C146-A0E9-8048-96AA-DFD229C601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 Placeholder 2"/>
          <p:cNvSpPr txBox="1">
            <a:spLocks/>
          </p:cNvSpPr>
          <p:nvPr userDrawn="1"/>
        </p:nvSpPr>
        <p:spPr>
          <a:xfrm>
            <a:off x="351950" y="6122498"/>
            <a:ext cx="7772400" cy="3779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200" dirty="0" err="1" smtClean="0">
                <a:solidFill>
                  <a:schemeClr val="tx1"/>
                </a:solidFill>
                <a:latin typeface="Arial"/>
                <a:cs typeface="Arial"/>
              </a:rPr>
              <a:t>www.dezshira.com</a:t>
            </a:r>
            <a:endParaRPr lang="en-US" sz="1200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5834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-Indi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1206500"/>
          </a:xfrm>
        </p:spPr>
        <p:txBody>
          <a:bodyPr anchor="t" anchorCtr="0">
            <a:normAutofit/>
          </a:bodyPr>
          <a:lstStyle>
            <a:lvl1pPr algn="l">
              <a:defRPr sz="3200">
                <a:solidFill>
                  <a:srgbClr val="08891A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739901"/>
            <a:ext cx="8356600" cy="4191000"/>
          </a:xfrm>
        </p:spPr>
        <p:txBody>
          <a:bodyPr>
            <a:normAutofit/>
          </a:bodyPr>
          <a:lstStyle>
            <a:lvl1pPr>
              <a:buClr>
                <a:srgbClr val="0889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>
              <a:buClr>
                <a:srgbClr val="0889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2pPr>
            <a:lvl3pPr>
              <a:buClr>
                <a:srgbClr val="0889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3pPr>
            <a:lvl4pPr>
              <a:buClr>
                <a:srgbClr val="0889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4pPr>
            <a:lvl5pPr>
              <a:buClr>
                <a:srgbClr val="0889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419850"/>
            <a:ext cx="2133600" cy="365125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fld id="{5114C146-A0E9-8048-96AA-DFD229C601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 Placeholder 2"/>
          <p:cNvSpPr txBox="1">
            <a:spLocks/>
          </p:cNvSpPr>
          <p:nvPr userDrawn="1"/>
        </p:nvSpPr>
        <p:spPr>
          <a:xfrm>
            <a:off x="351950" y="6122498"/>
            <a:ext cx="7772400" cy="3779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200" dirty="0" err="1" smtClean="0">
                <a:solidFill>
                  <a:schemeClr val="tx1"/>
                </a:solidFill>
                <a:latin typeface="Arial"/>
                <a:cs typeface="Arial"/>
              </a:rPr>
              <a:t>www.dezshira.com</a:t>
            </a:r>
            <a:endParaRPr lang="en-US" sz="1200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61358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-Vietnam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1206500"/>
          </a:xfrm>
        </p:spPr>
        <p:txBody>
          <a:bodyPr anchor="t" anchorCtr="0">
            <a:normAutofit/>
          </a:bodyPr>
          <a:lstStyle>
            <a:lvl1pPr algn="l">
              <a:defRPr sz="3200">
                <a:solidFill>
                  <a:srgbClr val="646EAB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739901"/>
            <a:ext cx="8356600" cy="4191000"/>
          </a:xfrm>
        </p:spPr>
        <p:txBody>
          <a:bodyPr>
            <a:normAutofit/>
          </a:bodyPr>
          <a:lstStyle>
            <a:lvl1pPr>
              <a:buClr>
                <a:srgbClr val="646EAB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>
              <a:buClr>
                <a:srgbClr val="646EAB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2pPr>
            <a:lvl3pPr>
              <a:buClr>
                <a:srgbClr val="646EAB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3pPr>
            <a:lvl4pPr>
              <a:buClr>
                <a:srgbClr val="646EAB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4pPr>
            <a:lvl5pPr>
              <a:buClr>
                <a:srgbClr val="646EAB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419850"/>
            <a:ext cx="2133600" cy="365125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fld id="{5114C146-A0E9-8048-96AA-DFD229C601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351950" y="6122498"/>
            <a:ext cx="7772400" cy="3779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200" dirty="0" err="1" smtClean="0">
                <a:solidFill>
                  <a:schemeClr val="tx1"/>
                </a:solidFill>
                <a:latin typeface="Arial"/>
                <a:cs typeface="Arial"/>
              </a:rPr>
              <a:t>www.dezshira.com</a:t>
            </a:r>
            <a:endParaRPr lang="en-US" sz="1200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30358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Singapor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51948" y="2271595"/>
            <a:ext cx="3851752" cy="2668705"/>
          </a:xfrm>
        </p:spPr>
        <p:txBody>
          <a:bodyPr anchor="t" anchorCtr="0">
            <a:normAutofit/>
          </a:bodyPr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51948" y="1859721"/>
            <a:ext cx="3851752" cy="411874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rgbClr val="FCCC1A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Section 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430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-  Beijing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51948" y="2271595"/>
            <a:ext cx="3851752" cy="2668705"/>
          </a:xfrm>
        </p:spPr>
        <p:txBody>
          <a:bodyPr anchor="t" anchorCtr="0">
            <a:normAutofit/>
          </a:bodyPr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51948" y="1859721"/>
            <a:ext cx="3851752" cy="411874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rgbClr val="FF0000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Section 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225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Shanghai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51948" y="2271595"/>
            <a:ext cx="3851752" cy="2668705"/>
          </a:xfrm>
        </p:spPr>
        <p:txBody>
          <a:bodyPr anchor="t" anchorCtr="0">
            <a:normAutofit/>
          </a:bodyPr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51948" y="1859721"/>
            <a:ext cx="3851752" cy="411874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rgbClr val="FF0000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Section 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4424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Guangzhou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51948" y="2271595"/>
            <a:ext cx="3851752" cy="2668705"/>
          </a:xfrm>
        </p:spPr>
        <p:txBody>
          <a:bodyPr anchor="t" anchorCtr="0">
            <a:normAutofit/>
          </a:bodyPr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51948" y="1859721"/>
            <a:ext cx="3851752" cy="411874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rgbClr val="FF0000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Section 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476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Shenzhe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51948" y="2271595"/>
            <a:ext cx="3851752" cy="2668705"/>
          </a:xfrm>
        </p:spPr>
        <p:txBody>
          <a:bodyPr anchor="t" anchorCtr="0">
            <a:normAutofit/>
          </a:bodyPr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51948" y="1859721"/>
            <a:ext cx="3851752" cy="411874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rgbClr val="FF0000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Section 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462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Indi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51948" y="2271595"/>
            <a:ext cx="3851752" cy="2668705"/>
          </a:xfrm>
        </p:spPr>
        <p:txBody>
          <a:bodyPr anchor="t" anchorCtr="0">
            <a:normAutofit/>
          </a:bodyPr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51948" y="1859721"/>
            <a:ext cx="3851752" cy="411874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rgbClr val="08891A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Section 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546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Vietnam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51948" y="2271595"/>
            <a:ext cx="3851752" cy="2668705"/>
          </a:xfrm>
        </p:spPr>
        <p:txBody>
          <a:bodyPr anchor="t" anchorCtr="0">
            <a:normAutofit/>
          </a:bodyPr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51948" y="1859721"/>
            <a:ext cx="3851752" cy="411874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rgbClr val="646EAB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Section 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5759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6400" y="1739900"/>
            <a:ext cx="4038600" cy="4386263"/>
          </a:xfrm>
        </p:spPr>
        <p:txBody>
          <a:bodyPr>
            <a:normAutofit/>
          </a:bodyPr>
          <a:lstStyle>
            <a:lvl1pPr>
              <a:defRPr sz="1600">
                <a:latin typeface="Arial"/>
                <a:cs typeface="Arial"/>
              </a:defRPr>
            </a:lvl1pPr>
            <a:lvl2pPr>
              <a:defRPr sz="1600">
                <a:latin typeface="Arial"/>
                <a:cs typeface="Arial"/>
              </a:defRPr>
            </a:lvl2pPr>
            <a:lvl3pPr>
              <a:defRPr sz="1600">
                <a:latin typeface="Arial"/>
                <a:cs typeface="Arial"/>
              </a:defRPr>
            </a:lvl3pPr>
            <a:lvl4pPr>
              <a:defRPr sz="1600">
                <a:latin typeface="Arial"/>
                <a:cs typeface="Arial"/>
              </a:defRPr>
            </a:lvl4pPr>
            <a:lvl5pPr>
              <a:defRPr sz="16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739900"/>
            <a:ext cx="4038600" cy="4386263"/>
          </a:xfrm>
        </p:spPr>
        <p:txBody>
          <a:bodyPr>
            <a:normAutofit/>
          </a:bodyPr>
          <a:lstStyle>
            <a:lvl1pPr>
              <a:defRPr sz="1600">
                <a:latin typeface="Arial"/>
                <a:cs typeface="Arial"/>
              </a:defRPr>
            </a:lvl1pPr>
            <a:lvl2pPr>
              <a:defRPr sz="1600">
                <a:latin typeface="Arial"/>
                <a:cs typeface="Arial"/>
              </a:defRPr>
            </a:lvl2pPr>
            <a:lvl3pPr>
              <a:defRPr sz="1600">
                <a:latin typeface="Arial"/>
                <a:cs typeface="Arial"/>
              </a:defRPr>
            </a:lvl3pPr>
            <a:lvl4pPr>
              <a:defRPr sz="1600">
                <a:latin typeface="Arial"/>
                <a:cs typeface="Arial"/>
              </a:defRPr>
            </a:lvl4pPr>
            <a:lvl5pPr>
              <a:defRPr sz="16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1206500"/>
          </a:xfrm>
        </p:spPr>
        <p:txBody>
          <a:bodyPr anchor="t" anchorCtr="0">
            <a:normAutofit/>
          </a:bodyPr>
          <a:lstStyle>
            <a:lvl1pPr algn="l">
              <a:defRPr sz="32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419850"/>
            <a:ext cx="2133600" cy="365125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fld id="{5114C146-A0E9-8048-96AA-DFD229C601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 Placeholder 2"/>
          <p:cNvSpPr txBox="1">
            <a:spLocks/>
          </p:cNvSpPr>
          <p:nvPr userDrawn="1"/>
        </p:nvSpPr>
        <p:spPr>
          <a:xfrm>
            <a:off x="351950" y="6122498"/>
            <a:ext cx="7772400" cy="3779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200" dirty="0" err="1" smtClean="0">
                <a:solidFill>
                  <a:schemeClr val="tx1"/>
                </a:solidFill>
                <a:latin typeface="Arial"/>
                <a:cs typeface="Arial"/>
              </a:rPr>
              <a:t>www.dezshira.com</a:t>
            </a:r>
            <a:endParaRPr lang="en-US" sz="1200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11661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6400" y="1739900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400" y="2379662"/>
            <a:ext cx="4040188" cy="3627438"/>
          </a:xfrm>
        </p:spPr>
        <p:txBody>
          <a:bodyPr/>
          <a:lstStyle>
            <a:lvl1pPr>
              <a:defRPr sz="1600">
                <a:latin typeface="Arial"/>
                <a:cs typeface="Arial"/>
              </a:defRPr>
            </a:lvl1pPr>
            <a:lvl2pPr>
              <a:defRPr sz="1600">
                <a:latin typeface="Arial"/>
                <a:cs typeface="Arial"/>
              </a:defRPr>
            </a:lvl2pPr>
            <a:lvl3pPr>
              <a:defRPr sz="1600">
                <a:latin typeface="Arial"/>
                <a:cs typeface="Arial"/>
              </a:defRPr>
            </a:lvl3pPr>
            <a:lvl4pPr>
              <a:defRPr sz="1600">
                <a:latin typeface="Arial"/>
                <a:cs typeface="Arial"/>
              </a:defRPr>
            </a:lvl4pPr>
            <a:lvl5pPr>
              <a:defRPr sz="1600">
                <a:latin typeface="Arial"/>
                <a:cs typeface="Arial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1225" y="1739900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1225" y="2379662"/>
            <a:ext cx="4041775" cy="3627438"/>
          </a:xfrm>
        </p:spPr>
        <p:txBody>
          <a:bodyPr/>
          <a:lstStyle>
            <a:lvl1pPr>
              <a:defRPr sz="1600">
                <a:latin typeface="Arial"/>
                <a:cs typeface="Arial"/>
              </a:defRPr>
            </a:lvl1pPr>
            <a:lvl2pPr>
              <a:defRPr sz="1600">
                <a:latin typeface="Arial"/>
                <a:cs typeface="Arial"/>
              </a:defRPr>
            </a:lvl2pPr>
            <a:lvl3pPr>
              <a:defRPr sz="1600">
                <a:latin typeface="Arial"/>
                <a:cs typeface="Arial"/>
              </a:defRPr>
            </a:lvl3pPr>
            <a:lvl4pPr>
              <a:defRPr sz="1600">
                <a:latin typeface="Arial"/>
                <a:cs typeface="Arial"/>
              </a:defRPr>
            </a:lvl4pPr>
            <a:lvl5pPr>
              <a:defRPr sz="1600">
                <a:latin typeface="Arial"/>
                <a:cs typeface="Arial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419850"/>
            <a:ext cx="2133600" cy="365125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fld id="{5114C146-A0E9-8048-96AA-DFD229C601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 Placeholder 2"/>
          <p:cNvSpPr txBox="1">
            <a:spLocks/>
          </p:cNvSpPr>
          <p:nvPr userDrawn="1"/>
        </p:nvSpPr>
        <p:spPr>
          <a:xfrm>
            <a:off x="351950" y="6122498"/>
            <a:ext cx="7772400" cy="3779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200" dirty="0" err="1" smtClean="0">
                <a:solidFill>
                  <a:schemeClr val="tx1"/>
                </a:solidFill>
                <a:latin typeface="Arial"/>
                <a:cs typeface="Arial"/>
              </a:rPr>
              <a:t>www.dezshira.com</a:t>
            </a:r>
            <a:endParaRPr lang="en-US" sz="1200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1206500"/>
          </a:xfrm>
        </p:spPr>
        <p:txBody>
          <a:bodyPr anchor="t" anchorCtr="0">
            <a:normAutofit/>
          </a:bodyPr>
          <a:lstStyle>
            <a:lvl1pPr algn="l">
              <a:defRPr sz="32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7944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ntact - Asi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3405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ntact - Chin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95245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ntact - Indi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93596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ntact - Vietnam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79542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"/>
            <a:ext cx="9141027" cy="6856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6010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5"/>
            <a:ext cx="9141027" cy="6855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7247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9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536"/>
            <a:ext cx="9142568" cy="685692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9603" y="5485851"/>
            <a:ext cx="7772400" cy="1362075"/>
          </a:xfrm>
        </p:spPr>
        <p:txBody>
          <a:bodyPr anchor="t">
            <a:normAutofit/>
          </a:bodyPr>
          <a:lstStyle>
            <a:lvl1pPr algn="l">
              <a:defRPr sz="3600" b="0" cap="none" baseline="0">
                <a:solidFill>
                  <a:schemeClr val="bg1"/>
                </a:solidFill>
                <a:latin typeface="Myriad Pro Light" pitchFamily="34" charset="0"/>
                <a:cs typeface="Arial"/>
              </a:defRPr>
            </a:lvl1pPr>
          </a:lstStyle>
          <a:p>
            <a:r>
              <a:rPr lang="en-US" dirty="0" smtClean="0"/>
              <a:t>Click to edit chapter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369603" y="5139267"/>
            <a:ext cx="7772400" cy="346584"/>
          </a:xfrm>
        </p:spPr>
        <p:txBody>
          <a:bodyPr anchor="b">
            <a:normAutofit/>
          </a:bodyPr>
          <a:lstStyle>
            <a:lvl1pPr marL="0" indent="0">
              <a:buNone/>
              <a:defRPr sz="1600">
                <a:solidFill>
                  <a:srgbClr val="C09743"/>
                </a:solidFill>
                <a:latin typeface="Myriad Pro Light" pitchFamily="34" charset="0"/>
                <a:cs typeface="Arial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Proposal Name</a:t>
            </a:r>
          </a:p>
        </p:txBody>
      </p:sp>
    </p:spTree>
    <p:extLst>
      <p:ext uri="{BB962C8B-B14F-4D97-AF65-F5344CB8AC3E}">
        <p14:creationId xmlns:p14="http://schemas.microsoft.com/office/powerpoint/2010/main" val="377551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9A8AE-14AF-4E42-8D47-5F5FED1AB56E}" type="datetimeFigureOut">
              <a:rPr lang="en-US" smtClean="0"/>
              <a:pPr/>
              <a:t>2/23/2018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4C146-A0E9-8048-96AA-DFD229C6017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072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0" r:id="rId3"/>
    <p:sldLayoutId id="2147483671" r:id="rId4"/>
    <p:sldLayoutId id="2147483672" r:id="rId5"/>
    <p:sldLayoutId id="2147483663" r:id="rId6"/>
    <p:sldLayoutId id="2147483651" r:id="rId7"/>
    <p:sldLayoutId id="2147483660" r:id="rId8"/>
    <p:sldLayoutId id="2147483661" r:id="rId9"/>
    <p:sldLayoutId id="2147483662" r:id="rId10"/>
    <p:sldLayoutId id="2147483664" r:id="rId11"/>
    <p:sldLayoutId id="2147483665" r:id="rId12"/>
    <p:sldLayoutId id="2147483652" r:id="rId13"/>
    <p:sldLayoutId id="2147483653" r:id="rId14"/>
    <p:sldLayoutId id="2147483655" r:id="rId15"/>
    <p:sldLayoutId id="2147483668" r:id="rId16"/>
    <p:sldLayoutId id="2147483666" r:id="rId17"/>
    <p:sldLayoutId id="2147483667" r:id="rId18"/>
    <p:sldLayoutId id="2147483657" r:id="rId19"/>
    <p:sldLayoutId id="2147483669" r:id="rId20"/>
    <p:sldLayoutId id="2147483673" r:id="rId2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2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7.docx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3.emf"/><Relationship Id="rId5" Type="http://schemas.openxmlformats.org/officeDocument/2006/relationships/package" Target="../embeddings/Microsoft_Word_Document8.docx"/><Relationship Id="rId4" Type="http://schemas.openxmlformats.org/officeDocument/2006/relationships/image" Target="../media/image3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545920" y="2800695"/>
            <a:ext cx="5385974" cy="822960"/>
          </a:xfrm>
        </p:spPr>
        <p:txBody>
          <a:bodyPr>
            <a:no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Vietnam Economic Overview 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545920" y="3623655"/>
            <a:ext cx="27325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Presented</a:t>
            </a:r>
            <a:r>
              <a:rPr lang="de-DE" sz="2000" b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DE" sz="2000" b="1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by</a:t>
            </a:r>
            <a:r>
              <a:rPr lang="de-DE" sz="2000" b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de-DE" sz="2000" b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Dustin Daugherty</a:t>
            </a:r>
            <a:endParaRPr lang="de-DE" sz="2000" b="1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96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Dezan Shira &amp; Associates</a:t>
            </a:r>
            <a:br>
              <a:rPr lang="en-US" dirty="0" smtClean="0">
                <a:solidFill>
                  <a:schemeClr val="accent1"/>
                </a:solidFill>
              </a:rPr>
            </a:br>
            <a:r>
              <a:rPr lang="en-US" sz="2000" dirty="0" smtClean="0">
                <a:solidFill>
                  <a:schemeClr val="accent1"/>
                </a:solidFill>
              </a:rPr>
              <a:t>A pan-Asia specialist FDI and Professional Services firm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739900"/>
            <a:ext cx="8546214" cy="446951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1992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	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Dezan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Shira &amp; Associates’ establishment</a:t>
            </a: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1073150" indent="-1063625">
              <a:lnSpc>
                <a:spcPct val="150000"/>
              </a:lnSpc>
              <a:buNone/>
            </a:pPr>
            <a:r>
              <a:rPr lang="en-US" sz="2000" b="1" dirty="0" smtClean="0">
                <a:solidFill>
                  <a:srgbClr val="FCCC1A"/>
                </a:solidFill>
                <a:latin typeface="Arial" charset="0"/>
                <a:ea typeface="Arial" charset="0"/>
                <a:cs typeface="Arial" charset="0"/>
              </a:rPr>
              <a:t>300+</a:t>
            </a:r>
            <a:r>
              <a:rPr lang="en-US" sz="2000" b="1" dirty="0">
                <a:solidFill>
                  <a:srgbClr val="FCCC1A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smtClean="0">
                <a:solidFill>
                  <a:srgbClr val="FCCC1A"/>
                </a:solidFill>
                <a:latin typeface="Arial" charset="0"/>
                <a:ea typeface="Arial" charset="0"/>
                <a:cs typeface="Arial" charset="0"/>
              </a:rPr>
              <a:t>  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Our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team of legal, tax,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accounting, audit, and business intelligence professionals</a:t>
            </a: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solidFill>
                  <a:srgbClr val="646EAB"/>
                </a:solidFill>
                <a:latin typeface="Arial" charset="0"/>
                <a:ea typeface="Arial" charset="0"/>
                <a:cs typeface="Arial" charset="0"/>
              </a:rPr>
              <a:t>2,000+</a:t>
            </a:r>
            <a:r>
              <a:rPr lang="en-US" sz="2000" b="1" dirty="0">
                <a:solidFill>
                  <a:srgbClr val="646EAB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smtClean="0">
                <a:solidFill>
                  <a:srgbClr val="646EAB"/>
                </a:solidFill>
                <a:latin typeface="Arial" charset="0"/>
                <a:ea typeface="Arial" charset="0"/>
                <a:cs typeface="Arial" charset="0"/>
              </a:rPr>
              <a:t>	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Multinational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clients that have already chosen us</a:t>
            </a:r>
            <a:endParaRPr lang="en-US" sz="2000" dirty="0" smtClean="0">
              <a:latin typeface="Arial" charset="0"/>
              <a:ea typeface="Arial" charset="0"/>
              <a:cs typeface="Arial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solidFill>
                  <a:srgbClr val="08891A"/>
                </a:solidFill>
                <a:latin typeface="Arial" charset="0"/>
                <a:ea typeface="Arial" charset="0"/>
                <a:cs typeface="Arial" charset="0"/>
              </a:rPr>
              <a:t>80+ 	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Countries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served by our professional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services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1999     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Asia Briefing’s establishment </a:t>
            </a: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801688" indent="-801688" algn="just">
              <a:lnSpc>
                <a:spcPct val="150000"/>
              </a:lnSpc>
              <a:buNone/>
            </a:pPr>
            <a:r>
              <a:rPr lang="en-US" sz="2000" b="1" dirty="0" smtClean="0">
                <a:solidFill>
                  <a:srgbClr val="FCCC1A"/>
                </a:solidFill>
                <a:latin typeface="Arial" charset="0"/>
                <a:ea typeface="Arial" charset="0"/>
                <a:cs typeface="Arial" charset="0"/>
              </a:rPr>
              <a:t>22+ </a:t>
            </a:r>
            <a:r>
              <a:rPr lang="en-US" sz="2000" b="1" dirty="0" smtClean="0">
                <a:solidFill>
                  <a:srgbClr val="E0001A"/>
                </a:solidFill>
                <a:latin typeface="Arial" charset="0"/>
                <a:ea typeface="Arial" charset="0"/>
                <a:cs typeface="Arial" charset="0"/>
              </a:rPr>
              <a:t>		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Our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offices in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China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Hong Kong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India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Vietnam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, 				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Singapore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;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liaison offices in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Italy,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United States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and 			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Germany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;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and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alliance offices in </a:t>
            </a:r>
            <a:r>
              <a:rPr lang="en-US" sz="2000" b="1" dirty="0">
                <a:latin typeface="Arial" charset="0"/>
                <a:ea typeface="Arial" charset="0"/>
                <a:cs typeface="Arial" charset="0"/>
              </a:rPr>
              <a:t>Indonesia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					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Malaysia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Philippines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and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Thailand</a:t>
            </a:r>
            <a:endParaRPr lang="en-US" altLang="zh-CN" sz="2000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257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accent1"/>
                </a:solidFill>
              </a:rPr>
              <a:t>A pan-Asia specialist FDI and Professional Services firm</a:t>
            </a:r>
            <a:endParaRPr lang="en-US" sz="2400" dirty="0">
              <a:solidFill>
                <a:schemeClr val="accent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6400" y="1233533"/>
            <a:ext cx="87376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 A specialist practice </a:t>
            </a:r>
          </a:p>
          <a:p>
            <a:pPr lvl="0" algn="just"/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Font typeface="Arial" pitchFamily="34" charset="0"/>
              <a:buChar char="•"/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   Providing FDI services for international businesses looking to enter and expand their operations in Asia</a:t>
            </a:r>
          </a:p>
          <a:p>
            <a:pPr lvl="0" algn="just">
              <a:buFont typeface="Arial" pitchFamily="34" charset="0"/>
              <a:buChar char="•"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   Hold international businesses’ hands through the entire process of pre-establishment and post-establishment </a:t>
            </a:r>
          </a:p>
          <a:p>
            <a:pPr lvl="0"/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 lvl="0"/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06400" y="3403358"/>
            <a:ext cx="873760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 A Pan-Asia practice</a:t>
            </a:r>
          </a:p>
          <a:p>
            <a:endParaRPr lang="en-US" sz="1600" b="1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Font typeface="Arial" pitchFamily="34" charset="0"/>
              <a:buChar char="•"/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   Fully-integrated corporate offices working both locally and with one another to provide multi-jurisdictional advice and planning for businesses operating across Asia</a:t>
            </a:r>
          </a:p>
          <a:p>
            <a:pPr lvl="0" algn="just">
              <a:buFont typeface="Arial" pitchFamily="34" charset="0"/>
              <a:buChar char="•"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Font typeface="Arial" pitchFamily="34" charset="0"/>
              <a:buChar char="•"/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   Strong interaction among expert staffs through travelling between offices to pool, share, and enhance already extensive regional intelligence on doing business</a:t>
            </a:r>
          </a:p>
          <a:p>
            <a:pPr lvl="0" algn="just"/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1400" dirty="0" smtClean="0">
                <a:latin typeface="Arial" pitchFamily="34" charset="0"/>
                <a:cs typeface="Arial" pitchFamily="34" charset="0"/>
              </a:rPr>
              <a:t>=&gt; Providing a concise, detailed and accurate picture on the latest developments in the local region, cross-regional tax and regulatory matter </a:t>
            </a:r>
          </a:p>
          <a:p>
            <a:endParaRPr lang="en-US" sz="1600" b="1" dirty="0" smtClean="0">
              <a:latin typeface="Arial" pitchFamily="34" charset="0"/>
              <a:cs typeface="Arial" pitchFamily="34" charset="0"/>
            </a:endParaRPr>
          </a:p>
          <a:p>
            <a:endParaRPr lang="en-US" sz="1600" b="1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1257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dirty="0" smtClean="0">
                <a:solidFill>
                  <a:schemeClr val="accent1"/>
                </a:solidFill>
              </a:rPr>
              <a:t>Clients, Alliances, Partners and Associates</a:t>
            </a:r>
            <a:endParaRPr lang="en-US" sz="2400" dirty="0">
              <a:solidFill>
                <a:schemeClr val="accent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6400" y="793102"/>
            <a:ext cx="8737600" cy="11272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n-US" sz="1500" b="1" dirty="0" smtClean="0">
                <a:latin typeface="Arial" pitchFamily="34" charset="0"/>
                <a:cs typeface="Arial" pitchFamily="34" charset="0"/>
              </a:rPr>
              <a:t> Clients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Serving more than 2000 </a:t>
            </a:r>
            <a:r>
              <a:rPr lang="en-US" sz="1300" dirty="0" smtClean="0">
                <a:latin typeface="Arial" pitchFamily="34" charset="0"/>
                <a:ea typeface="Arial" charset="0"/>
                <a:cs typeface="Arial" pitchFamily="34" charset="0"/>
              </a:rPr>
              <a:t>clients 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from over 100 countries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1300" dirty="0" smtClean="0">
                <a:latin typeface="Arial" pitchFamily="34" charset="0"/>
                <a:cs typeface="Arial" pitchFamily="34" charset="0"/>
              </a:rPr>
              <a:t>   Clients come from a variety of industries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1300" dirty="0" smtClean="0">
                <a:latin typeface="Arial" pitchFamily="34" charset="0"/>
                <a:cs typeface="Arial" pitchFamily="34" charset="0"/>
              </a:rPr>
              <a:t>   Clients are mid cap, many are within the Fortune 5000 globally</a:t>
            </a:r>
          </a:p>
          <a:p>
            <a:pPr>
              <a:lnSpc>
                <a:spcPct val="150000"/>
              </a:lnSpc>
              <a:buFont typeface="Symbol" pitchFamily="18" charset="2"/>
              <a:buChar char="Þ"/>
            </a:pPr>
            <a:r>
              <a:rPr lang="en-US" sz="1300" dirty="0" smtClean="0">
                <a:latin typeface="Arial" pitchFamily="34" charset="0"/>
                <a:cs typeface="Arial" pitchFamily="34" charset="0"/>
              </a:rPr>
              <a:t> A diversified clientele allows DSA to strengthen the knowledge base that DSA continues to use in assisting clients do business across Asia </a:t>
            </a:r>
          </a:p>
          <a:p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n-US" sz="1500" b="1" dirty="0" smtClean="0">
                <a:latin typeface="Arial" pitchFamily="34" charset="0"/>
                <a:cs typeface="Arial" pitchFamily="34" charset="0"/>
              </a:rPr>
              <a:t> Alliance, Partners and Associations</a:t>
            </a:r>
          </a:p>
          <a:p>
            <a:pPr algn="just">
              <a:lnSpc>
                <a:spcPct val="150000"/>
              </a:lnSpc>
            </a:pPr>
            <a:r>
              <a:rPr lang="en-US" sz="1300" b="1" dirty="0" smtClean="0">
                <a:latin typeface="Arial" pitchFamily="34" charset="0"/>
                <a:cs typeface="Arial" pitchFamily="34" charset="0"/>
              </a:rPr>
              <a:t>Alliance: 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Integra International (a global network of accountants and tax advisors); Leading Edge Alliance (a global network of international accountants and auditors); IR Global (global network of professional services firm)</a:t>
            </a:r>
          </a:p>
          <a:p>
            <a:pPr algn="just">
              <a:lnSpc>
                <a:spcPct val="150000"/>
              </a:lnSpc>
            </a:pPr>
            <a:r>
              <a:rPr lang="en-US" sz="1300" b="1" dirty="0" smtClean="0">
                <a:latin typeface="Arial" pitchFamily="34" charset="0"/>
                <a:cs typeface="Arial" pitchFamily="34" charset="0"/>
              </a:rPr>
              <a:t>Partners and Associations: 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The Dezan Shira Business Partner Program </a:t>
            </a:r>
            <a:endParaRPr lang="en-US" sz="1300" b="1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300" dirty="0" smtClean="0">
                <a:latin typeface="Arial" pitchFamily="34" charset="0"/>
                <a:cs typeface="Arial" pitchFamily="34" charset="0"/>
              </a:rPr>
              <a:t>   Providing opportunity for other organizations to work with DSA to improve their visibility and expand their marketing channels 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300" dirty="0" smtClean="0">
                <a:latin typeface="Arial" pitchFamily="34" charset="0"/>
                <a:cs typeface="Arial" pitchFamily="34" charset="0"/>
              </a:rPr>
              <a:t>   Working closely with various organizations in different industries throughout the globe: ICHAM, U.S. Commercial Service, European Chamber Pearl River Delta, Bloomberg BNA, Financial Times, Canada-ASEAN Business Council, </a:t>
            </a:r>
            <a:r>
              <a:rPr lang="en-US" sz="1300" dirty="0" err="1" smtClean="0">
                <a:latin typeface="Arial" pitchFamily="34" charset="0"/>
                <a:cs typeface="Arial" pitchFamily="34" charset="0"/>
              </a:rPr>
              <a:t>CitiTrust</a:t>
            </a:r>
            <a:r>
              <a:rPr lang="en-US" sz="1300" dirty="0" smtClean="0">
                <a:latin typeface="Arial" pitchFamily="34" charset="0"/>
                <a:cs typeface="Arial" pitchFamily="34" charset="0"/>
              </a:rPr>
              <a:t> International, Integra International, Australian Business Forum and more. </a:t>
            </a:r>
          </a:p>
          <a:p>
            <a:pPr algn="just"/>
            <a:endParaRPr lang="en-US" sz="13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13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13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endParaRPr lang="en-US" sz="13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13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13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13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13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13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13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1300" dirty="0" smtClean="0">
              <a:latin typeface="Arial" pitchFamily="34" charset="0"/>
              <a:cs typeface="Arial" pitchFamily="34" charset="0"/>
            </a:endParaRPr>
          </a:p>
          <a:p>
            <a:endParaRPr lang="en-US" sz="1300" dirty="0" smtClean="0">
              <a:latin typeface="Arial" pitchFamily="34" charset="0"/>
              <a:cs typeface="Arial" pitchFamily="34" charset="0"/>
            </a:endParaRPr>
          </a:p>
          <a:p>
            <a:endParaRPr lang="en-US" sz="1300" dirty="0" smtClean="0">
              <a:latin typeface="Arial" pitchFamily="34" charset="0"/>
              <a:cs typeface="Arial" pitchFamily="34" charset="0"/>
            </a:endParaRPr>
          </a:p>
          <a:p>
            <a:endParaRPr lang="en-US" sz="1300" dirty="0" smtClean="0">
              <a:latin typeface="Arial" pitchFamily="34" charset="0"/>
              <a:cs typeface="Arial" pitchFamily="34" charset="0"/>
            </a:endParaRPr>
          </a:p>
          <a:p>
            <a:endParaRPr lang="en-US" sz="1300" dirty="0" smtClean="0">
              <a:latin typeface="Arial" pitchFamily="34" charset="0"/>
              <a:cs typeface="Arial" pitchFamily="34" charset="0"/>
            </a:endParaRPr>
          </a:p>
          <a:p>
            <a:endParaRPr lang="en-US" sz="1600" b="1" dirty="0" smtClean="0">
              <a:latin typeface="Arial" pitchFamily="34" charset="0"/>
              <a:cs typeface="Arial" pitchFamily="34" charset="0"/>
            </a:endParaRPr>
          </a:p>
          <a:p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400" dirty="0" smtClean="0"/>
              <a:t> </a:t>
            </a:r>
          </a:p>
          <a:p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400" dirty="0" smtClean="0">
                <a:latin typeface="Arial" pitchFamily="34" charset="0"/>
                <a:ea typeface="Arial" charset="0"/>
                <a:cs typeface="Arial" pitchFamily="34" charset="0"/>
              </a:rPr>
              <a:t>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lvl="0"/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257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1" name="Text Placeholder 2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4876800"/>
            <a:ext cx="9144000" cy="19812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5" name="Picture 2" descr="http://www.asiabriefing.com/themes/ab/images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115" y="248108"/>
            <a:ext cx="2171878" cy="1490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645920" y="3359888"/>
            <a:ext cx="7589520" cy="2434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38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subsidiary </a:t>
            </a:r>
            <a:r>
              <a:rPr lang="en-US" sz="138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Dezan Shira &amp; </a:t>
            </a:r>
            <a:r>
              <a:rPr lang="en-US" sz="138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Associates publishes </a:t>
            </a:r>
            <a:r>
              <a:rPr lang="en-US" sz="138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magazines and guides for China, India, Vietnam, Singapore and other key nations in emerging </a:t>
            </a:r>
            <a:r>
              <a:rPr lang="en-US" sz="138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Asia</a:t>
            </a:r>
          </a:p>
          <a:p>
            <a:pPr algn="just"/>
            <a:endParaRPr lang="en-US" sz="138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138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Asia’s largest independent FDI practice provides business intelligence including regulatory updates, analysis and commentary on today’s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real issues concerning the foreign investors who are interested and operating in these markets. </a:t>
            </a:r>
            <a:endParaRPr lang="en-US" sz="138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en-US" sz="1380" b="1" dirty="0" smtClean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380" b="1" dirty="0" smtClean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380" b="1" dirty="0" smtClean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380" b="1" dirty="0" smtClean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380" b="1" dirty="0">
              <a:solidFill>
                <a:prstClr val="white"/>
              </a:solidFill>
            </a:endParaRPr>
          </a:p>
        </p:txBody>
      </p:sp>
      <p:pic>
        <p:nvPicPr>
          <p:cNvPr id="8" name="Picture 2" descr="http://www.china-briefing.com/themes/cb/images/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30" y="5037279"/>
            <a:ext cx="1950250" cy="1338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www.asean-briefing.com/themes/asean/images/log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084" y="5037279"/>
            <a:ext cx="1938267" cy="133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www.vietnam-briefing.com/themes/vb/images/log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75" y="5160742"/>
            <a:ext cx="1709781" cy="1173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://www.india-briefing.com/themes/ib/images/log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157" y="5136528"/>
            <a:ext cx="1801843" cy="1236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59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830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Mang_quang_cao_ngu_canh_VN_dau_tien (2)5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5576" y="723900"/>
            <a:ext cx="2876550" cy="5410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1206500"/>
          </a:xfrm>
        </p:spPr>
        <p:txBody>
          <a:bodyPr/>
          <a:lstStyle/>
          <a:p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Vietnam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335342455"/>
              </p:ext>
            </p:extLst>
          </p:nvPr>
        </p:nvGraphicFramePr>
        <p:xfrm>
          <a:off x="-692156" y="1253344"/>
          <a:ext cx="7814931" cy="4401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0768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1206500"/>
          </a:xfrm>
        </p:spPr>
        <p:txBody>
          <a:bodyPr/>
          <a:lstStyle/>
          <a:p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Wages by region in Vietnam 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866176"/>
              </p:ext>
            </p:extLst>
          </p:nvPr>
        </p:nvGraphicFramePr>
        <p:xfrm>
          <a:off x="130627" y="1101012"/>
          <a:ext cx="8360229" cy="2356612"/>
        </p:xfrm>
        <a:graphic>
          <a:graphicData uri="http://schemas.openxmlformats.org/drawingml/2006/table">
            <a:tbl>
              <a:tblPr/>
              <a:tblGrid>
                <a:gridCol w="1510572"/>
                <a:gridCol w="2283219"/>
                <a:gridCol w="2283219"/>
                <a:gridCol w="2283219"/>
              </a:tblGrid>
              <a:tr h="292981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="1" dirty="0">
                          <a:solidFill>
                            <a:srgbClr val="21212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Region</a:t>
                      </a:r>
                      <a:endParaRPr lang="en-US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rgbClr val="21212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Minimum Wage per Month (US$) </a:t>
                      </a:r>
                      <a:endParaRPr lang="en-US" sz="12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2070" marR="52070" marT="52070" marB="520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endParaRPr lang="en-US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2070" marR="52070" marT="52070" marB="520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endParaRPr lang="en-US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2070" marR="52070" marT="52070" marB="520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292981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endParaRPr lang="en-US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2070" marR="52070" marT="52070" marB="5207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2018</a:t>
                      </a:r>
                      <a:endParaRPr lang="en-US" sz="12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Forecast</a:t>
                      </a:r>
                      <a:r>
                        <a:rPr lang="en-US" sz="1200" b="1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12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2019</a:t>
                      </a:r>
                      <a:endParaRPr lang="en-US" sz="12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Forecast 2020</a:t>
                      </a:r>
                      <a:endParaRPr lang="en-US" sz="12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29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="1" dirty="0">
                          <a:solidFill>
                            <a:srgbClr val="21212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Region I</a:t>
                      </a:r>
                      <a:endParaRPr lang="en-US" sz="1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aseline="0" dirty="0" smtClean="0">
                          <a:solidFill>
                            <a:srgbClr val="21212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$175</a:t>
                      </a:r>
                      <a:endParaRPr lang="en-US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aseline="0" dirty="0" smtClean="0">
                          <a:solidFill>
                            <a:srgbClr val="21212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$</a:t>
                      </a:r>
                      <a:r>
                        <a:rPr lang="en-US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193</a:t>
                      </a:r>
                      <a:endParaRPr lang="en-US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aseline="0" dirty="0" smtClean="0">
                          <a:solidFill>
                            <a:srgbClr val="21212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$</a:t>
                      </a:r>
                      <a:r>
                        <a:rPr lang="en-US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207</a:t>
                      </a:r>
                      <a:endParaRPr lang="en-US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9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="1">
                          <a:solidFill>
                            <a:srgbClr val="21212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Region II</a:t>
                      </a:r>
                      <a:endParaRPr lang="en-US" sz="12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aseline="0" dirty="0" smtClean="0">
                          <a:solidFill>
                            <a:srgbClr val="21212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$155 </a:t>
                      </a:r>
                      <a:endParaRPr lang="en-US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aseline="0" dirty="0" smtClean="0">
                          <a:solidFill>
                            <a:srgbClr val="21212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$</a:t>
                      </a:r>
                      <a:r>
                        <a:rPr lang="en-US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171 </a:t>
                      </a:r>
                      <a:endParaRPr lang="en-US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aseline="0" dirty="0" smtClean="0">
                          <a:solidFill>
                            <a:srgbClr val="21212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$</a:t>
                      </a:r>
                      <a:r>
                        <a:rPr lang="en-US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183</a:t>
                      </a:r>
                      <a:endParaRPr lang="en-US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9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="1" dirty="0">
                          <a:solidFill>
                            <a:srgbClr val="21212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Region III</a:t>
                      </a:r>
                      <a:endParaRPr lang="en-US" sz="1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aseline="0" dirty="0" smtClean="0">
                          <a:solidFill>
                            <a:srgbClr val="21212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$136</a:t>
                      </a:r>
                      <a:endParaRPr lang="en-US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aseline="0" dirty="0" smtClean="0">
                          <a:solidFill>
                            <a:srgbClr val="21212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$</a:t>
                      </a:r>
                      <a:r>
                        <a:rPr lang="en-US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149 </a:t>
                      </a:r>
                      <a:endParaRPr lang="en-US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aseline="0" dirty="0" smtClean="0">
                          <a:solidFill>
                            <a:srgbClr val="21212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$</a:t>
                      </a:r>
                      <a:r>
                        <a:rPr lang="en-US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160</a:t>
                      </a:r>
                      <a:endParaRPr lang="en-US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9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="1" dirty="0">
                          <a:solidFill>
                            <a:srgbClr val="21212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Region IV</a:t>
                      </a:r>
                      <a:endParaRPr lang="en-US" sz="1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aseline="0" dirty="0" smtClean="0">
                          <a:solidFill>
                            <a:srgbClr val="21212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$121</a:t>
                      </a:r>
                      <a:endParaRPr lang="en-US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aseline="0" dirty="0" smtClean="0">
                          <a:solidFill>
                            <a:srgbClr val="21212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$</a:t>
                      </a:r>
                      <a:r>
                        <a:rPr lang="en-US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132 </a:t>
                      </a:r>
                      <a:endParaRPr lang="en-US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aseline="0" dirty="0" smtClean="0">
                          <a:solidFill>
                            <a:srgbClr val="21212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$</a:t>
                      </a:r>
                      <a:r>
                        <a:rPr lang="en-US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142 </a:t>
                      </a:r>
                      <a:endParaRPr lang="en-US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9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Avg. Increase </a:t>
                      </a:r>
                      <a:endParaRPr lang="en-US" sz="12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6.5%</a:t>
                      </a:r>
                      <a:r>
                        <a:rPr lang="en-US" sz="12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endParaRPr lang="en-US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9.8% </a:t>
                      </a:r>
                      <a:endParaRPr lang="en-US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</a:pPr>
                      <a:r>
                        <a:rPr lang="en-US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7.4% </a:t>
                      </a:r>
                      <a:endParaRPr lang="en-US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52070" marR="52070" marT="52070" marB="520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539628" y="3657601"/>
            <a:ext cx="79512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The minimum wage are based on cost of living and location: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   Region 1: Urban Ha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Noi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and Ho Chi Minh city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   Region 2: Rural Ha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Noi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and Ho Chi Minh city, urban Can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Tho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Da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Nang and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Hai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Phong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cities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   Region 3: Provincial cities and the districts of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Bac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Ninh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Bac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Giang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Hai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Duong and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Vinh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Phuc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provinces</a:t>
            </a:r>
          </a:p>
          <a:p>
            <a:pPr fontAlgn="t">
              <a:buFont typeface="Arial" pitchFamily="34" charset="0"/>
              <a:buChar char="•"/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    Region 4: The remaining localities</a:t>
            </a:r>
          </a:p>
          <a:p>
            <a:pPr>
              <a:lnSpc>
                <a:spcPct val="150000"/>
              </a:lnSpc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68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503" y="374945"/>
            <a:ext cx="8356600" cy="1206500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Investment Opportunities 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4020404988"/>
              </p:ext>
            </p:extLst>
          </p:nvPr>
        </p:nvGraphicFramePr>
        <p:xfrm>
          <a:off x="1064041" y="978195"/>
          <a:ext cx="7186824" cy="5178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768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473011"/>
            <a:ext cx="8356600" cy="1206500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GDP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3244569988"/>
              </p:ext>
            </p:extLst>
          </p:nvPr>
        </p:nvGraphicFramePr>
        <p:xfrm>
          <a:off x="4912453" y="1679511"/>
          <a:ext cx="4068659" cy="29099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/>
          <p:cNvGraphicFramePr/>
          <p:nvPr/>
        </p:nvGraphicFramePr>
        <p:xfrm>
          <a:off x="250143" y="1922107"/>
          <a:ext cx="4662310" cy="24994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0768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471968"/>
            <a:ext cx="8356600" cy="1206500"/>
          </a:xfrm>
        </p:spPr>
        <p:txBody>
          <a:bodyPr/>
          <a:lstStyle/>
          <a:p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FDI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2979689404"/>
              </p:ext>
            </p:extLst>
          </p:nvPr>
        </p:nvGraphicFramePr>
        <p:xfrm>
          <a:off x="287080" y="988828"/>
          <a:ext cx="4189228" cy="24135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1695132209"/>
              </p:ext>
            </p:extLst>
          </p:nvPr>
        </p:nvGraphicFramePr>
        <p:xfrm>
          <a:off x="4606936" y="3256383"/>
          <a:ext cx="4667692" cy="32110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3359481854"/>
              </p:ext>
            </p:extLst>
          </p:nvPr>
        </p:nvGraphicFramePr>
        <p:xfrm>
          <a:off x="4833257" y="471968"/>
          <a:ext cx="4132521" cy="29304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2445915207"/>
              </p:ext>
            </p:extLst>
          </p:nvPr>
        </p:nvGraphicFramePr>
        <p:xfrm>
          <a:off x="65726" y="3402419"/>
          <a:ext cx="4410582" cy="26531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80768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429208"/>
            <a:ext cx="8356600" cy="1206500"/>
          </a:xfrm>
        </p:spPr>
        <p:txBody>
          <a:bodyPr/>
          <a:lstStyle/>
          <a:p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FDI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06400" y="1206500"/>
          <a:ext cx="4441825" cy="414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20" name="Document" r:id="rId3" imgW="5855928" imgH="5332034" progId="Word.Document.12">
                  <p:embed/>
                </p:oleObj>
              </mc:Choice>
              <mc:Fallback>
                <p:oleObj name="Document" r:id="rId3" imgW="5855928" imgH="5332034" progId="Word.Document.12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" y="1206500"/>
                        <a:ext cx="4441825" cy="4143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1846977" y="5301248"/>
            <a:ext cx="508059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/>
            <a:r>
              <a:rPr lang="en-US" sz="1400" b="1" dirty="0" smtClean="0">
                <a:latin typeface="Arial" pitchFamily="34" charset="0"/>
                <a:cs typeface="Arial" pitchFamily="34" charset="0"/>
              </a:rPr>
              <a:t>Global FDI Country Attractiveness Index (GFICA Index) 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0963" name="Object 3"/>
          <p:cNvGraphicFramePr>
            <a:graphicFrameLocks noChangeAspect="1"/>
          </p:cNvGraphicFramePr>
          <p:nvPr/>
        </p:nvGraphicFramePr>
        <p:xfrm>
          <a:off x="4637088" y="1206500"/>
          <a:ext cx="5411787" cy="426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21" name="Document" r:id="rId5" imgW="5563743" imgH="4275000" progId="Word.Document.12">
                  <p:embed/>
                </p:oleObj>
              </mc:Choice>
              <mc:Fallback>
                <p:oleObj name="Document" r:id="rId5" imgW="5563743" imgH="4275000" progId="Word.Document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7088" y="1206500"/>
                        <a:ext cx="5411787" cy="4264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0768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479502"/>
            <a:ext cx="8356600" cy="479502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Import and Export 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10" name="Chart 9"/>
          <p:cNvGraphicFramePr/>
          <p:nvPr/>
        </p:nvGraphicFramePr>
        <p:xfrm>
          <a:off x="0" y="959004"/>
          <a:ext cx="3982801" cy="26312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2379722984"/>
              </p:ext>
            </p:extLst>
          </p:nvPr>
        </p:nvGraphicFramePr>
        <p:xfrm>
          <a:off x="4180483" y="3461657"/>
          <a:ext cx="4431672" cy="25213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3076035898"/>
              </p:ext>
            </p:extLst>
          </p:nvPr>
        </p:nvGraphicFramePr>
        <p:xfrm>
          <a:off x="1351201" y="3590237"/>
          <a:ext cx="3993502" cy="25213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80768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479502"/>
            <a:ext cx="8356600" cy="479502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Import and Export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3761618548"/>
              </p:ext>
            </p:extLst>
          </p:nvPr>
        </p:nvGraphicFramePr>
        <p:xfrm>
          <a:off x="406400" y="3181739"/>
          <a:ext cx="8356600" cy="29201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1872200858"/>
              </p:ext>
            </p:extLst>
          </p:nvPr>
        </p:nvGraphicFramePr>
        <p:xfrm>
          <a:off x="1575069" y="479502"/>
          <a:ext cx="5469543" cy="2926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0768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700" dirty="0" smtClean="0">
                <a:solidFill>
                  <a:schemeClr val="accent1"/>
                </a:solidFill>
              </a:rPr>
              <a:t>Free Trade Agreement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74812" y="959099"/>
            <a:ext cx="8588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 </a:t>
            </a:r>
            <a:endParaRPr lang="en-US" dirty="0" smtClean="0"/>
          </a:p>
        </p:txBody>
      </p:sp>
      <p:grpSp>
        <p:nvGrpSpPr>
          <p:cNvPr id="3" name="Group 7"/>
          <p:cNvGrpSpPr/>
          <p:nvPr/>
        </p:nvGrpSpPr>
        <p:grpSpPr>
          <a:xfrm>
            <a:off x="253133" y="1605430"/>
            <a:ext cx="8509867" cy="3095462"/>
            <a:chOff x="253133" y="1739900"/>
            <a:chExt cx="8509867" cy="3095462"/>
          </a:xfrm>
        </p:grpSpPr>
        <p:pic>
          <p:nvPicPr>
            <p:cNvPr id="6" name="Picture 5" descr="Screen Shot 2018-01-02 at 10.21.22 AM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33" y="1739900"/>
              <a:ext cx="4315389" cy="3095462"/>
            </a:xfrm>
            <a:prstGeom prst="rect">
              <a:avLst/>
            </a:prstGeom>
          </p:spPr>
        </p:pic>
        <p:pic>
          <p:nvPicPr>
            <p:cNvPr id="7" name="Picture 6" descr="Screen Shot 2018-01-02 at 10.21.54 A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3733" y="1983489"/>
              <a:ext cx="4299267" cy="2814996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6825271" y="4762690"/>
            <a:ext cx="19377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 smtClean="0">
                <a:latin typeface="Arial"/>
                <a:cs typeface="Arial"/>
              </a:rPr>
              <a:t>Source: PwC </a:t>
            </a:r>
            <a:endParaRPr lang="en-US" sz="12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9831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700" dirty="0" smtClean="0">
                <a:solidFill>
                  <a:schemeClr val="accent1"/>
                </a:solidFill>
              </a:rPr>
              <a:t>Free Trade Agreements – GDP comparison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74812" y="959099"/>
            <a:ext cx="8588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 </a:t>
            </a:r>
            <a:endParaRPr lang="en-US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657491"/>
              </p:ext>
            </p:extLst>
          </p:nvPr>
        </p:nvGraphicFramePr>
        <p:xfrm>
          <a:off x="1524000" y="1397000"/>
          <a:ext cx="6096000" cy="31750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Country 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No.</a:t>
                      </a:r>
                      <a:r>
                        <a:rPr lang="en-US" sz="1600" baseline="0" dirty="0" smtClean="0"/>
                        <a:t> of FTAs *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GDP</a:t>
                      </a:r>
                      <a:r>
                        <a:rPr lang="en-US" sz="1600" baseline="0" dirty="0" smtClean="0"/>
                        <a:t> per capita (PPP)**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US 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15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US</a:t>
                      </a:r>
                      <a:r>
                        <a:rPr lang="en-US" sz="1600" baseline="0" dirty="0" smtClean="0"/>
                        <a:t> $59,500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600" baseline="0" dirty="0" smtClean="0"/>
                        <a:t>Thailand 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23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1600" dirty="0" smtClean="0"/>
                        <a:t>US $</a:t>
                      </a:r>
                      <a:r>
                        <a:rPr lang="en-US" sz="1600" dirty="0" smtClean="0"/>
                        <a:t>17,800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China 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24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US $16,600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Indonesia 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17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1600" dirty="0" smtClean="0"/>
                        <a:t>US $</a:t>
                      </a:r>
                      <a:r>
                        <a:rPr lang="en-US" sz="1600" dirty="0" smtClean="0"/>
                        <a:t>12,400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600" baseline="0" dirty="0" smtClean="0"/>
                        <a:t>India</a:t>
                      </a:r>
                      <a:endParaRPr lang="en-US" sz="16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28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1600" dirty="0" smtClean="0"/>
                        <a:t>US $</a:t>
                      </a:r>
                      <a:r>
                        <a:rPr lang="en-US" sz="1600" dirty="0" smtClean="0"/>
                        <a:t>7,200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 smtClean="0"/>
                        <a:t>Vietnam</a:t>
                      </a:r>
                      <a:r>
                        <a:rPr lang="en-US" sz="1600" b="1" baseline="0" dirty="0" smtClean="0"/>
                        <a:t> 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 smtClean="0"/>
                        <a:t>16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1600" b="1" dirty="0" smtClean="0"/>
                        <a:t>US $</a:t>
                      </a:r>
                      <a:r>
                        <a:rPr lang="en-US" sz="1600" b="1" dirty="0" smtClean="0"/>
                        <a:t>6,900</a:t>
                      </a:r>
                      <a:endParaRPr lang="en-US" sz="1600" b="1" dirty="0" smtClean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Cambodia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8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1600" dirty="0" smtClean="0"/>
                        <a:t>US $</a:t>
                      </a:r>
                      <a:r>
                        <a:rPr lang="en-US" sz="1600" dirty="0" smtClean="0"/>
                        <a:t>4,000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841171" y="4973320"/>
            <a:ext cx="5744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>
                <a:latin typeface="Arial" pitchFamily="34" charset="0"/>
                <a:cs typeface="Arial" pitchFamily="34" charset="0"/>
              </a:rPr>
              <a:t>* Including signed and effective, under negotiation, signed but not effective </a:t>
            </a:r>
          </a:p>
          <a:p>
            <a:r>
              <a:rPr lang="en-US" sz="1000" b="1" dirty="0" smtClean="0">
                <a:latin typeface="Arial" pitchFamily="34" charset="0"/>
                <a:cs typeface="Arial" pitchFamily="34" charset="0"/>
              </a:rPr>
              <a:t>** As per 2017 </a:t>
            </a:r>
            <a:endParaRPr lang="en-US" sz="1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22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700" dirty="0" smtClean="0">
                <a:solidFill>
                  <a:schemeClr val="accent1"/>
                </a:solidFill>
              </a:rPr>
              <a:t>Vietnam – EU FTA (EVFTA)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74812" y="959099"/>
            <a:ext cx="8588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 </a:t>
            </a:r>
            <a:endParaRPr lang="en-US" dirty="0" smtClean="0"/>
          </a:p>
        </p:txBody>
      </p:sp>
      <p:sp>
        <p:nvSpPr>
          <p:cNvPr id="6" name="Rectangle 5"/>
          <p:cNvSpPr/>
          <p:nvPr/>
        </p:nvSpPr>
        <p:spPr>
          <a:xfrm>
            <a:off x="518366" y="1093569"/>
            <a:ext cx="7673911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9250" lvl="1" indent="-349250">
              <a:spcAft>
                <a:spcPts val="600"/>
              </a:spcAft>
              <a:buFont typeface="Wingdings" pitchFamily="2" charset="2"/>
              <a:buChar char="v"/>
            </a:pPr>
            <a:r>
              <a:rPr lang="en-GB" sz="1400" b="1" dirty="0" smtClean="0">
                <a:latin typeface="Arial" pitchFamily="34" charset="0"/>
                <a:ea typeface="Arial"/>
                <a:cs typeface="Arial" pitchFamily="34" charset="0"/>
                <a:sym typeface="Arial"/>
              </a:rPr>
              <a:t>Facts: </a:t>
            </a:r>
            <a:r>
              <a:rPr lang="en-US" sz="1400" dirty="0" smtClean="0">
                <a:latin typeface="Arial"/>
                <a:cs typeface="Arial"/>
              </a:rPr>
              <a:t>Besides Singapore Vietnam is the </a:t>
            </a:r>
            <a:r>
              <a:rPr lang="en-US" sz="1400" b="1" dirty="0" smtClean="0">
                <a:latin typeface="Arial"/>
                <a:cs typeface="Arial"/>
              </a:rPr>
              <a:t>only</a:t>
            </a:r>
            <a:r>
              <a:rPr lang="en-US" sz="1400" dirty="0" smtClean="0">
                <a:latin typeface="Arial"/>
                <a:cs typeface="Arial"/>
              </a:rPr>
              <a:t> ASEAN country with an EU FTA</a:t>
            </a:r>
          </a:p>
          <a:p>
            <a:pPr marL="349250" lvl="1" indent="-349250">
              <a:spcAft>
                <a:spcPts val="600"/>
              </a:spcAft>
            </a:pPr>
            <a:endParaRPr lang="en-US" sz="1400" dirty="0" smtClean="0">
              <a:latin typeface="Arial"/>
              <a:cs typeface="Arial"/>
            </a:endParaRPr>
          </a:p>
          <a:p>
            <a:pPr marL="349250" lvl="1" indent="-349250">
              <a:spcAft>
                <a:spcPts val="600"/>
              </a:spcAft>
              <a:buFont typeface="Wingdings" pitchFamily="2" charset="2"/>
              <a:buChar char="v"/>
            </a:pPr>
            <a:r>
              <a:rPr lang="en-US" sz="1400" b="1" dirty="0" smtClean="0">
                <a:latin typeface="Arial"/>
                <a:cs typeface="Arial"/>
              </a:rPr>
              <a:t>Benefits:</a:t>
            </a:r>
          </a:p>
          <a:p>
            <a:pPr marL="349250" lvl="1" indent="-349250">
              <a:spcAft>
                <a:spcPts val="600"/>
              </a:spcAft>
              <a:buFont typeface="Arial" pitchFamily="34" charset="0"/>
              <a:buChar char="•"/>
            </a:pPr>
            <a:endParaRPr lang="en-US" altLang="zh-CN" sz="1400" dirty="0" smtClean="0">
              <a:latin typeface="Arial" pitchFamily="34" charset="0"/>
              <a:cs typeface="Arial" pitchFamily="34" charset="0"/>
            </a:endParaRPr>
          </a:p>
          <a:p>
            <a:pPr marL="349250" lvl="1" indent="-349250">
              <a:spcAft>
                <a:spcPts val="600"/>
              </a:spcAft>
            </a:pPr>
            <a:endParaRPr lang="en-US" altLang="zh-CN" sz="1400" dirty="0" smtClean="0">
              <a:latin typeface="Arial" pitchFamily="34" charset="0"/>
              <a:cs typeface="Arial" pitchFamily="34" charset="0"/>
            </a:endParaRPr>
          </a:p>
          <a:p>
            <a:pPr marL="349250" lvl="1" indent="-349250">
              <a:spcAft>
                <a:spcPts val="600"/>
              </a:spcAft>
            </a:pPr>
            <a:endParaRPr lang="en-US" altLang="zh-CN" sz="1400" dirty="0" smtClean="0">
              <a:latin typeface="Arial" pitchFamily="34" charset="0"/>
              <a:cs typeface="Arial" pitchFamily="34" charset="0"/>
            </a:endParaRPr>
          </a:p>
          <a:p>
            <a:pPr marL="349250" lvl="1" indent="-349250">
              <a:spcAft>
                <a:spcPts val="600"/>
              </a:spcAft>
            </a:pPr>
            <a:endParaRPr lang="en-US" altLang="zh-CN" sz="1400" dirty="0" smtClean="0">
              <a:latin typeface="Arial" pitchFamily="34" charset="0"/>
              <a:cs typeface="Arial" pitchFamily="34" charset="0"/>
            </a:endParaRPr>
          </a:p>
          <a:p>
            <a:pPr marL="349250" lvl="1" indent="-349250">
              <a:spcAft>
                <a:spcPts val="600"/>
              </a:spcAft>
            </a:pPr>
            <a:endParaRPr lang="en-US" altLang="zh-CN" sz="1400" dirty="0" smtClean="0">
              <a:latin typeface="Arial" pitchFamily="34" charset="0"/>
              <a:cs typeface="Arial" pitchFamily="34" charset="0"/>
            </a:endParaRPr>
          </a:p>
          <a:p>
            <a:pPr marL="349250" lvl="1" indent="-349250">
              <a:spcAft>
                <a:spcPts val="600"/>
              </a:spcAft>
            </a:pPr>
            <a:endParaRPr lang="en-US" altLang="zh-CN" sz="1400" dirty="0" smtClean="0">
              <a:latin typeface="Arial" pitchFamily="34" charset="0"/>
              <a:cs typeface="Arial" pitchFamily="34" charset="0"/>
            </a:endParaRPr>
          </a:p>
          <a:p>
            <a:pPr marL="349250" lvl="1" indent="-349250">
              <a:spcAft>
                <a:spcPts val="600"/>
              </a:spcAft>
            </a:pPr>
            <a:endParaRPr lang="en-US" altLang="zh-CN" sz="1400" dirty="0" smtClean="0">
              <a:latin typeface="Arial" pitchFamily="34" charset="0"/>
              <a:cs typeface="Arial" pitchFamily="34" charset="0"/>
            </a:endParaRPr>
          </a:p>
          <a:p>
            <a:pPr marL="349250" lvl="1" indent="-349250">
              <a:spcAft>
                <a:spcPts val="600"/>
              </a:spcAft>
              <a:buFont typeface="Arial" pitchFamily="34" charset="0"/>
              <a:buChar char="•"/>
            </a:pPr>
            <a:endParaRPr lang="en-US" altLang="zh-CN" sz="1400" dirty="0" smtClean="0">
              <a:latin typeface="Arial" pitchFamily="34" charset="0"/>
              <a:cs typeface="Arial" pitchFamily="34" charset="0"/>
            </a:endParaRPr>
          </a:p>
          <a:p>
            <a:pPr marL="349250" lvl="1" indent="-349250" algn="just">
              <a:spcAft>
                <a:spcPts val="600"/>
              </a:spcAft>
            </a:pPr>
            <a:endParaRPr lang="en-US" altLang="zh-CN" sz="1400" dirty="0" smtClean="0">
              <a:latin typeface="Arial" pitchFamily="34" charset="0"/>
              <a:cs typeface="Arial" pitchFamily="34" charset="0"/>
            </a:endParaRPr>
          </a:p>
          <a:p>
            <a:pPr marL="349250" lvl="1" indent="-349250" algn="just">
              <a:spcAft>
                <a:spcPts val="600"/>
              </a:spcAft>
              <a:buFont typeface="Arial" pitchFamily="34" charset="0"/>
              <a:buChar char="•"/>
            </a:pPr>
            <a:endParaRPr lang="en-US" altLang="zh-CN" sz="1400" dirty="0" smtClean="0">
              <a:latin typeface="Arial" pitchFamily="34" charset="0"/>
              <a:cs typeface="Arial" pitchFamily="34" charset="0"/>
            </a:endParaRPr>
          </a:p>
          <a:p>
            <a:pPr marL="349250" lvl="1" indent="-349250" algn="just">
              <a:spcAft>
                <a:spcPts val="600"/>
              </a:spcAft>
              <a:buFont typeface="Arial" pitchFamily="34" charset="0"/>
              <a:buChar char="•"/>
            </a:pPr>
            <a:r>
              <a:rPr lang="en-US" altLang="zh-CN" sz="1400" dirty="0" smtClean="0">
                <a:latin typeface="Arial" pitchFamily="34" charset="0"/>
                <a:cs typeface="Arial" pitchFamily="34" charset="0"/>
              </a:rPr>
              <a:t>Liberalizing legal business environment</a:t>
            </a:r>
          </a:p>
          <a:p>
            <a:pPr marL="349250" lvl="1" indent="-349250" algn="just">
              <a:spcAft>
                <a:spcPts val="600"/>
              </a:spcAft>
              <a:buFont typeface="Arial" pitchFamily="34" charset="0"/>
              <a:buChar char="•"/>
            </a:pPr>
            <a:r>
              <a:rPr lang="en-US" altLang="zh-CN" sz="1400" dirty="0" smtClean="0">
                <a:latin typeface="Arial" pitchFamily="34" charset="0"/>
                <a:cs typeface="Arial" pitchFamily="34" charset="0"/>
              </a:rPr>
              <a:t>Improving transportation infrastructure to facilitate trade and cut costs</a:t>
            </a:r>
          </a:p>
          <a:p>
            <a:pPr marL="349250" lvl="1" indent="-349250" algn="just">
              <a:spcAft>
                <a:spcPts val="600"/>
              </a:spcAft>
              <a:buFont typeface="Arial" pitchFamily="34" charset="0"/>
              <a:buChar char="•"/>
            </a:pPr>
            <a:r>
              <a:rPr lang="en-US" altLang="zh-CN" sz="1400" dirty="0" smtClean="0">
                <a:latin typeface="Arial" pitchFamily="34" charset="0"/>
                <a:cs typeface="Arial" pitchFamily="34" charset="0"/>
              </a:rPr>
              <a:t>Major beneficiary: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Vietnam’s key export industries or labor-intensive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industries will expand in terms of capital and employment </a:t>
            </a:r>
          </a:p>
          <a:p>
            <a:pPr marL="349250" lvl="1" indent="-349250">
              <a:spcAft>
                <a:spcPts val="600"/>
              </a:spcAft>
            </a:pPr>
            <a:endParaRPr lang="en-US" altLang="zh-CN" sz="1400" dirty="0" smtClean="0">
              <a:latin typeface="Arial" pitchFamily="34" charset="0"/>
              <a:cs typeface="Arial" pitchFamily="34" charset="0"/>
            </a:endParaRPr>
          </a:p>
          <a:p>
            <a:pPr marL="349250" lvl="1" indent="-349250">
              <a:spcAft>
                <a:spcPts val="600"/>
              </a:spcAft>
            </a:pPr>
            <a:endParaRPr lang="en-US" sz="1400" dirty="0" smtClean="0">
              <a:latin typeface="Arial"/>
              <a:cs typeface="Arial"/>
            </a:endParaRPr>
          </a:p>
        </p:txBody>
      </p:sp>
      <p:pic>
        <p:nvPicPr>
          <p:cNvPr id="7" name="Segnaposto contenuto 2" descr="Screen Shot 2017-02-22 at 16.44.00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5" b="2795"/>
          <a:stretch>
            <a:fillRect/>
          </a:stretch>
        </p:blipFill>
        <p:spPr>
          <a:xfrm>
            <a:off x="3284376" y="1870529"/>
            <a:ext cx="4792248" cy="2794871"/>
          </a:xfrm>
        </p:spPr>
      </p:pic>
      <p:sp>
        <p:nvSpPr>
          <p:cNvPr id="8" name="TextBox 7"/>
          <p:cNvSpPr txBox="1"/>
          <p:nvPr/>
        </p:nvSpPr>
        <p:spPr>
          <a:xfrm>
            <a:off x="174812" y="3592286"/>
            <a:ext cx="4882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18366" y="3069066"/>
            <a:ext cx="30272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9250" lvl="1" indent="-349250">
              <a:spcAft>
                <a:spcPts val="600"/>
              </a:spcAft>
              <a:buFont typeface="Arial" pitchFamily="34" charset="0"/>
              <a:buChar char="•"/>
            </a:pPr>
            <a:r>
              <a:rPr lang="en-US" altLang="zh-CN" sz="1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Eliminating 99% of import tariffs </a:t>
            </a:r>
            <a:r>
              <a:rPr lang="en-US" altLang="zh-CN" sz="1400" dirty="0" smtClean="0">
                <a:latin typeface="Arial" pitchFamily="34" charset="0"/>
                <a:cs typeface="Arial" pitchFamily="34" charset="0"/>
              </a:rPr>
              <a:t>within 7-10 years</a:t>
            </a:r>
          </a:p>
        </p:txBody>
      </p:sp>
    </p:spTree>
    <p:extLst>
      <p:ext uri="{BB962C8B-B14F-4D97-AF65-F5344CB8AC3E}">
        <p14:creationId xmlns:p14="http://schemas.microsoft.com/office/powerpoint/2010/main" val="199831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accent1"/>
                </a:solidFill>
              </a:rPr>
              <a:t>Global manufacturing competitiveness index</a:t>
            </a:r>
            <a:endParaRPr lang="en-US" sz="2400" dirty="0">
              <a:solidFill>
                <a:schemeClr val="accent1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2350522"/>
              </p:ext>
            </p:extLst>
          </p:nvPr>
        </p:nvGraphicFramePr>
        <p:xfrm>
          <a:off x="602902" y="2418081"/>
          <a:ext cx="3788229" cy="28346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262743"/>
                <a:gridCol w="1262743"/>
                <a:gridCol w="1262743"/>
              </a:tblGrid>
              <a:tr h="147710">
                <a:tc>
                  <a:txBody>
                    <a:bodyPr/>
                    <a:lstStyle/>
                    <a:p>
                      <a:r>
                        <a:rPr lang="en-US" dirty="0" smtClean="0"/>
                        <a:t>Country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Rank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Index Score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86540"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86540">
                <a:tc>
                  <a:txBody>
                    <a:bodyPr/>
                    <a:lstStyle/>
                    <a:p>
                      <a:r>
                        <a:rPr lang="en-US" dirty="0" smtClean="0"/>
                        <a:t>India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67.2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86540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60.4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86540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17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59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86540">
                <a:tc>
                  <a:txBody>
                    <a:bodyPr/>
                    <a:lstStyle/>
                    <a:p>
                      <a:r>
                        <a:rPr lang="en-US" dirty="0" smtClean="0"/>
                        <a:t>Vietnam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56.5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86540"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55.8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3457911"/>
              </p:ext>
            </p:extLst>
          </p:nvPr>
        </p:nvGraphicFramePr>
        <p:xfrm>
          <a:off x="4682951" y="2418081"/>
          <a:ext cx="3788229" cy="28346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262743"/>
                <a:gridCol w="1262743"/>
                <a:gridCol w="1262743"/>
              </a:tblGrid>
              <a:tr h="346781">
                <a:tc>
                  <a:txBody>
                    <a:bodyPr/>
                    <a:lstStyle/>
                    <a:p>
                      <a:r>
                        <a:rPr lang="en-US" dirty="0" smtClean="0"/>
                        <a:t>Country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Rank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Index Score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86540"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r>
                        <a:rPr lang="en-US" baseline="0" dirty="0" smtClean="0"/>
                        <a:t> (▼-1)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93.5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86540">
                <a:tc>
                  <a:txBody>
                    <a:bodyPr/>
                    <a:lstStyle/>
                    <a:p>
                      <a:r>
                        <a:rPr lang="en-US" dirty="0" smtClean="0"/>
                        <a:t>India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r>
                        <a:rPr lang="en-US" baseline="0" dirty="0" smtClean="0"/>
                        <a:t> (▲+6)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77.5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86540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62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86540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</a:t>
                      </a:r>
                      <a:r>
                        <a:rPr lang="en-US" baseline="0" dirty="0" smtClean="0"/>
                        <a:t> (▲+4)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62.1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86540">
                <a:tc>
                  <a:txBody>
                    <a:bodyPr/>
                    <a:lstStyle/>
                    <a:p>
                      <a:r>
                        <a:rPr lang="en-US" dirty="0" smtClean="0"/>
                        <a:t>Vietnam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 (▲+6)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65.5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86540"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 (▲+4)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61.9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02902" y="5416062"/>
            <a:ext cx="34867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Arial" pitchFamily="34" charset="0"/>
                <a:cs typeface="Arial" pitchFamily="34" charset="0"/>
              </a:rPr>
              <a:t>2016</a:t>
            </a:r>
            <a:r>
              <a:rPr lang="en-US" sz="1600" b="1" dirty="0">
                <a:solidFill>
                  <a:srgbClr val="646EAB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16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82951" y="5416062"/>
            <a:ext cx="37882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Arial" pitchFamily="34" charset="0"/>
                <a:cs typeface="Arial" pitchFamily="34" charset="0"/>
              </a:rPr>
              <a:t>2020 (Projected) </a:t>
            </a:r>
          </a:p>
        </p:txBody>
      </p:sp>
    </p:spTree>
    <p:extLst>
      <p:ext uri="{BB962C8B-B14F-4D97-AF65-F5344CB8AC3E}">
        <p14:creationId xmlns:p14="http://schemas.microsoft.com/office/powerpoint/2010/main" val="123841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7914" y="4555222"/>
            <a:ext cx="5512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7200" dirty="0" smtClean="0">
                <a:solidFill>
                  <a:schemeClr val="accent1"/>
                </a:solidFill>
                <a:latin typeface="Calibri "/>
              </a:rPr>
              <a:t>Thank</a:t>
            </a:r>
            <a:r>
              <a:rPr lang="vi-VN" sz="7200" dirty="0" smtClean="0">
                <a:solidFill>
                  <a:schemeClr val="accent1"/>
                </a:solidFill>
              </a:rPr>
              <a:t> you </a:t>
            </a:r>
            <a:endParaRPr lang="en-US" sz="7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29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IE SG Vietnam%27s FTAs (1)" id="{466C5F1F-C8FE-49E0-958A-5CEDE727F014}" vid="{15E3CA9A-2336-42F9-BC6F-B5B808A18C7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DSA's PPT format</Template>
  <TotalTime>4407</TotalTime>
  <Words>1045</Words>
  <Application>Microsoft Office PowerPoint</Application>
  <PresentationFormat>On-screen Show (4:3)</PresentationFormat>
  <Paragraphs>232</Paragraphs>
  <Slides>19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Calibri </vt:lpstr>
      <vt:lpstr>Myriad Pro Light</vt:lpstr>
      <vt:lpstr>宋体</vt:lpstr>
      <vt:lpstr>Arial</vt:lpstr>
      <vt:lpstr>Calibri</vt:lpstr>
      <vt:lpstr>Symbol</vt:lpstr>
      <vt:lpstr>Times New Roman</vt:lpstr>
      <vt:lpstr>Wingdings</vt:lpstr>
      <vt:lpstr>Office Theme</vt:lpstr>
      <vt:lpstr>Document</vt:lpstr>
      <vt:lpstr>Vietnam Economic Overview  </vt:lpstr>
      <vt:lpstr>Dezan Shira &amp; Associates A pan-Asia specialist FDI and Professional Services firm</vt:lpstr>
      <vt:lpstr>A pan-Asia specialist FDI and Professional Services firm</vt:lpstr>
      <vt:lpstr>Clients, Alliances, Partners and Associates</vt:lpstr>
      <vt:lpstr>PowerPoint Presentation</vt:lpstr>
      <vt:lpstr>PowerPoint Presentation</vt:lpstr>
      <vt:lpstr>Vietnam</vt:lpstr>
      <vt:lpstr>Wages by region in Vietnam </vt:lpstr>
      <vt:lpstr>Investment Opportunities </vt:lpstr>
      <vt:lpstr>GDP</vt:lpstr>
      <vt:lpstr>FDI</vt:lpstr>
      <vt:lpstr>FDI</vt:lpstr>
      <vt:lpstr>Import and Export </vt:lpstr>
      <vt:lpstr>Import and Export</vt:lpstr>
      <vt:lpstr>Free Trade Agreement     </vt:lpstr>
      <vt:lpstr>Free Trade Agreements – GDP comparison    </vt:lpstr>
      <vt:lpstr>Vietnam – EU FTA (EVFTA)     </vt:lpstr>
      <vt:lpstr>Global manufacturing competitiveness index</vt:lpstr>
      <vt:lpstr>PowerPoint Presentation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Vietnam’s Free Trade Agreements</dc:title>
  <dc:creator>lasd</dc:creator>
  <cp:lastModifiedBy>Timon Lombard</cp:lastModifiedBy>
  <cp:revision>236</cp:revision>
  <dcterms:created xsi:type="dcterms:W3CDTF">2016-08-10T03:56:13Z</dcterms:created>
  <dcterms:modified xsi:type="dcterms:W3CDTF">2018-02-23T10:31:10Z</dcterms:modified>
</cp:coreProperties>
</file>