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1.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charts/chart5.xml" ContentType="application/vnd.openxmlformats-officedocument.drawingml.chart+xml"/>
  <Override PartName="/ppt/charts/style2.xml" ContentType="application/vnd.ms-office.chartstyle+xml"/>
  <Override PartName="/ppt/charts/colors2.xml" ContentType="application/vnd.ms-office.chartcolorstyle+xml"/>
  <Override PartName="/ppt/charts/chart6.xml" ContentType="application/vnd.openxmlformats-officedocument.drawingml.chart+xml"/>
  <Override PartName="/ppt/charts/chart7.xml" ContentType="application/vnd.openxmlformats-officedocument.drawingml.chart+xml"/>
  <Override PartName="/ppt/charts/style3.xml" ContentType="application/vnd.ms-office.chartstyle+xml"/>
  <Override PartName="/ppt/charts/colors3.xml" ContentType="application/vnd.ms-office.chartcolorstyle+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2"/>
  </p:notesMasterIdLst>
  <p:sldIdLst>
    <p:sldId id="286" r:id="rId2"/>
    <p:sldId id="334" r:id="rId3"/>
    <p:sldId id="335" r:id="rId4"/>
    <p:sldId id="314" r:id="rId5"/>
    <p:sldId id="263" r:id="rId6"/>
    <p:sldId id="312" r:id="rId7"/>
    <p:sldId id="313" r:id="rId8"/>
    <p:sldId id="315" r:id="rId9"/>
    <p:sldId id="316" r:id="rId10"/>
    <p:sldId id="317" r:id="rId11"/>
    <p:sldId id="333" r:id="rId12"/>
    <p:sldId id="318" r:id="rId13"/>
    <p:sldId id="319" r:id="rId14"/>
    <p:sldId id="320" r:id="rId15"/>
    <p:sldId id="321" r:id="rId16"/>
    <p:sldId id="322" r:id="rId17"/>
    <p:sldId id="323" r:id="rId18"/>
    <p:sldId id="324" r:id="rId19"/>
    <p:sldId id="325" r:id="rId20"/>
    <p:sldId id="326" r:id="rId21"/>
    <p:sldId id="327" r:id="rId22"/>
    <p:sldId id="336" r:id="rId23"/>
    <p:sldId id="341" r:id="rId24"/>
    <p:sldId id="337" r:id="rId25"/>
    <p:sldId id="348" r:id="rId26"/>
    <p:sldId id="354" r:id="rId27"/>
    <p:sldId id="352" r:id="rId28"/>
    <p:sldId id="353" r:id="rId29"/>
    <p:sldId id="356" r:id="rId30"/>
    <p:sldId id="328" r:id="rId31"/>
    <p:sldId id="331" r:id="rId32"/>
    <p:sldId id="332" r:id="rId33"/>
    <p:sldId id="338" r:id="rId34"/>
    <p:sldId id="343" r:id="rId35"/>
    <p:sldId id="344" r:id="rId36"/>
    <p:sldId id="345" r:id="rId37"/>
    <p:sldId id="346" r:id="rId38"/>
    <p:sldId id="347" r:id="rId39"/>
    <p:sldId id="355" r:id="rId40"/>
    <p:sldId id="297" r:id="rId4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6EAB"/>
    <a:srgbClr val="E0001A"/>
    <a:srgbClr val="08891A"/>
    <a:srgbClr val="FCCC1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314" autoAdjust="0"/>
    <p:restoredTop sz="88821" autoAdjust="0"/>
  </p:normalViewPr>
  <p:slideViewPr>
    <p:cSldViewPr snapToGrid="0" snapToObjects="1">
      <p:cViewPr varScale="1">
        <p:scale>
          <a:sx n="66" d="100"/>
          <a:sy n="66" d="100"/>
        </p:scale>
        <p:origin x="1666" y="3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1" Type="http://schemas.openxmlformats.org/officeDocument/2006/relationships/oleObject" Target="file:///C:\Users\USER\Downloads\statistic_id444611_distribution-of-gross-domestic-product--gdp--across-economic-sectors-vietnam-2016.xlsx"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oleObject" Target="file:///C:\Users\USER\Downloads\statistic_id319236_share-of-economic-sectors-in-the-gdp-in-indonesia-2006-2016.xlsx" TargetMode="Externa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xml"/><Relationship Id="rId1" Type="http://schemas.microsoft.com/office/2011/relationships/chartStyle" Target="style1.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2.xml"/><Relationship Id="rId1" Type="http://schemas.microsoft.com/office/2011/relationships/chartStyle" Target="style2.xm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3.xml"/><Relationship Id="rId1" Type="http://schemas.microsoft.com/office/2011/relationships/chartStyle" Target="style3.xml"/></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800" b="1" i="0" u="none" strike="noStrike" kern="1200" baseline="0">
                <a:solidFill>
                  <a:sysClr val="windowText" lastClr="000000"/>
                </a:solidFill>
                <a:latin typeface="+mn-lt"/>
                <a:ea typeface="+mn-ea"/>
                <a:cs typeface="+mn-cs"/>
              </a:defRPr>
            </a:pPr>
            <a:r>
              <a:rPr lang="en-US" sz="1400" dirty="0" smtClean="0"/>
              <a:t>Vietnam’s</a:t>
            </a:r>
            <a:r>
              <a:rPr lang="en-US" sz="1200" dirty="0" smtClean="0"/>
              <a:t> GDP by sectors</a:t>
            </a:r>
            <a:r>
              <a:rPr lang="en-US" sz="1200" baseline="0" dirty="0" smtClean="0"/>
              <a:t> </a:t>
            </a:r>
            <a:endParaRPr lang="en-US" sz="1200" dirty="0"/>
          </a:p>
        </c:rich>
      </c:tx>
      <c:layout/>
      <c:overlay val="0"/>
    </c:title>
    <c:autoTitleDeleted val="0"/>
    <c:plotArea>
      <c:layout/>
      <c:barChart>
        <c:barDir val="col"/>
        <c:grouping val="percentStacked"/>
        <c:varyColors val="0"/>
        <c:ser>
          <c:idx val="0"/>
          <c:order val="0"/>
          <c:tx>
            <c:strRef>
              <c:f>Data!$C$5</c:f>
              <c:strCache>
                <c:ptCount val="1"/>
                <c:pt idx="0">
                  <c:v>Agriculture</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Data!$B$6:$B$16</c:f>
              <c:strCache>
                <c:ptCount val="11"/>
                <c:pt idx="0">
                  <c:v>2006</c:v>
                </c:pt>
                <c:pt idx="1">
                  <c:v>2007</c:v>
                </c:pt>
                <c:pt idx="2">
                  <c:v>2008</c:v>
                </c:pt>
                <c:pt idx="3">
                  <c:v>2009</c:v>
                </c:pt>
                <c:pt idx="4">
                  <c:v>2010</c:v>
                </c:pt>
                <c:pt idx="5">
                  <c:v>2011</c:v>
                </c:pt>
                <c:pt idx="6">
                  <c:v>2012</c:v>
                </c:pt>
                <c:pt idx="7">
                  <c:v>2013</c:v>
                </c:pt>
                <c:pt idx="8">
                  <c:v>2014</c:v>
                </c:pt>
                <c:pt idx="9">
                  <c:v>2015</c:v>
                </c:pt>
                <c:pt idx="10">
                  <c:v>2016</c:v>
                </c:pt>
              </c:strCache>
            </c:strRef>
          </c:cat>
          <c:val>
            <c:numRef>
              <c:f>Data!$C$6:$C$16</c:f>
              <c:numCache>
                <c:formatCode>#,##0.##</c:formatCode>
                <c:ptCount val="11"/>
                <c:pt idx="0">
                  <c:v>18.73</c:v>
                </c:pt>
                <c:pt idx="1">
                  <c:v>18.66</c:v>
                </c:pt>
                <c:pt idx="2">
                  <c:v>20.41</c:v>
                </c:pt>
                <c:pt idx="3">
                  <c:v>19.170000000000005</c:v>
                </c:pt>
                <c:pt idx="4">
                  <c:v>21.02</c:v>
                </c:pt>
                <c:pt idx="5">
                  <c:v>22.1</c:v>
                </c:pt>
                <c:pt idx="6">
                  <c:v>21.35</c:v>
                </c:pt>
                <c:pt idx="7">
                  <c:v>19.979999999999986</c:v>
                </c:pt>
                <c:pt idx="8">
                  <c:v>19.68</c:v>
                </c:pt>
                <c:pt idx="9">
                  <c:v>18.89</c:v>
                </c:pt>
                <c:pt idx="10">
                  <c:v>18.14</c:v>
                </c:pt>
              </c:numCache>
            </c:numRef>
          </c:val>
        </c:ser>
        <c:ser>
          <c:idx val="1"/>
          <c:order val="1"/>
          <c:tx>
            <c:strRef>
              <c:f>Data!$D$5</c:f>
              <c:strCache>
                <c:ptCount val="1"/>
                <c:pt idx="0">
                  <c:v>Industry</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Data!$B$6:$B$16</c:f>
              <c:strCache>
                <c:ptCount val="11"/>
                <c:pt idx="0">
                  <c:v>2006</c:v>
                </c:pt>
                <c:pt idx="1">
                  <c:v>2007</c:v>
                </c:pt>
                <c:pt idx="2">
                  <c:v>2008</c:v>
                </c:pt>
                <c:pt idx="3">
                  <c:v>2009</c:v>
                </c:pt>
                <c:pt idx="4">
                  <c:v>2010</c:v>
                </c:pt>
                <c:pt idx="5">
                  <c:v>2011</c:v>
                </c:pt>
                <c:pt idx="6">
                  <c:v>2012</c:v>
                </c:pt>
                <c:pt idx="7">
                  <c:v>2013</c:v>
                </c:pt>
                <c:pt idx="8">
                  <c:v>2014</c:v>
                </c:pt>
                <c:pt idx="9">
                  <c:v>2015</c:v>
                </c:pt>
                <c:pt idx="10">
                  <c:v>2016</c:v>
                </c:pt>
              </c:strCache>
            </c:strRef>
          </c:cat>
          <c:val>
            <c:numRef>
              <c:f>Data!$D$6:$D$16</c:f>
              <c:numCache>
                <c:formatCode>#,##0.##</c:formatCode>
                <c:ptCount val="11"/>
                <c:pt idx="0">
                  <c:v>38.58</c:v>
                </c:pt>
                <c:pt idx="1">
                  <c:v>38.51</c:v>
                </c:pt>
                <c:pt idx="2">
                  <c:v>37.08</c:v>
                </c:pt>
                <c:pt idx="3">
                  <c:v>37.39</c:v>
                </c:pt>
                <c:pt idx="4">
                  <c:v>36.74</c:v>
                </c:pt>
                <c:pt idx="5">
                  <c:v>36.42</c:v>
                </c:pt>
                <c:pt idx="6">
                  <c:v>37.270000000000003</c:v>
                </c:pt>
                <c:pt idx="7">
                  <c:v>36.92</c:v>
                </c:pt>
                <c:pt idx="8">
                  <c:v>36.93</c:v>
                </c:pt>
                <c:pt idx="9">
                  <c:v>36.949999999999996</c:v>
                </c:pt>
                <c:pt idx="10">
                  <c:v>36.370000000000005</c:v>
                </c:pt>
              </c:numCache>
            </c:numRef>
          </c:val>
        </c:ser>
        <c:ser>
          <c:idx val="2"/>
          <c:order val="2"/>
          <c:tx>
            <c:strRef>
              <c:f>Data!$E$5</c:f>
              <c:strCache>
                <c:ptCount val="1"/>
                <c:pt idx="0">
                  <c:v>Services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Data!$B$6:$B$16</c:f>
              <c:strCache>
                <c:ptCount val="11"/>
                <c:pt idx="0">
                  <c:v>2006</c:v>
                </c:pt>
                <c:pt idx="1">
                  <c:v>2007</c:v>
                </c:pt>
                <c:pt idx="2">
                  <c:v>2008</c:v>
                </c:pt>
                <c:pt idx="3">
                  <c:v>2009</c:v>
                </c:pt>
                <c:pt idx="4">
                  <c:v>2010</c:v>
                </c:pt>
                <c:pt idx="5">
                  <c:v>2011</c:v>
                </c:pt>
                <c:pt idx="6">
                  <c:v>2012</c:v>
                </c:pt>
                <c:pt idx="7">
                  <c:v>2013</c:v>
                </c:pt>
                <c:pt idx="8">
                  <c:v>2014</c:v>
                </c:pt>
                <c:pt idx="9">
                  <c:v>2015</c:v>
                </c:pt>
                <c:pt idx="10">
                  <c:v>2016</c:v>
                </c:pt>
              </c:strCache>
            </c:strRef>
          </c:cat>
          <c:val>
            <c:numRef>
              <c:f>Data!$E$6:$E$16</c:f>
              <c:numCache>
                <c:formatCode>#,##0.##</c:formatCode>
                <c:ptCount val="11"/>
                <c:pt idx="0">
                  <c:v>42.690000000000012</c:v>
                </c:pt>
                <c:pt idx="1">
                  <c:v>42.83</c:v>
                </c:pt>
                <c:pt idx="2">
                  <c:v>42.51</c:v>
                </c:pt>
                <c:pt idx="3">
                  <c:v>43.44</c:v>
                </c:pt>
                <c:pt idx="4">
                  <c:v>42.24</c:v>
                </c:pt>
                <c:pt idx="5">
                  <c:v>41.48</c:v>
                </c:pt>
                <c:pt idx="6">
                  <c:v>41.39</c:v>
                </c:pt>
                <c:pt idx="7">
                  <c:v>43.09</c:v>
                </c:pt>
                <c:pt idx="8">
                  <c:v>43.4</c:v>
                </c:pt>
                <c:pt idx="9">
                  <c:v>44.160000000000011</c:v>
                </c:pt>
                <c:pt idx="10">
                  <c:v>45.49</c:v>
                </c:pt>
              </c:numCache>
            </c:numRef>
          </c:val>
        </c:ser>
        <c:dLbls>
          <c:showLegendKey val="0"/>
          <c:showVal val="1"/>
          <c:showCatName val="0"/>
          <c:showSerName val="0"/>
          <c:showPercent val="0"/>
          <c:showBubbleSize val="0"/>
        </c:dLbls>
        <c:gapWidth val="95"/>
        <c:overlap val="100"/>
        <c:axId val="-557604560"/>
        <c:axId val="-557604016"/>
      </c:barChart>
      <c:catAx>
        <c:axId val="-557604560"/>
        <c:scaling>
          <c:orientation val="minMax"/>
        </c:scaling>
        <c:delete val="0"/>
        <c:axPos val="b"/>
        <c:numFmt formatCode="General" sourceLinked="0"/>
        <c:majorTickMark val="none"/>
        <c:minorTickMark val="none"/>
        <c:tickLblPos val="nextTo"/>
        <c:crossAx val="-557604016"/>
        <c:crosses val="autoZero"/>
        <c:auto val="1"/>
        <c:lblAlgn val="ctr"/>
        <c:lblOffset val="100"/>
        <c:noMultiLvlLbl val="0"/>
      </c:catAx>
      <c:valAx>
        <c:axId val="-557604016"/>
        <c:scaling>
          <c:orientation val="minMax"/>
        </c:scaling>
        <c:delete val="1"/>
        <c:axPos val="l"/>
        <c:numFmt formatCode="0%" sourceLinked="1"/>
        <c:majorTickMark val="out"/>
        <c:minorTickMark val="none"/>
        <c:tickLblPos val="nextTo"/>
        <c:crossAx val="-557604560"/>
        <c:crosses val="autoZero"/>
        <c:crossBetween val="between"/>
      </c:valAx>
    </c:plotArea>
    <c:legend>
      <c:legendPos val="t"/>
      <c:layout/>
      <c:overlay val="0"/>
    </c:legend>
    <c:plotVisOnly val="1"/>
    <c:dispBlanksAs val="gap"/>
    <c:showDLblsOverMax val="0"/>
  </c:chart>
  <c:spPr>
    <a:noFill/>
    <a:ln>
      <a:no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a:pPr>
            <a:r>
              <a:rPr lang="en-US" sz="1200" dirty="0"/>
              <a:t>Export and Import Turnover of Vietnam's key commodities</a:t>
            </a:r>
            <a:r>
              <a:rPr lang="en-US" sz="1200" baseline="0" dirty="0"/>
              <a:t> for the first three quarters, 2017 </a:t>
            </a:r>
            <a:r>
              <a:rPr lang="en-US" sz="1200" baseline="0" dirty="0" smtClean="0"/>
              <a:t>(</a:t>
            </a:r>
            <a:r>
              <a:rPr lang="vi-VN" sz="1200" baseline="0" dirty="0" smtClean="0"/>
              <a:t>bil </a:t>
            </a:r>
            <a:r>
              <a:rPr lang="en-US" sz="1200" baseline="0" dirty="0" smtClean="0"/>
              <a:t>US$</a:t>
            </a:r>
            <a:r>
              <a:rPr lang="vi-VN" sz="1200" baseline="0" dirty="0" smtClean="0"/>
              <a:t>)</a:t>
            </a:r>
            <a:endParaRPr lang="en-US" sz="1200" dirty="0"/>
          </a:p>
        </c:rich>
      </c:tx>
      <c:layout>
        <c:manualLayout>
          <c:xMode val="edge"/>
          <c:yMode val="edge"/>
          <c:x val="0.12532331273250225"/>
          <c:y val="0.20409876486198092"/>
        </c:manualLayout>
      </c:layout>
      <c:overlay val="0"/>
    </c:title>
    <c:autoTitleDeleted val="0"/>
    <c:plotArea>
      <c:layout>
        <c:manualLayout>
          <c:layoutTarget val="inner"/>
          <c:xMode val="edge"/>
          <c:yMode val="edge"/>
          <c:x val="1.781108974290329E-2"/>
          <c:y val="0.30636349543135005"/>
          <c:w val="0.96437782051419618"/>
          <c:h val="0.58659900766412865"/>
        </c:manualLayout>
      </c:layout>
      <c:barChart>
        <c:barDir val="col"/>
        <c:grouping val="clustered"/>
        <c:varyColors val="0"/>
        <c:ser>
          <c:idx val="0"/>
          <c:order val="0"/>
          <c:tx>
            <c:strRef>
              <c:f>Sheet1!$B$1</c:f>
              <c:strCache>
                <c:ptCount val="1"/>
                <c:pt idx="0">
                  <c:v>Export turnover</c:v>
                </c:pt>
              </c:strCache>
            </c:strRef>
          </c:tx>
          <c:spPr>
            <a:solidFill>
              <a:schemeClr val="accent2"/>
            </a:solidFill>
            <a:ln w="25400" cap="flat" cmpd="sng" algn="ctr">
              <a:solidFill>
                <a:schemeClr val="accent2">
                  <a:shade val="50000"/>
                </a:schemeClr>
              </a:solidFill>
              <a:prstDash val="solid"/>
            </a:ln>
            <a:effectLst/>
          </c:spPr>
          <c:invertIfNegative val="0"/>
          <c:dLbls>
            <c:spPr>
              <a:noFill/>
              <a:ln>
                <a:noFill/>
              </a:ln>
              <a:effectLst/>
            </c:spPr>
            <c:txPr>
              <a:bodyPr/>
              <a:lstStyle/>
              <a:p>
                <a:pPr>
                  <a:defRPr b="1"/>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Telephones and their parts</c:v>
                </c:pt>
                <c:pt idx="1">
                  <c:v>Computers and electrical products </c:v>
                </c:pt>
                <c:pt idx="2">
                  <c:v>Textiles</c:v>
                </c:pt>
                <c:pt idx="3">
                  <c:v>Footwear</c:v>
                </c:pt>
                <c:pt idx="4">
                  <c:v>Machinery, instruments, accessories</c:v>
                </c:pt>
              </c:strCache>
            </c:strRef>
          </c:cat>
          <c:val>
            <c:numRef>
              <c:f>Sheet1!$B$2:$B$6</c:f>
              <c:numCache>
                <c:formatCode>General</c:formatCode>
                <c:ptCount val="5"/>
                <c:pt idx="0">
                  <c:v>31</c:v>
                </c:pt>
                <c:pt idx="1">
                  <c:v>18.5</c:v>
                </c:pt>
                <c:pt idx="2">
                  <c:v>19.3</c:v>
                </c:pt>
                <c:pt idx="3">
                  <c:v>10.6</c:v>
                </c:pt>
                <c:pt idx="4">
                  <c:v>9.3000000000000007</c:v>
                </c:pt>
              </c:numCache>
            </c:numRef>
          </c:val>
        </c:ser>
        <c:ser>
          <c:idx val="1"/>
          <c:order val="1"/>
          <c:tx>
            <c:strRef>
              <c:f>Sheet1!$C$1</c:f>
              <c:strCache>
                <c:ptCount val="1"/>
                <c:pt idx="0">
                  <c:v>Import turnover </c:v>
                </c:pt>
              </c:strCache>
            </c:strRef>
          </c:tx>
          <c:spPr>
            <a:solidFill>
              <a:schemeClr val="accent1"/>
            </a:solidFill>
            <a:ln w="25400" cap="flat" cmpd="sng" algn="ctr">
              <a:solidFill>
                <a:schemeClr val="accent1">
                  <a:shade val="50000"/>
                </a:schemeClr>
              </a:solidFill>
              <a:prstDash val="solid"/>
            </a:ln>
            <a:effectLst/>
          </c:spPr>
          <c:invertIfNegative val="0"/>
          <c:dLbls>
            <c:spPr>
              <a:noFill/>
              <a:ln>
                <a:noFill/>
              </a:ln>
              <a:effectLst/>
            </c:spPr>
            <c:txPr>
              <a:bodyPr/>
              <a:lstStyle/>
              <a:p>
                <a:pPr>
                  <a:defRPr b="1"/>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Telephones and their parts</c:v>
                </c:pt>
                <c:pt idx="1">
                  <c:v>Computers and electrical products </c:v>
                </c:pt>
                <c:pt idx="2">
                  <c:v>Textiles</c:v>
                </c:pt>
                <c:pt idx="3">
                  <c:v>Footwear</c:v>
                </c:pt>
                <c:pt idx="4">
                  <c:v>Machinery, instruments, accessories</c:v>
                </c:pt>
              </c:strCache>
            </c:strRef>
          </c:cat>
          <c:val>
            <c:numRef>
              <c:f>Sheet1!$C$2:$C$6</c:f>
              <c:numCache>
                <c:formatCode>General</c:formatCode>
                <c:ptCount val="5"/>
                <c:pt idx="0">
                  <c:v>10.7</c:v>
                </c:pt>
                <c:pt idx="1">
                  <c:v>25.8</c:v>
                </c:pt>
                <c:pt idx="2">
                  <c:v>8.3000000000000007</c:v>
                </c:pt>
                <c:pt idx="3">
                  <c:v>1.4</c:v>
                </c:pt>
                <c:pt idx="4">
                  <c:v>27</c:v>
                </c:pt>
              </c:numCache>
            </c:numRef>
          </c:val>
        </c:ser>
        <c:dLbls>
          <c:showLegendKey val="0"/>
          <c:showVal val="1"/>
          <c:showCatName val="0"/>
          <c:showSerName val="0"/>
          <c:showPercent val="0"/>
          <c:showBubbleSize val="0"/>
        </c:dLbls>
        <c:gapWidth val="150"/>
        <c:overlap val="-25"/>
        <c:axId val="-557612720"/>
        <c:axId val="-557598032"/>
      </c:barChart>
      <c:catAx>
        <c:axId val="-557612720"/>
        <c:scaling>
          <c:orientation val="minMax"/>
        </c:scaling>
        <c:delete val="0"/>
        <c:axPos val="b"/>
        <c:numFmt formatCode="General" sourceLinked="0"/>
        <c:majorTickMark val="none"/>
        <c:minorTickMark val="none"/>
        <c:tickLblPos val="nextTo"/>
        <c:txPr>
          <a:bodyPr/>
          <a:lstStyle/>
          <a:p>
            <a:pPr>
              <a:defRPr sz="1050" b="1"/>
            </a:pPr>
            <a:endParaRPr lang="en-US"/>
          </a:p>
        </c:txPr>
        <c:crossAx val="-557598032"/>
        <c:crosses val="autoZero"/>
        <c:auto val="1"/>
        <c:lblAlgn val="ctr"/>
        <c:lblOffset val="100"/>
        <c:noMultiLvlLbl val="0"/>
      </c:catAx>
      <c:valAx>
        <c:axId val="-557598032"/>
        <c:scaling>
          <c:orientation val="minMax"/>
        </c:scaling>
        <c:delete val="1"/>
        <c:axPos val="l"/>
        <c:numFmt formatCode="General" sourceLinked="1"/>
        <c:majorTickMark val="out"/>
        <c:minorTickMark val="none"/>
        <c:tickLblPos val="nextTo"/>
        <c:crossAx val="-557612720"/>
        <c:crosses val="autoZero"/>
        <c:crossBetween val="between"/>
      </c:valAx>
      <c:spPr>
        <a:noFill/>
        <a:ln w="25400">
          <a:noFill/>
        </a:ln>
      </c:spPr>
    </c:plotArea>
    <c:legend>
      <c:legendPos val="t"/>
      <c:layout>
        <c:manualLayout>
          <c:xMode val="edge"/>
          <c:yMode val="edge"/>
          <c:x val="0.54027703193042631"/>
          <c:y val="0.32061302666247521"/>
          <c:w val="0.31326465102456147"/>
          <c:h val="0.16220317286809441"/>
        </c:manualLayout>
      </c:layout>
      <c:overlay val="0"/>
      <c:txPr>
        <a:bodyPr/>
        <a:lstStyle/>
        <a:p>
          <a:pPr>
            <a:defRPr sz="1100" b="1"/>
          </a:pPr>
          <a:endParaRPr lang="en-US"/>
        </a:p>
      </c:txPr>
    </c:legend>
    <c:plotVisOnly val="1"/>
    <c:dispBlanksAs val="gap"/>
    <c:showDLblsOverMax val="0"/>
  </c:chart>
  <c:spPr>
    <a:ln>
      <a:no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34"/>
    </mc:Choice>
    <mc:Fallback>
      <c:style val="34"/>
    </mc:Fallback>
  </mc:AlternateContent>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1400" b="1" i="0" u="none" strike="noStrike" kern="1200" baseline="0">
                <a:solidFill>
                  <a:sysClr val="windowText" lastClr="000000"/>
                </a:solidFill>
                <a:latin typeface="+mn-lt"/>
                <a:ea typeface="+mn-ea"/>
                <a:cs typeface="+mn-cs"/>
              </a:defRPr>
            </a:pPr>
            <a:r>
              <a:rPr lang="en-US" sz="1400" dirty="0" smtClean="0"/>
              <a:t>Indonesia’s GDP</a:t>
            </a:r>
            <a:r>
              <a:rPr lang="en-US" sz="1400" baseline="0" dirty="0" smtClean="0"/>
              <a:t> by sectors </a:t>
            </a:r>
            <a:endParaRPr lang="en-US" sz="1400" dirty="0"/>
          </a:p>
        </c:rich>
      </c:tx>
      <c:layout/>
      <c:overlay val="0"/>
    </c:title>
    <c:autoTitleDeleted val="0"/>
    <c:plotArea>
      <c:layout/>
      <c:barChart>
        <c:barDir val="col"/>
        <c:grouping val="percentStacked"/>
        <c:varyColors val="0"/>
        <c:ser>
          <c:idx val="0"/>
          <c:order val="0"/>
          <c:tx>
            <c:strRef>
              <c:f>Data!$C$5</c:f>
              <c:strCache>
                <c:ptCount val="1"/>
                <c:pt idx="0">
                  <c:v>Agriculture</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Data!$B$6:$B$16</c:f>
              <c:strCache>
                <c:ptCount val="11"/>
                <c:pt idx="0">
                  <c:v>2006</c:v>
                </c:pt>
                <c:pt idx="1">
                  <c:v>2007</c:v>
                </c:pt>
                <c:pt idx="2">
                  <c:v>2008</c:v>
                </c:pt>
                <c:pt idx="3">
                  <c:v>2009</c:v>
                </c:pt>
                <c:pt idx="4">
                  <c:v>2010</c:v>
                </c:pt>
                <c:pt idx="5">
                  <c:v>2011</c:v>
                </c:pt>
                <c:pt idx="6">
                  <c:v>2012</c:v>
                </c:pt>
                <c:pt idx="7">
                  <c:v>2013</c:v>
                </c:pt>
                <c:pt idx="8">
                  <c:v>2014</c:v>
                </c:pt>
                <c:pt idx="9">
                  <c:v>2015</c:v>
                </c:pt>
                <c:pt idx="10">
                  <c:v>2016</c:v>
                </c:pt>
              </c:strCache>
            </c:strRef>
          </c:cat>
          <c:val>
            <c:numRef>
              <c:f>Data!$C$6:$C$16</c:f>
              <c:numCache>
                <c:formatCode>#,##0.##</c:formatCode>
                <c:ptCount val="11"/>
                <c:pt idx="0">
                  <c:v>12.97</c:v>
                </c:pt>
                <c:pt idx="1">
                  <c:v>13.719999999999999</c:v>
                </c:pt>
                <c:pt idx="2">
                  <c:v>14.48</c:v>
                </c:pt>
                <c:pt idx="3">
                  <c:v>15.29</c:v>
                </c:pt>
                <c:pt idx="4">
                  <c:v>13.93</c:v>
                </c:pt>
                <c:pt idx="5">
                  <c:v>13.51</c:v>
                </c:pt>
                <c:pt idx="6">
                  <c:v>13.370000000000006</c:v>
                </c:pt>
                <c:pt idx="7">
                  <c:v>13.360000000000023</c:v>
                </c:pt>
                <c:pt idx="8">
                  <c:v>13.34</c:v>
                </c:pt>
                <c:pt idx="9">
                  <c:v>13.49</c:v>
                </c:pt>
                <c:pt idx="10">
                  <c:v>13.450000000000006</c:v>
                </c:pt>
              </c:numCache>
            </c:numRef>
          </c:val>
        </c:ser>
        <c:ser>
          <c:idx val="1"/>
          <c:order val="1"/>
          <c:tx>
            <c:strRef>
              <c:f>Data!$D$5</c:f>
              <c:strCache>
                <c:ptCount val="1"/>
                <c:pt idx="0">
                  <c:v>Industry</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Data!$B$6:$B$16</c:f>
              <c:strCache>
                <c:ptCount val="11"/>
                <c:pt idx="0">
                  <c:v>2006</c:v>
                </c:pt>
                <c:pt idx="1">
                  <c:v>2007</c:v>
                </c:pt>
                <c:pt idx="2">
                  <c:v>2008</c:v>
                </c:pt>
                <c:pt idx="3">
                  <c:v>2009</c:v>
                </c:pt>
                <c:pt idx="4">
                  <c:v>2010</c:v>
                </c:pt>
                <c:pt idx="5">
                  <c:v>2011</c:v>
                </c:pt>
                <c:pt idx="6">
                  <c:v>2012</c:v>
                </c:pt>
                <c:pt idx="7">
                  <c:v>2013</c:v>
                </c:pt>
                <c:pt idx="8">
                  <c:v>2014</c:v>
                </c:pt>
                <c:pt idx="9">
                  <c:v>2015</c:v>
                </c:pt>
                <c:pt idx="10">
                  <c:v>2016</c:v>
                </c:pt>
              </c:strCache>
            </c:strRef>
          </c:cat>
          <c:val>
            <c:numRef>
              <c:f>Data!$D$6:$D$16</c:f>
              <c:numCache>
                <c:formatCode>#,##0.##</c:formatCode>
                <c:ptCount val="11"/>
                <c:pt idx="0">
                  <c:v>46.94</c:v>
                </c:pt>
                <c:pt idx="1">
                  <c:v>46.8</c:v>
                </c:pt>
                <c:pt idx="2">
                  <c:v>48.06</c:v>
                </c:pt>
                <c:pt idx="3">
                  <c:v>47.65</c:v>
                </c:pt>
                <c:pt idx="4">
                  <c:v>42.78</c:v>
                </c:pt>
                <c:pt idx="5">
                  <c:v>43.91</c:v>
                </c:pt>
                <c:pt idx="6">
                  <c:v>43.59</c:v>
                </c:pt>
                <c:pt idx="7">
                  <c:v>42.64</c:v>
                </c:pt>
                <c:pt idx="8">
                  <c:v>41.93</c:v>
                </c:pt>
                <c:pt idx="9">
                  <c:v>40.04</c:v>
                </c:pt>
                <c:pt idx="10">
                  <c:v>39.32</c:v>
                </c:pt>
              </c:numCache>
            </c:numRef>
          </c:val>
        </c:ser>
        <c:ser>
          <c:idx val="2"/>
          <c:order val="2"/>
          <c:tx>
            <c:strRef>
              <c:f>Data!$E$5</c:f>
              <c:strCache>
                <c:ptCount val="1"/>
                <c:pt idx="0">
                  <c:v>Services</c:v>
                </c:pt>
              </c:strCache>
            </c:strRef>
          </c:tx>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Data!$B$6:$B$16</c:f>
              <c:strCache>
                <c:ptCount val="11"/>
                <c:pt idx="0">
                  <c:v>2006</c:v>
                </c:pt>
                <c:pt idx="1">
                  <c:v>2007</c:v>
                </c:pt>
                <c:pt idx="2">
                  <c:v>2008</c:v>
                </c:pt>
                <c:pt idx="3">
                  <c:v>2009</c:v>
                </c:pt>
                <c:pt idx="4">
                  <c:v>2010</c:v>
                </c:pt>
                <c:pt idx="5">
                  <c:v>2011</c:v>
                </c:pt>
                <c:pt idx="6">
                  <c:v>2012</c:v>
                </c:pt>
                <c:pt idx="7">
                  <c:v>2013</c:v>
                </c:pt>
                <c:pt idx="8">
                  <c:v>2014</c:v>
                </c:pt>
                <c:pt idx="9">
                  <c:v>2015</c:v>
                </c:pt>
                <c:pt idx="10">
                  <c:v>2016</c:v>
                </c:pt>
              </c:strCache>
            </c:strRef>
          </c:cat>
          <c:val>
            <c:numRef>
              <c:f>Data!$E$6:$E$16</c:f>
              <c:numCache>
                <c:formatCode>#,##0.##</c:formatCode>
                <c:ptCount val="11"/>
                <c:pt idx="0">
                  <c:v>40.08</c:v>
                </c:pt>
                <c:pt idx="1">
                  <c:v>39.480000000000004</c:v>
                </c:pt>
                <c:pt idx="2">
                  <c:v>37.46</c:v>
                </c:pt>
                <c:pt idx="3">
                  <c:v>37.06</c:v>
                </c:pt>
                <c:pt idx="4">
                  <c:v>40.67</c:v>
                </c:pt>
                <c:pt idx="5">
                  <c:v>40.58</c:v>
                </c:pt>
                <c:pt idx="6">
                  <c:v>40.870000000000005</c:v>
                </c:pt>
                <c:pt idx="7">
                  <c:v>41.52</c:v>
                </c:pt>
                <c:pt idx="8">
                  <c:v>42.24</c:v>
                </c:pt>
                <c:pt idx="9">
                  <c:v>43.33</c:v>
                </c:pt>
                <c:pt idx="10">
                  <c:v>43.660000000000011</c:v>
                </c:pt>
              </c:numCache>
            </c:numRef>
          </c:val>
        </c:ser>
        <c:dLbls>
          <c:showLegendKey val="0"/>
          <c:showVal val="1"/>
          <c:showCatName val="0"/>
          <c:showSerName val="0"/>
          <c:showPercent val="0"/>
          <c:showBubbleSize val="0"/>
        </c:dLbls>
        <c:gapWidth val="95"/>
        <c:overlap val="100"/>
        <c:axId val="-557606192"/>
        <c:axId val="-557606736"/>
      </c:barChart>
      <c:catAx>
        <c:axId val="-557606192"/>
        <c:scaling>
          <c:orientation val="minMax"/>
        </c:scaling>
        <c:delete val="0"/>
        <c:axPos val="b"/>
        <c:numFmt formatCode="General" sourceLinked="0"/>
        <c:majorTickMark val="none"/>
        <c:minorTickMark val="none"/>
        <c:tickLblPos val="nextTo"/>
        <c:crossAx val="-557606736"/>
        <c:crosses val="autoZero"/>
        <c:auto val="1"/>
        <c:lblAlgn val="ctr"/>
        <c:lblOffset val="100"/>
        <c:noMultiLvlLbl val="0"/>
      </c:catAx>
      <c:valAx>
        <c:axId val="-557606736"/>
        <c:scaling>
          <c:orientation val="minMax"/>
        </c:scaling>
        <c:delete val="1"/>
        <c:axPos val="l"/>
        <c:numFmt formatCode="0%" sourceLinked="1"/>
        <c:majorTickMark val="out"/>
        <c:minorTickMark val="none"/>
        <c:tickLblPos val="nextTo"/>
        <c:crossAx val="-557606192"/>
        <c:crosses val="autoZero"/>
        <c:crossBetween val="between"/>
      </c:valAx>
    </c:plotArea>
    <c:legend>
      <c:legendPos val="t"/>
      <c:layout/>
      <c:overlay val="0"/>
    </c:legend>
    <c:plotVisOnly val="1"/>
    <c:dispBlanksAs val="gap"/>
    <c:showDLblsOverMax val="0"/>
  </c:chart>
  <c:spPr>
    <a:ln>
      <a:noFill/>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b="1" dirty="0" smtClean="0">
                <a:solidFill>
                  <a:schemeClr val="tx1"/>
                </a:solidFill>
              </a:rPr>
              <a:t>Origin of input materials</a:t>
            </a:r>
            <a:endParaRPr lang="en-US" b="1" dirty="0">
              <a:solidFill>
                <a:schemeClr val="tx1"/>
              </a:solidFill>
            </a:endParaRPr>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Raw Material</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Lbls>
            <c:dLbl>
              <c:idx val="0"/>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mn-lt"/>
                      <a:ea typeface="+mn-ea"/>
                      <a:cs typeface="+mn-cs"/>
                    </a:defRPr>
                  </a:pPr>
                  <a:endParaRPr lang="en-US"/>
                </a:p>
              </c:txPr>
              <c:showLegendKey val="0"/>
              <c:showVal val="0"/>
              <c:showCatName val="1"/>
              <c:showSerName val="0"/>
              <c:showPercent val="1"/>
              <c:showBubbleSize val="0"/>
            </c:dLbl>
            <c:dLbl>
              <c:idx val="1"/>
              <c:layout>
                <c:manualLayout>
                  <c:x val="9.1590192028866022E-2"/>
                  <c:y val="-0.17378525867615638"/>
                </c:manualLayout>
              </c:layout>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solidFill>
                      <a:latin typeface="+mn-lt"/>
                      <a:ea typeface="+mn-ea"/>
                      <a:cs typeface="+mn-cs"/>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24275190921149076"/>
                      <c:h val="0.28207426353838727"/>
                    </c:manualLayout>
                  </c15:layout>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Other</c:v>
                </c:pt>
                <c:pt idx="1">
                  <c:v>China, India, US, Canada</c:v>
                </c:pt>
              </c:strCache>
            </c:strRef>
          </c:cat>
          <c:val>
            <c:numRef>
              <c:f>Sheet1!$B$2:$B$3</c:f>
              <c:numCache>
                <c:formatCode>General</c:formatCode>
                <c:ptCount val="2"/>
                <c:pt idx="0">
                  <c:v>5</c:v>
                </c:pt>
                <c:pt idx="1">
                  <c:v>95</c:v>
                </c:pt>
              </c:numCache>
            </c:numRef>
          </c:val>
        </c:ser>
        <c:dLbls>
          <c:showLegendKey val="0"/>
          <c:showVal val="0"/>
          <c:showCatName val="1"/>
          <c:showSerName val="0"/>
          <c:showPercent val="1"/>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680" b="1" i="0" u="none" strike="noStrike" kern="1200" spc="0" baseline="0">
              <a:solidFill>
                <a:schemeClr val="tx1"/>
              </a:solidFill>
              <a:latin typeface="+mn-lt"/>
              <a:ea typeface="+mn-ea"/>
              <a:cs typeface="+mn-cs"/>
            </a:defRPr>
          </a:pPr>
          <a:endParaRPr lang="en-US"/>
        </a:p>
      </c:txPr>
    </c:title>
    <c:autoTitleDeleted val="0"/>
    <c:plotArea>
      <c:layout/>
      <c:pieChart>
        <c:varyColors val="1"/>
        <c:ser>
          <c:idx val="0"/>
          <c:order val="0"/>
          <c:tx>
            <c:strRef>
              <c:f>Sheet1!$B$1</c:f>
              <c:strCache>
                <c:ptCount val="1"/>
                <c:pt idx="0">
                  <c:v>FDI projects</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Lbls>
            <c:spPr>
              <a:noFill/>
              <a:ln>
                <a:noFill/>
              </a:ln>
              <a:effectLst/>
            </c:spPr>
            <c:txPr>
              <a:bodyPr rot="0" spcFirstLastPara="1" vertOverflow="ellipsis" vert="horz" wrap="square" anchor="ctr" anchorCtr="1"/>
              <a:lstStyle/>
              <a:p>
                <a:pPr>
                  <a:defRPr sz="1400" b="1" i="0" u="none" strike="noStrike" kern="1200" baseline="0">
                    <a:solidFill>
                      <a:schemeClr val="tx1"/>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Sheet1!$A$2:$A$4</c:f>
              <c:strCache>
                <c:ptCount val="3"/>
                <c:pt idx="0">
                  <c:v>Garment &amp; Footwear</c:v>
                </c:pt>
                <c:pt idx="1">
                  <c:v>F&amp;B and Manufacturing</c:v>
                </c:pt>
                <c:pt idx="2">
                  <c:v>Other</c:v>
                </c:pt>
              </c:strCache>
            </c:strRef>
          </c:cat>
          <c:val>
            <c:numRef>
              <c:f>Sheet1!$B$2:$B$4</c:f>
              <c:numCache>
                <c:formatCode>0%</c:formatCode>
                <c:ptCount val="3"/>
                <c:pt idx="0">
                  <c:v>0.5</c:v>
                </c:pt>
                <c:pt idx="1">
                  <c:v>0.30000000000000004</c:v>
                </c:pt>
                <c:pt idx="2">
                  <c:v>0.2</c:v>
                </c:pt>
              </c:numCache>
            </c:numRef>
          </c:val>
        </c:ser>
        <c:dLbls>
          <c:showLegendKey val="0"/>
          <c:showVal val="0"/>
          <c:showCatName val="1"/>
          <c:showSerName val="0"/>
          <c:showPercent val="1"/>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sz="1400" b="1">
          <a:solidFill>
            <a:schemeClr val="tx1"/>
          </a:solidFill>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pPr>
            <a:r>
              <a:rPr lang="en-US" sz="1400" dirty="0"/>
              <a:t>Garment exports </a:t>
            </a:r>
            <a:r>
              <a:rPr lang="en-US" sz="1400" dirty="0" smtClean="0"/>
              <a:t>(billion</a:t>
            </a:r>
            <a:r>
              <a:rPr lang="en-US" sz="1400" baseline="0" dirty="0" smtClean="0"/>
              <a:t> USD</a:t>
            </a:r>
            <a:r>
              <a:rPr lang="en-US" sz="1400" dirty="0" smtClean="0"/>
              <a:t>)</a:t>
            </a:r>
            <a:endParaRPr lang="en-US" sz="1400" dirty="0"/>
          </a:p>
        </c:rich>
      </c:tx>
      <c:layout/>
      <c:overlay val="0"/>
    </c:title>
    <c:autoTitleDeleted val="0"/>
    <c:plotArea>
      <c:layout/>
      <c:barChart>
        <c:barDir val="col"/>
        <c:grouping val="clustered"/>
        <c:varyColors val="0"/>
        <c:ser>
          <c:idx val="0"/>
          <c:order val="0"/>
          <c:tx>
            <c:strRef>
              <c:f>Sheet1!$B$1</c:f>
              <c:strCache>
                <c:ptCount val="1"/>
                <c:pt idx="0">
                  <c:v>Garment exports (US$ bil)</c:v>
                </c:pt>
              </c:strCache>
            </c:strRef>
          </c:tx>
          <c:invertIfNegative val="0"/>
          <c:dLbls>
            <c:spPr>
              <a:noFill/>
              <a:ln>
                <a:noFill/>
              </a:ln>
              <a:effectLst/>
            </c:spPr>
            <c:txPr>
              <a:bodyPr/>
              <a:lstStyle/>
              <a:p>
                <a:pPr>
                  <a:defRPr sz="1200" b="1"/>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Sheet1!$A$2:$A$4</c:f>
              <c:strCache>
                <c:ptCount val="3"/>
                <c:pt idx="0">
                  <c:v>2014-2015</c:v>
                </c:pt>
                <c:pt idx="1">
                  <c:v>2015-2016</c:v>
                </c:pt>
                <c:pt idx="2">
                  <c:v>2016-2017</c:v>
                </c:pt>
              </c:strCache>
            </c:strRef>
          </c:cat>
          <c:val>
            <c:numRef>
              <c:f>Sheet1!$B$2:$B$4</c:f>
              <c:numCache>
                <c:formatCode>General</c:formatCode>
                <c:ptCount val="3"/>
                <c:pt idx="0">
                  <c:v>0.75700000000000056</c:v>
                </c:pt>
                <c:pt idx="1">
                  <c:v>1</c:v>
                </c:pt>
                <c:pt idx="2" formatCode="0.000">
                  <c:v>1.855</c:v>
                </c:pt>
              </c:numCache>
            </c:numRef>
          </c:val>
        </c:ser>
        <c:dLbls>
          <c:showLegendKey val="0"/>
          <c:showVal val="1"/>
          <c:showCatName val="0"/>
          <c:showSerName val="0"/>
          <c:showPercent val="0"/>
          <c:showBubbleSize val="0"/>
        </c:dLbls>
        <c:gapWidth val="150"/>
        <c:overlap val="-25"/>
        <c:axId val="-557610000"/>
        <c:axId val="-557602928"/>
      </c:barChart>
      <c:catAx>
        <c:axId val="-557610000"/>
        <c:scaling>
          <c:orientation val="minMax"/>
        </c:scaling>
        <c:delete val="0"/>
        <c:axPos val="b"/>
        <c:numFmt formatCode="General" sourceLinked="0"/>
        <c:majorTickMark val="none"/>
        <c:minorTickMark val="none"/>
        <c:tickLblPos val="nextTo"/>
        <c:txPr>
          <a:bodyPr/>
          <a:lstStyle/>
          <a:p>
            <a:pPr>
              <a:defRPr sz="1200" b="1"/>
            </a:pPr>
            <a:endParaRPr lang="en-US"/>
          </a:p>
        </c:txPr>
        <c:crossAx val="-557602928"/>
        <c:crosses val="autoZero"/>
        <c:auto val="1"/>
        <c:lblAlgn val="ctr"/>
        <c:lblOffset val="100"/>
        <c:noMultiLvlLbl val="0"/>
      </c:catAx>
      <c:valAx>
        <c:axId val="-557602928"/>
        <c:scaling>
          <c:orientation val="minMax"/>
        </c:scaling>
        <c:delete val="1"/>
        <c:axPos val="l"/>
        <c:numFmt formatCode="General" sourceLinked="1"/>
        <c:majorTickMark val="out"/>
        <c:minorTickMark val="none"/>
        <c:tickLblPos val="nextTo"/>
        <c:crossAx val="-557610000"/>
        <c:crosses val="autoZero"/>
        <c:crossBetween val="between"/>
      </c:valAx>
    </c:plotArea>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920" b="1" i="0" u="none" strike="noStrike" kern="1200" spc="0" baseline="0">
              <a:solidFill>
                <a:schemeClr val="tx1"/>
              </a:solidFill>
              <a:latin typeface="+mn-lt"/>
              <a:ea typeface="+mn-ea"/>
              <a:cs typeface="+mn-cs"/>
            </a:defRPr>
          </a:pPr>
          <a:endParaRPr lang="en-US"/>
        </a:p>
      </c:txPr>
    </c:title>
    <c:autoTitleDeleted val="0"/>
    <c:plotArea>
      <c:layout/>
      <c:pieChart>
        <c:varyColors val="1"/>
        <c:ser>
          <c:idx val="0"/>
          <c:order val="0"/>
          <c:tx>
            <c:strRef>
              <c:f>Sheet1!$B$1</c:f>
              <c:strCache>
                <c:ptCount val="1"/>
                <c:pt idx="0">
                  <c:v>FMCG sales</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Lbls>
            <c:dLbl>
              <c:idx val="0"/>
              <c:layout>
                <c:manualLayout>
                  <c:x val="-0.11311491141732284"/>
                  <c:y val="-0.18565624999999999"/>
                </c:manualLayout>
              </c:layout>
              <c:showLegendKey val="0"/>
              <c:showVal val="0"/>
              <c:showCatName val="1"/>
              <c:showSerName val="0"/>
              <c:showPercent val="1"/>
              <c:showBubbleSize val="0"/>
              <c:extLst>
                <c:ext xmlns:c15="http://schemas.microsoft.com/office/drawing/2012/chart" uri="{CE6537A1-D6FC-4f65-9D91-7224C49458BB}">
                  <c15:layout/>
                </c:ext>
              </c:extLst>
            </c:dLbl>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Traditional retail market</c:v>
                </c:pt>
                <c:pt idx="1">
                  <c:v>Other</c:v>
                </c:pt>
              </c:strCache>
            </c:strRef>
          </c:cat>
          <c:val>
            <c:numRef>
              <c:f>Sheet1!$B$2:$B$3</c:f>
              <c:numCache>
                <c:formatCode>0%</c:formatCode>
                <c:ptCount val="2"/>
                <c:pt idx="0">
                  <c:v>0.9</c:v>
                </c:pt>
                <c:pt idx="1">
                  <c:v>0.1</c:v>
                </c:pt>
              </c:numCache>
            </c:numRef>
          </c:val>
        </c:ser>
        <c:dLbls>
          <c:showLegendKey val="0"/>
          <c:showVal val="0"/>
          <c:showCatName val="1"/>
          <c:showSerName val="0"/>
          <c:showPercent val="1"/>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sz="1600" b="1">
          <a:solidFill>
            <a:schemeClr val="tx1"/>
          </a:solidFill>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100"/>
              <a:t>Foreign pharmaceutical investment in Indonesia (US$</a:t>
            </a:r>
            <a:r>
              <a:rPr lang="en-US" sz="1100" baseline="0"/>
              <a:t> mil)</a:t>
            </a:r>
            <a:endParaRPr lang="en-US" sz="1100"/>
          </a:p>
        </c:rich>
      </c:tx>
      <c:layout/>
      <c:overlay val="0"/>
    </c:title>
    <c:autoTitleDeleted val="0"/>
    <c:plotArea>
      <c:layout/>
      <c:barChart>
        <c:barDir val="col"/>
        <c:grouping val="clustered"/>
        <c:varyColors val="0"/>
        <c:ser>
          <c:idx val="0"/>
          <c:order val="0"/>
          <c:tx>
            <c:strRef>
              <c:f>Sheet1!$B$1</c:f>
              <c:strCache>
                <c:ptCount val="1"/>
                <c:pt idx="0">
                  <c:v>2016</c:v>
                </c:pt>
              </c:strCache>
            </c:strRef>
          </c:tx>
          <c:invertIfNegative val="0"/>
          <c:dLbls>
            <c:spPr>
              <a:noFill/>
              <a:ln>
                <a:noFill/>
              </a:ln>
              <a:effectLst/>
            </c:spPr>
            <c:txPr>
              <a:bodyPr/>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Japan</c:v>
                </c:pt>
                <c:pt idx="1">
                  <c:v>Mauritius</c:v>
                </c:pt>
                <c:pt idx="2">
                  <c:v>Germany</c:v>
                </c:pt>
                <c:pt idx="3">
                  <c:v>South Korea</c:v>
                </c:pt>
                <c:pt idx="4">
                  <c:v>Singapore </c:v>
                </c:pt>
              </c:strCache>
            </c:strRef>
          </c:cat>
          <c:val>
            <c:numRef>
              <c:f>Sheet1!$B$2:$B$6</c:f>
              <c:numCache>
                <c:formatCode>General</c:formatCode>
                <c:ptCount val="5"/>
                <c:pt idx="0">
                  <c:v>142.5</c:v>
                </c:pt>
                <c:pt idx="1">
                  <c:v>101.4</c:v>
                </c:pt>
                <c:pt idx="2">
                  <c:v>43.8</c:v>
                </c:pt>
                <c:pt idx="3">
                  <c:v>40.700000000000003</c:v>
                </c:pt>
                <c:pt idx="4">
                  <c:v>31.2</c:v>
                </c:pt>
              </c:numCache>
            </c:numRef>
          </c:val>
        </c:ser>
        <c:ser>
          <c:idx val="1"/>
          <c:order val="1"/>
          <c:tx>
            <c:strRef>
              <c:f>Sheet1!$C$1</c:f>
              <c:strCache>
                <c:ptCount val="1"/>
                <c:pt idx="0">
                  <c:v>2017</c:v>
                </c:pt>
              </c:strCache>
            </c:strRef>
          </c:tx>
          <c:invertIfNegative val="0"/>
          <c:dLbls>
            <c:spPr>
              <a:noFill/>
              <a:ln>
                <a:noFill/>
              </a:ln>
              <a:effectLst/>
            </c:spPr>
            <c:txPr>
              <a:bodyPr/>
              <a:lstStyle/>
              <a:p>
                <a:pPr>
                  <a:defRPr sz="900"/>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Sheet1!$A$2:$A$6</c:f>
              <c:strCache>
                <c:ptCount val="5"/>
                <c:pt idx="0">
                  <c:v>Japan</c:v>
                </c:pt>
                <c:pt idx="1">
                  <c:v>Mauritius</c:v>
                </c:pt>
                <c:pt idx="2">
                  <c:v>Germany</c:v>
                </c:pt>
                <c:pt idx="3">
                  <c:v>South Korea</c:v>
                </c:pt>
                <c:pt idx="4">
                  <c:v>Singapore </c:v>
                </c:pt>
              </c:strCache>
            </c:strRef>
          </c:cat>
          <c:val>
            <c:numRef>
              <c:f>Sheet1!$C$2:$C$6</c:f>
              <c:numCache>
                <c:formatCode>General</c:formatCode>
                <c:ptCount val="5"/>
                <c:pt idx="0">
                  <c:v>181.5</c:v>
                </c:pt>
                <c:pt idx="1">
                  <c:v>119.8</c:v>
                </c:pt>
                <c:pt idx="2">
                  <c:v>46.9</c:v>
                </c:pt>
                <c:pt idx="3">
                  <c:v>43.3</c:v>
                </c:pt>
                <c:pt idx="4">
                  <c:v>32.700000000000003</c:v>
                </c:pt>
              </c:numCache>
            </c:numRef>
          </c:val>
        </c:ser>
        <c:dLbls>
          <c:showLegendKey val="0"/>
          <c:showVal val="1"/>
          <c:showCatName val="0"/>
          <c:showSerName val="0"/>
          <c:showPercent val="0"/>
          <c:showBubbleSize val="0"/>
        </c:dLbls>
        <c:gapWidth val="150"/>
        <c:overlap val="-25"/>
        <c:axId val="-612742384"/>
        <c:axId val="-612750000"/>
      </c:barChart>
      <c:catAx>
        <c:axId val="-612742384"/>
        <c:scaling>
          <c:orientation val="minMax"/>
        </c:scaling>
        <c:delete val="0"/>
        <c:axPos val="b"/>
        <c:numFmt formatCode="General" sourceLinked="0"/>
        <c:majorTickMark val="none"/>
        <c:minorTickMark val="none"/>
        <c:tickLblPos val="nextTo"/>
        <c:txPr>
          <a:bodyPr/>
          <a:lstStyle/>
          <a:p>
            <a:pPr>
              <a:defRPr sz="1000" b="1"/>
            </a:pPr>
            <a:endParaRPr lang="en-US"/>
          </a:p>
        </c:txPr>
        <c:crossAx val="-612750000"/>
        <c:crosses val="autoZero"/>
        <c:auto val="1"/>
        <c:lblAlgn val="ctr"/>
        <c:lblOffset val="100"/>
        <c:noMultiLvlLbl val="0"/>
      </c:catAx>
      <c:valAx>
        <c:axId val="-612750000"/>
        <c:scaling>
          <c:orientation val="minMax"/>
        </c:scaling>
        <c:delete val="1"/>
        <c:axPos val="l"/>
        <c:numFmt formatCode="General" sourceLinked="1"/>
        <c:majorTickMark val="out"/>
        <c:minorTickMark val="none"/>
        <c:tickLblPos val="nextTo"/>
        <c:crossAx val="-612742384"/>
        <c:crosses val="autoZero"/>
        <c:crossBetween val="between"/>
      </c:valAx>
    </c:plotArea>
    <c:legend>
      <c:legendPos val="t"/>
      <c:layout/>
      <c:overlay val="0"/>
      <c:txPr>
        <a:bodyPr/>
        <a:lstStyle/>
        <a:p>
          <a:pPr>
            <a:defRPr sz="900"/>
          </a:pPr>
          <a:endParaRPr lang="en-US"/>
        </a:p>
      </c:txPr>
    </c:legend>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Fully or partly foreign-owned garment companies </a:t>
            </a:r>
          </a:p>
        </c:rich>
      </c:tx>
      <c:layout/>
      <c:overlay val="0"/>
    </c:title>
    <c:autoTitleDeleted val="0"/>
    <c:plotArea>
      <c:layout/>
      <c:pieChart>
        <c:varyColors val="1"/>
        <c:ser>
          <c:idx val="0"/>
          <c:order val="0"/>
          <c:tx>
            <c:strRef>
              <c:f>Sheet1!$B$1</c:f>
              <c:strCache>
                <c:ptCount val="1"/>
                <c:pt idx="0">
                  <c:v>Fully or partly foreign-owned garment companies </c:v>
                </c:pt>
              </c:strCache>
            </c:strRef>
          </c:tx>
          <c:dLbls>
            <c:spPr>
              <a:noFill/>
              <a:ln>
                <a:noFill/>
              </a:ln>
              <a:effectLst/>
            </c:spPr>
            <c:showLegendKey val="0"/>
            <c:showVal val="0"/>
            <c:showCatName val="0"/>
            <c:showSerName val="0"/>
            <c:showPercent val="1"/>
            <c:showBubbleSize val="0"/>
            <c:showLeaderLines val="0"/>
            <c:extLst>
              <c:ext xmlns:c15="http://schemas.microsoft.com/office/drawing/2012/chart" uri="{CE6537A1-D6FC-4f65-9D91-7224C49458BB}">
                <c15:layout/>
              </c:ext>
            </c:extLst>
          </c:dLbls>
          <c:cat>
            <c:strRef>
              <c:f>Sheet1!$A$2:$A$6</c:f>
              <c:strCache>
                <c:ptCount val="5"/>
                <c:pt idx="0">
                  <c:v>South Korea</c:v>
                </c:pt>
                <c:pt idx="1">
                  <c:v>China</c:v>
                </c:pt>
                <c:pt idx="2">
                  <c:v>Hongkong</c:v>
                </c:pt>
                <c:pt idx="3">
                  <c:v>Japan</c:v>
                </c:pt>
                <c:pt idx="4">
                  <c:v>Others </c:v>
                </c:pt>
              </c:strCache>
            </c:strRef>
          </c:cat>
          <c:val>
            <c:numRef>
              <c:f>Sheet1!$B$2:$B$6</c:f>
              <c:numCache>
                <c:formatCode>0%</c:formatCode>
                <c:ptCount val="5"/>
                <c:pt idx="0">
                  <c:v>0.29000000000000026</c:v>
                </c:pt>
                <c:pt idx="1">
                  <c:v>0.25</c:v>
                </c:pt>
                <c:pt idx="2">
                  <c:v>0.17</c:v>
                </c:pt>
                <c:pt idx="3">
                  <c:v>0.12000000000000002</c:v>
                </c:pt>
                <c:pt idx="4">
                  <c:v>0.17</c:v>
                </c:pt>
              </c:numCache>
            </c:numRef>
          </c:val>
        </c:ser>
        <c:dLbls>
          <c:showLegendKey val="0"/>
          <c:showVal val="0"/>
          <c:showCatName val="0"/>
          <c:showSerName val="0"/>
          <c:showPercent val="1"/>
          <c:showBubbleSize val="0"/>
          <c:showLeaderLines val="0"/>
        </c:dLbls>
        <c:firstSliceAng val="0"/>
      </c:pieChart>
    </c:plotArea>
    <c:legend>
      <c:legendPos val="r"/>
      <c:layout>
        <c:manualLayout>
          <c:xMode val="edge"/>
          <c:yMode val="edge"/>
          <c:x val="0.75106513377737594"/>
          <c:y val="0.3731363950393235"/>
          <c:w val="0.22860538891416893"/>
          <c:h val="0.45691432764338347"/>
        </c:manualLayout>
      </c:layout>
      <c:overlay val="0"/>
    </c:legend>
    <c:plotVisOnly val="1"/>
    <c:dispBlanksAs val="zero"/>
    <c:showDLblsOverMax val="0"/>
  </c:chart>
  <c:txPr>
    <a:bodyPr/>
    <a:lstStyle/>
    <a:p>
      <a:pPr>
        <a:defRPr sz="1200" b="1"/>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920" b="1" i="0" u="none" strike="noStrike" kern="1200" spc="0" baseline="0">
              <a:solidFill>
                <a:schemeClr val="tx1"/>
              </a:solidFill>
              <a:latin typeface="+mn-lt"/>
              <a:ea typeface="+mn-ea"/>
              <a:cs typeface="+mn-cs"/>
            </a:defRPr>
          </a:pPr>
          <a:endParaRPr lang="en-US"/>
        </a:p>
      </c:txPr>
    </c:title>
    <c:autoTitleDeleted val="0"/>
    <c:plotArea>
      <c:layout/>
      <c:pieChart>
        <c:varyColors val="1"/>
        <c:ser>
          <c:idx val="0"/>
          <c:order val="0"/>
          <c:tx>
            <c:strRef>
              <c:f>Sheet1!$B$1</c:f>
              <c:strCache>
                <c:ptCount val="1"/>
                <c:pt idx="0">
                  <c:v>Investment 2015-2016</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Lbls>
            <c:spPr>
              <a:noFill/>
              <a:ln>
                <a:noFill/>
              </a:ln>
              <a:effectLst/>
            </c:spPr>
            <c:txPr>
              <a:bodyPr rot="0" spcFirstLastPara="1" vertOverflow="ellipsis" vert="horz" wrap="square" anchor="ctr" anchorCtr="1"/>
              <a:lstStyle/>
              <a:p>
                <a:pPr>
                  <a:defRPr sz="1600" b="1" i="0" u="none" strike="noStrike" kern="1200" baseline="0">
                    <a:solidFill>
                      <a:schemeClr val="tx1"/>
                    </a:solidFill>
                    <a:latin typeface="+mn-lt"/>
                    <a:ea typeface="+mn-ea"/>
                    <a:cs typeface="+mn-cs"/>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Japanese</c:v>
                </c:pt>
                <c:pt idx="1">
                  <c:v>Other</c:v>
                </c:pt>
              </c:strCache>
            </c:strRef>
          </c:cat>
          <c:val>
            <c:numRef>
              <c:f>Sheet1!$B$2:$B$3</c:f>
              <c:numCache>
                <c:formatCode>0%</c:formatCode>
                <c:ptCount val="2"/>
                <c:pt idx="0">
                  <c:v>0.67000000000000015</c:v>
                </c:pt>
                <c:pt idx="1">
                  <c:v>0.33000000000000007</c:v>
                </c:pt>
              </c:numCache>
            </c:numRef>
          </c:val>
        </c:ser>
        <c:dLbls>
          <c:showLegendKey val="0"/>
          <c:showVal val="0"/>
          <c:showCatName val="1"/>
          <c:showSerName val="0"/>
          <c:showPercent val="1"/>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sz="1600" b="1">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4F93A9-2D7B-42A9-B242-DF4B051FE43C}" type="datetimeFigureOut">
              <a:rPr lang="zh-CN" altLang="en-US" smtClean="0"/>
              <a:pPr/>
              <a:t>2018/3/12</a:t>
            </a:fld>
            <a:endParaRPr lang="zh-CN"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116FC4-42E0-44A6-AC3E-D6D75AE5F591}" type="slidenum">
              <a:rPr lang="zh-CN" altLang="en-US" smtClean="0"/>
              <a:pPr/>
              <a:t>‹#›</a:t>
            </a:fld>
            <a:endParaRPr lang="zh-CN" altLang="en-US"/>
          </a:p>
        </p:txBody>
      </p:sp>
    </p:spTree>
    <p:extLst>
      <p:ext uri="{BB962C8B-B14F-4D97-AF65-F5344CB8AC3E}">
        <p14:creationId xmlns:p14="http://schemas.microsoft.com/office/powerpoint/2010/main" val="13758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1116FC4-42E0-44A6-AC3E-D6D75AE5F591}" type="slidenum">
              <a:rPr lang="zh-CN" altLang="en-US" smtClean="0"/>
              <a:pPr/>
              <a:t>9</a:t>
            </a:fld>
            <a:endParaRPr lang="zh-CN" altLang="en-US"/>
          </a:p>
        </p:txBody>
      </p:sp>
    </p:spTree>
    <p:extLst>
      <p:ext uri="{BB962C8B-B14F-4D97-AF65-F5344CB8AC3E}">
        <p14:creationId xmlns:p14="http://schemas.microsoft.com/office/powerpoint/2010/main" val="38583280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p:spTree>
      <p:nvGrpSpPr>
        <p:cNvPr id="1" name=""/>
        <p:cNvGrpSpPr/>
        <p:nvPr/>
      </p:nvGrpSpPr>
      <p:grpSpPr>
        <a:xfrm>
          <a:off x="0" y="0"/>
          <a:ext cx="0" cy="0"/>
          <a:chOff x="0" y="0"/>
          <a:chExt cx="0" cy="0"/>
        </a:xfrm>
      </p:grpSpPr>
      <p:pic>
        <p:nvPicPr>
          <p:cNvPr id="14" name="Picture 13" descr="DSA PPT template 2016-01.jpg"/>
          <p:cNvPicPr>
            <a:picLocks noChangeAspect="1"/>
          </p:cNvPicPr>
          <p:nvPr userDrawn="1"/>
        </p:nvPicPr>
        <p:blipFill rotWithShape="1">
          <a:blip r:embed="rId2">
            <a:extLst>
              <a:ext uri="{28A0092B-C50C-407E-A947-70E740481C1C}">
                <a14:useLocalDpi xmlns:a14="http://schemas.microsoft.com/office/drawing/2010/main" val="0"/>
              </a:ext>
            </a:extLst>
          </a:blip>
          <a:srcRect r="278"/>
          <a:stretch/>
        </p:blipFill>
        <p:spPr>
          <a:xfrm>
            <a:off x="25400" y="12700"/>
            <a:ext cx="9118600" cy="6858000"/>
          </a:xfrm>
          <a:prstGeom prst="rect">
            <a:avLst/>
          </a:prstGeom>
        </p:spPr>
      </p:pic>
      <p:sp>
        <p:nvSpPr>
          <p:cNvPr id="11" name="Title 1"/>
          <p:cNvSpPr>
            <a:spLocks noGrp="1"/>
          </p:cNvSpPr>
          <p:nvPr>
            <p:ph type="ctrTitle"/>
          </p:nvPr>
        </p:nvSpPr>
        <p:spPr>
          <a:xfrm>
            <a:off x="351950" y="2570164"/>
            <a:ext cx="5385974" cy="925073"/>
          </a:xfrm>
        </p:spPr>
        <p:txBody>
          <a:bodyPr anchor="b" anchorCtr="0">
            <a:normAutofit/>
          </a:bodyPr>
          <a:lstStyle>
            <a:lvl1pPr algn="l">
              <a:defRPr sz="3200">
                <a:latin typeface="Arial"/>
                <a:cs typeface="Arial"/>
              </a:defRPr>
            </a:lvl1pPr>
          </a:lstStyle>
          <a:p>
            <a:r>
              <a:rPr lang="en-US" smtClean="0"/>
              <a:t>Click to edit Master title style</a:t>
            </a:r>
            <a:endParaRPr lang="en-US" dirty="0"/>
          </a:p>
        </p:txBody>
      </p:sp>
      <p:sp>
        <p:nvSpPr>
          <p:cNvPr id="12" name="Subtitle 2"/>
          <p:cNvSpPr>
            <a:spLocks noGrp="1"/>
          </p:cNvSpPr>
          <p:nvPr>
            <p:ph type="subTitle" idx="1"/>
          </p:nvPr>
        </p:nvSpPr>
        <p:spPr>
          <a:xfrm>
            <a:off x="351950" y="3495237"/>
            <a:ext cx="5385972" cy="380404"/>
          </a:xfrm>
        </p:spPr>
        <p:txBody>
          <a:bodyPr>
            <a:normAutofit/>
          </a:bodyPr>
          <a:lstStyle>
            <a:lvl1pPr marL="0" indent="0" algn="l">
              <a:buNone/>
              <a:defRPr sz="1800">
                <a:solidFill>
                  <a:schemeClr val="tx1">
                    <a:tint val="75000"/>
                  </a:schemeClr>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3" name="Text Placeholder 2"/>
          <p:cNvSpPr txBox="1">
            <a:spLocks/>
          </p:cNvSpPr>
          <p:nvPr userDrawn="1"/>
        </p:nvSpPr>
        <p:spPr>
          <a:xfrm>
            <a:off x="351950" y="6122498"/>
            <a:ext cx="77724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err="1" smtClean="0">
                <a:solidFill>
                  <a:schemeClr val="tx1"/>
                </a:solidFill>
                <a:latin typeface="Arial"/>
                <a:cs typeface="Arial"/>
              </a:rPr>
              <a:t>www.dezshira.com</a:t>
            </a:r>
            <a:endParaRPr lang="en-US" sz="1200" dirty="0" smtClean="0">
              <a:solidFill>
                <a:schemeClr val="tx1"/>
              </a:solidFill>
              <a:latin typeface="Arial"/>
              <a:cs typeface="Arial"/>
            </a:endParaRPr>
          </a:p>
        </p:txBody>
      </p:sp>
    </p:spTree>
    <p:extLst>
      <p:ext uri="{BB962C8B-B14F-4D97-AF65-F5344CB8AC3E}">
        <p14:creationId xmlns:p14="http://schemas.microsoft.com/office/powerpoint/2010/main" val="2640326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ASEAN">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6400" y="533400"/>
            <a:ext cx="8356600" cy="1206500"/>
          </a:xfrm>
        </p:spPr>
        <p:txBody>
          <a:bodyPr anchor="t" anchorCtr="0">
            <a:normAutofit/>
          </a:bodyPr>
          <a:lstStyle>
            <a:lvl1pPr algn="l">
              <a:defRPr sz="3200">
                <a:solidFill>
                  <a:srgbClr val="FCCC1A"/>
                </a:solidFill>
                <a:latin typeface="Arial"/>
                <a:cs typeface="Arial"/>
              </a:defRPr>
            </a:lvl1pPr>
          </a:lstStyle>
          <a:p>
            <a:r>
              <a:rPr lang="en-US" smtClean="0"/>
              <a:t>Click to edit Master title style</a:t>
            </a:r>
            <a:endParaRPr lang="en-US" dirty="0"/>
          </a:p>
        </p:txBody>
      </p:sp>
      <p:sp>
        <p:nvSpPr>
          <p:cNvPr id="3" name="Content Placeholder 2"/>
          <p:cNvSpPr>
            <a:spLocks noGrp="1"/>
          </p:cNvSpPr>
          <p:nvPr>
            <p:ph idx="1"/>
          </p:nvPr>
        </p:nvSpPr>
        <p:spPr>
          <a:xfrm>
            <a:off x="406400" y="1739901"/>
            <a:ext cx="8356600" cy="4191000"/>
          </a:xfrm>
        </p:spPr>
        <p:txBody>
          <a:bodyPr>
            <a:normAutofit/>
          </a:bodyPr>
          <a:lstStyle>
            <a:lvl1pPr>
              <a:buClr>
                <a:srgbClr val="FCCC1A"/>
              </a:buClr>
              <a:defRPr sz="1600">
                <a:solidFill>
                  <a:schemeClr val="tx1"/>
                </a:solidFill>
                <a:latin typeface="Arial"/>
                <a:cs typeface="Arial"/>
              </a:defRPr>
            </a:lvl1pPr>
            <a:lvl2pPr>
              <a:buClr>
                <a:srgbClr val="FCCC1A"/>
              </a:buClr>
              <a:defRPr sz="1600">
                <a:solidFill>
                  <a:schemeClr val="tx1"/>
                </a:solidFill>
                <a:latin typeface="Arial"/>
                <a:cs typeface="Arial"/>
              </a:defRPr>
            </a:lvl2pPr>
            <a:lvl3pPr>
              <a:buClr>
                <a:srgbClr val="FCCC1A"/>
              </a:buClr>
              <a:defRPr sz="1600">
                <a:solidFill>
                  <a:schemeClr val="tx1"/>
                </a:solidFill>
                <a:latin typeface="Arial"/>
                <a:cs typeface="Arial"/>
              </a:defRPr>
            </a:lvl3pPr>
            <a:lvl4pPr>
              <a:buClr>
                <a:srgbClr val="FCCC1A"/>
              </a:buClr>
              <a:defRPr sz="1600">
                <a:solidFill>
                  <a:schemeClr val="tx1"/>
                </a:solidFill>
                <a:latin typeface="Arial"/>
                <a:cs typeface="Arial"/>
              </a:defRPr>
            </a:lvl4pPr>
            <a:lvl5pPr>
              <a:buClr>
                <a:srgbClr val="FCCC1A"/>
              </a:buClr>
              <a:defRPr sz="1600">
                <a:solidFill>
                  <a:schemeClr val="tx1"/>
                </a:solidFill>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6870700" y="6419850"/>
            <a:ext cx="2133600" cy="365125"/>
          </a:xfrm>
        </p:spPr>
        <p:txBody>
          <a:bodyPr/>
          <a:lstStyle>
            <a:lvl1pPr>
              <a:defRPr sz="1000">
                <a:solidFill>
                  <a:schemeClr val="tx1"/>
                </a:solidFill>
                <a:latin typeface="Arial"/>
                <a:cs typeface="Arial"/>
              </a:defRPr>
            </a:lvl1pPr>
          </a:lstStyle>
          <a:p>
            <a:fld id="{5114C146-A0E9-8048-96AA-DFD229C60175}" type="slidenum">
              <a:rPr lang="en-US" smtClean="0"/>
              <a:pPr/>
              <a:t>‹#›</a:t>
            </a:fld>
            <a:endParaRPr lang="en-US"/>
          </a:p>
        </p:txBody>
      </p:sp>
      <p:sp>
        <p:nvSpPr>
          <p:cNvPr id="8" name="Text Placeholder 2"/>
          <p:cNvSpPr txBox="1">
            <a:spLocks/>
          </p:cNvSpPr>
          <p:nvPr userDrawn="1"/>
        </p:nvSpPr>
        <p:spPr>
          <a:xfrm>
            <a:off x="351950" y="6122498"/>
            <a:ext cx="77724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err="1" smtClean="0">
                <a:solidFill>
                  <a:schemeClr val="tx1"/>
                </a:solidFill>
                <a:latin typeface="Arial"/>
                <a:cs typeface="Arial"/>
              </a:rPr>
              <a:t>www.dezshira.com</a:t>
            </a:r>
            <a:endParaRPr lang="en-US" sz="1200" dirty="0" smtClean="0">
              <a:solidFill>
                <a:schemeClr val="tx1"/>
              </a:solidFill>
              <a:latin typeface="Arial"/>
              <a:cs typeface="Arial"/>
            </a:endParaRPr>
          </a:p>
        </p:txBody>
      </p:sp>
    </p:spTree>
    <p:extLst>
      <p:ext uri="{BB962C8B-B14F-4D97-AF65-F5344CB8AC3E}">
        <p14:creationId xmlns:p14="http://schemas.microsoft.com/office/powerpoint/2010/main" val="2776134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China">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6400" y="533400"/>
            <a:ext cx="8356600" cy="1206500"/>
          </a:xfrm>
        </p:spPr>
        <p:txBody>
          <a:bodyPr anchor="t" anchorCtr="0">
            <a:normAutofit/>
          </a:bodyPr>
          <a:lstStyle>
            <a:lvl1pPr algn="l">
              <a:defRPr sz="3200">
                <a:solidFill>
                  <a:srgbClr val="E0001A"/>
                </a:solidFill>
                <a:latin typeface="Arial"/>
                <a:cs typeface="Arial"/>
              </a:defRPr>
            </a:lvl1pPr>
          </a:lstStyle>
          <a:p>
            <a:r>
              <a:rPr lang="en-US" smtClean="0"/>
              <a:t>Click to edit Master title style</a:t>
            </a:r>
            <a:endParaRPr lang="en-US" dirty="0"/>
          </a:p>
        </p:txBody>
      </p:sp>
      <p:sp>
        <p:nvSpPr>
          <p:cNvPr id="3" name="Content Placeholder 2"/>
          <p:cNvSpPr>
            <a:spLocks noGrp="1"/>
          </p:cNvSpPr>
          <p:nvPr>
            <p:ph idx="1"/>
          </p:nvPr>
        </p:nvSpPr>
        <p:spPr>
          <a:xfrm>
            <a:off x="406400" y="1739901"/>
            <a:ext cx="8356600" cy="4191000"/>
          </a:xfrm>
        </p:spPr>
        <p:txBody>
          <a:bodyPr>
            <a:normAutofit/>
          </a:bodyPr>
          <a:lstStyle>
            <a:lvl1pPr>
              <a:buClr>
                <a:srgbClr val="E0001A"/>
              </a:buClr>
              <a:defRPr sz="1600">
                <a:solidFill>
                  <a:schemeClr val="tx1"/>
                </a:solidFill>
                <a:latin typeface="Arial"/>
                <a:cs typeface="Arial"/>
              </a:defRPr>
            </a:lvl1pPr>
            <a:lvl2pPr>
              <a:buClr>
                <a:srgbClr val="E0001A"/>
              </a:buClr>
              <a:defRPr sz="1600">
                <a:solidFill>
                  <a:schemeClr val="tx1"/>
                </a:solidFill>
                <a:latin typeface="Arial"/>
                <a:cs typeface="Arial"/>
              </a:defRPr>
            </a:lvl2pPr>
            <a:lvl3pPr>
              <a:buClr>
                <a:srgbClr val="E0001A"/>
              </a:buClr>
              <a:defRPr sz="1600">
                <a:solidFill>
                  <a:schemeClr val="tx1"/>
                </a:solidFill>
                <a:latin typeface="Arial"/>
                <a:cs typeface="Arial"/>
              </a:defRPr>
            </a:lvl3pPr>
            <a:lvl4pPr>
              <a:buClr>
                <a:srgbClr val="E0001A"/>
              </a:buClr>
              <a:defRPr sz="1600">
                <a:solidFill>
                  <a:schemeClr val="tx1"/>
                </a:solidFill>
                <a:latin typeface="Arial"/>
                <a:cs typeface="Arial"/>
              </a:defRPr>
            </a:lvl4pPr>
            <a:lvl5pPr>
              <a:buClr>
                <a:srgbClr val="E0001A"/>
              </a:buClr>
              <a:defRPr sz="1600">
                <a:solidFill>
                  <a:schemeClr val="tx1"/>
                </a:solidFill>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6870700" y="6419850"/>
            <a:ext cx="2133600" cy="365125"/>
          </a:xfrm>
        </p:spPr>
        <p:txBody>
          <a:bodyPr/>
          <a:lstStyle>
            <a:lvl1pPr>
              <a:defRPr sz="1000">
                <a:solidFill>
                  <a:schemeClr val="tx1"/>
                </a:solidFill>
                <a:latin typeface="Arial"/>
                <a:cs typeface="Arial"/>
              </a:defRPr>
            </a:lvl1pPr>
          </a:lstStyle>
          <a:p>
            <a:fld id="{5114C146-A0E9-8048-96AA-DFD229C60175}" type="slidenum">
              <a:rPr lang="en-US" smtClean="0"/>
              <a:pPr/>
              <a:t>‹#›</a:t>
            </a:fld>
            <a:endParaRPr lang="en-US"/>
          </a:p>
        </p:txBody>
      </p:sp>
      <p:sp>
        <p:nvSpPr>
          <p:cNvPr id="8" name="Text Placeholder 2"/>
          <p:cNvSpPr txBox="1">
            <a:spLocks/>
          </p:cNvSpPr>
          <p:nvPr userDrawn="1"/>
        </p:nvSpPr>
        <p:spPr>
          <a:xfrm>
            <a:off x="351950" y="6122498"/>
            <a:ext cx="77724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err="1" smtClean="0">
                <a:solidFill>
                  <a:schemeClr val="tx1"/>
                </a:solidFill>
                <a:latin typeface="Arial"/>
                <a:cs typeface="Arial"/>
              </a:rPr>
              <a:t>www.dezshira.com</a:t>
            </a:r>
            <a:endParaRPr lang="en-US" sz="1200" dirty="0" smtClean="0">
              <a:solidFill>
                <a:schemeClr val="tx1"/>
              </a:solidFill>
              <a:latin typeface="Arial"/>
              <a:cs typeface="Arial"/>
            </a:endParaRPr>
          </a:p>
        </p:txBody>
      </p:sp>
    </p:spTree>
    <p:extLst>
      <p:ext uri="{BB962C8B-B14F-4D97-AF65-F5344CB8AC3E}">
        <p14:creationId xmlns:p14="http://schemas.microsoft.com/office/powerpoint/2010/main" val="255834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India">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6400" y="533400"/>
            <a:ext cx="8356600" cy="1206500"/>
          </a:xfrm>
        </p:spPr>
        <p:txBody>
          <a:bodyPr anchor="t" anchorCtr="0">
            <a:normAutofit/>
          </a:bodyPr>
          <a:lstStyle>
            <a:lvl1pPr algn="l">
              <a:defRPr sz="3200">
                <a:solidFill>
                  <a:srgbClr val="08891A"/>
                </a:solidFill>
                <a:latin typeface="Arial"/>
                <a:cs typeface="Arial"/>
              </a:defRPr>
            </a:lvl1pPr>
          </a:lstStyle>
          <a:p>
            <a:r>
              <a:rPr lang="en-US" smtClean="0"/>
              <a:t>Click to edit Master title style</a:t>
            </a:r>
            <a:endParaRPr lang="en-US" dirty="0"/>
          </a:p>
        </p:txBody>
      </p:sp>
      <p:sp>
        <p:nvSpPr>
          <p:cNvPr id="3" name="Content Placeholder 2"/>
          <p:cNvSpPr>
            <a:spLocks noGrp="1"/>
          </p:cNvSpPr>
          <p:nvPr>
            <p:ph idx="1"/>
          </p:nvPr>
        </p:nvSpPr>
        <p:spPr>
          <a:xfrm>
            <a:off x="406400" y="1739901"/>
            <a:ext cx="8356600" cy="4191000"/>
          </a:xfrm>
        </p:spPr>
        <p:txBody>
          <a:bodyPr>
            <a:normAutofit/>
          </a:bodyPr>
          <a:lstStyle>
            <a:lvl1pPr>
              <a:buClr>
                <a:srgbClr val="08891A"/>
              </a:buClr>
              <a:defRPr sz="1600">
                <a:solidFill>
                  <a:schemeClr val="tx1"/>
                </a:solidFill>
                <a:latin typeface="Arial"/>
                <a:cs typeface="Arial"/>
              </a:defRPr>
            </a:lvl1pPr>
            <a:lvl2pPr>
              <a:buClr>
                <a:srgbClr val="08891A"/>
              </a:buClr>
              <a:defRPr sz="1600">
                <a:solidFill>
                  <a:schemeClr val="tx1"/>
                </a:solidFill>
                <a:latin typeface="Arial"/>
                <a:cs typeface="Arial"/>
              </a:defRPr>
            </a:lvl2pPr>
            <a:lvl3pPr>
              <a:buClr>
                <a:srgbClr val="08891A"/>
              </a:buClr>
              <a:defRPr sz="1600">
                <a:solidFill>
                  <a:schemeClr val="tx1"/>
                </a:solidFill>
                <a:latin typeface="Arial"/>
                <a:cs typeface="Arial"/>
              </a:defRPr>
            </a:lvl3pPr>
            <a:lvl4pPr>
              <a:buClr>
                <a:srgbClr val="08891A"/>
              </a:buClr>
              <a:defRPr sz="1600">
                <a:solidFill>
                  <a:schemeClr val="tx1"/>
                </a:solidFill>
                <a:latin typeface="Arial"/>
                <a:cs typeface="Arial"/>
              </a:defRPr>
            </a:lvl4pPr>
            <a:lvl5pPr>
              <a:buClr>
                <a:srgbClr val="08891A"/>
              </a:buClr>
              <a:defRPr sz="1600">
                <a:solidFill>
                  <a:schemeClr val="tx1"/>
                </a:solidFill>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6870700" y="6419850"/>
            <a:ext cx="2133600" cy="365125"/>
          </a:xfrm>
        </p:spPr>
        <p:txBody>
          <a:bodyPr/>
          <a:lstStyle>
            <a:lvl1pPr>
              <a:defRPr sz="1000">
                <a:solidFill>
                  <a:schemeClr val="tx1"/>
                </a:solidFill>
                <a:latin typeface="Arial"/>
                <a:cs typeface="Arial"/>
              </a:defRPr>
            </a:lvl1pPr>
          </a:lstStyle>
          <a:p>
            <a:fld id="{5114C146-A0E9-8048-96AA-DFD229C60175}" type="slidenum">
              <a:rPr lang="en-US" smtClean="0"/>
              <a:pPr/>
              <a:t>‹#›</a:t>
            </a:fld>
            <a:endParaRPr lang="en-US"/>
          </a:p>
        </p:txBody>
      </p:sp>
      <p:sp>
        <p:nvSpPr>
          <p:cNvPr id="8" name="Text Placeholder 2"/>
          <p:cNvSpPr txBox="1">
            <a:spLocks/>
          </p:cNvSpPr>
          <p:nvPr userDrawn="1"/>
        </p:nvSpPr>
        <p:spPr>
          <a:xfrm>
            <a:off x="351950" y="6122498"/>
            <a:ext cx="77724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err="1" smtClean="0">
                <a:solidFill>
                  <a:schemeClr val="tx1"/>
                </a:solidFill>
                <a:latin typeface="Arial"/>
                <a:cs typeface="Arial"/>
              </a:rPr>
              <a:t>www.dezshira.com</a:t>
            </a:r>
            <a:endParaRPr lang="en-US" sz="1200" dirty="0" smtClean="0">
              <a:solidFill>
                <a:schemeClr val="tx1"/>
              </a:solidFill>
              <a:latin typeface="Arial"/>
              <a:cs typeface="Arial"/>
            </a:endParaRPr>
          </a:p>
        </p:txBody>
      </p:sp>
    </p:spTree>
    <p:extLst>
      <p:ext uri="{BB962C8B-B14F-4D97-AF65-F5344CB8AC3E}">
        <p14:creationId xmlns:p14="http://schemas.microsoft.com/office/powerpoint/2010/main" val="2861358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Vietnam">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06400" y="533400"/>
            <a:ext cx="8356600" cy="1206500"/>
          </a:xfrm>
        </p:spPr>
        <p:txBody>
          <a:bodyPr anchor="t" anchorCtr="0">
            <a:normAutofit/>
          </a:bodyPr>
          <a:lstStyle>
            <a:lvl1pPr algn="l">
              <a:defRPr sz="3200">
                <a:solidFill>
                  <a:srgbClr val="646EAB"/>
                </a:solidFill>
                <a:latin typeface="Arial"/>
                <a:cs typeface="Arial"/>
              </a:defRPr>
            </a:lvl1pPr>
          </a:lstStyle>
          <a:p>
            <a:r>
              <a:rPr lang="en-US" smtClean="0"/>
              <a:t>Click to edit Master title style</a:t>
            </a:r>
            <a:endParaRPr lang="en-US" dirty="0"/>
          </a:p>
        </p:txBody>
      </p:sp>
      <p:sp>
        <p:nvSpPr>
          <p:cNvPr id="3" name="Content Placeholder 2"/>
          <p:cNvSpPr>
            <a:spLocks noGrp="1"/>
          </p:cNvSpPr>
          <p:nvPr>
            <p:ph idx="1"/>
          </p:nvPr>
        </p:nvSpPr>
        <p:spPr>
          <a:xfrm>
            <a:off x="406400" y="1739901"/>
            <a:ext cx="8356600" cy="4191000"/>
          </a:xfrm>
        </p:spPr>
        <p:txBody>
          <a:bodyPr>
            <a:normAutofit/>
          </a:bodyPr>
          <a:lstStyle>
            <a:lvl1pPr>
              <a:buClr>
                <a:srgbClr val="646EAB"/>
              </a:buClr>
              <a:defRPr sz="1600">
                <a:solidFill>
                  <a:schemeClr val="tx1"/>
                </a:solidFill>
                <a:latin typeface="Arial"/>
                <a:cs typeface="Arial"/>
              </a:defRPr>
            </a:lvl1pPr>
            <a:lvl2pPr>
              <a:buClr>
                <a:srgbClr val="646EAB"/>
              </a:buClr>
              <a:defRPr sz="1600">
                <a:solidFill>
                  <a:schemeClr val="tx1"/>
                </a:solidFill>
                <a:latin typeface="Arial"/>
                <a:cs typeface="Arial"/>
              </a:defRPr>
            </a:lvl2pPr>
            <a:lvl3pPr>
              <a:buClr>
                <a:srgbClr val="646EAB"/>
              </a:buClr>
              <a:defRPr sz="1600">
                <a:solidFill>
                  <a:schemeClr val="tx1"/>
                </a:solidFill>
                <a:latin typeface="Arial"/>
                <a:cs typeface="Arial"/>
              </a:defRPr>
            </a:lvl3pPr>
            <a:lvl4pPr>
              <a:buClr>
                <a:srgbClr val="646EAB"/>
              </a:buClr>
              <a:defRPr sz="1600">
                <a:solidFill>
                  <a:schemeClr val="tx1"/>
                </a:solidFill>
                <a:latin typeface="Arial"/>
                <a:cs typeface="Arial"/>
              </a:defRPr>
            </a:lvl4pPr>
            <a:lvl5pPr>
              <a:buClr>
                <a:srgbClr val="646EAB"/>
              </a:buClr>
              <a:defRPr sz="1600">
                <a:solidFill>
                  <a:schemeClr val="tx1"/>
                </a:solidFill>
                <a:latin typeface="Arial"/>
                <a:cs typeface="Aria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6870700" y="6419850"/>
            <a:ext cx="2133600" cy="365125"/>
          </a:xfrm>
        </p:spPr>
        <p:txBody>
          <a:bodyPr/>
          <a:lstStyle>
            <a:lvl1pPr>
              <a:defRPr sz="1000">
                <a:solidFill>
                  <a:schemeClr val="tx1"/>
                </a:solidFill>
                <a:latin typeface="Arial"/>
                <a:cs typeface="Arial"/>
              </a:defRPr>
            </a:lvl1pPr>
          </a:lstStyle>
          <a:p>
            <a:fld id="{5114C146-A0E9-8048-96AA-DFD229C60175}" type="slidenum">
              <a:rPr lang="en-US" smtClean="0"/>
              <a:pPr/>
              <a:t>‹#›</a:t>
            </a:fld>
            <a:endParaRPr lang="en-US"/>
          </a:p>
        </p:txBody>
      </p:sp>
      <p:sp>
        <p:nvSpPr>
          <p:cNvPr id="7" name="Text Placeholder 2"/>
          <p:cNvSpPr txBox="1">
            <a:spLocks/>
          </p:cNvSpPr>
          <p:nvPr userDrawn="1"/>
        </p:nvSpPr>
        <p:spPr>
          <a:xfrm>
            <a:off x="351950" y="6122498"/>
            <a:ext cx="77724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err="1" smtClean="0">
                <a:solidFill>
                  <a:schemeClr val="tx1"/>
                </a:solidFill>
                <a:latin typeface="Arial"/>
                <a:cs typeface="Arial"/>
              </a:rPr>
              <a:t>www.dezshira.com</a:t>
            </a:r>
            <a:endParaRPr lang="en-US" sz="1200" dirty="0" smtClean="0">
              <a:solidFill>
                <a:schemeClr val="tx1"/>
              </a:solidFill>
              <a:latin typeface="Arial"/>
              <a:cs typeface="Arial"/>
            </a:endParaRPr>
          </a:p>
        </p:txBody>
      </p:sp>
    </p:spTree>
    <p:extLst>
      <p:ext uri="{BB962C8B-B14F-4D97-AF65-F5344CB8AC3E}">
        <p14:creationId xmlns:p14="http://schemas.microsoft.com/office/powerpoint/2010/main" val="830358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 Singapore">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351948" y="2271595"/>
            <a:ext cx="3851752" cy="2668705"/>
          </a:xfrm>
        </p:spPr>
        <p:txBody>
          <a:bodyPr anchor="t" anchorCtr="0">
            <a:normAutofit/>
          </a:bodyPr>
          <a:lstStyle>
            <a:lvl1pPr algn="l">
              <a:defRPr sz="3200">
                <a:latin typeface="Arial"/>
                <a:cs typeface="Arial"/>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351948" y="1859721"/>
            <a:ext cx="3851752" cy="411874"/>
          </a:xfrm>
        </p:spPr>
        <p:txBody>
          <a:bodyPr>
            <a:normAutofit/>
          </a:bodyPr>
          <a:lstStyle>
            <a:lvl1pPr marL="0" indent="0" algn="l">
              <a:buNone/>
              <a:defRPr sz="1800" baseline="0">
                <a:solidFill>
                  <a:srgbClr val="FCCC1A"/>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Section #</a:t>
            </a:r>
            <a:endParaRPr lang="en-US" dirty="0"/>
          </a:p>
        </p:txBody>
      </p:sp>
    </p:spTree>
    <p:extLst>
      <p:ext uri="{BB962C8B-B14F-4D97-AF65-F5344CB8AC3E}">
        <p14:creationId xmlns:p14="http://schemas.microsoft.com/office/powerpoint/2010/main" val="2597430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  Beijing">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351948" y="2271595"/>
            <a:ext cx="3851752" cy="2668705"/>
          </a:xfrm>
        </p:spPr>
        <p:txBody>
          <a:bodyPr anchor="t" anchorCtr="0">
            <a:normAutofit/>
          </a:bodyPr>
          <a:lstStyle>
            <a:lvl1pPr algn="l">
              <a:defRPr sz="3200">
                <a:latin typeface="Arial"/>
                <a:cs typeface="Arial"/>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351948" y="1859721"/>
            <a:ext cx="3851752" cy="411874"/>
          </a:xfrm>
        </p:spPr>
        <p:txBody>
          <a:bodyPr>
            <a:normAutofit/>
          </a:bodyPr>
          <a:lstStyle>
            <a:lvl1pPr marL="0" indent="0" algn="l">
              <a:buNone/>
              <a:defRPr sz="1800" baseline="0">
                <a:solidFill>
                  <a:srgbClr val="FF0000"/>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Section #</a:t>
            </a:r>
            <a:endParaRPr lang="en-US" dirty="0"/>
          </a:p>
        </p:txBody>
      </p:sp>
    </p:spTree>
    <p:extLst>
      <p:ext uri="{BB962C8B-B14F-4D97-AF65-F5344CB8AC3E}">
        <p14:creationId xmlns:p14="http://schemas.microsoft.com/office/powerpoint/2010/main" val="1968225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 Shanghai">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351948" y="2271595"/>
            <a:ext cx="3851752" cy="2668705"/>
          </a:xfrm>
        </p:spPr>
        <p:txBody>
          <a:bodyPr anchor="t" anchorCtr="0">
            <a:normAutofit/>
          </a:bodyPr>
          <a:lstStyle>
            <a:lvl1pPr algn="l">
              <a:defRPr sz="3200">
                <a:latin typeface="Arial"/>
                <a:cs typeface="Arial"/>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351948" y="1859721"/>
            <a:ext cx="3851752" cy="411874"/>
          </a:xfrm>
        </p:spPr>
        <p:txBody>
          <a:bodyPr>
            <a:normAutofit/>
          </a:bodyPr>
          <a:lstStyle>
            <a:lvl1pPr marL="0" indent="0" algn="l">
              <a:buNone/>
              <a:defRPr sz="1800" baseline="0">
                <a:solidFill>
                  <a:srgbClr val="FF0000"/>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Section #</a:t>
            </a:r>
            <a:endParaRPr lang="en-US" dirty="0"/>
          </a:p>
        </p:txBody>
      </p:sp>
    </p:spTree>
    <p:extLst>
      <p:ext uri="{BB962C8B-B14F-4D97-AF65-F5344CB8AC3E}">
        <p14:creationId xmlns:p14="http://schemas.microsoft.com/office/powerpoint/2010/main" val="924424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 Guangzhou">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351948" y="2271595"/>
            <a:ext cx="3851752" cy="2668705"/>
          </a:xfrm>
        </p:spPr>
        <p:txBody>
          <a:bodyPr anchor="t" anchorCtr="0">
            <a:normAutofit/>
          </a:bodyPr>
          <a:lstStyle>
            <a:lvl1pPr algn="l">
              <a:defRPr sz="3200">
                <a:latin typeface="Arial"/>
                <a:cs typeface="Arial"/>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351948" y="1859721"/>
            <a:ext cx="3851752" cy="411874"/>
          </a:xfrm>
        </p:spPr>
        <p:txBody>
          <a:bodyPr>
            <a:normAutofit/>
          </a:bodyPr>
          <a:lstStyle>
            <a:lvl1pPr marL="0" indent="0" algn="l">
              <a:buNone/>
              <a:defRPr sz="1800" baseline="0">
                <a:solidFill>
                  <a:srgbClr val="FF0000"/>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Section #</a:t>
            </a:r>
            <a:endParaRPr lang="en-US" dirty="0"/>
          </a:p>
        </p:txBody>
      </p:sp>
    </p:spTree>
    <p:extLst>
      <p:ext uri="{BB962C8B-B14F-4D97-AF65-F5344CB8AC3E}">
        <p14:creationId xmlns:p14="http://schemas.microsoft.com/office/powerpoint/2010/main" val="463476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 Shenzhen">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351948" y="2271595"/>
            <a:ext cx="3851752" cy="2668705"/>
          </a:xfrm>
        </p:spPr>
        <p:txBody>
          <a:bodyPr anchor="t" anchorCtr="0">
            <a:normAutofit/>
          </a:bodyPr>
          <a:lstStyle>
            <a:lvl1pPr algn="l">
              <a:defRPr sz="3200">
                <a:latin typeface="Arial"/>
                <a:cs typeface="Arial"/>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351948" y="1859721"/>
            <a:ext cx="3851752" cy="411874"/>
          </a:xfrm>
        </p:spPr>
        <p:txBody>
          <a:bodyPr>
            <a:normAutofit/>
          </a:bodyPr>
          <a:lstStyle>
            <a:lvl1pPr marL="0" indent="0" algn="l">
              <a:buNone/>
              <a:defRPr sz="1800" baseline="0">
                <a:solidFill>
                  <a:srgbClr val="FF0000"/>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Section #</a:t>
            </a:r>
            <a:endParaRPr lang="en-US" dirty="0"/>
          </a:p>
        </p:txBody>
      </p:sp>
    </p:spTree>
    <p:extLst>
      <p:ext uri="{BB962C8B-B14F-4D97-AF65-F5344CB8AC3E}">
        <p14:creationId xmlns:p14="http://schemas.microsoft.com/office/powerpoint/2010/main" val="1286462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 India">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351948" y="2271595"/>
            <a:ext cx="3851752" cy="2668705"/>
          </a:xfrm>
        </p:spPr>
        <p:txBody>
          <a:bodyPr anchor="t" anchorCtr="0">
            <a:normAutofit/>
          </a:bodyPr>
          <a:lstStyle>
            <a:lvl1pPr algn="l">
              <a:defRPr sz="3200">
                <a:latin typeface="Arial"/>
                <a:cs typeface="Arial"/>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351948" y="1859721"/>
            <a:ext cx="3851752" cy="411874"/>
          </a:xfrm>
        </p:spPr>
        <p:txBody>
          <a:bodyPr>
            <a:normAutofit/>
          </a:bodyPr>
          <a:lstStyle>
            <a:lvl1pPr marL="0" indent="0" algn="l">
              <a:buNone/>
              <a:defRPr sz="1800" baseline="0">
                <a:solidFill>
                  <a:srgbClr val="08891A"/>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Section #</a:t>
            </a:r>
            <a:endParaRPr lang="en-US" dirty="0"/>
          </a:p>
        </p:txBody>
      </p:sp>
    </p:spTree>
    <p:extLst>
      <p:ext uri="{BB962C8B-B14F-4D97-AF65-F5344CB8AC3E}">
        <p14:creationId xmlns:p14="http://schemas.microsoft.com/office/powerpoint/2010/main" val="20035467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 Vietnam">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351948" y="2271595"/>
            <a:ext cx="3851752" cy="2668705"/>
          </a:xfrm>
        </p:spPr>
        <p:txBody>
          <a:bodyPr anchor="t" anchorCtr="0">
            <a:normAutofit/>
          </a:bodyPr>
          <a:lstStyle>
            <a:lvl1pPr algn="l">
              <a:defRPr sz="3200">
                <a:latin typeface="Arial"/>
                <a:cs typeface="Arial"/>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351948" y="1859721"/>
            <a:ext cx="3851752" cy="411874"/>
          </a:xfrm>
        </p:spPr>
        <p:txBody>
          <a:bodyPr>
            <a:normAutofit/>
          </a:bodyPr>
          <a:lstStyle>
            <a:lvl1pPr marL="0" indent="0" algn="l">
              <a:buNone/>
              <a:defRPr sz="1800" baseline="0">
                <a:solidFill>
                  <a:srgbClr val="646EAB"/>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Section #</a:t>
            </a:r>
            <a:endParaRPr lang="en-US" dirty="0"/>
          </a:p>
        </p:txBody>
      </p:sp>
    </p:spTree>
    <p:extLst>
      <p:ext uri="{BB962C8B-B14F-4D97-AF65-F5344CB8AC3E}">
        <p14:creationId xmlns:p14="http://schemas.microsoft.com/office/powerpoint/2010/main" val="1254575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06400" y="1739900"/>
            <a:ext cx="4038600" cy="4386263"/>
          </a:xfrm>
        </p:spPr>
        <p:txBody>
          <a:bodyPr>
            <a:normAutofit/>
          </a:bodyPr>
          <a:lstStyle>
            <a:lvl1pPr>
              <a:defRPr sz="1600">
                <a:latin typeface="Arial"/>
                <a:cs typeface="Arial"/>
              </a:defRPr>
            </a:lvl1pPr>
            <a:lvl2pPr>
              <a:defRPr sz="1600">
                <a:latin typeface="Arial"/>
                <a:cs typeface="Arial"/>
              </a:defRPr>
            </a:lvl2pPr>
            <a:lvl3pPr>
              <a:defRPr sz="1600">
                <a:latin typeface="Arial"/>
                <a:cs typeface="Arial"/>
              </a:defRPr>
            </a:lvl3pPr>
            <a:lvl4pPr>
              <a:defRPr sz="1600">
                <a:latin typeface="Arial"/>
                <a:cs typeface="Arial"/>
              </a:defRPr>
            </a:lvl4pPr>
            <a:lvl5pPr>
              <a:defRPr sz="1600">
                <a:latin typeface="Arial"/>
                <a:cs typeface="Aria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1739900"/>
            <a:ext cx="4038600" cy="4386263"/>
          </a:xfrm>
        </p:spPr>
        <p:txBody>
          <a:bodyPr>
            <a:normAutofit/>
          </a:bodyPr>
          <a:lstStyle>
            <a:lvl1pPr>
              <a:defRPr sz="1600">
                <a:latin typeface="Arial"/>
                <a:cs typeface="Arial"/>
              </a:defRPr>
            </a:lvl1pPr>
            <a:lvl2pPr>
              <a:defRPr sz="1600">
                <a:latin typeface="Arial"/>
                <a:cs typeface="Arial"/>
              </a:defRPr>
            </a:lvl2pPr>
            <a:lvl3pPr>
              <a:defRPr sz="1600">
                <a:latin typeface="Arial"/>
                <a:cs typeface="Arial"/>
              </a:defRPr>
            </a:lvl3pPr>
            <a:lvl4pPr>
              <a:defRPr sz="1600">
                <a:latin typeface="Arial"/>
                <a:cs typeface="Arial"/>
              </a:defRPr>
            </a:lvl4pPr>
            <a:lvl5pPr>
              <a:defRPr sz="1600">
                <a:latin typeface="Arial"/>
                <a:cs typeface="Aria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1"/>
          <p:cNvSpPr>
            <a:spLocks noGrp="1"/>
          </p:cNvSpPr>
          <p:nvPr>
            <p:ph type="title"/>
          </p:nvPr>
        </p:nvSpPr>
        <p:spPr>
          <a:xfrm>
            <a:off x="406400" y="533400"/>
            <a:ext cx="8356600" cy="1206500"/>
          </a:xfrm>
        </p:spPr>
        <p:txBody>
          <a:bodyPr anchor="t" anchorCtr="0">
            <a:normAutofit/>
          </a:bodyPr>
          <a:lstStyle>
            <a:lvl1pPr algn="l">
              <a:defRPr sz="3200">
                <a:solidFill>
                  <a:schemeClr val="tx1"/>
                </a:solidFill>
                <a:latin typeface="Arial"/>
                <a:cs typeface="Arial"/>
              </a:defRPr>
            </a:lvl1pPr>
          </a:lstStyle>
          <a:p>
            <a:r>
              <a:rPr lang="en-US" smtClean="0"/>
              <a:t>Click to edit Master title style</a:t>
            </a:r>
            <a:endParaRPr lang="en-US" dirty="0"/>
          </a:p>
        </p:txBody>
      </p:sp>
      <p:sp>
        <p:nvSpPr>
          <p:cNvPr id="9" name="Slide Number Placeholder 5"/>
          <p:cNvSpPr>
            <a:spLocks noGrp="1"/>
          </p:cNvSpPr>
          <p:nvPr>
            <p:ph type="sldNum" sz="quarter" idx="12"/>
          </p:nvPr>
        </p:nvSpPr>
        <p:spPr>
          <a:xfrm>
            <a:off x="6870700" y="6419850"/>
            <a:ext cx="2133600" cy="365125"/>
          </a:xfrm>
        </p:spPr>
        <p:txBody>
          <a:bodyPr/>
          <a:lstStyle>
            <a:lvl1pPr>
              <a:defRPr sz="1000">
                <a:solidFill>
                  <a:schemeClr val="tx1"/>
                </a:solidFill>
                <a:latin typeface="Arial"/>
                <a:cs typeface="Arial"/>
              </a:defRPr>
            </a:lvl1pPr>
          </a:lstStyle>
          <a:p>
            <a:fld id="{5114C146-A0E9-8048-96AA-DFD229C60175}" type="slidenum">
              <a:rPr lang="en-US" smtClean="0"/>
              <a:pPr/>
              <a:t>‹#›</a:t>
            </a:fld>
            <a:endParaRPr lang="en-US"/>
          </a:p>
        </p:txBody>
      </p:sp>
      <p:sp>
        <p:nvSpPr>
          <p:cNvPr id="10" name="Text Placeholder 2"/>
          <p:cNvSpPr txBox="1">
            <a:spLocks/>
          </p:cNvSpPr>
          <p:nvPr userDrawn="1"/>
        </p:nvSpPr>
        <p:spPr>
          <a:xfrm>
            <a:off x="351950" y="6122498"/>
            <a:ext cx="77724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err="1" smtClean="0">
                <a:solidFill>
                  <a:schemeClr val="tx1"/>
                </a:solidFill>
                <a:latin typeface="Arial"/>
                <a:cs typeface="Arial"/>
              </a:rPr>
              <a:t>www.dezshira.com</a:t>
            </a:r>
            <a:endParaRPr lang="en-US" sz="1200" dirty="0" smtClean="0">
              <a:solidFill>
                <a:schemeClr val="tx1"/>
              </a:solidFill>
              <a:latin typeface="Arial"/>
              <a:cs typeface="Arial"/>
            </a:endParaRPr>
          </a:p>
        </p:txBody>
      </p:sp>
    </p:spTree>
    <p:extLst>
      <p:ext uri="{BB962C8B-B14F-4D97-AF65-F5344CB8AC3E}">
        <p14:creationId xmlns:p14="http://schemas.microsoft.com/office/powerpoint/2010/main" val="1011661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06400" y="1739900"/>
            <a:ext cx="4040188" cy="639762"/>
          </a:xfrm>
        </p:spPr>
        <p:txBody>
          <a:bodyPr anchor="b">
            <a:normAutofit/>
          </a:bodyPr>
          <a:lstStyle>
            <a:lvl1pPr marL="0" indent="0">
              <a:buNone/>
              <a:defRPr sz="16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06400" y="2379662"/>
            <a:ext cx="4040188" cy="3627438"/>
          </a:xfrm>
        </p:spPr>
        <p:txBody>
          <a:bodyPr/>
          <a:lstStyle>
            <a:lvl1pPr>
              <a:defRPr sz="1600">
                <a:latin typeface="Arial"/>
                <a:cs typeface="Arial"/>
              </a:defRPr>
            </a:lvl1pPr>
            <a:lvl2pPr>
              <a:defRPr sz="1600">
                <a:latin typeface="Arial"/>
                <a:cs typeface="Arial"/>
              </a:defRPr>
            </a:lvl2pPr>
            <a:lvl3pPr>
              <a:defRPr sz="1600">
                <a:latin typeface="Arial"/>
                <a:cs typeface="Arial"/>
              </a:defRPr>
            </a:lvl3pPr>
            <a:lvl4pPr>
              <a:defRPr sz="1600">
                <a:latin typeface="Arial"/>
                <a:cs typeface="Arial"/>
              </a:defRPr>
            </a:lvl4pPr>
            <a:lvl5pPr>
              <a:defRPr sz="1600">
                <a:latin typeface="Arial"/>
                <a:cs typeface="Aria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721225" y="1739900"/>
            <a:ext cx="4041775" cy="639762"/>
          </a:xfrm>
        </p:spPr>
        <p:txBody>
          <a:bodyPr anchor="b">
            <a:normAutofit/>
          </a:bodyPr>
          <a:lstStyle>
            <a:lvl1pPr marL="0" indent="0">
              <a:buNone/>
              <a:defRPr sz="16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21225" y="2379662"/>
            <a:ext cx="4041775" cy="3627438"/>
          </a:xfrm>
        </p:spPr>
        <p:txBody>
          <a:bodyPr/>
          <a:lstStyle>
            <a:lvl1pPr>
              <a:defRPr sz="1600">
                <a:latin typeface="Arial"/>
                <a:cs typeface="Arial"/>
              </a:defRPr>
            </a:lvl1pPr>
            <a:lvl2pPr>
              <a:defRPr sz="1600">
                <a:latin typeface="Arial"/>
                <a:cs typeface="Arial"/>
              </a:defRPr>
            </a:lvl2pPr>
            <a:lvl3pPr>
              <a:defRPr sz="1600">
                <a:latin typeface="Arial"/>
                <a:cs typeface="Arial"/>
              </a:defRPr>
            </a:lvl3pPr>
            <a:lvl4pPr>
              <a:defRPr sz="1600">
                <a:latin typeface="Arial"/>
                <a:cs typeface="Arial"/>
              </a:defRPr>
            </a:lvl4pPr>
            <a:lvl5pPr>
              <a:defRPr sz="1600">
                <a:latin typeface="Arial"/>
                <a:cs typeface="Aria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Slide Number Placeholder 5"/>
          <p:cNvSpPr>
            <a:spLocks noGrp="1"/>
          </p:cNvSpPr>
          <p:nvPr>
            <p:ph type="sldNum" sz="quarter" idx="12"/>
          </p:nvPr>
        </p:nvSpPr>
        <p:spPr>
          <a:xfrm>
            <a:off x="6870700" y="6419850"/>
            <a:ext cx="2133600" cy="365125"/>
          </a:xfrm>
        </p:spPr>
        <p:txBody>
          <a:bodyPr/>
          <a:lstStyle>
            <a:lvl1pPr>
              <a:defRPr sz="1000">
                <a:solidFill>
                  <a:schemeClr val="tx1"/>
                </a:solidFill>
                <a:latin typeface="Arial"/>
                <a:cs typeface="Arial"/>
              </a:defRPr>
            </a:lvl1pPr>
          </a:lstStyle>
          <a:p>
            <a:fld id="{5114C146-A0E9-8048-96AA-DFD229C60175}" type="slidenum">
              <a:rPr lang="en-US" smtClean="0"/>
              <a:pPr/>
              <a:t>‹#›</a:t>
            </a:fld>
            <a:endParaRPr lang="en-US"/>
          </a:p>
        </p:txBody>
      </p:sp>
      <p:sp>
        <p:nvSpPr>
          <p:cNvPr id="11" name="Text Placeholder 2"/>
          <p:cNvSpPr txBox="1">
            <a:spLocks/>
          </p:cNvSpPr>
          <p:nvPr userDrawn="1"/>
        </p:nvSpPr>
        <p:spPr>
          <a:xfrm>
            <a:off x="351950" y="6122498"/>
            <a:ext cx="77724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err="1" smtClean="0">
                <a:solidFill>
                  <a:schemeClr val="tx1"/>
                </a:solidFill>
                <a:latin typeface="Arial"/>
                <a:cs typeface="Arial"/>
              </a:rPr>
              <a:t>www.dezshira.com</a:t>
            </a:r>
            <a:endParaRPr lang="en-US" sz="1200" dirty="0" smtClean="0">
              <a:solidFill>
                <a:schemeClr val="tx1"/>
              </a:solidFill>
              <a:latin typeface="Arial"/>
              <a:cs typeface="Arial"/>
            </a:endParaRPr>
          </a:p>
        </p:txBody>
      </p:sp>
      <p:sp>
        <p:nvSpPr>
          <p:cNvPr id="12" name="Title 1"/>
          <p:cNvSpPr>
            <a:spLocks noGrp="1"/>
          </p:cNvSpPr>
          <p:nvPr>
            <p:ph type="title"/>
          </p:nvPr>
        </p:nvSpPr>
        <p:spPr>
          <a:xfrm>
            <a:off x="406400" y="533400"/>
            <a:ext cx="8356600" cy="1206500"/>
          </a:xfrm>
        </p:spPr>
        <p:txBody>
          <a:bodyPr anchor="t" anchorCtr="0">
            <a:normAutofit/>
          </a:bodyPr>
          <a:lstStyle>
            <a:lvl1pPr algn="l">
              <a:defRPr sz="3200">
                <a:solidFill>
                  <a:schemeClr val="tx1"/>
                </a:solidFill>
                <a:latin typeface="Arial"/>
                <a:cs typeface="Arial"/>
              </a:defRPr>
            </a:lvl1pPr>
          </a:lstStyle>
          <a:p>
            <a:r>
              <a:rPr lang="en-US" smtClean="0"/>
              <a:t>Click to edit Master title style</a:t>
            </a:r>
            <a:endParaRPr lang="en-US" dirty="0"/>
          </a:p>
        </p:txBody>
      </p:sp>
    </p:spTree>
    <p:extLst>
      <p:ext uri="{BB962C8B-B14F-4D97-AF65-F5344CB8AC3E}">
        <p14:creationId xmlns:p14="http://schemas.microsoft.com/office/powerpoint/2010/main" val="5997944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Contact - Asia">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34051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Contact - China">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95245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Contact - India">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93596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Contact - Vietnam">
    <p:bg>
      <p:bgPr>
        <a:blipFill rotWithShape="1">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9542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p">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79"/>
            <a:ext cx="9141027" cy="6856841"/>
          </a:xfrm>
          <a:prstGeom prst="rect">
            <a:avLst/>
          </a:prstGeom>
        </p:spPr>
      </p:pic>
    </p:spTree>
    <p:extLst>
      <p:ext uri="{BB962C8B-B14F-4D97-AF65-F5344CB8AC3E}">
        <p14:creationId xmlns:p14="http://schemas.microsoft.com/office/powerpoint/2010/main" val="18766010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ack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15"/>
            <a:ext cx="9141027" cy="6855770"/>
          </a:xfrm>
          <a:prstGeom prst="rect">
            <a:avLst/>
          </a:prstGeom>
        </p:spPr>
      </p:pic>
    </p:spTree>
    <p:extLst>
      <p:ext uri="{BB962C8B-B14F-4D97-AF65-F5344CB8AC3E}">
        <p14:creationId xmlns:p14="http://schemas.microsoft.com/office/powerpoint/2010/main" val="3388724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E9A8AE-14AF-4E42-8D47-5F5FED1AB56E}" type="datetimeFigureOut">
              <a:rPr lang="en-US" smtClean="0"/>
              <a:pPr/>
              <a:t>3/12/2018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14C146-A0E9-8048-96AA-DFD229C60175}" type="slidenum">
              <a:rPr lang="en-US" smtClean="0"/>
              <a:pPr/>
              <a:t>‹#›</a:t>
            </a:fld>
            <a:endParaRPr lang="en-US"/>
          </a:p>
        </p:txBody>
      </p:sp>
    </p:spTree>
    <p:extLst>
      <p:ext uri="{BB962C8B-B14F-4D97-AF65-F5344CB8AC3E}">
        <p14:creationId xmlns:p14="http://schemas.microsoft.com/office/powerpoint/2010/main" val="3883072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0" r:id="rId3"/>
    <p:sldLayoutId id="2147483671" r:id="rId4"/>
    <p:sldLayoutId id="2147483672" r:id="rId5"/>
    <p:sldLayoutId id="2147483663" r:id="rId6"/>
    <p:sldLayoutId id="2147483651" r:id="rId7"/>
    <p:sldLayoutId id="2147483660" r:id="rId8"/>
    <p:sldLayoutId id="2147483661" r:id="rId9"/>
    <p:sldLayoutId id="2147483662" r:id="rId10"/>
    <p:sldLayoutId id="2147483664" r:id="rId11"/>
    <p:sldLayoutId id="2147483665" r:id="rId12"/>
    <p:sldLayoutId id="2147483652" r:id="rId13"/>
    <p:sldLayoutId id="2147483653" r:id="rId14"/>
    <p:sldLayoutId id="2147483655" r:id="rId15"/>
    <p:sldLayoutId id="2147483668" r:id="rId16"/>
    <p:sldLayoutId id="2147483666" r:id="rId17"/>
    <p:sldLayoutId id="2147483667" r:id="rId18"/>
    <p:sldLayoutId id="2147483657" r:id="rId19"/>
    <p:sldLayoutId id="2147483669" r:id="rId2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9.png"/><Relationship Id="rId2" Type="http://schemas.openxmlformats.org/officeDocument/2006/relationships/image" Target="../media/image25.png"/><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6.png"/><Relationship Id="rId1" Type="http://schemas.openxmlformats.org/officeDocument/2006/relationships/slideLayout" Target="../slideLayouts/slideLayout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chart" Target="../charts/chart9.xml"/><Relationship Id="rId1" Type="http://schemas.openxmlformats.org/officeDocument/2006/relationships/slideLayout" Target="../slideLayouts/slideLayout5.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png"/><Relationship Id="rId7" Type="http://schemas.openxmlformats.org/officeDocument/2006/relationships/image" Target="../media/image43.jpeg"/><Relationship Id="rId2" Type="http://schemas.openxmlformats.org/officeDocument/2006/relationships/chart" Target="../charts/chart10.xml"/><Relationship Id="rId1" Type="http://schemas.openxmlformats.org/officeDocument/2006/relationships/slideLayout" Target="../slideLayouts/slideLayout5.xml"/><Relationship Id="rId6" Type="http://schemas.openxmlformats.org/officeDocument/2006/relationships/image" Target="../media/image42.jpeg"/><Relationship Id="rId5" Type="http://schemas.openxmlformats.org/officeDocument/2006/relationships/image" Target="../media/image41.png"/><Relationship Id="rId4" Type="http://schemas.openxmlformats.org/officeDocument/2006/relationships/image" Target="../media/image4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mailto:hcmc@dezshira.com" TargetMode="External"/><Relationship Id="rId2" Type="http://schemas.openxmlformats.org/officeDocument/2006/relationships/hyperlink" Target="mailto:hanoi@dezshira.com" TargetMode="Externa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45920" y="2800695"/>
            <a:ext cx="5385974" cy="822960"/>
          </a:xfrm>
        </p:spPr>
        <p:txBody>
          <a:bodyPr>
            <a:noAutofit/>
          </a:bodyPr>
          <a:lstStyle/>
          <a:p>
            <a:r>
              <a:rPr lang="en-US" sz="1800" b="1" dirty="0" smtClean="0"/>
              <a:t>Manufacturing in Vietnam </a:t>
            </a:r>
            <a:r>
              <a:rPr lang="en-US" sz="1800" b="1" dirty="0" err="1" smtClean="0"/>
              <a:t>vs</a:t>
            </a:r>
            <a:r>
              <a:rPr lang="en-US" sz="1800" b="1" dirty="0" smtClean="0"/>
              <a:t> Myanmar </a:t>
            </a:r>
            <a:r>
              <a:rPr lang="en-US" sz="1800" b="1" dirty="0" err="1" smtClean="0"/>
              <a:t>vs</a:t>
            </a:r>
            <a:r>
              <a:rPr lang="en-US" sz="1800" b="1" dirty="0" smtClean="0"/>
              <a:t> Indonesia </a:t>
            </a:r>
            <a:r>
              <a:rPr lang="en-US" sz="1600" dirty="0" smtClean="0">
                <a:solidFill>
                  <a:schemeClr val="bg1">
                    <a:lumMod val="50000"/>
                  </a:schemeClr>
                </a:solidFill>
              </a:rPr>
              <a:t/>
            </a:r>
            <a:br>
              <a:rPr lang="en-US" sz="1600" dirty="0" smtClean="0">
                <a:solidFill>
                  <a:schemeClr val="bg1">
                    <a:lumMod val="50000"/>
                  </a:schemeClr>
                </a:solidFill>
              </a:rPr>
            </a:br>
            <a:endParaRPr lang="en-US" sz="1600" dirty="0">
              <a:solidFill>
                <a:schemeClr val="bg1">
                  <a:lumMod val="50000"/>
                </a:schemeClr>
              </a:solidFill>
            </a:endParaRPr>
          </a:p>
        </p:txBody>
      </p:sp>
      <p:sp>
        <p:nvSpPr>
          <p:cNvPr id="2" name="Textfeld 1"/>
          <p:cNvSpPr txBox="1"/>
          <p:nvPr/>
        </p:nvSpPr>
        <p:spPr>
          <a:xfrm>
            <a:off x="545920" y="3623655"/>
            <a:ext cx="2047676" cy="707886"/>
          </a:xfrm>
          <a:prstGeom prst="rect">
            <a:avLst/>
          </a:prstGeom>
          <a:noFill/>
        </p:spPr>
        <p:txBody>
          <a:bodyPr wrap="none" rtlCol="0">
            <a:spAutoFit/>
          </a:bodyPr>
          <a:lstStyle/>
          <a:p>
            <a:r>
              <a:rPr lang="de-DE" sz="2000" b="1" dirty="0" err="1" smtClean="0">
                <a:solidFill>
                  <a:schemeClr val="bg1">
                    <a:lumMod val="50000"/>
                  </a:schemeClr>
                </a:solidFill>
              </a:rPr>
              <a:t>Presented</a:t>
            </a:r>
            <a:r>
              <a:rPr lang="de-DE" sz="2000" b="1" dirty="0" smtClean="0">
                <a:solidFill>
                  <a:schemeClr val="bg1">
                    <a:lumMod val="50000"/>
                  </a:schemeClr>
                </a:solidFill>
              </a:rPr>
              <a:t> </a:t>
            </a:r>
            <a:r>
              <a:rPr lang="de-DE" sz="2000" b="1" dirty="0" err="1" smtClean="0">
                <a:solidFill>
                  <a:schemeClr val="bg1">
                    <a:lumMod val="50000"/>
                  </a:schemeClr>
                </a:solidFill>
              </a:rPr>
              <a:t>by</a:t>
            </a:r>
            <a:r>
              <a:rPr lang="de-DE" sz="2000" b="1" dirty="0" smtClean="0">
                <a:solidFill>
                  <a:schemeClr val="bg1">
                    <a:lumMod val="50000"/>
                  </a:schemeClr>
                </a:solidFill>
              </a:rPr>
              <a:t>:</a:t>
            </a:r>
          </a:p>
          <a:p>
            <a:r>
              <a:rPr lang="de-DE" sz="2000" b="1" dirty="0" smtClean="0">
                <a:solidFill>
                  <a:schemeClr val="bg1">
                    <a:lumMod val="50000"/>
                  </a:schemeClr>
                </a:solidFill>
              </a:rPr>
              <a:t>Dustin Daugherty</a:t>
            </a:r>
            <a:endParaRPr lang="de-DE" sz="2000" b="1" dirty="0">
              <a:solidFill>
                <a:schemeClr val="bg1">
                  <a:lumMod val="50000"/>
                </a:schemeClr>
              </a:solidFill>
            </a:endParaRPr>
          </a:p>
        </p:txBody>
      </p:sp>
    </p:spTree>
    <p:extLst>
      <p:ext uri="{BB962C8B-B14F-4D97-AF65-F5344CB8AC3E}">
        <p14:creationId xmlns:p14="http://schemas.microsoft.com/office/powerpoint/2010/main" val="35329620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45920" y="2800695"/>
            <a:ext cx="5385974" cy="822960"/>
          </a:xfrm>
        </p:spPr>
        <p:txBody>
          <a:bodyPr>
            <a:noAutofit/>
          </a:bodyPr>
          <a:lstStyle/>
          <a:p>
            <a:r>
              <a:rPr lang="en-US" sz="1800" b="1" dirty="0" smtClean="0"/>
              <a:t>1. Wages</a:t>
            </a:r>
            <a:r>
              <a:rPr lang="en-US" sz="1600" dirty="0" smtClean="0">
                <a:solidFill>
                  <a:schemeClr val="bg1">
                    <a:lumMod val="50000"/>
                  </a:schemeClr>
                </a:solidFill>
              </a:rPr>
              <a:t/>
            </a:r>
            <a:br>
              <a:rPr lang="en-US" sz="1600" dirty="0" smtClean="0">
                <a:solidFill>
                  <a:schemeClr val="bg1">
                    <a:lumMod val="50000"/>
                  </a:schemeClr>
                </a:solidFill>
              </a:rPr>
            </a:br>
            <a:endParaRPr lang="en-US" sz="1600" dirty="0">
              <a:solidFill>
                <a:schemeClr val="bg1">
                  <a:lumMod val="50000"/>
                </a:schemeClr>
              </a:solidFill>
            </a:endParaRPr>
          </a:p>
        </p:txBody>
      </p:sp>
    </p:spTree>
    <p:extLst>
      <p:ext uri="{BB962C8B-B14F-4D97-AF65-F5344CB8AC3E}">
        <p14:creationId xmlns:p14="http://schemas.microsoft.com/office/powerpoint/2010/main" val="27546717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646EAB"/>
                </a:solidFill>
              </a:rPr>
              <a:t>Wages</a:t>
            </a:r>
            <a:endParaRPr lang="en-US" dirty="0">
              <a:solidFill>
                <a:srgbClr val="646EAB"/>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277148143"/>
              </p:ext>
            </p:extLst>
          </p:nvPr>
        </p:nvGraphicFramePr>
        <p:xfrm>
          <a:off x="406400" y="1347006"/>
          <a:ext cx="8587971" cy="3324746"/>
        </p:xfrm>
        <a:graphic>
          <a:graphicData uri="http://schemas.openxmlformats.org/drawingml/2006/table">
            <a:tbl>
              <a:tblPr firstRow="1" bandRow="1">
                <a:tableStyleId>{6E25E649-3F16-4E02-A733-19D2CDBF48F0}</a:tableStyleId>
              </a:tblPr>
              <a:tblGrid>
                <a:gridCol w="2536305"/>
                <a:gridCol w="2111433"/>
                <a:gridCol w="1995055"/>
                <a:gridCol w="1945178"/>
              </a:tblGrid>
              <a:tr h="416306">
                <a:tc>
                  <a:txBody>
                    <a:bodyPr/>
                    <a:lstStyle/>
                    <a:p>
                      <a:endParaRPr lang="en-US" sz="1400" dirty="0"/>
                    </a:p>
                  </a:txBody>
                  <a:tcPr/>
                </a:tc>
                <a:tc>
                  <a:txBody>
                    <a:bodyPr/>
                    <a:lstStyle/>
                    <a:p>
                      <a:r>
                        <a:rPr lang="en-US" sz="1400" dirty="0" smtClean="0"/>
                        <a:t>Myanmar</a:t>
                      </a:r>
                      <a:endParaRPr lang="en-US" sz="1400" dirty="0"/>
                    </a:p>
                  </a:txBody>
                  <a:tcPr/>
                </a:tc>
                <a:tc>
                  <a:txBody>
                    <a:bodyPr/>
                    <a:lstStyle/>
                    <a:p>
                      <a:r>
                        <a:rPr lang="en-US" sz="1400" dirty="0" smtClean="0"/>
                        <a:t>Vietnam</a:t>
                      </a:r>
                      <a:endParaRPr lang="en-US" sz="1400" dirty="0"/>
                    </a:p>
                  </a:txBody>
                  <a:tcPr/>
                </a:tc>
                <a:tc>
                  <a:txBody>
                    <a:bodyPr/>
                    <a:lstStyle/>
                    <a:p>
                      <a:r>
                        <a:rPr lang="en-US" sz="1400" dirty="0" smtClean="0"/>
                        <a:t>Indonesia</a:t>
                      </a:r>
                      <a:endParaRPr lang="en-US" sz="1400" dirty="0"/>
                    </a:p>
                  </a:txBody>
                  <a:tcPr/>
                </a:tc>
              </a:tr>
              <a:tr h="581688">
                <a:tc>
                  <a:txBody>
                    <a:bodyPr/>
                    <a:lstStyle/>
                    <a:p>
                      <a:r>
                        <a:rPr lang="en-US" sz="1400" b="1" dirty="0" smtClean="0"/>
                        <a:t>Current minimum wage</a:t>
                      </a:r>
                      <a:endParaRPr lang="en-US" sz="1400" b="1" dirty="0"/>
                    </a:p>
                  </a:txBody>
                  <a:tcPr/>
                </a:tc>
                <a:tc>
                  <a:txBody>
                    <a:bodyPr/>
                    <a:lstStyle/>
                    <a:p>
                      <a:r>
                        <a:rPr lang="en-US" sz="1400" dirty="0" smtClean="0"/>
                        <a:t>MMK 4,800/day (USD</a:t>
                      </a:r>
                      <a:r>
                        <a:rPr lang="en-US" sz="1400" baseline="0" dirty="0" smtClean="0"/>
                        <a:t> 3.6*)</a:t>
                      </a:r>
                      <a:endParaRPr lang="en-US" sz="1400" dirty="0">
                        <a:latin typeface="Arial" panose="020B0604020202020204" pitchFamily="34" charset="0"/>
                        <a:cs typeface="Arial" panose="020B0604020202020204" pitchFamily="34" charset="0"/>
                      </a:endParaRPr>
                    </a:p>
                  </a:txBody>
                  <a:tcPr/>
                </a:tc>
                <a:tc>
                  <a:txBody>
                    <a:bodyPr/>
                    <a:lstStyle/>
                    <a:p>
                      <a:r>
                        <a:rPr lang="en-US" sz="1400" dirty="0" smtClean="0"/>
                        <a:t>VND 3,980,000/month (USD</a:t>
                      </a:r>
                      <a:r>
                        <a:rPr lang="en-US" sz="1400" baseline="0" dirty="0" smtClean="0"/>
                        <a:t> 175*)</a:t>
                      </a:r>
                      <a:endParaRPr lang="en-US" sz="1400" dirty="0">
                        <a:latin typeface="Arial" panose="020B0604020202020204" pitchFamily="34" charset="0"/>
                        <a:cs typeface="Arial" panose="020B0604020202020204" pitchFamily="34" charset="0"/>
                      </a:endParaRPr>
                    </a:p>
                  </a:txBody>
                  <a:tcPr/>
                </a:tc>
                <a:tc>
                  <a:txBody>
                    <a:bodyPr/>
                    <a:lstStyle/>
                    <a:p>
                      <a:r>
                        <a:rPr lang="en-US" sz="1400" dirty="0" smtClean="0"/>
                        <a:t>IDR 3,600,000/month</a:t>
                      </a:r>
                      <a:r>
                        <a:rPr lang="en-US" sz="1400" baseline="0" dirty="0" smtClean="0"/>
                        <a:t> (USD 252*)</a:t>
                      </a:r>
                      <a:endParaRPr lang="en-US" sz="1400" dirty="0">
                        <a:latin typeface="Arial" panose="020B0604020202020204" pitchFamily="34" charset="0"/>
                        <a:cs typeface="Arial" panose="020B0604020202020204" pitchFamily="34" charset="0"/>
                      </a:endParaRPr>
                    </a:p>
                  </a:txBody>
                  <a:tcPr/>
                </a:tc>
              </a:tr>
              <a:tr h="581688">
                <a:tc>
                  <a:txBody>
                    <a:bodyPr/>
                    <a:lstStyle/>
                    <a:p>
                      <a:r>
                        <a:rPr lang="en-US" sz="1400" b="1" dirty="0" smtClean="0"/>
                        <a:t>Growth </a:t>
                      </a:r>
                      <a:r>
                        <a:rPr lang="en-US" sz="1400" b="1" baseline="0" dirty="0" smtClean="0"/>
                        <a:t>(since 2015)</a:t>
                      </a:r>
                      <a:endParaRPr lang="en-US" sz="1400" b="1" i="1" dirty="0"/>
                    </a:p>
                  </a:txBody>
                  <a:tcPr/>
                </a:tc>
                <a:tc>
                  <a:txBody>
                    <a:bodyPr/>
                    <a:lstStyle/>
                    <a:p>
                      <a:r>
                        <a:rPr lang="en-US" sz="1400" u="none" dirty="0" smtClean="0"/>
                        <a:t>+33% </a:t>
                      </a:r>
                      <a:r>
                        <a:rPr lang="en-US" sz="1400" dirty="0" smtClean="0"/>
                        <a:t>(MMK 3,600/day)</a:t>
                      </a:r>
                      <a:endParaRPr lang="en-US" sz="1400" i="1" dirty="0">
                        <a:latin typeface="Arial" panose="020B0604020202020204" pitchFamily="34" charset="0"/>
                        <a:cs typeface="Arial" panose="020B0604020202020204" pitchFamily="34" charset="0"/>
                      </a:endParaRPr>
                    </a:p>
                  </a:txBody>
                  <a:tcPr/>
                </a:tc>
                <a:tc>
                  <a:txBody>
                    <a:bodyPr/>
                    <a:lstStyle/>
                    <a:p>
                      <a:r>
                        <a:rPr lang="en-US" sz="1400" dirty="0" smtClean="0"/>
                        <a:t>+65% (VND 2,400,000/month)</a:t>
                      </a:r>
                      <a:endParaRPr lang="en-US" sz="1400" i="1" dirty="0">
                        <a:latin typeface="Arial" panose="020B0604020202020204" pitchFamily="34" charset="0"/>
                        <a:cs typeface="Arial" panose="020B0604020202020204" pitchFamily="34" charset="0"/>
                      </a:endParaRPr>
                    </a:p>
                  </a:txBody>
                  <a:tcPr/>
                </a:tc>
                <a:tc>
                  <a:txBody>
                    <a:bodyPr/>
                    <a:lstStyle/>
                    <a:p>
                      <a:r>
                        <a:rPr lang="en-US" sz="1400" dirty="0" smtClean="0"/>
                        <a:t>+33% (IDR 2,700,000/month)</a:t>
                      </a:r>
                      <a:endParaRPr lang="en-US" sz="1400" i="1" dirty="0">
                        <a:latin typeface="Arial" panose="020B0604020202020204" pitchFamily="34" charset="0"/>
                        <a:cs typeface="Arial" panose="020B0604020202020204" pitchFamily="34" charset="0"/>
                      </a:endParaRPr>
                    </a:p>
                  </a:txBody>
                  <a:tcPr/>
                </a:tc>
              </a:tr>
              <a:tr h="581688">
                <a:tc>
                  <a:txBody>
                    <a:bodyPr/>
                    <a:lstStyle/>
                    <a:p>
                      <a:r>
                        <a:rPr lang="en-US" sz="1400" b="1" dirty="0" smtClean="0"/>
                        <a:t>Average</a:t>
                      </a:r>
                      <a:r>
                        <a:rPr lang="en-US" sz="1400" b="1" baseline="0" dirty="0" smtClean="0"/>
                        <a:t> wage in manufacturing</a:t>
                      </a:r>
                      <a:endParaRPr lang="en-US" sz="14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MMK 4,800/day (USD</a:t>
                      </a:r>
                      <a:r>
                        <a:rPr lang="en-US" sz="1400" baseline="0" dirty="0" smtClean="0"/>
                        <a:t> 3.6)*</a:t>
                      </a:r>
                      <a:endParaRPr lang="en-US" sz="1400" dirty="0" smtClean="0">
                        <a:latin typeface="Arial" panose="020B0604020202020204" pitchFamily="34" charset="0"/>
                        <a:cs typeface="Arial" panose="020B0604020202020204" pitchFamily="34" charset="0"/>
                      </a:endParaRPr>
                    </a:p>
                  </a:txBody>
                  <a:tcPr/>
                </a:tc>
                <a:tc>
                  <a:txBody>
                    <a:bodyPr/>
                    <a:lstStyle/>
                    <a:p>
                      <a:r>
                        <a:rPr lang="en-US" sz="1400" dirty="0" smtClean="0"/>
                        <a:t>VND 5,463,000/month (USD 240)**</a:t>
                      </a:r>
                      <a:endParaRPr lang="en-US" sz="1400" dirty="0">
                        <a:latin typeface="Arial" panose="020B0604020202020204" pitchFamily="34" charset="0"/>
                        <a:cs typeface="Arial" panose="020B0604020202020204" pitchFamily="34" charset="0"/>
                      </a:endParaRPr>
                    </a:p>
                  </a:txBody>
                  <a:tcPr/>
                </a:tc>
                <a:tc>
                  <a:txBody>
                    <a:bodyPr/>
                    <a:lstStyle/>
                    <a:p>
                      <a:r>
                        <a:rPr lang="en-US" sz="1400" dirty="0" smtClean="0"/>
                        <a:t>IDR 2,636,846/month</a:t>
                      </a:r>
                      <a:r>
                        <a:rPr lang="en-US" sz="1400" baseline="0" dirty="0" smtClean="0"/>
                        <a:t> (USD 185)**</a:t>
                      </a:r>
                      <a:endParaRPr lang="en-US" sz="1400" dirty="0">
                        <a:latin typeface="Arial" panose="020B0604020202020204" pitchFamily="34" charset="0"/>
                        <a:cs typeface="Arial" panose="020B0604020202020204" pitchFamily="34" charset="0"/>
                      </a:endParaRPr>
                    </a:p>
                  </a:txBody>
                  <a:tcPr/>
                </a:tc>
              </a:tr>
              <a:tr h="581688">
                <a:tc>
                  <a:txBody>
                    <a:bodyPr/>
                    <a:lstStyle/>
                    <a:p>
                      <a:r>
                        <a:rPr lang="en-US" sz="1400" b="1" dirty="0" smtClean="0"/>
                        <a:t>Social Insurance rate (employer)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3%</a:t>
                      </a:r>
                      <a:endParaRPr lang="en-US" sz="1400" dirty="0" smtClean="0">
                        <a:latin typeface="Arial" panose="020B0604020202020204" pitchFamily="34" charset="0"/>
                        <a:ea typeface="Calibri"/>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21.5%</a:t>
                      </a:r>
                      <a:endParaRPr lang="en-US" sz="1400" dirty="0" smtClean="0">
                        <a:latin typeface="Arial" panose="020B0604020202020204" pitchFamily="34" charset="0"/>
                        <a:ea typeface="Calibri"/>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5.74%</a:t>
                      </a:r>
                      <a:endParaRPr lang="en-US" sz="1400" dirty="0" smtClean="0">
                        <a:latin typeface="Arial" panose="020B0604020202020204" pitchFamily="34" charset="0"/>
                        <a:ea typeface="Calibri"/>
                        <a:cs typeface="Arial" panose="020B0604020202020204" pitchFamily="34" charset="0"/>
                      </a:endParaRPr>
                    </a:p>
                  </a:txBody>
                  <a:tcPr/>
                </a:tc>
              </a:tr>
              <a:tr h="581688">
                <a:tc>
                  <a:txBody>
                    <a:bodyPr/>
                    <a:lstStyle/>
                    <a:p>
                      <a:r>
                        <a:rPr lang="en-US" sz="1400" b="1" dirty="0" smtClean="0"/>
                        <a:t>GDP per capita (PPP) 2017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6,361</a:t>
                      </a:r>
                      <a:endParaRPr lang="en-US" sz="1400" dirty="0" smtClean="0">
                        <a:latin typeface="Arial" panose="020B0604020202020204" pitchFamily="34" charset="0"/>
                        <a:ea typeface="Calibri"/>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6,925</a:t>
                      </a:r>
                      <a:endParaRPr lang="en-US" sz="1400" dirty="0" smtClean="0">
                        <a:latin typeface="Arial" panose="020B0604020202020204" pitchFamily="34" charset="0"/>
                        <a:ea typeface="Calibri"/>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t>12,432</a:t>
                      </a:r>
                      <a:endParaRPr lang="en-US" sz="1400" dirty="0" smtClean="0">
                        <a:latin typeface="Arial" panose="020B0604020202020204" pitchFamily="34" charset="0"/>
                        <a:ea typeface="Calibri"/>
                        <a:cs typeface="Arial" panose="020B0604020202020204" pitchFamily="34" charset="0"/>
                      </a:endParaRPr>
                    </a:p>
                  </a:txBody>
                  <a:tcPr/>
                </a:tc>
              </a:tr>
            </a:tbl>
          </a:graphicData>
        </a:graphic>
      </p:graphicFrame>
      <p:sp>
        <p:nvSpPr>
          <p:cNvPr id="7" name="TextBox 6"/>
          <p:cNvSpPr txBox="1"/>
          <p:nvPr/>
        </p:nvSpPr>
        <p:spPr>
          <a:xfrm>
            <a:off x="3385335" y="4978476"/>
            <a:ext cx="5609036" cy="923330"/>
          </a:xfrm>
          <a:prstGeom prst="rect">
            <a:avLst/>
          </a:prstGeom>
          <a:noFill/>
        </p:spPr>
        <p:txBody>
          <a:bodyPr wrap="none" rtlCol="0">
            <a:spAutoFit/>
          </a:bodyPr>
          <a:lstStyle/>
          <a:p>
            <a:r>
              <a:rPr lang="en-US" dirty="0" smtClean="0"/>
              <a:t>*</a:t>
            </a:r>
            <a:r>
              <a:rPr lang="en-US" i="1" dirty="0" smtClean="0"/>
              <a:t>as of March 1</a:t>
            </a:r>
            <a:r>
              <a:rPr lang="en-US" i="1" baseline="30000" dirty="0" smtClean="0"/>
              <a:t>st</a:t>
            </a:r>
            <a:r>
              <a:rPr lang="en-US" i="1" dirty="0" smtClean="0"/>
              <a:t>, 2018</a:t>
            </a:r>
          </a:p>
          <a:p>
            <a:r>
              <a:rPr lang="en-US" i="1" dirty="0" smtClean="0"/>
              <a:t>** Dependent on province, can vary significantly</a:t>
            </a:r>
          </a:p>
          <a:p>
            <a:r>
              <a:rPr lang="en-US" i="1" dirty="0" smtClean="0"/>
              <a:t>***We believe this figure to be too low, especially for Java</a:t>
            </a:r>
          </a:p>
        </p:txBody>
      </p:sp>
    </p:spTree>
    <p:extLst>
      <p:ext uri="{BB962C8B-B14F-4D97-AF65-F5344CB8AC3E}">
        <p14:creationId xmlns:p14="http://schemas.microsoft.com/office/powerpoint/2010/main" val="849794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45920" y="2800695"/>
            <a:ext cx="5385974" cy="822960"/>
          </a:xfrm>
        </p:spPr>
        <p:txBody>
          <a:bodyPr>
            <a:noAutofit/>
          </a:bodyPr>
          <a:lstStyle/>
          <a:p>
            <a:r>
              <a:rPr lang="en-US" sz="1800" b="1" dirty="0" smtClean="0"/>
              <a:t>2. Top industries for FDI manufacturing </a:t>
            </a:r>
            <a:r>
              <a:rPr lang="en-US" sz="1600" dirty="0" smtClean="0">
                <a:solidFill>
                  <a:schemeClr val="bg1">
                    <a:lumMod val="50000"/>
                  </a:schemeClr>
                </a:solidFill>
              </a:rPr>
              <a:t/>
            </a:r>
            <a:br>
              <a:rPr lang="en-US" sz="1600" dirty="0" smtClean="0">
                <a:solidFill>
                  <a:schemeClr val="bg1">
                    <a:lumMod val="50000"/>
                  </a:schemeClr>
                </a:solidFill>
              </a:rPr>
            </a:br>
            <a:endParaRPr lang="en-US" sz="1600" dirty="0">
              <a:solidFill>
                <a:schemeClr val="bg1">
                  <a:lumMod val="50000"/>
                </a:schemeClr>
              </a:solidFill>
            </a:endParaRPr>
          </a:p>
        </p:txBody>
      </p:sp>
    </p:spTree>
    <p:extLst>
      <p:ext uri="{BB962C8B-B14F-4D97-AF65-F5344CB8AC3E}">
        <p14:creationId xmlns:p14="http://schemas.microsoft.com/office/powerpoint/2010/main" val="35329620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Vietnam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224643"/>
            <a:ext cx="4963886" cy="4191000"/>
          </a:xfrm>
        </p:spPr>
        <p:txBody>
          <a:bodyPr>
            <a:normAutofit/>
          </a:bodyPr>
          <a:lstStyle/>
          <a:p>
            <a:pPr marL="0" indent="0">
              <a:buNone/>
            </a:pPr>
            <a:r>
              <a:rPr lang="en-US" sz="1500" dirty="0" smtClean="0"/>
              <a:t>     </a:t>
            </a:r>
            <a:endParaRPr lang="en-US" dirty="0"/>
          </a:p>
        </p:txBody>
      </p:sp>
      <p:graphicFrame>
        <p:nvGraphicFramePr>
          <p:cNvPr id="6" name="Chart 5"/>
          <p:cNvGraphicFramePr/>
          <p:nvPr>
            <p:extLst>
              <p:ext uri="{D42A27DB-BD31-4B8C-83A1-F6EECF244321}">
                <p14:modId xmlns:p14="http://schemas.microsoft.com/office/powerpoint/2010/main" val="99372713"/>
              </p:ext>
            </p:extLst>
          </p:nvPr>
        </p:nvGraphicFramePr>
        <p:xfrm>
          <a:off x="2815771" y="1019793"/>
          <a:ext cx="6426200" cy="2913578"/>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0" y="1537857"/>
            <a:ext cx="2815771" cy="2031325"/>
          </a:xfrm>
          <a:prstGeom prst="rect">
            <a:avLst/>
          </a:prstGeom>
          <a:noFill/>
        </p:spPr>
        <p:txBody>
          <a:bodyPr wrap="square" rtlCol="0">
            <a:spAutoFit/>
          </a:bodyPr>
          <a:lstStyle/>
          <a:p>
            <a:pPr marL="285750" indent="-285750" algn="just">
              <a:buFont typeface="Arial" panose="020B0604020202020204" pitchFamily="34" charset="0"/>
              <a:buChar char="•"/>
            </a:pPr>
            <a:r>
              <a:rPr lang="en-US" sz="1400" dirty="0" smtClean="0">
                <a:latin typeface="Arial" pitchFamily="34" charset="0"/>
                <a:cs typeface="Arial" pitchFamily="34" charset="0"/>
              </a:rPr>
              <a:t>2017: FDI capital inflow highest since 2007, manufacturing / processing attracts most FDI capital: for 44% of the total capital</a:t>
            </a:r>
          </a:p>
          <a:p>
            <a:pPr marL="285750" indent="-285750" algn="just">
              <a:buFont typeface="Arial" panose="020B0604020202020204" pitchFamily="34" charset="0"/>
              <a:buChar char="•"/>
            </a:pPr>
            <a:endParaRPr lang="en-US" sz="1400" dirty="0" smtClean="0">
              <a:latin typeface="Arial" pitchFamily="34" charset="0"/>
              <a:cs typeface="Arial" pitchFamily="34" charset="0"/>
            </a:endParaRPr>
          </a:p>
          <a:p>
            <a:pPr marL="285750" indent="-285750" algn="just">
              <a:buFont typeface="Arial" panose="020B0604020202020204" pitchFamily="34" charset="0"/>
              <a:buChar char="•"/>
            </a:pPr>
            <a:r>
              <a:rPr lang="en-US" sz="1400" dirty="0" smtClean="0">
                <a:latin typeface="Arial" pitchFamily="34" charset="0"/>
                <a:cs typeface="Arial" pitchFamily="34" charset="0"/>
              </a:rPr>
              <a:t>60</a:t>
            </a:r>
            <a:r>
              <a:rPr lang="en-US" sz="1400" dirty="0">
                <a:latin typeface="Arial" pitchFamily="34" charset="0"/>
                <a:cs typeface="Arial" pitchFamily="34" charset="0"/>
              </a:rPr>
              <a:t>% </a:t>
            </a:r>
            <a:r>
              <a:rPr lang="en-US" sz="1400" dirty="0" smtClean="0">
                <a:latin typeface="Arial" pitchFamily="34" charset="0"/>
                <a:cs typeface="Arial" pitchFamily="34" charset="0"/>
              </a:rPr>
              <a:t>import </a:t>
            </a:r>
            <a:r>
              <a:rPr lang="en-US" sz="1400" dirty="0">
                <a:latin typeface="Arial" pitchFamily="34" charset="0"/>
                <a:cs typeface="Arial" pitchFamily="34" charset="0"/>
              </a:rPr>
              <a:t>products and 73% </a:t>
            </a:r>
            <a:r>
              <a:rPr lang="en-US" sz="1400" dirty="0" smtClean="0">
                <a:latin typeface="Arial" pitchFamily="34" charset="0"/>
                <a:cs typeface="Arial" pitchFamily="34" charset="0"/>
              </a:rPr>
              <a:t>export products from FDI</a:t>
            </a:r>
          </a:p>
        </p:txBody>
      </p:sp>
      <p:graphicFrame>
        <p:nvGraphicFramePr>
          <p:cNvPr id="10" name="Chart 9"/>
          <p:cNvGraphicFramePr/>
          <p:nvPr>
            <p:extLst>
              <p:ext uri="{D42A27DB-BD31-4B8C-83A1-F6EECF244321}">
                <p14:modId xmlns:p14="http://schemas.microsoft.com/office/powerpoint/2010/main" val="4012615084"/>
              </p:ext>
            </p:extLst>
          </p:nvPr>
        </p:nvGraphicFramePr>
        <p:xfrm>
          <a:off x="0" y="3578532"/>
          <a:ext cx="9153676" cy="242531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Vietnam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224643"/>
            <a:ext cx="4963886" cy="4191000"/>
          </a:xfrm>
        </p:spPr>
        <p:txBody>
          <a:bodyPr>
            <a:normAutofit/>
          </a:bodyPr>
          <a:lstStyle/>
          <a:p>
            <a:pPr marL="0" indent="0">
              <a:buNone/>
            </a:pPr>
            <a:r>
              <a:rPr lang="en-US" sz="1500" dirty="0" smtClean="0"/>
              <a:t>     </a:t>
            </a:r>
            <a:endParaRPr lang="en-US" dirty="0"/>
          </a:p>
        </p:txBody>
      </p:sp>
      <p:sp>
        <p:nvSpPr>
          <p:cNvPr id="8" name="TextBox 7"/>
          <p:cNvSpPr txBox="1"/>
          <p:nvPr/>
        </p:nvSpPr>
        <p:spPr>
          <a:xfrm>
            <a:off x="406400" y="916866"/>
            <a:ext cx="2837543" cy="615553"/>
          </a:xfrm>
          <a:prstGeom prst="rect">
            <a:avLst/>
          </a:prstGeom>
          <a:noFill/>
        </p:spPr>
        <p:txBody>
          <a:bodyPr wrap="square" rtlCol="0">
            <a:spAutoFit/>
          </a:bodyPr>
          <a:lstStyle/>
          <a:p>
            <a:r>
              <a:rPr lang="en-US" sz="1600" b="1" dirty="0" smtClean="0">
                <a:solidFill>
                  <a:srgbClr val="FF0000"/>
                </a:solidFill>
                <a:latin typeface="Arial" pitchFamily="34" charset="0"/>
                <a:cs typeface="Arial" pitchFamily="34" charset="0"/>
              </a:rPr>
              <a:t>Textile and Footwear  </a:t>
            </a:r>
            <a:endParaRPr lang="en-US" sz="1600" dirty="0" smtClean="0">
              <a:solidFill>
                <a:srgbClr val="FF0000"/>
              </a:solidFill>
              <a:latin typeface="Arial" pitchFamily="34" charset="0"/>
              <a:cs typeface="Arial" pitchFamily="34" charset="0"/>
            </a:endParaRPr>
          </a:p>
          <a:p>
            <a:endParaRPr lang="en-US" dirty="0"/>
          </a:p>
        </p:txBody>
      </p:sp>
      <p:pic>
        <p:nvPicPr>
          <p:cNvPr id="59395" name="Picture 3" descr="Kết quả hình ảnh cho textile and footwear Vietnam"/>
          <p:cNvPicPr>
            <a:picLocks noChangeAspect="1" noChangeArrowheads="1"/>
          </p:cNvPicPr>
          <p:nvPr/>
        </p:nvPicPr>
        <p:blipFill>
          <a:blip r:embed="rId2"/>
          <a:srcRect/>
          <a:stretch>
            <a:fillRect/>
          </a:stretch>
        </p:blipFill>
        <p:spPr bwMode="auto">
          <a:xfrm>
            <a:off x="5174343" y="1337205"/>
            <a:ext cx="3458948" cy="1947054"/>
          </a:xfrm>
          <a:prstGeom prst="rect">
            <a:avLst/>
          </a:prstGeom>
          <a:noFill/>
        </p:spPr>
      </p:pic>
      <p:pic>
        <p:nvPicPr>
          <p:cNvPr id="59397" name="Picture 5" descr="Kết quả hình ảnh cho textile and footwear Vietnam"/>
          <p:cNvPicPr>
            <a:picLocks noChangeAspect="1" noChangeArrowheads="1"/>
          </p:cNvPicPr>
          <p:nvPr/>
        </p:nvPicPr>
        <p:blipFill>
          <a:blip r:embed="rId3"/>
          <a:srcRect/>
          <a:stretch>
            <a:fillRect/>
          </a:stretch>
        </p:blipFill>
        <p:spPr bwMode="auto">
          <a:xfrm>
            <a:off x="406400" y="3664435"/>
            <a:ext cx="3386667" cy="2231525"/>
          </a:xfrm>
          <a:prstGeom prst="rect">
            <a:avLst/>
          </a:prstGeom>
          <a:noFill/>
        </p:spPr>
      </p:pic>
      <p:sp>
        <p:nvSpPr>
          <p:cNvPr id="11" name="TextBox 10"/>
          <p:cNvSpPr txBox="1"/>
          <p:nvPr/>
        </p:nvSpPr>
        <p:spPr>
          <a:xfrm>
            <a:off x="210457" y="1473576"/>
            <a:ext cx="4767943" cy="1169551"/>
          </a:xfrm>
          <a:prstGeom prst="rect">
            <a:avLst/>
          </a:prstGeom>
          <a:noFill/>
        </p:spPr>
        <p:txBody>
          <a:bodyPr wrap="square" rtlCol="0">
            <a:spAutoFit/>
          </a:bodyPr>
          <a:lstStyle/>
          <a:p>
            <a:pPr marL="285750" indent="-285750" algn="just">
              <a:buFont typeface="Arial" panose="020B0604020202020204" pitchFamily="34" charset="0"/>
              <a:buChar char="•"/>
            </a:pPr>
            <a:r>
              <a:rPr lang="en-US" sz="1400" dirty="0" smtClean="0">
                <a:latin typeface="Arial" pitchFamily="34" charset="0"/>
                <a:cs typeface="Arial" pitchFamily="34" charset="0"/>
              </a:rPr>
              <a:t>Growth rate of 41% in 2020 and the 2</a:t>
            </a:r>
            <a:r>
              <a:rPr lang="en-US" sz="1400" baseline="30000" dirty="0" smtClean="0">
                <a:latin typeface="Arial" pitchFamily="34" charset="0"/>
                <a:cs typeface="Arial" pitchFamily="34" charset="0"/>
              </a:rPr>
              <a:t>nd</a:t>
            </a:r>
            <a:r>
              <a:rPr lang="en-US" sz="1400" dirty="0" smtClean="0">
                <a:latin typeface="Arial" pitchFamily="34" charset="0"/>
                <a:cs typeface="Arial" pitchFamily="34" charset="0"/>
              </a:rPr>
              <a:t> largest shareholder in the global textile market (</a:t>
            </a:r>
            <a:r>
              <a:rPr lang="en-US" sz="1400" i="1" dirty="0" smtClean="0">
                <a:latin typeface="Arial" pitchFamily="34" charset="0"/>
                <a:cs typeface="Arial" pitchFamily="34" charset="0"/>
              </a:rPr>
              <a:t>World Bank</a:t>
            </a:r>
            <a:r>
              <a:rPr lang="en-US" sz="1400" dirty="0" smtClean="0">
                <a:latin typeface="Arial" pitchFamily="34" charset="0"/>
                <a:cs typeface="Arial" pitchFamily="34" charset="0"/>
              </a:rPr>
              <a:t>) </a:t>
            </a:r>
          </a:p>
          <a:p>
            <a:pPr marL="285750" indent="-285750" algn="just">
              <a:buFont typeface="Arial" panose="020B0604020202020204" pitchFamily="34" charset="0"/>
              <a:buChar char="•"/>
            </a:pPr>
            <a:endParaRPr lang="en-US" sz="1400" dirty="0" smtClean="0">
              <a:latin typeface="Arial" pitchFamily="34" charset="0"/>
              <a:cs typeface="Arial" pitchFamily="34" charset="0"/>
            </a:endParaRPr>
          </a:p>
          <a:p>
            <a:pPr marL="285750" indent="-285750" algn="just">
              <a:buFont typeface="Arial" panose="020B0604020202020204" pitchFamily="34" charset="0"/>
              <a:buChar char="•"/>
            </a:pPr>
            <a:r>
              <a:rPr lang="en-US" sz="1400" dirty="0" smtClean="0">
                <a:latin typeface="Arial" pitchFamily="34" charset="0"/>
                <a:cs typeface="Arial" pitchFamily="34" charset="0"/>
              </a:rPr>
              <a:t>85% of companies focus on labor-intensive cutting and sewing</a:t>
            </a:r>
            <a:endParaRPr lang="en-US" sz="2000" dirty="0"/>
          </a:p>
        </p:txBody>
      </p:sp>
      <p:sp>
        <p:nvSpPr>
          <p:cNvPr id="12" name="TextBox 11"/>
          <p:cNvSpPr txBox="1"/>
          <p:nvPr/>
        </p:nvSpPr>
        <p:spPr>
          <a:xfrm>
            <a:off x="3923693" y="3741883"/>
            <a:ext cx="5350933" cy="2031325"/>
          </a:xfrm>
          <a:prstGeom prst="rect">
            <a:avLst/>
          </a:prstGeom>
          <a:noFill/>
        </p:spPr>
        <p:txBody>
          <a:bodyPr wrap="square" rtlCol="0">
            <a:spAutoFit/>
          </a:bodyPr>
          <a:lstStyle/>
          <a:p>
            <a:pPr marL="171450" indent="-171450">
              <a:buFont typeface="Arial" panose="020B0604020202020204" pitchFamily="34" charset="0"/>
              <a:buChar char="•"/>
            </a:pPr>
            <a:r>
              <a:rPr lang="en-US" sz="1400" dirty="0" smtClean="0">
                <a:latin typeface="Arial" pitchFamily="34" charset="0"/>
                <a:cs typeface="Arial" pitchFamily="34" charset="0"/>
              </a:rPr>
              <a:t>2017</a:t>
            </a:r>
            <a:r>
              <a:rPr lang="en-US" sz="1400" dirty="0">
                <a:latin typeface="Arial" pitchFamily="34" charset="0"/>
                <a:cs typeface="Arial" pitchFamily="34" charset="0"/>
              </a:rPr>
              <a:t>:</a:t>
            </a:r>
            <a:r>
              <a:rPr lang="en-US" sz="1400" dirty="0" smtClean="0">
                <a:latin typeface="Arial" pitchFamily="34" charset="0"/>
                <a:cs typeface="Arial" pitchFamily="34" charset="0"/>
              </a:rPr>
              <a:t> the world’s 2</a:t>
            </a:r>
            <a:r>
              <a:rPr lang="en-US" sz="1400" baseline="30000" dirty="0" smtClean="0">
                <a:latin typeface="Arial" pitchFamily="34" charset="0"/>
                <a:cs typeface="Arial" pitchFamily="34" charset="0"/>
              </a:rPr>
              <a:t>nd</a:t>
            </a:r>
            <a:r>
              <a:rPr lang="en-US" sz="1400" dirty="0" smtClean="0">
                <a:latin typeface="Arial" pitchFamily="34" charset="0"/>
                <a:cs typeface="Arial" pitchFamily="34" charset="0"/>
              </a:rPr>
              <a:t> footwear exporter</a:t>
            </a:r>
          </a:p>
          <a:p>
            <a:pPr marL="171450" indent="-171450">
              <a:buFont typeface="Arial" panose="020B0604020202020204" pitchFamily="34" charset="0"/>
              <a:buChar char="•"/>
            </a:pPr>
            <a:r>
              <a:rPr lang="en-US" sz="1400" dirty="0" smtClean="0">
                <a:latin typeface="Arial" pitchFamily="34" charset="0"/>
                <a:cs typeface="Arial" pitchFamily="34" charset="0"/>
              </a:rPr>
              <a:t>7.3% of the global market share, behind China</a:t>
            </a:r>
          </a:p>
          <a:p>
            <a:endParaRPr lang="en-US" sz="1400" dirty="0" smtClean="0">
              <a:latin typeface="Arial" pitchFamily="34" charset="0"/>
              <a:cs typeface="Arial" pitchFamily="34" charset="0"/>
            </a:endParaRPr>
          </a:p>
          <a:p>
            <a:endParaRPr lang="en-US" sz="1400" dirty="0" smtClean="0">
              <a:latin typeface="Arial" pitchFamily="34" charset="0"/>
              <a:cs typeface="Arial" pitchFamily="34" charset="0"/>
            </a:endParaRPr>
          </a:p>
          <a:p>
            <a:pPr marL="171450" indent="-171450">
              <a:buFont typeface="Arial" panose="020B0604020202020204" pitchFamily="34" charset="0"/>
              <a:buChar char="•"/>
            </a:pPr>
            <a:r>
              <a:rPr lang="en-US" sz="1400" dirty="0" smtClean="0">
                <a:latin typeface="Arial" pitchFamily="34" charset="0"/>
                <a:cs typeface="Arial" pitchFamily="34" charset="0"/>
              </a:rPr>
              <a:t>Manufacturing hubs</a:t>
            </a:r>
          </a:p>
          <a:p>
            <a:pPr marL="628650" lvl="1" indent="-171450">
              <a:buFont typeface="Arial" panose="020B0604020202020204" pitchFamily="34" charset="0"/>
              <a:buChar char="•"/>
            </a:pPr>
            <a:r>
              <a:rPr lang="en-US" sz="1400" dirty="0" smtClean="0">
                <a:latin typeface="Arial" pitchFamily="34" charset="0"/>
                <a:cs typeface="Arial" pitchFamily="34" charset="0"/>
              </a:rPr>
              <a:t>Southern Vietnam: HCMC, BD, Dong </a:t>
            </a:r>
            <a:r>
              <a:rPr lang="en-US" sz="1400" dirty="0" err="1" smtClean="0">
                <a:latin typeface="Arial" pitchFamily="34" charset="0"/>
                <a:cs typeface="Arial" pitchFamily="34" charset="0"/>
              </a:rPr>
              <a:t>Nai</a:t>
            </a:r>
            <a:r>
              <a:rPr lang="en-US" sz="1400" dirty="0" smtClean="0">
                <a:latin typeface="Arial" pitchFamily="34" charset="0"/>
                <a:cs typeface="Arial" pitchFamily="34" charset="0"/>
              </a:rPr>
              <a:t> (</a:t>
            </a:r>
            <a:r>
              <a:rPr lang="en-US" sz="1400" i="1" dirty="0" smtClean="0">
                <a:latin typeface="Arial" pitchFamily="34" charset="0"/>
                <a:cs typeface="Arial" pitchFamily="34" charset="0"/>
              </a:rPr>
              <a:t>80% of production</a:t>
            </a:r>
            <a:r>
              <a:rPr lang="en-US" sz="1400" dirty="0" smtClean="0">
                <a:latin typeface="Arial" pitchFamily="34" charset="0"/>
                <a:cs typeface="Arial" pitchFamily="34" charset="0"/>
              </a:rPr>
              <a:t>)</a:t>
            </a:r>
          </a:p>
          <a:p>
            <a:pPr marL="628650" lvl="1" indent="-171450">
              <a:buFont typeface="Arial" panose="020B0604020202020204" pitchFamily="34" charset="0"/>
              <a:buChar char="•"/>
            </a:pPr>
            <a:r>
              <a:rPr lang="en-US" sz="1400" dirty="0" smtClean="0">
                <a:latin typeface="Arial" pitchFamily="34" charset="0"/>
                <a:cs typeface="Arial" pitchFamily="34" charset="0"/>
              </a:rPr>
              <a:t>Northern Vietnam: Thanh </a:t>
            </a:r>
            <a:r>
              <a:rPr lang="en-US" sz="1400" dirty="0" err="1" smtClean="0">
                <a:latin typeface="Arial" pitchFamily="34" charset="0"/>
                <a:cs typeface="Arial" pitchFamily="34" charset="0"/>
              </a:rPr>
              <a:t>Hoa</a:t>
            </a:r>
            <a:r>
              <a:rPr lang="en-US" sz="1400" dirty="0" smtClean="0">
                <a:latin typeface="Arial" pitchFamily="34" charset="0"/>
                <a:cs typeface="Arial" pitchFamily="34" charset="0"/>
              </a:rPr>
              <a:t> and Hai </a:t>
            </a:r>
            <a:r>
              <a:rPr lang="en-US" sz="1400" dirty="0" err="1" smtClean="0">
                <a:latin typeface="Arial" pitchFamily="34" charset="0"/>
                <a:cs typeface="Arial" pitchFamily="34" charset="0"/>
              </a:rPr>
              <a:t>Phong</a:t>
            </a:r>
            <a:endParaRPr lang="en-US" sz="1400" dirty="0">
              <a:latin typeface="Arial" pitchFamily="34" charset="0"/>
              <a:cs typeface="Arial" pitchFamily="34" charset="0"/>
            </a:endParaRPr>
          </a:p>
          <a:p>
            <a:pPr marL="628650" lvl="1" indent="-171450">
              <a:buFont typeface="Arial" panose="020B0604020202020204" pitchFamily="34" charset="0"/>
              <a:buChar char="•"/>
            </a:pPr>
            <a:r>
              <a:rPr lang="en-US" sz="1400" dirty="0" smtClean="0">
                <a:latin typeface="Arial" pitchFamily="34" charset="0"/>
                <a:cs typeface="Arial" pitchFamily="34" charset="0"/>
              </a:rPr>
              <a:t>Central Vietnam: Da Nang and Quang Nam </a:t>
            </a:r>
            <a:endParaRPr lang="en-US" sz="2000"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Vietnam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224643"/>
            <a:ext cx="4963886" cy="4191000"/>
          </a:xfrm>
        </p:spPr>
        <p:txBody>
          <a:bodyPr>
            <a:normAutofit/>
          </a:bodyPr>
          <a:lstStyle/>
          <a:p>
            <a:pPr marL="0" indent="0">
              <a:buNone/>
            </a:pPr>
            <a:r>
              <a:rPr lang="en-US" sz="1500" dirty="0" smtClean="0"/>
              <a:t>     </a:t>
            </a:r>
            <a:endParaRPr lang="en-US" dirty="0"/>
          </a:p>
        </p:txBody>
      </p:sp>
      <p:sp>
        <p:nvSpPr>
          <p:cNvPr id="8" name="TextBox 7"/>
          <p:cNvSpPr txBox="1"/>
          <p:nvPr/>
        </p:nvSpPr>
        <p:spPr>
          <a:xfrm>
            <a:off x="406400" y="916866"/>
            <a:ext cx="2837543" cy="615553"/>
          </a:xfrm>
          <a:prstGeom prst="rect">
            <a:avLst/>
          </a:prstGeom>
          <a:noFill/>
        </p:spPr>
        <p:txBody>
          <a:bodyPr wrap="square" rtlCol="0">
            <a:spAutoFit/>
          </a:bodyPr>
          <a:lstStyle/>
          <a:p>
            <a:r>
              <a:rPr lang="en-US" sz="1600" b="1" dirty="0" smtClean="0">
                <a:solidFill>
                  <a:srgbClr val="FF0000"/>
                </a:solidFill>
                <a:latin typeface="Arial" pitchFamily="34" charset="0"/>
                <a:cs typeface="Arial" pitchFamily="34" charset="0"/>
              </a:rPr>
              <a:t>Electronics</a:t>
            </a:r>
            <a:r>
              <a:rPr lang="en-US" sz="1600" b="1" dirty="0" smtClean="0">
                <a:latin typeface="Arial" pitchFamily="34" charset="0"/>
                <a:cs typeface="Arial" pitchFamily="34" charset="0"/>
              </a:rPr>
              <a:t> </a:t>
            </a:r>
            <a:endParaRPr lang="en-US" sz="1600" dirty="0" smtClean="0">
              <a:latin typeface="Arial" pitchFamily="34" charset="0"/>
              <a:cs typeface="Arial" pitchFamily="34" charset="0"/>
            </a:endParaRPr>
          </a:p>
          <a:p>
            <a:endParaRPr lang="en-US" dirty="0"/>
          </a:p>
        </p:txBody>
      </p:sp>
      <p:pic>
        <p:nvPicPr>
          <p:cNvPr id="60418" name="Picture 2" descr="Kết quả hình ảnh cho electronics"/>
          <p:cNvPicPr>
            <a:picLocks noChangeAspect="1" noChangeArrowheads="1"/>
          </p:cNvPicPr>
          <p:nvPr/>
        </p:nvPicPr>
        <p:blipFill>
          <a:blip r:embed="rId2"/>
          <a:srcRect/>
          <a:stretch>
            <a:fillRect/>
          </a:stretch>
        </p:blipFill>
        <p:spPr bwMode="auto">
          <a:xfrm>
            <a:off x="4584700" y="1381275"/>
            <a:ext cx="4381516" cy="3727754"/>
          </a:xfrm>
          <a:prstGeom prst="rect">
            <a:avLst/>
          </a:prstGeom>
          <a:noFill/>
        </p:spPr>
      </p:pic>
      <p:sp>
        <p:nvSpPr>
          <p:cNvPr id="10" name="TextBox 9"/>
          <p:cNvSpPr txBox="1"/>
          <p:nvPr/>
        </p:nvSpPr>
        <p:spPr>
          <a:xfrm>
            <a:off x="210457" y="1381275"/>
            <a:ext cx="4310743" cy="3970318"/>
          </a:xfrm>
          <a:prstGeom prst="rect">
            <a:avLst/>
          </a:prstGeom>
          <a:noFill/>
        </p:spPr>
        <p:txBody>
          <a:bodyPr wrap="square" rtlCol="0">
            <a:spAutoFit/>
          </a:bodyPr>
          <a:lstStyle/>
          <a:p>
            <a:pPr marL="285750" indent="-285750">
              <a:buFont typeface="Arial" panose="020B0604020202020204" pitchFamily="34" charset="0"/>
              <a:buChar char="•"/>
            </a:pPr>
            <a:r>
              <a:rPr lang="en-US" sz="1400" dirty="0" smtClean="0">
                <a:latin typeface="Arial" pitchFamily="34" charset="0"/>
                <a:cs typeface="Arial" pitchFamily="34" charset="0"/>
              </a:rPr>
              <a:t>2015: Vietnam 12</a:t>
            </a:r>
            <a:r>
              <a:rPr lang="en-US" sz="1400" baseline="30000" dirty="0" smtClean="0">
                <a:latin typeface="Arial" pitchFamily="34" charset="0"/>
                <a:cs typeface="Arial" pitchFamily="34" charset="0"/>
              </a:rPr>
              <a:t>th</a:t>
            </a:r>
            <a:r>
              <a:rPr lang="en-US" sz="1400" dirty="0" smtClean="0">
                <a:latin typeface="Arial" pitchFamily="34" charset="0"/>
                <a:cs typeface="Arial" pitchFamily="34" charset="0"/>
              </a:rPr>
              <a:t> in the world and 3</a:t>
            </a:r>
            <a:r>
              <a:rPr lang="en-US" sz="1400" baseline="30000" dirty="0" smtClean="0">
                <a:latin typeface="Arial" pitchFamily="34" charset="0"/>
                <a:cs typeface="Arial" pitchFamily="34" charset="0"/>
              </a:rPr>
              <a:t>rd</a:t>
            </a:r>
            <a:r>
              <a:rPr lang="en-US" sz="1400" dirty="0" smtClean="0">
                <a:latin typeface="Arial" pitchFamily="34" charset="0"/>
                <a:cs typeface="Arial" pitchFamily="34" charset="0"/>
              </a:rPr>
              <a:t> in ASEAN for electronic exporter (</a:t>
            </a:r>
            <a:r>
              <a:rPr lang="en-US" sz="1400" i="1" dirty="0" smtClean="0">
                <a:latin typeface="Arial" pitchFamily="34" charset="0"/>
                <a:cs typeface="Arial" pitchFamily="34" charset="0"/>
              </a:rPr>
              <a:t>CIEM</a:t>
            </a:r>
            <a:r>
              <a:rPr lang="en-US" sz="1400" dirty="0" smtClean="0">
                <a:latin typeface="Arial" pitchFamily="34" charset="0"/>
                <a:cs typeface="Arial" pitchFamily="34" charset="0"/>
              </a:rPr>
              <a:t>)</a:t>
            </a:r>
          </a:p>
          <a:p>
            <a:pPr>
              <a:buFont typeface="Arial" pitchFamily="34" charset="0"/>
              <a:buChar char="•"/>
            </a:pPr>
            <a:endParaRPr lang="en-US" sz="1400" dirty="0" smtClean="0">
              <a:latin typeface="Arial" pitchFamily="34" charset="0"/>
              <a:cs typeface="Arial" pitchFamily="34" charset="0"/>
            </a:endParaRPr>
          </a:p>
          <a:p>
            <a:pPr>
              <a:buFont typeface="Arial" pitchFamily="34" charset="0"/>
              <a:buChar char="•"/>
            </a:pPr>
            <a:endParaRPr lang="en-US" sz="1400" dirty="0" smtClean="0">
              <a:latin typeface="Arial" pitchFamily="34" charset="0"/>
              <a:cs typeface="Arial" pitchFamily="34" charset="0"/>
            </a:endParaRPr>
          </a:p>
          <a:p>
            <a:pPr marL="285750" indent="-285750" algn="just">
              <a:buFont typeface="Arial" panose="020B0604020202020204" pitchFamily="34" charset="0"/>
              <a:buChar char="•"/>
            </a:pPr>
            <a:r>
              <a:rPr lang="en-US" sz="1400" dirty="0" smtClean="0">
                <a:latin typeface="Arial" pitchFamily="34" charset="0"/>
                <a:cs typeface="Arial" pitchFamily="34" charset="0"/>
              </a:rPr>
              <a:t>2017: electronic exports reached USD 50 billion, 95% of the turnover is contributed by the FDI sector</a:t>
            </a:r>
          </a:p>
          <a:p>
            <a:pPr algn="just"/>
            <a:endParaRPr lang="en-US" sz="1400" dirty="0" smtClean="0">
              <a:latin typeface="Arial" pitchFamily="34" charset="0"/>
              <a:cs typeface="Arial" pitchFamily="34" charset="0"/>
            </a:endParaRPr>
          </a:p>
          <a:p>
            <a:pPr algn="just"/>
            <a:endParaRPr lang="en-US" sz="1400" dirty="0" smtClean="0">
              <a:latin typeface="Arial" pitchFamily="34" charset="0"/>
              <a:cs typeface="Arial" pitchFamily="34" charset="0"/>
            </a:endParaRPr>
          </a:p>
          <a:p>
            <a:pPr marL="285750" indent="-285750" algn="just">
              <a:buFont typeface="Arial" panose="020B0604020202020204" pitchFamily="34" charset="0"/>
              <a:buChar char="•"/>
            </a:pPr>
            <a:r>
              <a:rPr lang="en-US" sz="1400" dirty="0" smtClean="0">
                <a:latin typeface="Arial" pitchFamily="34" charset="0"/>
                <a:cs typeface="Arial" pitchFamily="34" charset="0"/>
              </a:rPr>
              <a:t>ASEAN Free Trade Area: lower electronics tariffs</a:t>
            </a:r>
          </a:p>
          <a:p>
            <a:pPr marL="742950" lvl="1" indent="-285750" algn="just">
              <a:buFont typeface="Arial" panose="020B0604020202020204" pitchFamily="34" charset="0"/>
              <a:buChar char="•"/>
            </a:pPr>
            <a:r>
              <a:rPr lang="en-US" sz="1400" dirty="0">
                <a:latin typeface="Arial" pitchFamily="34" charset="0"/>
                <a:cs typeface="Arial" pitchFamily="34" charset="0"/>
              </a:rPr>
              <a:t>1</a:t>
            </a:r>
            <a:r>
              <a:rPr lang="en-US" sz="1400" dirty="0" smtClean="0">
                <a:latin typeface="Arial" pitchFamily="34" charset="0"/>
                <a:cs typeface="Arial" pitchFamily="34" charset="0"/>
              </a:rPr>
              <a:t>5% - 20% </a:t>
            </a:r>
            <a:r>
              <a:rPr lang="en-US" sz="1400" dirty="0" smtClean="0">
                <a:latin typeface="Arial" pitchFamily="34" charset="0"/>
                <a:cs typeface="Arial" pitchFamily="34" charset="0"/>
                <a:sym typeface="Wingdings" panose="05000000000000000000" pitchFamily="2" charset="2"/>
              </a:rPr>
              <a:t></a:t>
            </a:r>
            <a:r>
              <a:rPr lang="en-US" sz="1400" dirty="0" smtClean="0">
                <a:latin typeface="Arial" pitchFamily="34" charset="0"/>
                <a:cs typeface="Arial" pitchFamily="34" charset="0"/>
              </a:rPr>
              <a:t> 0% - 5%</a:t>
            </a:r>
          </a:p>
          <a:p>
            <a:pPr lvl="1" algn="just">
              <a:buFont typeface="Arial" pitchFamily="34" charset="0"/>
              <a:buChar char="•"/>
            </a:pPr>
            <a:endParaRPr lang="en-US" sz="1400" dirty="0" smtClean="0">
              <a:latin typeface="Arial" pitchFamily="34" charset="0"/>
              <a:cs typeface="Arial" pitchFamily="34" charset="0"/>
            </a:endParaRPr>
          </a:p>
          <a:p>
            <a:pPr algn="just"/>
            <a:endParaRPr lang="en-US" sz="1400" dirty="0" smtClean="0">
              <a:latin typeface="Arial" pitchFamily="34" charset="0"/>
              <a:cs typeface="Arial" pitchFamily="34" charset="0"/>
            </a:endParaRPr>
          </a:p>
          <a:p>
            <a:pPr marL="285750" indent="-285750" algn="just">
              <a:buFont typeface="Arial" panose="020B0604020202020204" pitchFamily="34" charset="0"/>
              <a:buChar char="•"/>
            </a:pPr>
            <a:r>
              <a:rPr lang="en-US" sz="1400" dirty="0" smtClean="0">
                <a:latin typeface="Arial" pitchFamily="34" charset="0"/>
                <a:cs typeface="Arial" pitchFamily="34" charset="0"/>
              </a:rPr>
              <a:t>Consumption increase  of electronic products</a:t>
            </a:r>
          </a:p>
          <a:p>
            <a:pPr marL="742950" lvl="1" indent="-285750" algn="just">
              <a:buFont typeface="Arial" panose="020B0604020202020204" pitchFamily="34" charset="0"/>
              <a:buChar char="•"/>
            </a:pPr>
            <a:r>
              <a:rPr lang="en-US" sz="1400" dirty="0" smtClean="0">
                <a:latin typeface="Arial" pitchFamily="34" charset="0"/>
                <a:cs typeface="Arial" pitchFamily="34" charset="0"/>
              </a:rPr>
              <a:t>7.3 </a:t>
            </a:r>
            <a:r>
              <a:rPr lang="en-US" sz="1400" dirty="0" smtClean="0">
                <a:latin typeface="Arial" pitchFamily="34" charset="0"/>
                <a:cs typeface="Arial" pitchFamily="34" charset="0"/>
                <a:sym typeface="Wingdings" panose="05000000000000000000" pitchFamily="2" charset="2"/>
              </a:rPr>
              <a:t> </a:t>
            </a:r>
            <a:r>
              <a:rPr lang="en-US" sz="1400" dirty="0" smtClean="0">
                <a:latin typeface="Arial" pitchFamily="34" charset="0"/>
                <a:cs typeface="Arial" pitchFamily="34" charset="0"/>
              </a:rPr>
              <a:t>11.9% from 2017 to 2020*</a:t>
            </a:r>
          </a:p>
          <a:p>
            <a:pPr algn="just"/>
            <a:endParaRPr lang="en-US" sz="1400" b="1" dirty="0" smtClean="0">
              <a:latin typeface="Arial" pitchFamily="34" charset="0"/>
              <a:cs typeface="Arial" pitchFamily="34" charset="0"/>
            </a:endParaRPr>
          </a:p>
          <a:p>
            <a:r>
              <a:rPr lang="en-US" sz="1400" dirty="0" smtClean="0"/>
              <a:t> </a:t>
            </a:r>
          </a:p>
          <a:p>
            <a:endParaRPr lang="en-US" sz="1400" dirty="0"/>
          </a:p>
        </p:txBody>
      </p:sp>
      <p:sp>
        <p:nvSpPr>
          <p:cNvPr id="4" name="TextBox 3"/>
          <p:cNvSpPr txBox="1"/>
          <p:nvPr/>
        </p:nvSpPr>
        <p:spPr>
          <a:xfrm>
            <a:off x="5747656" y="5600309"/>
            <a:ext cx="3283271" cy="369332"/>
          </a:xfrm>
          <a:prstGeom prst="rect">
            <a:avLst/>
          </a:prstGeom>
          <a:noFill/>
        </p:spPr>
        <p:txBody>
          <a:bodyPr wrap="none" rtlCol="0">
            <a:spAutoFit/>
          </a:bodyPr>
          <a:lstStyle/>
          <a:p>
            <a:r>
              <a:rPr lang="en-US" dirty="0" smtClean="0">
                <a:latin typeface="Arial" pitchFamily="34" charset="0"/>
                <a:cs typeface="Arial" pitchFamily="34" charset="0"/>
              </a:rPr>
              <a:t>*</a:t>
            </a:r>
            <a:r>
              <a:rPr lang="en-US" sz="1200" dirty="0" smtClean="0">
                <a:latin typeface="Arial" pitchFamily="34" charset="0"/>
                <a:cs typeface="Arial" pitchFamily="34" charset="0"/>
              </a:rPr>
              <a:t>Vietnam </a:t>
            </a:r>
            <a:r>
              <a:rPr lang="en-US" sz="1200" dirty="0">
                <a:latin typeface="Arial" pitchFamily="34" charset="0"/>
                <a:cs typeface="Arial" pitchFamily="34" charset="0"/>
              </a:rPr>
              <a:t>Association of Electronics Business</a:t>
            </a:r>
            <a:endParaRPr lang="en-US" sz="1200"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Indonesia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224643"/>
            <a:ext cx="4963886" cy="4191000"/>
          </a:xfrm>
        </p:spPr>
        <p:txBody>
          <a:bodyPr>
            <a:normAutofit/>
          </a:bodyPr>
          <a:lstStyle/>
          <a:p>
            <a:pPr marL="0" indent="0">
              <a:buNone/>
            </a:pPr>
            <a:r>
              <a:rPr lang="en-US" sz="1500" dirty="0" smtClean="0"/>
              <a:t>     </a:t>
            </a:r>
            <a:endParaRPr lang="en-US" dirty="0"/>
          </a:p>
        </p:txBody>
      </p:sp>
      <p:pic>
        <p:nvPicPr>
          <p:cNvPr id="11" name="Picture 10" descr="1.png"/>
          <p:cNvPicPr/>
          <p:nvPr/>
        </p:nvPicPr>
        <p:blipFill>
          <a:blip r:embed="rId2"/>
          <a:stretch>
            <a:fillRect/>
          </a:stretch>
        </p:blipFill>
        <p:spPr>
          <a:xfrm>
            <a:off x="4777152" y="3751413"/>
            <a:ext cx="3290808" cy="2248148"/>
          </a:xfrm>
          <a:prstGeom prst="rect">
            <a:avLst/>
          </a:prstGeom>
        </p:spPr>
      </p:pic>
      <p:graphicFrame>
        <p:nvGraphicFramePr>
          <p:cNvPr id="7" name="Chart 6"/>
          <p:cNvGraphicFramePr/>
          <p:nvPr>
            <p:extLst>
              <p:ext uri="{D42A27DB-BD31-4B8C-83A1-F6EECF244321}">
                <p14:modId xmlns:p14="http://schemas.microsoft.com/office/powerpoint/2010/main" val="3689165049"/>
              </p:ext>
            </p:extLst>
          </p:nvPr>
        </p:nvGraphicFramePr>
        <p:xfrm>
          <a:off x="4072467" y="1016019"/>
          <a:ext cx="5071533" cy="2627067"/>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p:cNvSpPr txBox="1"/>
          <p:nvPr/>
        </p:nvSpPr>
        <p:spPr>
          <a:xfrm>
            <a:off x="261257" y="1224644"/>
            <a:ext cx="3811210" cy="5684633"/>
          </a:xfrm>
          <a:prstGeom prst="rect">
            <a:avLst/>
          </a:prstGeom>
          <a:noFill/>
        </p:spPr>
        <p:txBody>
          <a:bodyPr wrap="square" rtlCol="0">
            <a:spAutoFit/>
          </a:bodyPr>
          <a:lstStyle/>
          <a:p>
            <a:pPr marL="171450" indent="-171450" algn="just">
              <a:lnSpc>
                <a:spcPct val="115000"/>
              </a:lnSpc>
              <a:spcAft>
                <a:spcPts val="1200"/>
              </a:spcAft>
              <a:buFont typeface="Arial" panose="020B0604020202020204" pitchFamily="34" charset="0"/>
              <a:buChar char="•"/>
            </a:pPr>
            <a:r>
              <a:rPr lang="en-US" sz="1400" dirty="0" smtClean="0">
                <a:latin typeface="Arial"/>
                <a:ea typeface="Calibri"/>
                <a:cs typeface="Times New Roman"/>
              </a:rPr>
              <a:t>Largest GDP in ASEAN</a:t>
            </a:r>
          </a:p>
          <a:p>
            <a:pPr marL="171450" indent="-171450" algn="just">
              <a:lnSpc>
                <a:spcPct val="115000"/>
              </a:lnSpc>
              <a:spcAft>
                <a:spcPts val="1200"/>
              </a:spcAft>
              <a:buFont typeface="Arial" panose="020B0604020202020204" pitchFamily="34" charset="0"/>
              <a:buChar char="•"/>
            </a:pPr>
            <a:r>
              <a:rPr lang="en-US" sz="1400" dirty="0" smtClean="0">
                <a:latin typeface="Arial"/>
                <a:ea typeface="Calibri"/>
                <a:cs typeface="Times New Roman"/>
              </a:rPr>
              <a:t>Industrial sector predominant, followed by services</a:t>
            </a:r>
          </a:p>
          <a:p>
            <a:pPr marL="171450" indent="-1714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FDI in 2017 reached USD 31.5 billion (</a:t>
            </a:r>
            <a:r>
              <a:rPr lang="en-US" sz="1400" i="1" dirty="0" smtClean="0">
                <a:latin typeface="Arial" pitchFamily="34" charset="0"/>
                <a:ea typeface="Calibri"/>
                <a:cs typeface="Arial" pitchFamily="34" charset="0"/>
              </a:rPr>
              <a:t>+8.5% for 2016</a:t>
            </a:r>
            <a:r>
              <a:rPr lang="en-US" sz="1400" dirty="0" smtClean="0">
                <a:latin typeface="Arial" pitchFamily="34" charset="0"/>
                <a:ea typeface="Calibri"/>
                <a:cs typeface="Arial" pitchFamily="34" charset="0"/>
              </a:rPr>
              <a:t>)</a:t>
            </a:r>
          </a:p>
          <a:p>
            <a:pPr marL="171450" indent="-1714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FDI input in 2017</a:t>
            </a:r>
          </a:p>
          <a:p>
            <a:pPr marL="628650" lvl="1" indent="-1714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Mining</a:t>
            </a:r>
          </a:p>
          <a:p>
            <a:pPr marL="628650" lvl="1" indent="-1714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Auto &amp; Vehicles</a:t>
            </a:r>
          </a:p>
          <a:p>
            <a:pPr marL="628650" lvl="1" indent="-1714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Pharmaceuticals</a:t>
            </a:r>
          </a:p>
          <a:p>
            <a:pPr marL="628650" lvl="1" indent="-1714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Machinery &amp; Electronics</a:t>
            </a:r>
          </a:p>
          <a:p>
            <a:pPr lvl="1" algn="just">
              <a:lnSpc>
                <a:spcPct val="115000"/>
              </a:lnSpc>
              <a:spcAft>
                <a:spcPts val="1200"/>
              </a:spcAft>
              <a:buFont typeface="Arial" pitchFamily="34" charset="0"/>
              <a:buChar char="•"/>
            </a:pPr>
            <a:endParaRPr lang="en-US" sz="1400" dirty="0" smtClean="0">
              <a:latin typeface="Arial" pitchFamily="34" charset="0"/>
              <a:ea typeface="Calibri"/>
              <a:cs typeface="Arial" pitchFamily="34" charset="0"/>
            </a:endParaRPr>
          </a:p>
          <a:p>
            <a:pPr algn="just">
              <a:lnSpc>
                <a:spcPct val="115000"/>
              </a:lnSpc>
              <a:spcAft>
                <a:spcPts val="1200"/>
              </a:spcAft>
            </a:pPr>
            <a:endParaRPr lang="en-US" sz="1400" dirty="0" smtClean="0">
              <a:latin typeface="Arial" pitchFamily="34" charset="0"/>
              <a:ea typeface="Calibri"/>
              <a:cs typeface="Arial" pitchFamily="34" charset="0"/>
            </a:endParaRPr>
          </a:p>
          <a:p>
            <a:pPr algn="just">
              <a:lnSpc>
                <a:spcPct val="115000"/>
              </a:lnSpc>
              <a:spcAft>
                <a:spcPts val="1200"/>
              </a:spcAft>
            </a:pPr>
            <a:endParaRPr lang="en-US" sz="1400" dirty="0" smtClean="0">
              <a:latin typeface="Arial" pitchFamily="34" charset="0"/>
              <a:ea typeface="Calibri"/>
              <a:cs typeface="Arial" pitchFamily="34" charset="0"/>
            </a:endParaRPr>
          </a:p>
          <a:p>
            <a:pPr algn="just">
              <a:lnSpc>
                <a:spcPct val="115000"/>
              </a:lnSpc>
              <a:spcAft>
                <a:spcPts val="1200"/>
              </a:spcAft>
            </a:pPr>
            <a:endParaRPr lang="en-US" sz="1400" dirty="0" smtClean="0">
              <a:ea typeface="Calibri"/>
              <a:cs typeface="Times New Roman"/>
            </a:endParaRPr>
          </a:p>
          <a:p>
            <a:endParaRPr lang="en-US" sz="2000" dirty="0"/>
          </a:p>
        </p:txBody>
      </p:sp>
      <p:sp>
        <p:nvSpPr>
          <p:cNvPr id="4" name="TextBox 3"/>
          <p:cNvSpPr txBox="1"/>
          <p:nvPr/>
        </p:nvSpPr>
        <p:spPr>
          <a:xfrm>
            <a:off x="7670769" y="3526382"/>
            <a:ext cx="1314784" cy="307777"/>
          </a:xfrm>
          <a:prstGeom prst="rect">
            <a:avLst/>
          </a:prstGeom>
          <a:noFill/>
        </p:spPr>
        <p:txBody>
          <a:bodyPr wrap="none" rtlCol="0">
            <a:spAutoFit/>
          </a:bodyPr>
          <a:lstStyle/>
          <a:p>
            <a:r>
              <a:rPr lang="en-US" sz="1400" i="1" dirty="0" smtClean="0"/>
              <a:t>Source: Statista</a:t>
            </a:r>
            <a:endParaRPr lang="en-US" sz="1400" i="1" dirty="0"/>
          </a:p>
        </p:txBody>
      </p:sp>
      <p:sp>
        <p:nvSpPr>
          <p:cNvPr id="8" name="TextBox 7"/>
          <p:cNvSpPr txBox="1"/>
          <p:nvPr/>
        </p:nvSpPr>
        <p:spPr>
          <a:xfrm>
            <a:off x="7803594" y="5845672"/>
            <a:ext cx="1049133" cy="307777"/>
          </a:xfrm>
          <a:prstGeom prst="rect">
            <a:avLst/>
          </a:prstGeom>
          <a:noFill/>
        </p:spPr>
        <p:txBody>
          <a:bodyPr wrap="none" rtlCol="0">
            <a:spAutoFit/>
          </a:bodyPr>
          <a:lstStyle/>
          <a:p>
            <a:r>
              <a:rPr lang="en-US" sz="1400" i="1" dirty="0" smtClean="0"/>
              <a:t>Source: DBS</a:t>
            </a:r>
            <a:endParaRPr lang="en-US" sz="1400" i="1"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400" y="3429419"/>
            <a:ext cx="2790371" cy="2790371"/>
          </a:xfrm>
          <a:prstGeom prst="rect">
            <a:avLst/>
          </a:prstGeom>
        </p:spPr>
      </p:pic>
      <p:sp>
        <p:nvSpPr>
          <p:cNvPr id="2" name="Title 1"/>
          <p:cNvSpPr>
            <a:spLocks noGrp="1"/>
          </p:cNvSpPr>
          <p:nvPr>
            <p:ph type="title"/>
          </p:nvPr>
        </p:nvSpPr>
        <p:spPr/>
        <p:txBody>
          <a:bodyPr>
            <a:normAutofit/>
          </a:bodyPr>
          <a:lstStyle/>
          <a:p>
            <a:pPr lvl="0"/>
            <a:r>
              <a:rPr lang="en-US" sz="2400" dirty="0" smtClean="0"/>
              <a:t>Top industries for FDI manufacturing – Indonesia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224643"/>
            <a:ext cx="3963610" cy="4143224"/>
          </a:xfrm>
        </p:spPr>
        <p:txBody>
          <a:bodyPr>
            <a:normAutofit/>
          </a:bodyPr>
          <a:lstStyle/>
          <a:p>
            <a:pPr marL="0" indent="0">
              <a:buNone/>
            </a:pPr>
            <a:r>
              <a:rPr lang="en-US" sz="1500" dirty="0" smtClean="0"/>
              <a:t>     </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686153624"/>
              </p:ext>
            </p:extLst>
          </p:nvPr>
        </p:nvGraphicFramePr>
        <p:xfrm>
          <a:off x="3733801" y="1439333"/>
          <a:ext cx="5158739" cy="1981200"/>
        </p:xfrm>
        <a:graphic>
          <a:graphicData uri="http://schemas.openxmlformats.org/drawingml/2006/table">
            <a:tbl>
              <a:tblPr>
                <a:tableStyleId>{69012ECD-51FC-41F1-AA8D-1B2483CD663E}</a:tableStyleId>
              </a:tblPr>
              <a:tblGrid>
                <a:gridCol w="2025535"/>
                <a:gridCol w="783301"/>
                <a:gridCol w="783301"/>
                <a:gridCol w="783301"/>
                <a:gridCol w="783301"/>
              </a:tblGrid>
              <a:tr h="24765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Domestic Car Production</a:t>
                      </a:r>
                      <a:endParaRPr lang="en-US" sz="1100" b="1" dirty="0">
                        <a:latin typeface="Arial" pitchFamily="34" charset="0"/>
                        <a:ea typeface="Calibri"/>
                        <a:cs typeface="Arial" pitchFamily="34" charset="0"/>
                      </a:endParaRPr>
                    </a:p>
                  </a:txBody>
                  <a:tcPr marL="68580" marR="68580" marT="0" marB="0">
                    <a:solidFill>
                      <a:schemeClr val="tx2">
                        <a:lumMod val="40000"/>
                        <a:lumOff val="60000"/>
                      </a:schemeClr>
                    </a:solidFill>
                  </a:tcPr>
                </a:tc>
                <a:tc>
                  <a:txBody>
                    <a:bodyPr/>
                    <a:lstStyle/>
                    <a:p>
                      <a:pPr marL="0" marR="0" algn="ctr">
                        <a:lnSpc>
                          <a:spcPct val="115000"/>
                        </a:lnSpc>
                        <a:spcBef>
                          <a:spcPts val="0"/>
                        </a:spcBef>
                        <a:spcAft>
                          <a:spcPts val="1200"/>
                        </a:spcAft>
                      </a:pPr>
                      <a:r>
                        <a:rPr lang="en-US" sz="1000" b="1" dirty="0">
                          <a:latin typeface="Arial" pitchFamily="34" charset="0"/>
                          <a:cs typeface="Arial" pitchFamily="34" charset="0"/>
                        </a:rPr>
                        <a:t>2014</a:t>
                      </a:r>
                      <a:endParaRPr lang="en-US" sz="1100" b="1" dirty="0">
                        <a:latin typeface="Arial" pitchFamily="34" charset="0"/>
                        <a:ea typeface="Calibri"/>
                        <a:cs typeface="Arial" pitchFamily="34" charset="0"/>
                      </a:endParaRPr>
                    </a:p>
                  </a:txBody>
                  <a:tcPr marL="68580" marR="68580" marT="0" marB="0">
                    <a:solidFill>
                      <a:schemeClr val="tx2">
                        <a:lumMod val="40000"/>
                        <a:lumOff val="60000"/>
                      </a:schemeClr>
                    </a:solidFill>
                  </a:tcPr>
                </a:tc>
                <a:tc>
                  <a:txBody>
                    <a:bodyPr/>
                    <a:lstStyle/>
                    <a:p>
                      <a:pPr marL="0" marR="0" algn="ctr">
                        <a:lnSpc>
                          <a:spcPct val="115000"/>
                        </a:lnSpc>
                        <a:spcBef>
                          <a:spcPts val="0"/>
                        </a:spcBef>
                        <a:spcAft>
                          <a:spcPts val="1200"/>
                        </a:spcAft>
                      </a:pPr>
                      <a:r>
                        <a:rPr lang="en-US" sz="1000" b="1" dirty="0">
                          <a:latin typeface="Arial" pitchFamily="34" charset="0"/>
                          <a:cs typeface="Arial" pitchFamily="34" charset="0"/>
                        </a:rPr>
                        <a:t>2015</a:t>
                      </a:r>
                      <a:endParaRPr lang="en-US" sz="1100" b="1" dirty="0">
                        <a:latin typeface="Arial" pitchFamily="34" charset="0"/>
                        <a:ea typeface="Calibri"/>
                        <a:cs typeface="Arial" pitchFamily="34" charset="0"/>
                      </a:endParaRPr>
                    </a:p>
                  </a:txBody>
                  <a:tcPr marL="68580" marR="68580" marT="0" marB="0">
                    <a:solidFill>
                      <a:schemeClr val="tx2">
                        <a:lumMod val="40000"/>
                        <a:lumOff val="60000"/>
                      </a:schemeClr>
                    </a:solidFill>
                  </a:tcPr>
                </a:tc>
                <a:tc>
                  <a:txBody>
                    <a:bodyPr/>
                    <a:lstStyle/>
                    <a:p>
                      <a:pPr marL="0" marR="0" algn="ctr">
                        <a:lnSpc>
                          <a:spcPct val="115000"/>
                        </a:lnSpc>
                        <a:spcBef>
                          <a:spcPts val="0"/>
                        </a:spcBef>
                        <a:spcAft>
                          <a:spcPts val="1200"/>
                        </a:spcAft>
                      </a:pPr>
                      <a:r>
                        <a:rPr lang="en-US" sz="1000" b="1" dirty="0">
                          <a:latin typeface="Arial" pitchFamily="34" charset="0"/>
                          <a:cs typeface="Arial" pitchFamily="34" charset="0"/>
                        </a:rPr>
                        <a:t>2016</a:t>
                      </a:r>
                      <a:endParaRPr lang="en-US" sz="1100" b="1" dirty="0">
                        <a:latin typeface="Arial" pitchFamily="34" charset="0"/>
                        <a:ea typeface="Calibri"/>
                        <a:cs typeface="Arial" pitchFamily="34" charset="0"/>
                      </a:endParaRPr>
                    </a:p>
                  </a:txBody>
                  <a:tcPr marL="68580" marR="68580" marT="0" marB="0">
                    <a:solidFill>
                      <a:schemeClr val="tx2">
                        <a:lumMod val="40000"/>
                        <a:lumOff val="60000"/>
                      </a:schemeClr>
                    </a:solidFill>
                  </a:tcPr>
                </a:tc>
                <a:tc>
                  <a:txBody>
                    <a:bodyPr/>
                    <a:lstStyle/>
                    <a:p>
                      <a:pPr marL="0" marR="0" algn="ctr">
                        <a:lnSpc>
                          <a:spcPct val="115000"/>
                        </a:lnSpc>
                        <a:spcBef>
                          <a:spcPts val="0"/>
                        </a:spcBef>
                        <a:spcAft>
                          <a:spcPts val="1200"/>
                        </a:spcAft>
                      </a:pPr>
                      <a:r>
                        <a:rPr lang="en-US" sz="1000" b="1" dirty="0">
                          <a:latin typeface="Arial" pitchFamily="34" charset="0"/>
                          <a:cs typeface="Arial" pitchFamily="34" charset="0"/>
                        </a:rPr>
                        <a:t>2017</a:t>
                      </a:r>
                      <a:endParaRPr lang="en-US" sz="1100" b="1" dirty="0">
                        <a:latin typeface="Arial" pitchFamily="34" charset="0"/>
                        <a:ea typeface="Calibri"/>
                        <a:cs typeface="Arial" pitchFamily="34" charset="0"/>
                      </a:endParaRPr>
                    </a:p>
                  </a:txBody>
                  <a:tcPr marL="68580" marR="68580" marT="0" marB="0">
                    <a:solidFill>
                      <a:schemeClr val="tx2">
                        <a:lumMod val="40000"/>
                        <a:lumOff val="60000"/>
                      </a:schemeClr>
                    </a:solidFill>
                  </a:tcPr>
                </a:tc>
              </a:tr>
              <a:tr h="24765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Thailand</a:t>
                      </a:r>
                      <a:endParaRPr lang="en-US" sz="1100" b="1"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1,880,007</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1,913,002</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dirty="0">
                          <a:latin typeface="Arial" pitchFamily="34" charset="0"/>
                          <a:cs typeface="Arial" pitchFamily="34" charset="0"/>
                        </a:rPr>
                        <a:t>1,944,417</a:t>
                      </a:r>
                      <a:endParaRPr lang="en-US" sz="1100"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dirty="0">
                          <a:latin typeface="Arial" pitchFamily="34" charset="0"/>
                          <a:cs typeface="Arial" pitchFamily="34" charset="0"/>
                        </a:rPr>
                        <a:t>1,988,823</a:t>
                      </a:r>
                      <a:endParaRPr lang="en-US" sz="1100" dirty="0">
                        <a:latin typeface="Arial" pitchFamily="34" charset="0"/>
                        <a:ea typeface="Calibri"/>
                        <a:cs typeface="Arial" pitchFamily="34" charset="0"/>
                      </a:endParaRPr>
                    </a:p>
                  </a:txBody>
                  <a:tcPr marL="68580" marR="68580" marT="0" marB="0"/>
                </a:tc>
              </a:tr>
              <a:tr h="247650">
                <a:tc>
                  <a:txBody>
                    <a:bodyPr/>
                    <a:lstStyle/>
                    <a:p>
                      <a:pPr marL="0" marR="0" algn="just">
                        <a:lnSpc>
                          <a:spcPct val="115000"/>
                        </a:lnSpc>
                        <a:spcBef>
                          <a:spcPts val="0"/>
                        </a:spcBef>
                        <a:spcAft>
                          <a:spcPts val="1200"/>
                        </a:spcAft>
                      </a:pPr>
                      <a:r>
                        <a:rPr lang="en-US" sz="1000" b="1" dirty="0">
                          <a:solidFill>
                            <a:srgbClr val="FF0000"/>
                          </a:solidFill>
                          <a:latin typeface="Arial" pitchFamily="34" charset="0"/>
                          <a:cs typeface="Arial" pitchFamily="34" charset="0"/>
                        </a:rPr>
                        <a:t>Indonesia</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a:solidFill>
                            <a:srgbClr val="FF0000"/>
                          </a:solidFill>
                          <a:latin typeface="Arial" pitchFamily="34" charset="0"/>
                          <a:cs typeface="Arial" pitchFamily="34" charset="0"/>
                        </a:rPr>
                        <a:t>1,298,523</a:t>
                      </a:r>
                      <a:endParaRPr lang="en-US" sz="1100" b="1">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a:solidFill>
                            <a:srgbClr val="FF0000"/>
                          </a:solidFill>
                          <a:latin typeface="Arial" pitchFamily="34" charset="0"/>
                          <a:cs typeface="Arial" pitchFamily="34" charset="0"/>
                        </a:rPr>
                        <a:t>1,098,780</a:t>
                      </a:r>
                      <a:endParaRPr lang="en-US" sz="1100" b="1">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a:solidFill>
                            <a:srgbClr val="FF0000"/>
                          </a:solidFill>
                          <a:latin typeface="Arial" pitchFamily="34" charset="0"/>
                          <a:cs typeface="Arial" pitchFamily="34" charset="0"/>
                        </a:rPr>
                        <a:t>1,177,389</a:t>
                      </a:r>
                      <a:endParaRPr lang="en-US" sz="1100" b="1">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1,216,615</a:t>
                      </a:r>
                      <a:endParaRPr lang="en-US" sz="1100" b="1" dirty="0">
                        <a:solidFill>
                          <a:srgbClr val="FF0000"/>
                        </a:solidFill>
                        <a:latin typeface="Arial" pitchFamily="34" charset="0"/>
                        <a:ea typeface="Calibri"/>
                        <a:cs typeface="Arial" pitchFamily="34" charset="0"/>
                      </a:endParaRPr>
                    </a:p>
                  </a:txBody>
                  <a:tcPr marL="68580" marR="68580" marT="0" marB="0"/>
                </a:tc>
              </a:tr>
              <a:tr h="24765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Malaysia</a:t>
                      </a:r>
                      <a:endParaRPr lang="en-US" sz="1100" b="1"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596,418</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614,664</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545,253</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499,639</a:t>
                      </a:r>
                      <a:endParaRPr lang="en-US" sz="1100">
                        <a:latin typeface="Arial" pitchFamily="34" charset="0"/>
                        <a:ea typeface="Calibri"/>
                        <a:cs typeface="Arial" pitchFamily="34" charset="0"/>
                      </a:endParaRPr>
                    </a:p>
                  </a:txBody>
                  <a:tcPr marL="68580" marR="68580" marT="0" marB="0"/>
                </a:tc>
              </a:tr>
              <a:tr h="24765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Vietnam </a:t>
                      </a:r>
                      <a:endParaRPr lang="en-US" sz="1100" b="1"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121,084</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171,753</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236,161</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195,937</a:t>
                      </a:r>
                      <a:endParaRPr lang="en-US" sz="1100">
                        <a:latin typeface="Arial" pitchFamily="34" charset="0"/>
                        <a:ea typeface="Calibri"/>
                        <a:cs typeface="Arial" pitchFamily="34" charset="0"/>
                      </a:endParaRPr>
                    </a:p>
                  </a:txBody>
                  <a:tcPr marL="68580" marR="68580" marT="0" marB="0"/>
                </a:tc>
              </a:tr>
              <a:tr h="247650">
                <a:tc>
                  <a:txBody>
                    <a:bodyPr/>
                    <a:lstStyle/>
                    <a:p>
                      <a:pPr marL="0" marR="0" algn="just">
                        <a:lnSpc>
                          <a:spcPct val="115000"/>
                        </a:lnSpc>
                        <a:spcBef>
                          <a:spcPts val="0"/>
                        </a:spcBef>
                        <a:spcAft>
                          <a:spcPts val="1200"/>
                        </a:spcAft>
                      </a:pPr>
                      <a:r>
                        <a:rPr lang="en-US" sz="1000" b="1">
                          <a:latin typeface="Arial" pitchFamily="34" charset="0"/>
                          <a:cs typeface="Arial" pitchFamily="34" charset="0"/>
                        </a:rPr>
                        <a:t>Philippines </a:t>
                      </a:r>
                      <a:endParaRPr lang="en-US" sz="1100" b="1">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dirty="0">
                          <a:latin typeface="Arial" pitchFamily="34" charset="0"/>
                          <a:cs typeface="Arial" pitchFamily="34" charset="0"/>
                        </a:rPr>
                        <a:t>88,845</a:t>
                      </a:r>
                      <a:endParaRPr lang="en-US" sz="1100"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98,768</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116,868</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141,252</a:t>
                      </a:r>
                      <a:endParaRPr lang="en-US" sz="1100">
                        <a:latin typeface="Arial" pitchFamily="34" charset="0"/>
                        <a:ea typeface="Calibri"/>
                        <a:cs typeface="Arial" pitchFamily="34" charset="0"/>
                      </a:endParaRPr>
                    </a:p>
                  </a:txBody>
                  <a:tcPr marL="68580" marR="68580" marT="0" marB="0"/>
                </a:tc>
              </a:tr>
              <a:tr h="247650">
                <a:tc>
                  <a:txBody>
                    <a:bodyPr/>
                    <a:lstStyle/>
                    <a:p>
                      <a:pPr marL="0" marR="0" algn="just">
                        <a:lnSpc>
                          <a:spcPct val="115000"/>
                        </a:lnSpc>
                        <a:spcBef>
                          <a:spcPts val="0"/>
                        </a:spcBef>
                        <a:spcAft>
                          <a:spcPts val="1200"/>
                        </a:spcAft>
                      </a:pPr>
                      <a:r>
                        <a:rPr lang="en-US" sz="1000" b="1">
                          <a:latin typeface="Arial" pitchFamily="34" charset="0"/>
                          <a:cs typeface="Arial" pitchFamily="34" charset="0"/>
                        </a:rPr>
                        <a:t>Myanmar</a:t>
                      </a:r>
                      <a:endParaRPr lang="en-US" sz="1100" b="1">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N/A</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N/A</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1,152</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4,930</a:t>
                      </a:r>
                      <a:endParaRPr lang="en-US" sz="1100">
                        <a:latin typeface="Arial" pitchFamily="34" charset="0"/>
                        <a:ea typeface="Calibri"/>
                        <a:cs typeface="Arial" pitchFamily="34" charset="0"/>
                      </a:endParaRPr>
                    </a:p>
                  </a:txBody>
                  <a:tcPr marL="68580" marR="68580" marT="0" marB="0"/>
                </a:tc>
              </a:tr>
              <a:tr h="247650">
                <a:tc>
                  <a:txBody>
                    <a:bodyPr/>
                    <a:lstStyle/>
                    <a:p>
                      <a:pPr marL="0" marR="0" algn="just">
                        <a:lnSpc>
                          <a:spcPct val="115000"/>
                        </a:lnSpc>
                        <a:spcBef>
                          <a:spcPts val="0"/>
                        </a:spcBef>
                        <a:spcAft>
                          <a:spcPts val="1200"/>
                        </a:spcAft>
                      </a:pPr>
                      <a:r>
                        <a:rPr lang="en-US" sz="1000" b="1" dirty="0">
                          <a:solidFill>
                            <a:srgbClr val="FF0000"/>
                          </a:solidFill>
                          <a:latin typeface="Arial" pitchFamily="34" charset="0"/>
                          <a:cs typeface="Arial" pitchFamily="34" charset="0"/>
                        </a:rPr>
                        <a:t>ASEAN</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3,984,877</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3,896,967</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4,021,240</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4,047,196</a:t>
                      </a:r>
                      <a:endParaRPr lang="en-US" sz="1100" b="1" dirty="0">
                        <a:solidFill>
                          <a:srgbClr val="FF0000"/>
                        </a:solidFill>
                        <a:latin typeface="Arial" pitchFamily="34" charset="0"/>
                        <a:ea typeface="Calibri"/>
                        <a:cs typeface="Arial" pitchFamily="34" charset="0"/>
                      </a:endParaRPr>
                    </a:p>
                  </a:txBody>
                  <a:tcPr marL="68580" marR="68580" marT="0" marB="0"/>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981179212"/>
              </p:ext>
            </p:extLst>
          </p:nvPr>
        </p:nvGraphicFramePr>
        <p:xfrm>
          <a:off x="3751945" y="3531716"/>
          <a:ext cx="5140595" cy="2070100"/>
        </p:xfrm>
        <a:graphic>
          <a:graphicData uri="http://schemas.openxmlformats.org/drawingml/2006/table">
            <a:tbl>
              <a:tblPr>
                <a:tableStyleId>{F2DE63D5-997A-4646-A377-4702673A728D}</a:tableStyleId>
              </a:tblPr>
              <a:tblGrid>
                <a:gridCol w="2018411"/>
                <a:gridCol w="780546"/>
                <a:gridCol w="780546"/>
                <a:gridCol w="780546"/>
                <a:gridCol w="780546"/>
              </a:tblGrid>
              <a:tr h="20701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Domestic Car Sales</a:t>
                      </a:r>
                      <a:endParaRPr lang="en-US" sz="1100" b="1" dirty="0">
                        <a:latin typeface="Arial" pitchFamily="34" charset="0"/>
                        <a:ea typeface="Calibri"/>
                        <a:cs typeface="Arial" pitchFamily="34" charset="0"/>
                      </a:endParaRPr>
                    </a:p>
                  </a:txBody>
                  <a:tcPr marL="68580" marR="68580" marT="0" marB="0">
                    <a:solidFill>
                      <a:schemeClr val="accent3">
                        <a:lumMod val="60000"/>
                        <a:lumOff val="40000"/>
                      </a:schemeClr>
                    </a:solidFill>
                  </a:tcPr>
                </a:tc>
                <a:tc>
                  <a:txBody>
                    <a:bodyPr/>
                    <a:lstStyle/>
                    <a:p>
                      <a:pPr marL="0" marR="0" algn="ctr">
                        <a:lnSpc>
                          <a:spcPct val="115000"/>
                        </a:lnSpc>
                        <a:spcBef>
                          <a:spcPts val="0"/>
                        </a:spcBef>
                        <a:spcAft>
                          <a:spcPts val="1200"/>
                        </a:spcAft>
                      </a:pPr>
                      <a:r>
                        <a:rPr lang="en-US" sz="1000" b="1" dirty="0">
                          <a:latin typeface="Arial" pitchFamily="34" charset="0"/>
                          <a:cs typeface="Arial" pitchFamily="34" charset="0"/>
                        </a:rPr>
                        <a:t>2014</a:t>
                      </a:r>
                      <a:endParaRPr lang="en-US" sz="1100" b="1" dirty="0">
                        <a:latin typeface="Arial" pitchFamily="34" charset="0"/>
                        <a:ea typeface="Calibri"/>
                        <a:cs typeface="Arial" pitchFamily="34" charset="0"/>
                      </a:endParaRPr>
                    </a:p>
                  </a:txBody>
                  <a:tcPr marL="68580" marR="68580" marT="0" marB="0">
                    <a:solidFill>
                      <a:schemeClr val="accent3">
                        <a:lumMod val="60000"/>
                        <a:lumOff val="40000"/>
                      </a:schemeClr>
                    </a:solidFill>
                  </a:tcPr>
                </a:tc>
                <a:tc>
                  <a:txBody>
                    <a:bodyPr/>
                    <a:lstStyle/>
                    <a:p>
                      <a:pPr marL="0" marR="0" algn="ctr">
                        <a:lnSpc>
                          <a:spcPct val="115000"/>
                        </a:lnSpc>
                        <a:spcBef>
                          <a:spcPts val="0"/>
                        </a:spcBef>
                        <a:spcAft>
                          <a:spcPts val="1200"/>
                        </a:spcAft>
                      </a:pPr>
                      <a:r>
                        <a:rPr lang="en-US" sz="1000" b="1" dirty="0">
                          <a:latin typeface="Arial" pitchFamily="34" charset="0"/>
                          <a:cs typeface="Arial" pitchFamily="34" charset="0"/>
                        </a:rPr>
                        <a:t>2015</a:t>
                      </a:r>
                      <a:endParaRPr lang="en-US" sz="1100" b="1" dirty="0">
                        <a:latin typeface="Arial" pitchFamily="34" charset="0"/>
                        <a:ea typeface="Calibri"/>
                        <a:cs typeface="Arial" pitchFamily="34" charset="0"/>
                      </a:endParaRPr>
                    </a:p>
                  </a:txBody>
                  <a:tcPr marL="68580" marR="68580" marT="0" marB="0">
                    <a:solidFill>
                      <a:schemeClr val="accent3">
                        <a:lumMod val="60000"/>
                        <a:lumOff val="40000"/>
                      </a:schemeClr>
                    </a:solidFill>
                  </a:tcPr>
                </a:tc>
                <a:tc>
                  <a:txBody>
                    <a:bodyPr/>
                    <a:lstStyle/>
                    <a:p>
                      <a:pPr marL="0" marR="0" algn="ctr">
                        <a:lnSpc>
                          <a:spcPct val="115000"/>
                        </a:lnSpc>
                        <a:spcBef>
                          <a:spcPts val="0"/>
                        </a:spcBef>
                        <a:spcAft>
                          <a:spcPts val="1200"/>
                        </a:spcAft>
                      </a:pPr>
                      <a:r>
                        <a:rPr lang="en-US" sz="1000" b="1" dirty="0">
                          <a:latin typeface="Arial" pitchFamily="34" charset="0"/>
                          <a:cs typeface="Arial" pitchFamily="34" charset="0"/>
                        </a:rPr>
                        <a:t>2016</a:t>
                      </a:r>
                      <a:endParaRPr lang="en-US" sz="1100" b="1" dirty="0">
                        <a:latin typeface="Arial" pitchFamily="34" charset="0"/>
                        <a:ea typeface="Calibri"/>
                        <a:cs typeface="Arial" pitchFamily="34" charset="0"/>
                      </a:endParaRPr>
                    </a:p>
                  </a:txBody>
                  <a:tcPr marL="68580" marR="68580" marT="0" marB="0">
                    <a:solidFill>
                      <a:schemeClr val="accent3">
                        <a:lumMod val="60000"/>
                        <a:lumOff val="40000"/>
                      </a:schemeClr>
                    </a:solidFill>
                  </a:tcPr>
                </a:tc>
                <a:tc>
                  <a:txBody>
                    <a:bodyPr/>
                    <a:lstStyle/>
                    <a:p>
                      <a:pPr marL="0" marR="0" algn="ctr">
                        <a:lnSpc>
                          <a:spcPct val="115000"/>
                        </a:lnSpc>
                        <a:spcBef>
                          <a:spcPts val="0"/>
                        </a:spcBef>
                        <a:spcAft>
                          <a:spcPts val="1200"/>
                        </a:spcAft>
                      </a:pPr>
                      <a:r>
                        <a:rPr lang="en-US" sz="1000" b="1" dirty="0">
                          <a:latin typeface="Arial" pitchFamily="34" charset="0"/>
                          <a:cs typeface="Arial" pitchFamily="34" charset="0"/>
                        </a:rPr>
                        <a:t>2017</a:t>
                      </a:r>
                      <a:endParaRPr lang="en-US" sz="1100" b="1" dirty="0">
                        <a:latin typeface="Arial" pitchFamily="34" charset="0"/>
                        <a:ea typeface="Calibri"/>
                        <a:cs typeface="Arial" pitchFamily="34" charset="0"/>
                      </a:endParaRPr>
                    </a:p>
                  </a:txBody>
                  <a:tcPr marL="68580" marR="68580" marT="0" marB="0">
                    <a:solidFill>
                      <a:schemeClr val="accent3">
                        <a:lumMod val="60000"/>
                        <a:lumOff val="40000"/>
                      </a:schemeClr>
                    </a:solidFill>
                  </a:tcPr>
                </a:tc>
              </a:tr>
              <a:tr h="207010">
                <a:tc>
                  <a:txBody>
                    <a:bodyPr/>
                    <a:lstStyle/>
                    <a:p>
                      <a:pPr marL="0" marR="0">
                        <a:lnSpc>
                          <a:spcPct val="115000"/>
                        </a:lnSpc>
                        <a:spcBef>
                          <a:spcPts val="0"/>
                        </a:spcBef>
                        <a:spcAft>
                          <a:spcPts val="1200"/>
                        </a:spcAft>
                      </a:pPr>
                      <a:r>
                        <a:rPr lang="en-US" sz="1000" b="1" dirty="0">
                          <a:solidFill>
                            <a:srgbClr val="FF0000"/>
                          </a:solidFill>
                          <a:latin typeface="Arial" pitchFamily="34" charset="0"/>
                          <a:cs typeface="Arial" pitchFamily="34" charset="0"/>
                        </a:rPr>
                        <a:t>Indonesia</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1200"/>
                        </a:spcAft>
                      </a:pPr>
                      <a:r>
                        <a:rPr lang="en-US" sz="1000" b="1" dirty="0">
                          <a:solidFill>
                            <a:srgbClr val="FF0000"/>
                          </a:solidFill>
                          <a:latin typeface="Arial" pitchFamily="34" charset="0"/>
                          <a:cs typeface="Arial" pitchFamily="34" charset="0"/>
                        </a:rPr>
                        <a:t>1,208,019</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1200"/>
                        </a:spcAft>
                      </a:pPr>
                      <a:r>
                        <a:rPr lang="en-US" sz="1000" b="1" dirty="0">
                          <a:solidFill>
                            <a:srgbClr val="FF0000"/>
                          </a:solidFill>
                          <a:latin typeface="Arial" pitchFamily="34" charset="0"/>
                          <a:cs typeface="Arial" pitchFamily="34" charset="0"/>
                        </a:rPr>
                        <a:t>1,013,291</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1200"/>
                        </a:spcAft>
                      </a:pPr>
                      <a:r>
                        <a:rPr lang="en-US" sz="1000" b="1" dirty="0">
                          <a:solidFill>
                            <a:srgbClr val="FF0000"/>
                          </a:solidFill>
                          <a:latin typeface="Arial" pitchFamily="34" charset="0"/>
                          <a:cs typeface="Arial" pitchFamily="34" charset="0"/>
                        </a:rPr>
                        <a:t>1,061,735</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1200"/>
                        </a:spcAft>
                      </a:pPr>
                      <a:r>
                        <a:rPr lang="en-US" sz="1000" b="1" dirty="0">
                          <a:solidFill>
                            <a:srgbClr val="FF0000"/>
                          </a:solidFill>
                          <a:latin typeface="Arial" pitchFamily="34" charset="0"/>
                          <a:cs typeface="Arial" pitchFamily="34" charset="0"/>
                        </a:rPr>
                        <a:t>1,079,534</a:t>
                      </a:r>
                      <a:endParaRPr lang="en-US" sz="1100" b="1" dirty="0">
                        <a:solidFill>
                          <a:srgbClr val="FF0000"/>
                        </a:solidFill>
                        <a:latin typeface="Arial" pitchFamily="34" charset="0"/>
                        <a:ea typeface="Calibri"/>
                        <a:cs typeface="Arial" pitchFamily="34" charset="0"/>
                      </a:endParaRPr>
                    </a:p>
                  </a:txBody>
                  <a:tcPr marL="68580" marR="68580" marT="0" marB="0"/>
                </a:tc>
              </a:tr>
              <a:tr h="20701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Thailand</a:t>
                      </a:r>
                      <a:endParaRPr lang="en-US" sz="1100" b="1"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881,832</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799,632</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768,788</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871,650</a:t>
                      </a:r>
                      <a:endParaRPr lang="en-US" sz="1100">
                        <a:latin typeface="Arial" pitchFamily="34" charset="0"/>
                        <a:ea typeface="Calibri"/>
                        <a:cs typeface="Arial" pitchFamily="34" charset="0"/>
                      </a:endParaRPr>
                    </a:p>
                  </a:txBody>
                  <a:tcPr marL="68580" marR="68580" marT="0" marB="0"/>
                </a:tc>
              </a:tr>
              <a:tr h="207010">
                <a:tc>
                  <a:txBody>
                    <a:bodyPr/>
                    <a:lstStyle/>
                    <a:p>
                      <a:pPr marL="0" marR="0" algn="just">
                        <a:lnSpc>
                          <a:spcPct val="115000"/>
                        </a:lnSpc>
                        <a:spcBef>
                          <a:spcPts val="0"/>
                        </a:spcBef>
                        <a:spcAft>
                          <a:spcPts val="1200"/>
                        </a:spcAft>
                      </a:pPr>
                      <a:r>
                        <a:rPr lang="en-US" sz="1000" b="1">
                          <a:latin typeface="Arial" pitchFamily="34" charset="0"/>
                          <a:cs typeface="Arial" pitchFamily="34" charset="0"/>
                        </a:rPr>
                        <a:t>Malaysia</a:t>
                      </a:r>
                      <a:endParaRPr lang="en-US" sz="1100" b="1">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dirty="0">
                          <a:latin typeface="Arial" pitchFamily="34" charset="0"/>
                          <a:cs typeface="Arial" pitchFamily="34" charset="0"/>
                        </a:rPr>
                        <a:t>666,487</a:t>
                      </a:r>
                      <a:endParaRPr lang="en-US" sz="1100"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666,677</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580,085</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576,635</a:t>
                      </a:r>
                      <a:endParaRPr lang="en-US" sz="1100">
                        <a:latin typeface="Arial" pitchFamily="34" charset="0"/>
                        <a:ea typeface="Calibri"/>
                        <a:cs typeface="Arial" pitchFamily="34" charset="0"/>
                      </a:endParaRPr>
                    </a:p>
                  </a:txBody>
                  <a:tcPr marL="68580" marR="68580" marT="0" marB="0"/>
                </a:tc>
              </a:tr>
              <a:tr h="20701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Philippines </a:t>
                      </a:r>
                      <a:endParaRPr lang="en-US" sz="1100" b="1"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234,747</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288,609</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359,572</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425,673</a:t>
                      </a:r>
                      <a:endParaRPr lang="en-US" sz="1100">
                        <a:latin typeface="Arial" pitchFamily="34" charset="0"/>
                        <a:ea typeface="Calibri"/>
                        <a:cs typeface="Arial" pitchFamily="34" charset="0"/>
                      </a:endParaRPr>
                    </a:p>
                  </a:txBody>
                  <a:tcPr marL="68580" marR="68580" marT="0" marB="0"/>
                </a:tc>
              </a:tr>
              <a:tr h="207010">
                <a:tc>
                  <a:txBody>
                    <a:bodyPr/>
                    <a:lstStyle/>
                    <a:p>
                      <a:pPr marL="0" marR="0" algn="just">
                        <a:lnSpc>
                          <a:spcPct val="115000"/>
                        </a:lnSpc>
                        <a:spcBef>
                          <a:spcPts val="0"/>
                        </a:spcBef>
                        <a:spcAft>
                          <a:spcPts val="1200"/>
                        </a:spcAft>
                      </a:pPr>
                      <a:r>
                        <a:rPr lang="en-US" sz="1000" b="1">
                          <a:latin typeface="Arial" pitchFamily="34" charset="0"/>
                          <a:cs typeface="Arial" pitchFamily="34" charset="0"/>
                        </a:rPr>
                        <a:t>Vietnam </a:t>
                      </a:r>
                      <a:endParaRPr lang="en-US" sz="1100" b="1">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133,588</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209,267</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270,820</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250,619</a:t>
                      </a:r>
                      <a:endParaRPr lang="en-US" sz="1100">
                        <a:latin typeface="Arial" pitchFamily="34" charset="0"/>
                        <a:ea typeface="Calibri"/>
                        <a:cs typeface="Arial" pitchFamily="34" charset="0"/>
                      </a:endParaRPr>
                    </a:p>
                  </a:txBody>
                  <a:tcPr marL="68580" marR="68580" marT="0" marB="0"/>
                </a:tc>
              </a:tr>
              <a:tr h="20701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Singapore</a:t>
                      </a:r>
                      <a:endParaRPr lang="en-US" sz="1100" b="1"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47,443</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78,609</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110,455</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116,148</a:t>
                      </a:r>
                      <a:endParaRPr lang="en-US" sz="1100">
                        <a:latin typeface="Arial" pitchFamily="34" charset="0"/>
                        <a:ea typeface="Calibri"/>
                        <a:cs typeface="Arial" pitchFamily="34" charset="0"/>
                      </a:endParaRPr>
                    </a:p>
                  </a:txBody>
                  <a:tcPr marL="68580" marR="68580" marT="0" marB="0"/>
                </a:tc>
              </a:tr>
              <a:tr h="207010">
                <a:tc>
                  <a:txBody>
                    <a:bodyPr/>
                    <a:lstStyle/>
                    <a:p>
                      <a:pPr marL="0" marR="0" algn="just">
                        <a:lnSpc>
                          <a:spcPct val="115000"/>
                        </a:lnSpc>
                        <a:spcBef>
                          <a:spcPts val="0"/>
                        </a:spcBef>
                        <a:spcAft>
                          <a:spcPts val="1200"/>
                        </a:spcAft>
                      </a:pPr>
                      <a:r>
                        <a:rPr lang="en-US" sz="1000" b="1" dirty="0">
                          <a:latin typeface="Arial" pitchFamily="34" charset="0"/>
                          <a:cs typeface="Arial" pitchFamily="34" charset="0"/>
                        </a:rPr>
                        <a:t>Brunei</a:t>
                      </a:r>
                      <a:endParaRPr lang="en-US" sz="1100" b="1" dirty="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18,114</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14,406</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13,248</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11,209</a:t>
                      </a:r>
                      <a:endParaRPr lang="en-US" sz="1100">
                        <a:latin typeface="Arial" pitchFamily="34" charset="0"/>
                        <a:ea typeface="Calibri"/>
                        <a:cs typeface="Arial" pitchFamily="34" charset="0"/>
                      </a:endParaRPr>
                    </a:p>
                  </a:txBody>
                  <a:tcPr marL="68580" marR="68580" marT="0" marB="0"/>
                </a:tc>
              </a:tr>
              <a:tr h="207010">
                <a:tc>
                  <a:txBody>
                    <a:bodyPr/>
                    <a:lstStyle/>
                    <a:p>
                      <a:pPr marL="0" marR="0" algn="just">
                        <a:lnSpc>
                          <a:spcPct val="115000"/>
                        </a:lnSpc>
                        <a:spcBef>
                          <a:spcPts val="0"/>
                        </a:spcBef>
                        <a:spcAft>
                          <a:spcPts val="1200"/>
                        </a:spcAft>
                      </a:pPr>
                      <a:r>
                        <a:rPr lang="en-US" sz="1000" b="1">
                          <a:latin typeface="Arial" pitchFamily="34" charset="0"/>
                          <a:cs typeface="Arial" pitchFamily="34" charset="0"/>
                        </a:rPr>
                        <a:t>Myanmar</a:t>
                      </a:r>
                      <a:endParaRPr lang="en-US" sz="1100" b="1">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N/A</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N/A</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4,168</a:t>
                      </a:r>
                      <a:endParaRPr lang="en-US" sz="1100">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a:latin typeface="Arial" pitchFamily="34" charset="0"/>
                          <a:cs typeface="Arial" pitchFamily="34" charset="0"/>
                        </a:rPr>
                        <a:t>8,225</a:t>
                      </a:r>
                      <a:endParaRPr lang="en-US" sz="1100">
                        <a:latin typeface="Arial" pitchFamily="34" charset="0"/>
                        <a:ea typeface="Calibri"/>
                        <a:cs typeface="Arial" pitchFamily="34" charset="0"/>
                      </a:endParaRPr>
                    </a:p>
                  </a:txBody>
                  <a:tcPr marL="68580" marR="68580" marT="0" marB="0"/>
                </a:tc>
              </a:tr>
              <a:tr h="207010">
                <a:tc>
                  <a:txBody>
                    <a:bodyPr/>
                    <a:lstStyle/>
                    <a:p>
                      <a:pPr marL="0" marR="0" algn="just">
                        <a:lnSpc>
                          <a:spcPct val="115000"/>
                        </a:lnSpc>
                        <a:spcBef>
                          <a:spcPts val="0"/>
                        </a:spcBef>
                        <a:spcAft>
                          <a:spcPts val="1200"/>
                        </a:spcAft>
                      </a:pPr>
                      <a:r>
                        <a:rPr lang="en-US" sz="1000" b="1" dirty="0">
                          <a:solidFill>
                            <a:srgbClr val="FF0000"/>
                          </a:solidFill>
                          <a:latin typeface="Arial" pitchFamily="34" charset="0"/>
                          <a:cs typeface="Arial" pitchFamily="34" charset="0"/>
                        </a:rPr>
                        <a:t>ASEAN</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1,982,211</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2,057,200</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2,107,136</a:t>
                      </a:r>
                      <a:endParaRPr lang="en-US" sz="1100" b="1" dirty="0">
                        <a:solidFill>
                          <a:srgbClr val="FF0000"/>
                        </a:solidFill>
                        <a:latin typeface="Arial" pitchFamily="34" charset="0"/>
                        <a:ea typeface="Calibri"/>
                        <a:cs typeface="Arial" pitchFamily="34" charset="0"/>
                      </a:endParaRPr>
                    </a:p>
                  </a:txBody>
                  <a:tcPr marL="68580" marR="68580" marT="0" marB="0"/>
                </a:tc>
                <a:tc>
                  <a:txBody>
                    <a:bodyPr/>
                    <a:lstStyle/>
                    <a:p>
                      <a:pPr marL="0" marR="0" algn="ctr">
                        <a:lnSpc>
                          <a:spcPct val="115000"/>
                        </a:lnSpc>
                        <a:spcBef>
                          <a:spcPts val="0"/>
                        </a:spcBef>
                        <a:spcAft>
                          <a:spcPts val="1200"/>
                        </a:spcAft>
                      </a:pPr>
                      <a:r>
                        <a:rPr lang="en-US" sz="1000" b="1" dirty="0">
                          <a:solidFill>
                            <a:srgbClr val="FF0000"/>
                          </a:solidFill>
                          <a:latin typeface="Arial" pitchFamily="34" charset="0"/>
                          <a:cs typeface="Arial" pitchFamily="34" charset="0"/>
                        </a:rPr>
                        <a:t>2,260,159</a:t>
                      </a:r>
                      <a:endParaRPr lang="en-US" sz="1100" b="1" dirty="0">
                        <a:solidFill>
                          <a:srgbClr val="FF0000"/>
                        </a:solidFill>
                        <a:latin typeface="Arial" pitchFamily="34" charset="0"/>
                        <a:ea typeface="Calibri"/>
                        <a:cs typeface="Arial" pitchFamily="34" charset="0"/>
                      </a:endParaRPr>
                    </a:p>
                  </a:txBody>
                  <a:tcPr marL="68580" marR="68580" marT="0" marB="0"/>
                </a:tc>
              </a:tr>
            </a:tbl>
          </a:graphicData>
        </a:graphic>
      </p:graphicFrame>
      <p:sp>
        <p:nvSpPr>
          <p:cNvPr id="12" name="TextBox 11"/>
          <p:cNvSpPr txBox="1"/>
          <p:nvPr/>
        </p:nvSpPr>
        <p:spPr>
          <a:xfrm>
            <a:off x="6333067" y="5717232"/>
            <a:ext cx="2743200" cy="230832"/>
          </a:xfrm>
          <a:prstGeom prst="rect">
            <a:avLst/>
          </a:prstGeom>
          <a:noFill/>
        </p:spPr>
        <p:txBody>
          <a:bodyPr wrap="square" rtlCol="0">
            <a:spAutoFit/>
          </a:bodyPr>
          <a:lstStyle/>
          <a:p>
            <a:r>
              <a:rPr lang="en-US" sz="900" b="1" i="1" dirty="0" smtClean="0">
                <a:latin typeface="Arial" pitchFamily="34" charset="0"/>
                <a:cs typeface="Arial" pitchFamily="34" charset="0"/>
              </a:rPr>
              <a:t>Source: ASEAN Automotive Federation (AAF)</a:t>
            </a:r>
            <a:endParaRPr lang="en-US" sz="900" b="1" i="1" dirty="0">
              <a:latin typeface="Arial" pitchFamily="34" charset="0"/>
              <a:cs typeface="Arial" pitchFamily="34" charset="0"/>
            </a:endParaRPr>
          </a:p>
        </p:txBody>
      </p:sp>
      <p:sp>
        <p:nvSpPr>
          <p:cNvPr id="13" name="TextBox 12"/>
          <p:cNvSpPr txBox="1"/>
          <p:nvPr/>
        </p:nvSpPr>
        <p:spPr>
          <a:xfrm>
            <a:off x="228601" y="1335314"/>
            <a:ext cx="3327400" cy="3368614"/>
          </a:xfrm>
          <a:prstGeom prst="rect">
            <a:avLst/>
          </a:prstGeom>
          <a:noFill/>
        </p:spPr>
        <p:txBody>
          <a:bodyPr wrap="square" rtlCol="0">
            <a:spAutoFit/>
          </a:bodyPr>
          <a:lstStyle/>
          <a:p>
            <a:pPr algn="just">
              <a:lnSpc>
                <a:spcPct val="115000"/>
              </a:lnSpc>
              <a:spcAft>
                <a:spcPts val="1200"/>
              </a:spcAft>
            </a:pPr>
            <a:endParaRPr lang="en-US" sz="1400" dirty="0" smtClean="0">
              <a:solidFill>
                <a:srgbClr val="212121"/>
              </a:solidFill>
              <a:latin typeface="Arial" pitchFamily="34" charset="0"/>
              <a:ea typeface="Calibri"/>
              <a:cs typeface="Arial" pitchFamily="34" charset="0"/>
            </a:endParaRPr>
          </a:p>
          <a:p>
            <a:pPr algn="just">
              <a:lnSpc>
                <a:spcPct val="115000"/>
              </a:lnSpc>
              <a:spcAft>
                <a:spcPts val="1200"/>
              </a:spcAft>
              <a:buFont typeface="Arial" pitchFamily="34" charset="0"/>
              <a:buChar char="•"/>
            </a:pPr>
            <a:r>
              <a:rPr lang="en-US" sz="1400" dirty="0">
                <a:latin typeface="Arial" pitchFamily="34" charset="0"/>
                <a:ea typeface="Calibri"/>
                <a:cs typeface="Arial" pitchFamily="34" charset="0"/>
              </a:rPr>
              <a:t> </a:t>
            </a:r>
            <a:r>
              <a:rPr lang="en-US" sz="1400" dirty="0" smtClean="0">
                <a:latin typeface="Arial" pitchFamily="34" charset="0"/>
                <a:ea typeface="Calibri"/>
                <a:cs typeface="Arial" pitchFamily="34" charset="0"/>
              </a:rPr>
              <a:t>2014-2017: 2</a:t>
            </a:r>
            <a:r>
              <a:rPr lang="en-US" sz="1400" baseline="30000" dirty="0" smtClean="0">
                <a:latin typeface="Arial" pitchFamily="34" charset="0"/>
                <a:ea typeface="Calibri"/>
                <a:cs typeface="Arial" pitchFamily="34" charset="0"/>
              </a:rPr>
              <a:t>nd</a:t>
            </a:r>
            <a:r>
              <a:rPr lang="en-US" sz="1400" dirty="0" smtClean="0">
                <a:latin typeface="Arial" pitchFamily="34" charset="0"/>
                <a:ea typeface="Calibri"/>
                <a:cs typeface="Arial" pitchFamily="34" charset="0"/>
              </a:rPr>
              <a:t> car maker in ASEAN with average contribution of 30% of total cars produced in ASEAN </a:t>
            </a:r>
          </a:p>
          <a:p>
            <a:pPr algn="just">
              <a:lnSpc>
                <a:spcPct val="115000"/>
              </a:lnSpc>
              <a:spcAft>
                <a:spcPts val="1200"/>
              </a:spcAft>
            </a:pPr>
            <a:r>
              <a:rPr lang="en-US" sz="1400" dirty="0" smtClean="0">
                <a:latin typeface="Arial" pitchFamily="34" charset="0"/>
                <a:cs typeface="Arial" pitchFamily="34" charset="0"/>
              </a:rPr>
              <a:t>Huge transition from export country to domestic sales country (</a:t>
            </a:r>
            <a:r>
              <a:rPr lang="en-US" sz="1400" i="1" dirty="0" smtClean="0">
                <a:latin typeface="Arial" pitchFamily="34" charset="0"/>
                <a:cs typeface="Arial" pitchFamily="34" charset="0"/>
              </a:rPr>
              <a:t>for cars</a:t>
            </a:r>
            <a:r>
              <a:rPr lang="en-US" sz="1400" dirty="0" smtClean="0">
                <a:latin typeface="Arial" pitchFamily="34" charset="0"/>
                <a:cs typeface="Arial" pitchFamily="34" charset="0"/>
              </a:rPr>
              <a:t>)</a:t>
            </a:r>
          </a:p>
          <a:p>
            <a:pPr algn="just">
              <a:lnSpc>
                <a:spcPct val="115000"/>
              </a:lnSpc>
              <a:spcAft>
                <a:spcPts val="1200"/>
              </a:spcAft>
              <a:buFont typeface="Arial" pitchFamily="34" charset="0"/>
              <a:buChar char="•"/>
            </a:pPr>
            <a:r>
              <a:rPr lang="en-US" sz="1400" dirty="0" smtClean="0">
                <a:latin typeface="Arial" pitchFamily="34" charset="0"/>
                <a:cs typeface="Arial" pitchFamily="34" charset="0"/>
              </a:rPr>
              <a:t>   Car exports estimated to rise between 2020 and 2025</a:t>
            </a:r>
            <a:endParaRPr lang="en-US" sz="1400" dirty="0" smtClean="0">
              <a:latin typeface="Arial" pitchFamily="34" charset="0"/>
              <a:ea typeface="Calibri"/>
              <a:cs typeface="Arial" pitchFamily="34" charset="0"/>
            </a:endParaRPr>
          </a:p>
          <a:p>
            <a:pPr algn="just">
              <a:lnSpc>
                <a:spcPct val="115000"/>
              </a:lnSpc>
              <a:spcAft>
                <a:spcPts val="1200"/>
              </a:spcAft>
            </a:pPr>
            <a:endParaRPr lang="en-US" sz="1400" dirty="0" smtClean="0">
              <a:latin typeface="Arial" pitchFamily="34" charset="0"/>
              <a:ea typeface="Calibri"/>
              <a:cs typeface="Arial" pitchFamily="34" charset="0"/>
            </a:endParaRPr>
          </a:p>
          <a:p>
            <a:endParaRPr lang="en-US" sz="2000" dirty="0"/>
          </a:p>
        </p:txBody>
      </p:sp>
      <p:sp>
        <p:nvSpPr>
          <p:cNvPr id="14" name="TextBox 13"/>
          <p:cNvSpPr txBox="1"/>
          <p:nvPr/>
        </p:nvSpPr>
        <p:spPr>
          <a:xfrm>
            <a:off x="406400" y="999068"/>
            <a:ext cx="1794933" cy="646331"/>
          </a:xfrm>
          <a:prstGeom prst="rect">
            <a:avLst/>
          </a:prstGeom>
          <a:noFill/>
        </p:spPr>
        <p:txBody>
          <a:bodyPr wrap="square" rtlCol="0">
            <a:spAutoFit/>
          </a:bodyPr>
          <a:lstStyle/>
          <a:p>
            <a:r>
              <a:rPr lang="en-US" sz="1600" b="1" dirty="0" smtClean="0">
                <a:solidFill>
                  <a:srgbClr val="FF0000"/>
                </a:solidFill>
                <a:latin typeface="Arial" pitchFamily="34" charset="0"/>
                <a:cs typeface="Arial" pitchFamily="34" charset="0"/>
              </a:rPr>
              <a:t>Auto/Vehicles</a:t>
            </a:r>
            <a:r>
              <a:rPr lang="en-US" b="1" dirty="0" smtClean="0"/>
              <a:t> </a:t>
            </a:r>
          </a:p>
          <a:p>
            <a:endParaRPr lang="en-US" b="1" dirty="0"/>
          </a:p>
        </p:txBody>
      </p:sp>
      <p:sp>
        <p:nvSpPr>
          <p:cNvPr id="5" name="TextBox 4"/>
          <p:cNvSpPr txBox="1"/>
          <p:nvPr/>
        </p:nvSpPr>
        <p:spPr>
          <a:xfrm>
            <a:off x="257732" y="4887166"/>
            <a:ext cx="3158237" cy="400110"/>
          </a:xfrm>
          <a:prstGeom prst="rect">
            <a:avLst/>
          </a:prstGeom>
          <a:noFill/>
        </p:spPr>
        <p:txBody>
          <a:bodyPr wrap="none" rtlCol="0">
            <a:spAutoFit/>
          </a:bodyPr>
          <a:lstStyle/>
          <a:p>
            <a:r>
              <a:rPr lang="en-US" sz="2000" b="1" dirty="0" smtClean="0">
                <a:latin typeface="Arial" panose="020B0604020202020204" pitchFamily="34" charset="0"/>
                <a:cs typeface="Arial" panose="020B0604020202020204" pitchFamily="34" charset="0"/>
              </a:rPr>
              <a:t>1 million sold every year</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Indonesia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9" name="TextBox 8"/>
          <p:cNvSpPr txBox="1"/>
          <p:nvPr/>
        </p:nvSpPr>
        <p:spPr>
          <a:xfrm>
            <a:off x="406400" y="997585"/>
            <a:ext cx="1806786" cy="338554"/>
          </a:xfrm>
          <a:prstGeom prst="rect">
            <a:avLst/>
          </a:prstGeom>
          <a:noFill/>
        </p:spPr>
        <p:txBody>
          <a:bodyPr wrap="square" rtlCol="0">
            <a:spAutoFit/>
          </a:bodyPr>
          <a:lstStyle/>
          <a:p>
            <a:r>
              <a:rPr lang="en-US" sz="1600" b="1" dirty="0" smtClean="0">
                <a:solidFill>
                  <a:srgbClr val="FF0000"/>
                </a:solidFill>
                <a:latin typeface="Arial" pitchFamily="34" charset="0"/>
                <a:cs typeface="Arial" pitchFamily="34" charset="0"/>
              </a:rPr>
              <a:t>Pharmaceuticals</a:t>
            </a:r>
            <a:endParaRPr lang="en-US" sz="1600" dirty="0">
              <a:solidFill>
                <a:srgbClr val="FF0000"/>
              </a:solidFill>
              <a:latin typeface="Arial" pitchFamily="34" charset="0"/>
              <a:cs typeface="Arial" pitchFamily="34" charset="0"/>
            </a:endParaRPr>
          </a:p>
        </p:txBody>
      </p:sp>
      <p:sp>
        <p:nvSpPr>
          <p:cNvPr id="11" name="TextBox 10"/>
          <p:cNvSpPr txBox="1"/>
          <p:nvPr/>
        </p:nvSpPr>
        <p:spPr>
          <a:xfrm>
            <a:off x="406400" y="1378531"/>
            <a:ext cx="4354286" cy="5903154"/>
          </a:xfrm>
          <a:prstGeom prst="rect">
            <a:avLst/>
          </a:prstGeom>
          <a:noFill/>
        </p:spPr>
        <p:txBody>
          <a:bodyPr wrap="square" rtlCol="0">
            <a:spAutoFit/>
          </a:bodyPr>
          <a:lstStyle/>
          <a:p>
            <a:pPr marL="285750" indent="-2857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27% of ASEAN market share</a:t>
            </a:r>
          </a:p>
          <a:p>
            <a:pPr marL="285750" indent="-2857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Universal Health Coverage Scheme (</a:t>
            </a:r>
            <a:r>
              <a:rPr lang="en-US" sz="1400" i="1" dirty="0" smtClean="0">
                <a:latin typeface="Arial" pitchFamily="34" charset="0"/>
                <a:ea typeface="Calibri"/>
                <a:cs typeface="Arial" pitchFamily="34" charset="0"/>
              </a:rPr>
              <a:t>JKN</a:t>
            </a:r>
            <a:r>
              <a:rPr lang="en-US" sz="1400" dirty="0" smtClean="0">
                <a:latin typeface="Arial" pitchFamily="34" charset="0"/>
                <a:ea typeface="Calibri"/>
                <a:cs typeface="Arial" pitchFamily="34" charset="0"/>
              </a:rPr>
              <a:t>) promulgated to cover all 260 million people by 2019</a:t>
            </a:r>
          </a:p>
          <a:p>
            <a:pPr marL="285750" indent="-2857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JKN will also cover foreigner employees for at least 6 months</a:t>
            </a:r>
          </a:p>
          <a:p>
            <a:pPr marL="285750" indent="-2857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2021: pharmaceutical industry expected to reach USD 10.11 billion</a:t>
            </a:r>
          </a:p>
          <a:p>
            <a:pPr marL="285750" indent="-2857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Uneven development of the country results in poor equal access to pharmaceutical products</a:t>
            </a:r>
          </a:p>
          <a:p>
            <a:pPr marL="742950" lvl="1" indent="-285750" algn="just">
              <a:lnSpc>
                <a:spcPct val="115000"/>
              </a:lnSpc>
              <a:spcAft>
                <a:spcPts val="1200"/>
              </a:spcAft>
              <a:buFont typeface="Arial" panose="020B0604020202020204" pitchFamily="34" charset="0"/>
              <a:buChar char="•"/>
            </a:pPr>
            <a:r>
              <a:rPr lang="en-US" sz="1400" dirty="0" smtClean="0">
                <a:latin typeface="Arial" pitchFamily="34" charset="0"/>
                <a:ea typeface="Calibri"/>
                <a:cs typeface="Arial" pitchFamily="34" charset="0"/>
              </a:rPr>
              <a:t>More room for foreign companies in given areas</a:t>
            </a:r>
          </a:p>
          <a:p>
            <a:pPr algn="just">
              <a:lnSpc>
                <a:spcPct val="115000"/>
              </a:lnSpc>
              <a:spcAft>
                <a:spcPts val="1200"/>
              </a:spcAft>
            </a:pPr>
            <a:endParaRPr lang="en-US" sz="1400" dirty="0" smtClean="0">
              <a:latin typeface="Arial" pitchFamily="34" charset="0"/>
              <a:ea typeface="Calibri"/>
              <a:cs typeface="Arial" pitchFamily="34" charset="0"/>
            </a:endParaRPr>
          </a:p>
          <a:p>
            <a:pPr algn="just">
              <a:lnSpc>
                <a:spcPct val="115000"/>
              </a:lnSpc>
              <a:spcAft>
                <a:spcPts val="1200"/>
              </a:spcAft>
            </a:pPr>
            <a:endParaRPr lang="en-US" sz="1400" dirty="0" smtClean="0">
              <a:latin typeface="Arial" pitchFamily="34" charset="0"/>
              <a:ea typeface="Calibri"/>
              <a:cs typeface="Arial" pitchFamily="34" charset="0"/>
            </a:endParaRPr>
          </a:p>
          <a:p>
            <a:pPr algn="just">
              <a:lnSpc>
                <a:spcPct val="115000"/>
              </a:lnSpc>
              <a:spcAft>
                <a:spcPts val="1200"/>
              </a:spcAft>
            </a:pPr>
            <a:endParaRPr lang="en-US" sz="1400" dirty="0" smtClean="0">
              <a:latin typeface="Arial" pitchFamily="34" charset="0"/>
              <a:ea typeface="Calibri"/>
              <a:cs typeface="Arial" pitchFamily="34" charset="0"/>
            </a:endParaRPr>
          </a:p>
          <a:p>
            <a:pPr algn="just">
              <a:lnSpc>
                <a:spcPct val="115000"/>
              </a:lnSpc>
              <a:spcAft>
                <a:spcPts val="1200"/>
              </a:spcAft>
            </a:pPr>
            <a:endParaRPr lang="en-US" sz="1400" dirty="0" smtClean="0">
              <a:latin typeface="Arial" pitchFamily="34" charset="0"/>
              <a:ea typeface="Calibri"/>
              <a:cs typeface="Arial" pitchFamily="34" charset="0"/>
            </a:endParaRPr>
          </a:p>
          <a:p>
            <a:endParaRPr lang="en-US" sz="2000" dirty="0"/>
          </a:p>
        </p:txBody>
      </p:sp>
      <p:graphicFrame>
        <p:nvGraphicFramePr>
          <p:cNvPr id="10" name="Chart 9"/>
          <p:cNvGraphicFramePr/>
          <p:nvPr>
            <p:extLst>
              <p:ext uri="{D42A27DB-BD31-4B8C-83A1-F6EECF244321}">
                <p14:modId xmlns:p14="http://schemas.microsoft.com/office/powerpoint/2010/main" val="1905417700"/>
              </p:ext>
            </p:extLst>
          </p:nvPr>
        </p:nvGraphicFramePr>
        <p:xfrm>
          <a:off x="3510895" y="1303491"/>
          <a:ext cx="6639783" cy="453207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Indonesia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9" name="TextBox 8"/>
          <p:cNvSpPr txBox="1"/>
          <p:nvPr/>
        </p:nvSpPr>
        <p:spPr>
          <a:xfrm>
            <a:off x="406400" y="1039977"/>
            <a:ext cx="1806786" cy="338554"/>
          </a:xfrm>
          <a:prstGeom prst="rect">
            <a:avLst/>
          </a:prstGeom>
          <a:noFill/>
        </p:spPr>
        <p:txBody>
          <a:bodyPr wrap="square" rtlCol="0">
            <a:spAutoFit/>
          </a:bodyPr>
          <a:lstStyle/>
          <a:p>
            <a:r>
              <a:rPr lang="en-US" sz="1600" b="1" dirty="0" smtClean="0">
                <a:solidFill>
                  <a:srgbClr val="FF0000"/>
                </a:solidFill>
              </a:rPr>
              <a:t>Pharmaceuticals</a:t>
            </a:r>
            <a:endParaRPr lang="en-US" sz="1600" dirty="0">
              <a:solidFill>
                <a:srgbClr val="FF0000"/>
              </a:solidFill>
            </a:endParaRPr>
          </a:p>
        </p:txBody>
      </p:sp>
      <p:sp>
        <p:nvSpPr>
          <p:cNvPr id="8" name="TextBox 7"/>
          <p:cNvSpPr txBox="1"/>
          <p:nvPr/>
        </p:nvSpPr>
        <p:spPr>
          <a:xfrm>
            <a:off x="188688" y="1493160"/>
            <a:ext cx="3598333" cy="5201424"/>
          </a:xfrm>
          <a:prstGeom prst="rect">
            <a:avLst/>
          </a:prstGeom>
          <a:noFill/>
        </p:spPr>
        <p:txBody>
          <a:bodyPr wrap="square" rtlCol="0">
            <a:spAutoFit/>
          </a:bodyPr>
          <a:lstStyle/>
          <a:p>
            <a:pPr marL="171450" indent="-171450" algn="just">
              <a:buFont typeface="Arial" panose="020B0604020202020204" pitchFamily="34" charset="0"/>
              <a:buChar char="•"/>
            </a:pPr>
            <a:r>
              <a:rPr lang="en-US" sz="1400" dirty="0" smtClean="0">
                <a:latin typeface="Arial" pitchFamily="34" charset="0"/>
                <a:cs typeface="Arial" pitchFamily="34" charset="0"/>
              </a:rPr>
              <a:t>2016: New Negative List</a:t>
            </a:r>
          </a:p>
          <a:p>
            <a:pPr marL="628650" lvl="1" indent="-171450" algn="just">
              <a:buFont typeface="Arial" panose="020B0604020202020204" pitchFamily="34" charset="0"/>
              <a:buChar char="•"/>
            </a:pPr>
            <a:r>
              <a:rPr lang="en-US" sz="1400" dirty="0" smtClean="0">
                <a:latin typeface="Arial" pitchFamily="34" charset="0"/>
                <a:cs typeface="Arial" pitchFamily="34" charset="0"/>
              </a:rPr>
              <a:t>Increases ownership cap on foreign pharmaceutical companies</a:t>
            </a:r>
          </a:p>
          <a:p>
            <a:pPr algn="just"/>
            <a:endParaRPr lang="en-US" sz="1400" dirty="0" smtClean="0">
              <a:latin typeface="Arial" pitchFamily="34" charset="0"/>
              <a:cs typeface="Arial" pitchFamily="34" charset="0"/>
            </a:endParaRPr>
          </a:p>
          <a:p>
            <a:pPr marL="285750" lvl="0" indent="-285750" algn="just">
              <a:buFont typeface="Arial" panose="020B0604020202020204" pitchFamily="34" charset="0"/>
              <a:buChar char="•"/>
            </a:pPr>
            <a:r>
              <a:rPr lang="en-US" sz="1400" dirty="0" smtClean="0">
                <a:latin typeface="Arial" pitchFamily="34" charset="0"/>
                <a:cs typeface="Arial" pitchFamily="34" charset="0"/>
              </a:rPr>
              <a:t>Pharmaceutical raw material manufacturer: 100% ownership (</a:t>
            </a:r>
            <a:r>
              <a:rPr lang="en-US" sz="1400" i="1" dirty="0" smtClean="0">
                <a:latin typeface="Arial" pitchFamily="34" charset="0"/>
                <a:cs typeface="Arial" pitchFamily="34" charset="0"/>
              </a:rPr>
              <a:t>85% previously</a:t>
            </a:r>
            <a:r>
              <a:rPr lang="en-US" sz="1400" dirty="0" smtClean="0">
                <a:latin typeface="Arial" pitchFamily="34" charset="0"/>
                <a:cs typeface="Arial" pitchFamily="34" charset="0"/>
              </a:rPr>
              <a:t>)</a:t>
            </a:r>
          </a:p>
          <a:p>
            <a:pPr marL="742950" lvl="1" indent="-285750" algn="just">
              <a:buFont typeface="Arial" panose="020B0604020202020204" pitchFamily="34" charset="0"/>
              <a:buChar char="•"/>
            </a:pPr>
            <a:r>
              <a:rPr lang="en-US" sz="1400" dirty="0" smtClean="0">
                <a:latin typeface="Arial" pitchFamily="34" charset="0"/>
                <a:cs typeface="Arial" pitchFamily="34" charset="0"/>
              </a:rPr>
              <a:t>Distributors not affiliated with the production: 67%</a:t>
            </a:r>
          </a:p>
          <a:p>
            <a:pPr marL="742950" lvl="1" indent="-285750" algn="just">
              <a:buFont typeface="Arial" panose="020B0604020202020204" pitchFamily="34" charset="0"/>
              <a:buChar char="•"/>
            </a:pPr>
            <a:r>
              <a:rPr lang="en-US" sz="1400" dirty="0" smtClean="0">
                <a:latin typeface="Arial" pitchFamily="34" charset="0"/>
                <a:cs typeface="Arial" pitchFamily="34" charset="0"/>
              </a:rPr>
              <a:t>Distributors affiliated with the production: 100%</a:t>
            </a:r>
          </a:p>
          <a:p>
            <a:pPr marL="685800" lvl="1" indent="-228600" algn="just">
              <a:buFont typeface="+mj-lt"/>
              <a:buAutoNum type="arabicPeriod"/>
            </a:pPr>
            <a:endParaRPr lang="en-US" sz="1400" dirty="0" smtClean="0">
              <a:latin typeface="Arial" pitchFamily="34" charset="0"/>
              <a:cs typeface="Arial" pitchFamily="34" charset="0"/>
            </a:endParaRPr>
          </a:p>
          <a:p>
            <a:pPr marL="285750" lvl="0" indent="-285750" algn="just">
              <a:buFont typeface="Arial" panose="020B0604020202020204" pitchFamily="34" charset="0"/>
              <a:buChar char="•"/>
            </a:pPr>
            <a:r>
              <a:rPr lang="en-US" sz="1400" dirty="0" smtClean="0">
                <a:latin typeface="Arial" pitchFamily="34" charset="0"/>
                <a:cs typeface="Arial" pitchFamily="34" charset="0"/>
              </a:rPr>
              <a:t>Hospital owner: 67%</a:t>
            </a:r>
          </a:p>
          <a:p>
            <a:pPr marL="742950" lvl="1" indent="-285750" algn="just">
              <a:buFont typeface="Arial" panose="020B0604020202020204" pitchFamily="34" charset="0"/>
              <a:buChar char="•"/>
            </a:pPr>
            <a:r>
              <a:rPr lang="en-US" sz="1400" dirty="0" smtClean="0">
                <a:latin typeface="Arial" pitchFamily="34" charset="0"/>
                <a:cs typeface="Arial" pitchFamily="34" charset="0"/>
              </a:rPr>
              <a:t>70% for ASEAN members</a:t>
            </a:r>
          </a:p>
          <a:p>
            <a:pPr marL="228600" lvl="0" indent="-228600" algn="just">
              <a:buFont typeface="+mj-lt"/>
              <a:buAutoNum type="arabicPeriod"/>
            </a:pPr>
            <a:endParaRPr lang="en-US" sz="1400" dirty="0" smtClean="0">
              <a:latin typeface="Arial" pitchFamily="34" charset="0"/>
              <a:cs typeface="Arial" pitchFamily="34" charset="0"/>
            </a:endParaRPr>
          </a:p>
          <a:p>
            <a:pPr marL="285750" lvl="0" indent="-285750" algn="just">
              <a:buFont typeface="Arial" panose="020B0604020202020204" pitchFamily="34" charset="0"/>
              <a:buChar char="•"/>
            </a:pPr>
            <a:r>
              <a:rPr lang="en-US" sz="1400" dirty="0" smtClean="0">
                <a:latin typeface="Arial" pitchFamily="34" charset="0"/>
                <a:cs typeface="Arial" pitchFamily="34" charset="0"/>
              </a:rPr>
              <a:t>Basic and special medical clinics: 67%</a:t>
            </a:r>
          </a:p>
          <a:p>
            <a:pPr marL="742950" lvl="1" indent="-285750" algn="just">
              <a:buFont typeface="Arial" panose="020B0604020202020204" pitchFamily="34" charset="0"/>
              <a:buChar char="•"/>
            </a:pPr>
            <a:r>
              <a:rPr lang="en-US" sz="1400" dirty="0" smtClean="0">
                <a:latin typeface="Arial" pitchFamily="34" charset="0"/>
                <a:cs typeface="Arial" pitchFamily="34" charset="0"/>
              </a:rPr>
              <a:t>70% for ASEAN members </a:t>
            </a:r>
          </a:p>
          <a:p>
            <a:pPr algn="just"/>
            <a:endParaRPr lang="en-US" sz="1400" dirty="0" smtClean="0">
              <a:latin typeface="Arial" pitchFamily="34" charset="0"/>
              <a:cs typeface="Arial" pitchFamily="34" charset="0"/>
            </a:endParaRPr>
          </a:p>
          <a:p>
            <a:pPr algn="just"/>
            <a:endParaRPr lang="en-US" sz="1400" dirty="0" smtClean="0">
              <a:latin typeface="Arial" pitchFamily="34" charset="0"/>
              <a:cs typeface="Arial" pitchFamily="34" charset="0"/>
            </a:endParaRPr>
          </a:p>
          <a:p>
            <a:pPr lvl="0" algn="just"/>
            <a:endParaRPr lang="en-US" sz="1400" dirty="0" smtClean="0">
              <a:latin typeface="Arial" pitchFamily="34" charset="0"/>
              <a:cs typeface="Arial" pitchFamily="34" charset="0"/>
            </a:endParaRPr>
          </a:p>
          <a:p>
            <a:pPr lvl="0" algn="just"/>
            <a:endParaRPr lang="en-US" sz="1400" dirty="0" smtClean="0">
              <a:latin typeface="Arial" pitchFamily="34" charset="0"/>
              <a:cs typeface="Arial" pitchFamily="34" charset="0"/>
            </a:endParaRPr>
          </a:p>
          <a:p>
            <a:pPr lvl="0" algn="just"/>
            <a:endParaRPr lang="en-US" sz="1400" dirty="0" smtClean="0">
              <a:latin typeface="Arial" pitchFamily="34" charset="0"/>
              <a:cs typeface="Arial" pitchFamily="34" charset="0"/>
            </a:endParaRPr>
          </a:p>
          <a:p>
            <a:endParaRPr lang="en-US" sz="2000" dirty="0"/>
          </a:p>
        </p:txBody>
      </p:sp>
      <p:pic>
        <p:nvPicPr>
          <p:cNvPr id="12" name="Picture 11" descr="3.png"/>
          <p:cNvPicPr/>
          <p:nvPr/>
        </p:nvPicPr>
        <p:blipFill>
          <a:blip r:embed="rId2"/>
          <a:stretch>
            <a:fillRect/>
          </a:stretch>
        </p:blipFill>
        <p:spPr>
          <a:xfrm>
            <a:off x="3971619" y="2411390"/>
            <a:ext cx="4733721" cy="2464520"/>
          </a:xfrm>
          <a:prstGeom prst="rect">
            <a:avLst/>
          </a:prstGeom>
        </p:spPr>
      </p:pic>
      <p:sp>
        <p:nvSpPr>
          <p:cNvPr id="13" name="TextBox 12"/>
          <p:cNvSpPr txBox="1"/>
          <p:nvPr/>
        </p:nvSpPr>
        <p:spPr>
          <a:xfrm>
            <a:off x="6123221" y="4337301"/>
            <a:ext cx="2336800" cy="538609"/>
          </a:xfrm>
          <a:prstGeom prst="rect">
            <a:avLst/>
          </a:prstGeom>
          <a:noFill/>
        </p:spPr>
        <p:txBody>
          <a:bodyPr wrap="square" rtlCol="0">
            <a:spAutoFit/>
          </a:bodyPr>
          <a:lstStyle/>
          <a:p>
            <a:pPr algn="r"/>
            <a:r>
              <a:rPr lang="en-US" sz="1100" b="1" i="1" dirty="0" smtClean="0">
                <a:latin typeface="Arial" pitchFamily="34" charset="0"/>
                <a:cs typeface="Arial" pitchFamily="34" charset="0"/>
              </a:rPr>
              <a:t>Source: BKPM</a:t>
            </a:r>
            <a:endParaRPr lang="en-US" sz="1100" i="1" dirty="0" smtClean="0">
              <a:latin typeface="Arial" pitchFamily="34" charset="0"/>
              <a:cs typeface="Arial" pitchFamily="34" charset="0"/>
            </a:endParaRPr>
          </a:p>
          <a:p>
            <a:endParaRPr lang="en-US"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Myanmar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11" name="TextBox 10"/>
          <p:cNvSpPr txBox="1"/>
          <p:nvPr/>
        </p:nvSpPr>
        <p:spPr>
          <a:xfrm>
            <a:off x="253999" y="1284514"/>
            <a:ext cx="4159553" cy="5521512"/>
          </a:xfrm>
          <a:prstGeom prst="rect">
            <a:avLst/>
          </a:prstGeom>
          <a:noFill/>
        </p:spPr>
        <p:txBody>
          <a:bodyPr wrap="square" rtlCol="0">
            <a:spAutoFit/>
          </a:bodyPr>
          <a:lstStyle/>
          <a:p>
            <a:pPr marL="171450" indent="-171450" algn="just">
              <a:buFont typeface="Arial" panose="020B0604020202020204" pitchFamily="34" charset="0"/>
              <a:buChar char="•"/>
            </a:pPr>
            <a:r>
              <a:rPr lang="en-US" sz="1600" dirty="0" smtClean="0">
                <a:latin typeface="Arial" pitchFamily="34" charset="0"/>
                <a:cs typeface="Arial" pitchFamily="34" charset="0"/>
              </a:rPr>
              <a:t>Since 2012, trade value between US-Myanmar quadrupled (</a:t>
            </a:r>
            <a:r>
              <a:rPr lang="en-US" sz="1600" i="1" dirty="0" smtClean="0">
                <a:latin typeface="Arial" pitchFamily="34" charset="0"/>
                <a:cs typeface="Arial" pitchFamily="34" charset="0"/>
              </a:rPr>
              <a:t>USD 438 billion</a:t>
            </a:r>
            <a:r>
              <a:rPr lang="en-US" sz="1600" dirty="0" smtClean="0">
                <a:latin typeface="Arial" pitchFamily="34" charset="0"/>
                <a:cs typeface="Arial" pitchFamily="34" charset="0"/>
              </a:rPr>
              <a:t>)</a:t>
            </a:r>
            <a:endParaRPr lang="en-US" sz="1600" dirty="0">
              <a:latin typeface="Arial" pitchFamily="34" charset="0"/>
              <a:cs typeface="Arial" pitchFamily="34" charset="0"/>
            </a:endParaRPr>
          </a:p>
          <a:p>
            <a:pPr algn="just">
              <a:buFont typeface="Arial" pitchFamily="34" charset="0"/>
              <a:buChar char="•"/>
            </a:pPr>
            <a:endParaRPr lang="en-US" sz="1600" dirty="0" smtClean="0">
              <a:latin typeface="Arial" pitchFamily="34" charset="0"/>
              <a:cs typeface="Arial" pitchFamily="34" charset="0"/>
            </a:endParaRPr>
          </a:p>
          <a:p>
            <a:pPr marL="171450" indent="-171450" algn="just">
              <a:buFont typeface="Arial" panose="020B0604020202020204" pitchFamily="34" charset="0"/>
              <a:buChar char="•"/>
            </a:pPr>
            <a:r>
              <a:rPr lang="en-US" sz="1600" dirty="0" smtClean="0">
                <a:latin typeface="Arial" pitchFamily="34" charset="0"/>
                <a:cs typeface="Arial" pitchFamily="34" charset="0"/>
              </a:rPr>
              <a:t>EU and US allow Myanmar to be eligible for their Generalized System of Preferences (GSP)</a:t>
            </a:r>
          </a:p>
          <a:p>
            <a:pPr lvl="1" algn="just"/>
            <a:r>
              <a:rPr lang="en-US" sz="1600" dirty="0" smtClean="0">
                <a:latin typeface="Arial" pitchFamily="34" charset="0"/>
                <a:cs typeface="Arial" pitchFamily="34" charset="0"/>
                <a:sym typeface="Wingdings" panose="05000000000000000000" pitchFamily="2" charset="2"/>
              </a:rPr>
              <a:t> R</a:t>
            </a:r>
            <a:r>
              <a:rPr lang="en-US" sz="1600" dirty="0" smtClean="0">
                <a:latin typeface="Arial" pitchFamily="34" charset="0"/>
                <a:cs typeface="Arial" pitchFamily="34" charset="0"/>
              </a:rPr>
              <a:t>educed tariff rates on exporting products</a:t>
            </a:r>
          </a:p>
          <a:p>
            <a:pPr marL="628650" lvl="1" indent="-171450" algn="just">
              <a:buFont typeface="Arial" panose="020B0604020202020204" pitchFamily="34" charset="0"/>
              <a:buChar char="•"/>
            </a:pPr>
            <a:endParaRPr lang="en-US" sz="1600" dirty="0" smtClean="0">
              <a:latin typeface="Arial" pitchFamily="34" charset="0"/>
              <a:cs typeface="Arial" pitchFamily="34" charset="0"/>
            </a:endParaRPr>
          </a:p>
          <a:p>
            <a:pPr marL="171450" indent="-171450" algn="just">
              <a:buFont typeface="Arial" panose="020B0604020202020204" pitchFamily="34" charset="0"/>
              <a:buChar char="•"/>
            </a:pPr>
            <a:r>
              <a:rPr lang="en-US" sz="1600" dirty="0" smtClean="0">
                <a:latin typeface="Arial" pitchFamily="34" charset="0"/>
                <a:cs typeface="Arial" pitchFamily="34" charset="0"/>
              </a:rPr>
              <a:t>Biggest advantage</a:t>
            </a:r>
          </a:p>
          <a:p>
            <a:pPr marL="628650" lvl="1" indent="-171450" algn="just">
              <a:buFont typeface="Arial" panose="020B0604020202020204" pitchFamily="34" charset="0"/>
              <a:buChar char="•"/>
            </a:pPr>
            <a:r>
              <a:rPr lang="en-US" sz="1600" dirty="0" smtClean="0">
                <a:latin typeface="Arial" pitchFamily="34" charset="0"/>
                <a:cs typeface="Arial" pitchFamily="34" charset="0"/>
              </a:rPr>
              <a:t>Lowest minimum wage in ASEAN</a:t>
            </a:r>
          </a:p>
          <a:p>
            <a:pPr algn="just"/>
            <a:endParaRPr lang="en-US" sz="1600" dirty="0" smtClean="0">
              <a:latin typeface="Arial" pitchFamily="34" charset="0"/>
              <a:cs typeface="Arial" pitchFamily="34" charset="0"/>
            </a:endParaRPr>
          </a:p>
          <a:p>
            <a:pPr marL="171450" indent="-171450" algn="just">
              <a:buFont typeface="Arial" panose="020B0604020202020204" pitchFamily="34" charset="0"/>
              <a:buChar char="•"/>
            </a:pPr>
            <a:r>
              <a:rPr lang="en-US" sz="1600" dirty="0" smtClean="0">
                <a:latin typeface="Arial" pitchFamily="34" charset="0"/>
                <a:cs typeface="Arial" pitchFamily="34" charset="0"/>
              </a:rPr>
              <a:t>2017: New Investment Law – Still not that clear</a:t>
            </a:r>
          </a:p>
          <a:p>
            <a:pPr marL="171450" indent="-171450" algn="just">
              <a:buFont typeface="Arial" panose="020B0604020202020204" pitchFamily="34" charset="0"/>
              <a:buChar char="•"/>
            </a:pPr>
            <a:endParaRPr lang="en-US" sz="1600" dirty="0" smtClean="0">
              <a:latin typeface="Arial" pitchFamily="34" charset="0"/>
              <a:cs typeface="Arial" pitchFamily="34" charset="0"/>
            </a:endParaRPr>
          </a:p>
          <a:p>
            <a:pPr marL="171450" indent="-171450" algn="just">
              <a:buFont typeface="Arial" panose="020B0604020202020204" pitchFamily="34" charset="0"/>
              <a:buChar char="•"/>
            </a:pPr>
            <a:r>
              <a:rPr lang="en-US" sz="1600" dirty="0" smtClean="0">
                <a:latin typeface="Arial" pitchFamily="34" charset="0"/>
                <a:cs typeface="Arial" pitchFamily="34" charset="0"/>
              </a:rPr>
              <a:t>After 2012, significant FDI increase</a:t>
            </a:r>
          </a:p>
          <a:p>
            <a:pPr marL="628650" lvl="1" indent="-171450" algn="just">
              <a:buFont typeface="Arial" panose="020B0604020202020204" pitchFamily="34" charset="0"/>
              <a:buChar char="•"/>
            </a:pPr>
            <a:r>
              <a:rPr lang="en-US" sz="1600" dirty="0" smtClean="0">
                <a:latin typeface="Arial" pitchFamily="34" charset="0"/>
                <a:cs typeface="Arial" pitchFamily="34" charset="0"/>
              </a:rPr>
              <a:t>USD 9.5 billion in 2015/2016</a:t>
            </a:r>
            <a:endParaRPr lang="en-US" sz="1600" dirty="0" smtClean="0">
              <a:latin typeface="Arial" pitchFamily="34" charset="0"/>
              <a:ea typeface="Calibri"/>
              <a:cs typeface="Arial" pitchFamily="34" charset="0"/>
            </a:endParaRPr>
          </a:p>
          <a:p>
            <a:pPr algn="just">
              <a:lnSpc>
                <a:spcPct val="115000"/>
              </a:lnSpc>
              <a:spcAft>
                <a:spcPts val="1200"/>
              </a:spcAft>
            </a:pPr>
            <a:endParaRPr lang="en-US" sz="1600" dirty="0" smtClean="0">
              <a:latin typeface="Arial" pitchFamily="34" charset="0"/>
              <a:ea typeface="Calibri"/>
              <a:cs typeface="Arial" pitchFamily="34" charset="0"/>
            </a:endParaRPr>
          </a:p>
          <a:p>
            <a:pPr algn="just">
              <a:lnSpc>
                <a:spcPct val="115000"/>
              </a:lnSpc>
              <a:spcAft>
                <a:spcPts val="1200"/>
              </a:spcAft>
            </a:pPr>
            <a:endParaRPr lang="en-US" sz="1600" dirty="0" smtClean="0">
              <a:latin typeface="Arial" pitchFamily="34" charset="0"/>
              <a:ea typeface="Calibri"/>
              <a:cs typeface="Arial" pitchFamily="34" charset="0"/>
            </a:endParaRPr>
          </a:p>
          <a:p>
            <a:endParaRPr lang="en-US" sz="2400" dirty="0"/>
          </a:p>
        </p:txBody>
      </p:sp>
      <p:graphicFrame>
        <p:nvGraphicFramePr>
          <p:cNvPr id="7" name="Chart 6"/>
          <p:cNvGraphicFramePr/>
          <p:nvPr>
            <p:extLst>
              <p:ext uri="{D42A27DB-BD31-4B8C-83A1-F6EECF244321}">
                <p14:modId xmlns:p14="http://schemas.microsoft.com/office/powerpoint/2010/main" val="323115256"/>
              </p:ext>
            </p:extLst>
          </p:nvPr>
        </p:nvGraphicFramePr>
        <p:xfrm>
          <a:off x="3512457" y="1252330"/>
          <a:ext cx="6386287" cy="442275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Myanmar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graphicFrame>
        <p:nvGraphicFramePr>
          <p:cNvPr id="6" name="Chart 5"/>
          <p:cNvGraphicFramePr/>
          <p:nvPr>
            <p:extLst>
              <p:ext uri="{D42A27DB-BD31-4B8C-83A1-F6EECF244321}">
                <p14:modId xmlns:p14="http://schemas.microsoft.com/office/powerpoint/2010/main" val="4254900760"/>
              </p:ext>
            </p:extLst>
          </p:nvPr>
        </p:nvGraphicFramePr>
        <p:xfrm>
          <a:off x="4285671" y="1831939"/>
          <a:ext cx="4749306" cy="2814202"/>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406399" y="1009199"/>
            <a:ext cx="2822135" cy="338554"/>
          </a:xfrm>
          <a:prstGeom prst="rect">
            <a:avLst/>
          </a:prstGeom>
          <a:noFill/>
        </p:spPr>
        <p:txBody>
          <a:bodyPr wrap="square" rtlCol="0">
            <a:spAutoFit/>
          </a:bodyPr>
          <a:lstStyle/>
          <a:p>
            <a:r>
              <a:rPr lang="en-US" sz="1600" b="1" dirty="0" smtClean="0">
                <a:solidFill>
                  <a:srgbClr val="FF0000"/>
                </a:solidFill>
                <a:latin typeface="Arial" pitchFamily="34" charset="0"/>
                <a:cs typeface="Arial" pitchFamily="34" charset="0"/>
              </a:rPr>
              <a:t>Garment and Footwear </a:t>
            </a:r>
            <a:endParaRPr lang="en-US" sz="1600" b="1" dirty="0">
              <a:solidFill>
                <a:srgbClr val="FF0000"/>
              </a:solidFill>
              <a:latin typeface="Arial" pitchFamily="34" charset="0"/>
              <a:cs typeface="Arial" pitchFamily="34" charset="0"/>
            </a:endParaRPr>
          </a:p>
        </p:txBody>
      </p:sp>
      <p:sp>
        <p:nvSpPr>
          <p:cNvPr id="8" name="TextBox 7"/>
          <p:cNvSpPr txBox="1"/>
          <p:nvPr/>
        </p:nvSpPr>
        <p:spPr>
          <a:xfrm>
            <a:off x="98854" y="1598141"/>
            <a:ext cx="4075213" cy="4278094"/>
          </a:xfrm>
          <a:prstGeom prst="rect">
            <a:avLst/>
          </a:prstGeom>
          <a:noFill/>
        </p:spPr>
        <p:txBody>
          <a:bodyPr wrap="square" rtlCol="0">
            <a:spAutoFit/>
          </a:bodyPr>
          <a:lstStyle/>
          <a:p>
            <a:pPr marL="171450" indent="-171450" algn="just">
              <a:buFont typeface="Arial" panose="020B0604020202020204" pitchFamily="34" charset="0"/>
              <a:buChar char="•"/>
            </a:pPr>
            <a:r>
              <a:rPr lang="en-US" sz="1400" dirty="0" smtClean="0">
                <a:latin typeface="Arial" pitchFamily="34" charset="0"/>
                <a:cs typeface="Arial" pitchFamily="34" charset="0"/>
              </a:rPr>
              <a:t>Garment export</a:t>
            </a:r>
          </a:p>
          <a:p>
            <a:pPr marL="628650" lvl="1" indent="-171450" algn="just">
              <a:buFont typeface="Arial" panose="020B0604020202020204" pitchFamily="34" charset="0"/>
              <a:buChar char="•"/>
            </a:pPr>
            <a:r>
              <a:rPr lang="en-US" sz="1400" dirty="0" smtClean="0">
                <a:latin typeface="Arial" pitchFamily="34" charset="0"/>
                <a:cs typeface="Arial" pitchFamily="34" charset="0"/>
              </a:rPr>
              <a:t>Target of USD 4 billion by 2020 is possible</a:t>
            </a:r>
          </a:p>
          <a:p>
            <a:pPr algn="just">
              <a:buFont typeface="Arial" pitchFamily="34" charset="0"/>
              <a:buChar char="•"/>
            </a:pPr>
            <a:endParaRPr lang="en-US" sz="1400" dirty="0" smtClean="0">
              <a:latin typeface="Arial" pitchFamily="34" charset="0"/>
              <a:cs typeface="Arial" pitchFamily="34" charset="0"/>
            </a:endParaRPr>
          </a:p>
          <a:p>
            <a:pPr marL="171450" indent="-171450" algn="just">
              <a:buFont typeface="Arial" panose="020B0604020202020204" pitchFamily="34" charset="0"/>
              <a:buChar char="•"/>
            </a:pPr>
            <a:r>
              <a:rPr lang="en-US" sz="1400" dirty="0" smtClean="0">
                <a:latin typeface="Arial" pitchFamily="34" charset="0"/>
                <a:cs typeface="Arial" pitchFamily="34" charset="0"/>
              </a:rPr>
              <a:t>2015: garment sector the biggest beneficiary of the EU GSP (</a:t>
            </a:r>
            <a:r>
              <a:rPr lang="en-US" sz="1400" i="1" dirty="0" smtClean="0">
                <a:latin typeface="Arial" pitchFamily="34" charset="0"/>
                <a:cs typeface="Arial" pitchFamily="34" charset="0"/>
              </a:rPr>
              <a:t>62% of exports to the EU</a:t>
            </a:r>
            <a:r>
              <a:rPr lang="en-US" sz="1400" dirty="0" smtClean="0">
                <a:latin typeface="Arial" pitchFamily="34" charset="0"/>
                <a:cs typeface="Arial" pitchFamily="34" charset="0"/>
              </a:rPr>
              <a:t>)</a:t>
            </a:r>
          </a:p>
          <a:p>
            <a:pPr algn="just">
              <a:buFont typeface="Arial" pitchFamily="34" charset="0"/>
              <a:buChar char="•"/>
            </a:pPr>
            <a:endParaRPr lang="en-US" sz="1400" dirty="0" smtClean="0">
              <a:latin typeface="Arial" pitchFamily="34" charset="0"/>
              <a:cs typeface="Arial" pitchFamily="34" charset="0"/>
            </a:endParaRPr>
          </a:p>
          <a:p>
            <a:pPr marL="171450" indent="-171450" algn="just">
              <a:buFont typeface="Arial" panose="020B0604020202020204" pitchFamily="34" charset="0"/>
              <a:buChar char="•"/>
            </a:pPr>
            <a:r>
              <a:rPr lang="en-US" sz="1400" dirty="0" smtClean="0">
                <a:latin typeface="Arial" pitchFamily="34" charset="0"/>
                <a:cs typeface="Arial" pitchFamily="34" charset="0"/>
              </a:rPr>
              <a:t>Industry known for its cut-make-pack (CMP) systems or contracts</a:t>
            </a:r>
          </a:p>
          <a:p>
            <a:pPr marL="628650" lvl="1" indent="-171450" algn="just">
              <a:buFont typeface="Arial" panose="020B0604020202020204" pitchFamily="34" charset="0"/>
              <a:buChar char="•"/>
            </a:pPr>
            <a:r>
              <a:rPr lang="en-US" sz="1400" dirty="0" smtClean="0">
                <a:latin typeface="Arial" pitchFamily="34" charset="0"/>
                <a:cs typeface="Arial" pitchFamily="34" charset="0"/>
              </a:rPr>
              <a:t>33% exported to Japan</a:t>
            </a:r>
          </a:p>
          <a:p>
            <a:pPr marL="628650" lvl="1" indent="-171450" algn="just">
              <a:buFont typeface="Arial" panose="020B0604020202020204" pitchFamily="34" charset="0"/>
              <a:buChar char="•"/>
            </a:pPr>
            <a:r>
              <a:rPr lang="en-US" sz="1400" dirty="0" smtClean="0">
                <a:latin typeface="Arial" pitchFamily="34" charset="0"/>
                <a:cs typeface="Arial" pitchFamily="34" charset="0"/>
              </a:rPr>
              <a:t>25% each to the EU and South Korea</a:t>
            </a:r>
          </a:p>
          <a:p>
            <a:pPr marL="628650" lvl="1" indent="-171450" algn="just">
              <a:buFont typeface="Arial" panose="020B0604020202020204" pitchFamily="34" charset="0"/>
              <a:buChar char="•"/>
            </a:pPr>
            <a:r>
              <a:rPr lang="en-US" sz="1400" dirty="0" smtClean="0">
                <a:latin typeface="Arial" pitchFamily="34" charset="0"/>
                <a:cs typeface="Arial" pitchFamily="34" charset="0"/>
              </a:rPr>
              <a:t>2.4% each to the US and China.</a:t>
            </a:r>
          </a:p>
          <a:p>
            <a:pPr algn="just">
              <a:buFont typeface="Arial" pitchFamily="34" charset="0"/>
              <a:buChar char="•"/>
            </a:pPr>
            <a:endParaRPr lang="en-US" sz="1400" dirty="0" smtClean="0">
              <a:latin typeface="Arial" pitchFamily="34" charset="0"/>
              <a:cs typeface="Arial" pitchFamily="34" charset="0"/>
            </a:endParaRPr>
          </a:p>
          <a:p>
            <a:pPr marL="171450" indent="-171450" algn="just">
              <a:buFont typeface="Arial" panose="020B0604020202020204" pitchFamily="34" charset="0"/>
              <a:buChar char="•"/>
            </a:pPr>
            <a:r>
              <a:rPr lang="en-US" sz="1400" dirty="0" smtClean="0">
                <a:latin typeface="Arial" pitchFamily="34" charset="0"/>
                <a:cs typeface="Arial" pitchFamily="34" charset="0"/>
              </a:rPr>
              <a:t>US expected to increase its share in textile exports</a:t>
            </a:r>
          </a:p>
          <a:p>
            <a:pPr marL="628650" lvl="1" indent="-171450" algn="just">
              <a:buFont typeface="Arial" panose="020B0604020202020204" pitchFamily="34" charset="0"/>
              <a:buChar char="•"/>
            </a:pPr>
            <a:r>
              <a:rPr lang="en-US" sz="1400" dirty="0" smtClean="0">
                <a:latin typeface="Arial" pitchFamily="34" charset="0"/>
                <a:cs typeface="Arial" pitchFamily="34" charset="0"/>
              </a:rPr>
              <a:t>US used to import more than a quarter of Myanmar’s textile exports</a:t>
            </a:r>
            <a:r>
              <a:rPr lang="en-US" sz="1400" dirty="0">
                <a:latin typeface="Arial" pitchFamily="34" charset="0"/>
                <a:cs typeface="Arial" pitchFamily="34" charset="0"/>
              </a:rPr>
              <a:t> </a:t>
            </a:r>
            <a:r>
              <a:rPr lang="en-US" sz="1400" dirty="0" smtClean="0">
                <a:latin typeface="Arial" pitchFamily="34" charset="0"/>
                <a:cs typeface="Arial" pitchFamily="34" charset="0"/>
              </a:rPr>
              <a:t>(</a:t>
            </a:r>
            <a:r>
              <a:rPr lang="en-US" sz="1400" i="1" dirty="0" smtClean="0">
                <a:latin typeface="Arial" pitchFamily="34" charset="0"/>
                <a:cs typeface="Arial" pitchFamily="34" charset="0"/>
              </a:rPr>
              <a:t>before economic sanction</a:t>
            </a:r>
            <a:r>
              <a:rPr lang="en-US" sz="1400" dirty="0" smtClean="0">
                <a:latin typeface="Arial" pitchFamily="34" charset="0"/>
                <a:cs typeface="Arial" pitchFamily="34" charset="0"/>
              </a:rPr>
              <a:t>)</a:t>
            </a:r>
          </a:p>
          <a:p>
            <a:endParaRPr lang="en-US" sz="2000" dirty="0"/>
          </a:p>
        </p:txBody>
      </p:sp>
      <p:sp>
        <p:nvSpPr>
          <p:cNvPr id="10" name="TextBox 9"/>
          <p:cNvSpPr txBox="1"/>
          <p:nvPr/>
        </p:nvSpPr>
        <p:spPr>
          <a:xfrm>
            <a:off x="6909486" y="4738180"/>
            <a:ext cx="1853514" cy="538609"/>
          </a:xfrm>
          <a:prstGeom prst="rect">
            <a:avLst/>
          </a:prstGeom>
          <a:noFill/>
        </p:spPr>
        <p:txBody>
          <a:bodyPr wrap="square" rtlCol="0">
            <a:spAutoFit/>
          </a:bodyPr>
          <a:lstStyle/>
          <a:p>
            <a:pPr algn="r"/>
            <a:r>
              <a:rPr lang="en-US" sz="1100" i="1" dirty="0" smtClean="0">
                <a:latin typeface="Arial" pitchFamily="34" charset="0"/>
                <a:cs typeface="Arial" pitchFamily="34" charset="0"/>
              </a:rPr>
              <a:t>Source: MGMA</a:t>
            </a:r>
          </a:p>
          <a:p>
            <a:endParaRPr lang="en-US" i="1"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industries for FDI manufacturing – Myanmar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7" name="TextBox 6"/>
          <p:cNvSpPr txBox="1"/>
          <p:nvPr/>
        </p:nvSpPr>
        <p:spPr>
          <a:xfrm>
            <a:off x="406399" y="1009199"/>
            <a:ext cx="2822135" cy="338554"/>
          </a:xfrm>
          <a:prstGeom prst="rect">
            <a:avLst/>
          </a:prstGeom>
          <a:noFill/>
        </p:spPr>
        <p:txBody>
          <a:bodyPr wrap="square" rtlCol="0">
            <a:spAutoFit/>
          </a:bodyPr>
          <a:lstStyle/>
          <a:p>
            <a:r>
              <a:rPr lang="en-US" sz="1600" b="1" dirty="0" smtClean="0">
                <a:solidFill>
                  <a:srgbClr val="FF0000"/>
                </a:solidFill>
                <a:latin typeface="Arial" pitchFamily="34" charset="0"/>
                <a:cs typeface="Arial" pitchFamily="34" charset="0"/>
              </a:rPr>
              <a:t>Food and Beverage </a:t>
            </a:r>
            <a:endParaRPr lang="en-US" sz="1600" b="1" dirty="0">
              <a:solidFill>
                <a:srgbClr val="FF0000"/>
              </a:solidFill>
              <a:latin typeface="Arial" pitchFamily="34" charset="0"/>
              <a:cs typeface="Arial" pitchFamily="34" charset="0"/>
            </a:endParaRPr>
          </a:p>
        </p:txBody>
      </p:sp>
      <p:sp>
        <p:nvSpPr>
          <p:cNvPr id="8" name="TextBox 7"/>
          <p:cNvSpPr txBox="1"/>
          <p:nvPr/>
        </p:nvSpPr>
        <p:spPr>
          <a:xfrm>
            <a:off x="210457" y="1378531"/>
            <a:ext cx="4975654" cy="3754874"/>
          </a:xfrm>
          <a:prstGeom prst="rect">
            <a:avLst/>
          </a:prstGeom>
          <a:noFill/>
        </p:spPr>
        <p:txBody>
          <a:bodyPr wrap="square" rtlCol="0">
            <a:spAutoFit/>
          </a:bodyPr>
          <a:lstStyle/>
          <a:p>
            <a:pPr algn="just">
              <a:buFont typeface="Arial" pitchFamily="34" charset="0"/>
              <a:buChar char="•"/>
            </a:pPr>
            <a:r>
              <a:rPr lang="en-US" sz="1400" dirty="0" smtClean="0">
                <a:latin typeface="Arial" pitchFamily="34" charset="0"/>
                <a:cs typeface="Arial" pitchFamily="34" charset="0"/>
              </a:rPr>
              <a:t>   Population</a:t>
            </a:r>
          </a:p>
          <a:p>
            <a:pPr marL="628650" lvl="1" indent="-171450" algn="just">
              <a:buFont typeface="Arial" panose="020B0604020202020204" pitchFamily="34" charset="0"/>
              <a:buChar char="•"/>
            </a:pPr>
            <a:r>
              <a:rPr lang="en-US" sz="1400" dirty="0" smtClean="0">
                <a:latin typeface="Arial" pitchFamily="34" charset="0"/>
                <a:cs typeface="Arial" pitchFamily="34" charset="0"/>
              </a:rPr>
              <a:t>53.9 million (</a:t>
            </a:r>
            <a:r>
              <a:rPr lang="en-US" sz="1400" i="1" dirty="0" smtClean="0">
                <a:latin typeface="Arial" pitchFamily="34" charset="0"/>
                <a:cs typeface="Arial" pitchFamily="34" charset="0"/>
              </a:rPr>
              <a:t>urban population rate: 36.8%, young population with a medium age of 27.9</a:t>
            </a:r>
            <a:r>
              <a:rPr lang="en-US" sz="1400" dirty="0" smtClean="0">
                <a:latin typeface="Arial" pitchFamily="34" charset="0"/>
                <a:cs typeface="Arial" pitchFamily="34" charset="0"/>
              </a:rPr>
              <a:t>)</a:t>
            </a:r>
          </a:p>
          <a:p>
            <a:pPr marL="628650" lvl="1" indent="-171450" algn="just">
              <a:buFont typeface="Arial" panose="020B0604020202020204" pitchFamily="34" charset="0"/>
              <a:buChar char="•"/>
            </a:pPr>
            <a:r>
              <a:rPr lang="en-US" sz="1400" dirty="0" smtClean="0">
                <a:latin typeface="Arial" pitchFamily="34" charset="0"/>
                <a:cs typeface="Arial" pitchFamily="34" charset="0"/>
              </a:rPr>
              <a:t>Middle class: double by 2020</a:t>
            </a:r>
          </a:p>
          <a:p>
            <a:pPr marL="628650" lvl="1" indent="-171450" algn="just">
              <a:buFont typeface="Arial" panose="020B0604020202020204" pitchFamily="34" charset="0"/>
              <a:buChar char="•"/>
            </a:pPr>
            <a:r>
              <a:rPr lang="en-US" sz="1400" dirty="0" smtClean="0">
                <a:latin typeface="Arial" pitchFamily="34" charset="0"/>
                <a:cs typeface="Arial" pitchFamily="34" charset="0"/>
              </a:rPr>
              <a:t>75% of workforce work in agriculture</a:t>
            </a:r>
          </a:p>
          <a:p>
            <a:pPr algn="just"/>
            <a:endParaRPr lang="en-US" sz="1400" dirty="0" smtClean="0">
              <a:latin typeface="Arial" pitchFamily="34" charset="0"/>
              <a:cs typeface="Arial" pitchFamily="34" charset="0"/>
            </a:endParaRPr>
          </a:p>
          <a:p>
            <a:pPr marL="171450" indent="-171450" algn="just">
              <a:buFont typeface="Arial" panose="020B0604020202020204" pitchFamily="34" charset="0"/>
              <a:buChar char="•"/>
            </a:pPr>
            <a:r>
              <a:rPr lang="en-US" sz="1400" dirty="0" smtClean="0">
                <a:latin typeface="Arial" pitchFamily="34" charset="0"/>
                <a:cs typeface="Arial" pitchFamily="34" charset="0"/>
              </a:rPr>
              <a:t>GDP per capita</a:t>
            </a:r>
          </a:p>
          <a:p>
            <a:pPr marL="628650" lvl="1" indent="-171450" algn="just">
              <a:buFont typeface="Arial" panose="020B0604020202020204" pitchFamily="34" charset="0"/>
              <a:buChar char="•"/>
            </a:pPr>
            <a:r>
              <a:rPr lang="en-US" sz="1400" dirty="0" smtClean="0">
                <a:latin typeface="Arial" pitchFamily="34" charset="0"/>
                <a:cs typeface="Arial" pitchFamily="34" charset="0"/>
              </a:rPr>
              <a:t>2010: USD 1,300</a:t>
            </a:r>
          </a:p>
          <a:p>
            <a:pPr marL="628650" lvl="1" indent="-171450" algn="just">
              <a:buFont typeface="Arial" panose="020B0604020202020204" pitchFamily="34" charset="0"/>
              <a:buChar char="•"/>
            </a:pPr>
            <a:r>
              <a:rPr lang="en-US" sz="1400" dirty="0" smtClean="0">
                <a:latin typeface="Arial" pitchFamily="34" charset="0"/>
                <a:cs typeface="Arial" pitchFamily="34" charset="0"/>
              </a:rPr>
              <a:t>2030: USD 5,100</a:t>
            </a:r>
          </a:p>
          <a:p>
            <a:pPr algn="just"/>
            <a:endParaRPr lang="en-US" sz="1400" dirty="0" smtClean="0">
              <a:latin typeface="Arial" pitchFamily="34" charset="0"/>
              <a:cs typeface="Arial" pitchFamily="34" charset="0"/>
            </a:endParaRPr>
          </a:p>
          <a:p>
            <a:pPr marL="171450" indent="-171450" algn="just">
              <a:buFont typeface="Arial" panose="020B0604020202020204" pitchFamily="34" charset="0"/>
              <a:buChar char="•"/>
            </a:pPr>
            <a:r>
              <a:rPr lang="en-US" sz="1400" dirty="0" smtClean="0">
                <a:latin typeface="Arial" pitchFamily="34" charset="0"/>
                <a:cs typeface="Arial" pitchFamily="34" charset="0"/>
              </a:rPr>
              <a:t>Consumer spending (2030): over USD 100 billion/year</a:t>
            </a:r>
          </a:p>
          <a:p>
            <a:pPr algn="just"/>
            <a:endParaRPr lang="en-US" sz="1400" dirty="0" smtClean="0">
              <a:latin typeface="Arial" pitchFamily="34" charset="0"/>
              <a:cs typeface="Arial" pitchFamily="34" charset="0"/>
            </a:endParaRPr>
          </a:p>
          <a:p>
            <a:pPr marL="171450" indent="-171450" algn="just">
              <a:buFont typeface="Arial" panose="020B0604020202020204" pitchFamily="34" charset="0"/>
              <a:buChar char="•"/>
            </a:pPr>
            <a:r>
              <a:rPr lang="en-US" sz="1400" dirty="0" smtClean="0">
                <a:latin typeface="Arial" pitchFamily="34" charset="0"/>
                <a:cs typeface="Arial" pitchFamily="34" charset="0"/>
              </a:rPr>
              <a:t>Stock supply for retail market: double by </a:t>
            </a:r>
            <a:r>
              <a:rPr lang="en-US" sz="1400" dirty="0" smtClean="0">
                <a:latin typeface="Arial" pitchFamily="34" charset="0"/>
                <a:cs typeface="Arial" pitchFamily="34" charset="0"/>
              </a:rPr>
              <a:t>2018</a:t>
            </a:r>
          </a:p>
          <a:p>
            <a:pPr marL="171450" indent="-171450" algn="just">
              <a:buFont typeface="Arial" panose="020B0604020202020204" pitchFamily="34" charset="0"/>
              <a:buChar char="•"/>
            </a:pPr>
            <a:endParaRPr lang="en-US" sz="1400" dirty="0" smtClean="0">
              <a:latin typeface="Arial" pitchFamily="34" charset="0"/>
              <a:cs typeface="Arial" pitchFamily="34" charset="0"/>
            </a:endParaRPr>
          </a:p>
          <a:p>
            <a:pPr marL="171450" indent="-171450" algn="just">
              <a:buFont typeface="Arial" panose="020B0604020202020204" pitchFamily="34" charset="0"/>
              <a:buChar char="•"/>
            </a:pPr>
            <a:r>
              <a:rPr lang="en-US" sz="1400" dirty="0" smtClean="0">
                <a:latin typeface="Arial" pitchFamily="34" charset="0"/>
                <a:cs typeface="Arial" pitchFamily="34" charset="0"/>
              </a:rPr>
              <a:t>Overall value of packaged food sales and soft drinks sales is growing at a CAGR of 15% and 23% between 2014-2018</a:t>
            </a:r>
          </a:p>
        </p:txBody>
      </p:sp>
      <p:graphicFrame>
        <p:nvGraphicFramePr>
          <p:cNvPr id="10" name="Chart 9"/>
          <p:cNvGraphicFramePr/>
          <p:nvPr>
            <p:extLst>
              <p:ext uri="{D42A27DB-BD31-4B8C-83A1-F6EECF244321}">
                <p14:modId xmlns:p14="http://schemas.microsoft.com/office/powerpoint/2010/main" val="1555388557"/>
              </p:ext>
            </p:extLst>
          </p:nvPr>
        </p:nvGraphicFramePr>
        <p:xfrm>
          <a:off x="3926556" y="1531070"/>
          <a:ext cx="6096000" cy="4064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45920" y="2800695"/>
            <a:ext cx="5385974" cy="822960"/>
          </a:xfrm>
        </p:spPr>
        <p:txBody>
          <a:bodyPr>
            <a:noAutofit/>
          </a:bodyPr>
          <a:lstStyle/>
          <a:p>
            <a:r>
              <a:rPr lang="en-US" sz="1800" b="1" dirty="0" smtClean="0"/>
              <a:t>3. Top investing countries </a:t>
            </a:r>
            <a:r>
              <a:rPr lang="en-US" sz="1600" dirty="0" smtClean="0">
                <a:solidFill>
                  <a:schemeClr val="bg1">
                    <a:lumMod val="50000"/>
                  </a:schemeClr>
                </a:solidFill>
              </a:rPr>
              <a:t/>
            </a:r>
            <a:br>
              <a:rPr lang="en-US" sz="1600" dirty="0" smtClean="0">
                <a:solidFill>
                  <a:schemeClr val="bg1">
                    <a:lumMod val="50000"/>
                  </a:schemeClr>
                </a:solidFill>
              </a:rPr>
            </a:br>
            <a:endParaRPr lang="en-US" sz="1600" dirty="0">
              <a:solidFill>
                <a:schemeClr val="bg1">
                  <a:lumMod val="50000"/>
                </a:schemeClr>
              </a:solidFill>
            </a:endParaRPr>
          </a:p>
        </p:txBody>
      </p:sp>
    </p:spTree>
    <p:extLst>
      <p:ext uri="{BB962C8B-B14F-4D97-AF65-F5344CB8AC3E}">
        <p14:creationId xmlns:p14="http://schemas.microsoft.com/office/powerpoint/2010/main" val="35329620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investing countries – Vietnam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7" name="TextBox 6"/>
          <p:cNvSpPr txBox="1"/>
          <p:nvPr/>
        </p:nvSpPr>
        <p:spPr>
          <a:xfrm>
            <a:off x="406399" y="1009199"/>
            <a:ext cx="2822135" cy="338554"/>
          </a:xfrm>
          <a:prstGeom prst="rect">
            <a:avLst/>
          </a:prstGeom>
          <a:noFill/>
        </p:spPr>
        <p:txBody>
          <a:bodyPr wrap="square" rtlCol="0">
            <a:spAutoFit/>
          </a:bodyPr>
          <a:lstStyle/>
          <a:p>
            <a:r>
              <a:rPr lang="en-US" sz="1600" b="1" dirty="0" smtClean="0">
                <a:solidFill>
                  <a:srgbClr val="FF0000"/>
                </a:solidFill>
                <a:latin typeface="Arial" pitchFamily="34" charset="0"/>
                <a:cs typeface="Arial" pitchFamily="34" charset="0"/>
              </a:rPr>
              <a:t>Textile and Footwear </a:t>
            </a:r>
            <a:endParaRPr lang="en-US" sz="1600" b="1" dirty="0">
              <a:solidFill>
                <a:srgbClr val="FF0000"/>
              </a:solidFill>
              <a:latin typeface="Arial" pitchFamily="34" charset="0"/>
              <a:cs typeface="Arial" pitchFamily="34" charset="0"/>
            </a:endParaRPr>
          </a:p>
        </p:txBody>
      </p:sp>
      <p:sp>
        <p:nvSpPr>
          <p:cNvPr id="9" name="TextBox 8"/>
          <p:cNvSpPr txBox="1"/>
          <p:nvPr/>
        </p:nvSpPr>
        <p:spPr>
          <a:xfrm>
            <a:off x="0" y="1378531"/>
            <a:ext cx="8979243" cy="2031325"/>
          </a:xfrm>
          <a:prstGeom prst="rect">
            <a:avLst/>
          </a:prstGeom>
          <a:noFill/>
        </p:spPr>
        <p:txBody>
          <a:bodyPr wrap="square" rtlCol="0">
            <a:spAutoFit/>
          </a:bodyPr>
          <a:lstStyle/>
          <a:p>
            <a:pPr marL="171450" indent="-171450">
              <a:buFont typeface="Arial" panose="020B0604020202020204" pitchFamily="34" charset="0"/>
              <a:buChar char="•"/>
            </a:pPr>
            <a:r>
              <a:rPr lang="en-US" sz="1400" dirty="0" smtClean="0">
                <a:latin typeface="Arial" pitchFamily="34" charset="0"/>
                <a:cs typeface="Arial" pitchFamily="34" charset="0"/>
              </a:rPr>
              <a:t>21% of total FDI since joining WTO </a:t>
            </a:r>
          </a:p>
          <a:p>
            <a:pPr>
              <a:buFont typeface="Arial" pitchFamily="34" charset="0"/>
              <a:buChar char="•"/>
            </a:pPr>
            <a:endParaRPr lang="en-US" sz="1400" dirty="0" smtClean="0">
              <a:latin typeface="Arial" pitchFamily="34" charset="0"/>
              <a:cs typeface="Arial" pitchFamily="34" charset="0"/>
            </a:endParaRPr>
          </a:p>
          <a:p>
            <a:pPr marL="171450" indent="-171450">
              <a:buFont typeface="Arial" panose="020B0604020202020204" pitchFamily="34" charset="0"/>
              <a:buChar char="•"/>
            </a:pPr>
            <a:r>
              <a:rPr lang="en-US" sz="1400" dirty="0" smtClean="0">
                <a:latin typeface="Arial" pitchFamily="34" charset="0"/>
                <a:cs typeface="Arial" pitchFamily="34" charset="0"/>
              </a:rPr>
              <a:t>2012 – 2016: attracted a capital inflow of USD 5 billion from 26 nations</a:t>
            </a:r>
          </a:p>
          <a:p>
            <a:pPr marL="171450" indent="-171450">
              <a:buFont typeface="Arial" panose="020B0604020202020204" pitchFamily="34" charset="0"/>
              <a:buChar char="•"/>
            </a:pPr>
            <a:endParaRPr lang="en-US" sz="1400" dirty="0" smtClean="0">
              <a:latin typeface="Arial" pitchFamily="34" charset="0"/>
              <a:cs typeface="Arial" pitchFamily="34" charset="0"/>
            </a:endParaRPr>
          </a:p>
          <a:p>
            <a:pPr marL="171450" indent="-171450">
              <a:buFont typeface="Arial" panose="020B0604020202020204" pitchFamily="34" charset="0"/>
              <a:buChar char="•"/>
            </a:pPr>
            <a:r>
              <a:rPr lang="en-US" sz="1400" dirty="0" smtClean="0">
                <a:latin typeface="Arial" pitchFamily="34" charset="0"/>
                <a:cs typeface="Arial" pitchFamily="34" charset="0"/>
              </a:rPr>
              <a:t>CPTPP  led by Japan expected to sign in March 2018</a:t>
            </a:r>
          </a:p>
          <a:p>
            <a:pPr marL="171450" indent="-171450">
              <a:buFont typeface="Arial" panose="020B0604020202020204" pitchFamily="34" charset="0"/>
              <a:buChar char="•"/>
            </a:pPr>
            <a:r>
              <a:rPr lang="en-US" sz="1400" dirty="0" smtClean="0">
                <a:latin typeface="Arial" pitchFamily="34" charset="0"/>
                <a:cs typeface="Arial" pitchFamily="34" charset="0"/>
              </a:rPr>
              <a:t>EVFTA anticipated to come into force mid 2018</a:t>
            </a:r>
          </a:p>
          <a:p>
            <a:pPr>
              <a:buFont typeface="Arial" pitchFamily="34" charset="0"/>
              <a:buChar char="•"/>
            </a:pPr>
            <a:endParaRPr lang="en-US" sz="1400" dirty="0" smtClean="0">
              <a:latin typeface="Arial" pitchFamily="34" charset="0"/>
              <a:cs typeface="Arial" pitchFamily="34" charset="0"/>
            </a:endParaRPr>
          </a:p>
          <a:p>
            <a:pPr marL="171450" indent="-171450">
              <a:buFont typeface="Arial" panose="020B0604020202020204" pitchFamily="34" charset="0"/>
              <a:buChar char="•"/>
            </a:pPr>
            <a:r>
              <a:rPr lang="en-US" sz="1400" dirty="0" smtClean="0">
                <a:latin typeface="Arial" pitchFamily="34" charset="0"/>
                <a:cs typeface="Arial" pitchFamily="34" charset="0"/>
              </a:rPr>
              <a:t>228 investment projects: 5 JVs with total registered capital of USD 192 million</a:t>
            </a:r>
          </a:p>
          <a:p>
            <a:pPr marL="628650" lvl="1" indent="-171450">
              <a:buFont typeface="Arial" panose="020B0604020202020204" pitchFamily="34" charset="0"/>
              <a:buChar char="•"/>
            </a:pPr>
            <a:r>
              <a:rPr lang="en-US" sz="1400" dirty="0" smtClean="0">
                <a:latin typeface="Arial" pitchFamily="34" charset="0"/>
                <a:cs typeface="Arial" pitchFamily="34" charset="0"/>
              </a:rPr>
              <a:t>The rest are 100% foreign-owned over 2012-2016</a:t>
            </a:r>
          </a:p>
        </p:txBody>
      </p:sp>
      <p:pic>
        <p:nvPicPr>
          <p:cNvPr id="68610" name="Picture 2" descr="Hình ảnh có liên quan"/>
          <p:cNvPicPr>
            <a:picLocks noChangeAspect="1" noChangeArrowheads="1"/>
          </p:cNvPicPr>
          <p:nvPr/>
        </p:nvPicPr>
        <p:blipFill>
          <a:blip r:embed="rId2"/>
          <a:srcRect/>
          <a:stretch>
            <a:fillRect/>
          </a:stretch>
        </p:blipFill>
        <p:spPr bwMode="auto">
          <a:xfrm>
            <a:off x="812349" y="3432351"/>
            <a:ext cx="1097280" cy="1097280"/>
          </a:xfrm>
          <a:prstGeom prst="rect">
            <a:avLst/>
          </a:prstGeom>
          <a:noFill/>
        </p:spPr>
      </p:pic>
      <p:pic>
        <p:nvPicPr>
          <p:cNvPr id="68612" name="Picture 4" descr="Kết quả hình ảnh cho Korea  flag  png"/>
          <p:cNvPicPr>
            <a:picLocks noChangeAspect="1" noChangeArrowheads="1"/>
          </p:cNvPicPr>
          <p:nvPr/>
        </p:nvPicPr>
        <p:blipFill>
          <a:blip r:embed="rId3"/>
          <a:srcRect/>
          <a:stretch>
            <a:fillRect/>
          </a:stretch>
        </p:blipFill>
        <p:spPr bwMode="auto">
          <a:xfrm>
            <a:off x="3625427" y="3408340"/>
            <a:ext cx="1097280" cy="1097280"/>
          </a:xfrm>
          <a:prstGeom prst="rect">
            <a:avLst/>
          </a:prstGeom>
          <a:noFill/>
        </p:spPr>
      </p:pic>
      <p:pic>
        <p:nvPicPr>
          <p:cNvPr id="68614" name="Picture 6" descr="Kết quả hình ảnh cho China flag  png"/>
          <p:cNvPicPr>
            <a:picLocks noChangeAspect="1" noChangeArrowheads="1"/>
          </p:cNvPicPr>
          <p:nvPr/>
        </p:nvPicPr>
        <p:blipFill>
          <a:blip r:embed="rId4"/>
          <a:srcRect/>
          <a:stretch>
            <a:fillRect/>
          </a:stretch>
        </p:blipFill>
        <p:spPr bwMode="auto">
          <a:xfrm>
            <a:off x="6342485" y="3408341"/>
            <a:ext cx="1097280" cy="1097280"/>
          </a:xfrm>
          <a:prstGeom prst="rect">
            <a:avLst/>
          </a:prstGeom>
          <a:noFill/>
        </p:spPr>
      </p:pic>
      <p:sp>
        <p:nvSpPr>
          <p:cNvPr id="13" name="TextBox 12"/>
          <p:cNvSpPr txBox="1"/>
          <p:nvPr/>
        </p:nvSpPr>
        <p:spPr>
          <a:xfrm>
            <a:off x="101598" y="4529631"/>
            <a:ext cx="2748630" cy="1200329"/>
          </a:xfrm>
          <a:prstGeom prst="rect">
            <a:avLst/>
          </a:prstGeom>
          <a:noFill/>
        </p:spPr>
        <p:txBody>
          <a:bodyPr wrap="square" rtlCol="0">
            <a:spAutoFit/>
          </a:bodyPr>
          <a:lstStyle/>
          <a:p>
            <a:pPr algn="just"/>
            <a:r>
              <a:rPr lang="en-US" sz="1200" dirty="0" smtClean="0">
                <a:latin typeface="Arial" pitchFamily="34" charset="0"/>
                <a:cs typeface="Arial" pitchFamily="34" charset="0"/>
              </a:rPr>
              <a:t>22 projects with registered capital of USD 1.02 billion</a:t>
            </a:r>
          </a:p>
          <a:p>
            <a:pPr algn="just"/>
            <a:endParaRPr lang="en-US" sz="1200" dirty="0" smtClean="0">
              <a:latin typeface="Arial" pitchFamily="34" charset="0"/>
              <a:cs typeface="Arial" pitchFamily="34" charset="0"/>
            </a:endParaRPr>
          </a:p>
          <a:p>
            <a:pPr lvl="0" algn="just"/>
            <a:r>
              <a:rPr lang="en-US" sz="1200" dirty="0" err="1" smtClean="0">
                <a:latin typeface="Arial" pitchFamily="34" charset="0"/>
                <a:cs typeface="Arial" pitchFamily="34" charset="0"/>
              </a:rPr>
              <a:t>Pou</a:t>
            </a:r>
            <a:r>
              <a:rPr lang="en-US" sz="1200" dirty="0" smtClean="0">
                <a:latin typeface="Arial" pitchFamily="34" charset="0"/>
                <a:cs typeface="Arial" pitchFamily="34" charset="0"/>
              </a:rPr>
              <a:t> Chen Group, building factory in HCMC’s Tan Tao IZ</a:t>
            </a:r>
            <a:endParaRPr lang="en-US" sz="1200" dirty="0" smtClean="0"/>
          </a:p>
          <a:p>
            <a:pPr algn="just"/>
            <a:endParaRPr lang="en-US" sz="1200" dirty="0">
              <a:latin typeface="Arial" pitchFamily="34" charset="0"/>
              <a:cs typeface="Arial" pitchFamily="34" charset="0"/>
            </a:endParaRPr>
          </a:p>
        </p:txBody>
      </p:sp>
      <p:sp>
        <p:nvSpPr>
          <p:cNvPr id="14" name="TextBox 13"/>
          <p:cNvSpPr txBox="1"/>
          <p:nvPr/>
        </p:nvSpPr>
        <p:spPr>
          <a:xfrm>
            <a:off x="3546205" y="4463792"/>
            <a:ext cx="1245779" cy="1107996"/>
          </a:xfrm>
          <a:prstGeom prst="rect">
            <a:avLst/>
          </a:prstGeom>
          <a:noFill/>
        </p:spPr>
        <p:txBody>
          <a:bodyPr wrap="square" rtlCol="0">
            <a:spAutoFit/>
          </a:bodyPr>
          <a:lstStyle/>
          <a:p>
            <a:pPr lvl="0" algn="just"/>
            <a:r>
              <a:rPr lang="en-US" sz="1200" dirty="0" smtClean="0">
                <a:latin typeface="Arial" pitchFamily="34" charset="0"/>
                <a:cs typeface="Arial" pitchFamily="34" charset="0"/>
              </a:rPr>
              <a:t>Sea-A Group committed to invest $2 billion in the industry</a:t>
            </a:r>
          </a:p>
          <a:p>
            <a:endParaRPr lang="en-US" dirty="0"/>
          </a:p>
        </p:txBody>
      </p:sp>
      <p:sp>
        <p:nvSpPr>
          <p:cNvPr id="15" name="TextBox 14"/>
          <p:cNvSpPr txBox="1"/>
          <p:nvPr/>
        </p:nvSpPr>
        <p:spPr>
          <a:xfrm>
            <a:off x="5221985" y="4417684"/>
            <a:ext cx="3675274" cy="1846659"/>
          </a:xfrm>
          <a:prstGeom prst="rect">
            <a:avLst/>
          </a:prstGeom>
          <a:noFill/>
        </p:spPr>
        <p:txBody>
          <a:bodyPr wrap="square" rtlCol="0">
            <a:spAutoFit/>
          </a:bodyPr>
          <a:lstStyle/>
          <a:p>
            <a:pPr lvl="0" algn="just"/>
            <a:r>
              <a:rPr lang="en-US" sz="1200" dirty="0" smtClean="0">
                <a:latin typeface="Arial" pitchFamily="34" charset="0"/>
                <a:cs typeface="Arial" pitchFamily="34" charset="0"/>
              </a:rPr>
              <a:t>Current higher added value chain policies:</a:t>
            </a:r>
          </a:p>
          <a:p>
            <a:pPr lvl="0" algn="just"/>
            <a:r>
              <a:rPr lang="en-US" sz="1200" dirty="0" smtClean="0">
                <a:latin typeface="Arial" pitchFamily="34" charset="0"/>
                <a:cs typeface="Arial" pitchFamily="34" charset="0"/>
              </a:rPr>
              <a:t>Increased outsourcing from China to Vietnam (</a:t>
            </a:r>
            <a:r>
              <a:rPr lang="en-US" sz="1200" i="1" dirty="0" smtClean="0">
                <a:latin typeface="Arial" pitchFamily="34" charset="0"/>
                <a:cs typeface="Arial" pitchFamily="34" charset="0"/>
              </a:rPr>
              <a:t>China +1 Strategy</a:t>
            </a:r>
            <a:r>
              <a:rPr lang="en-US" sz="1200" dirty="0" smtClean="0">
                <a:latin typeface="Arial" pitchFamily="34" charset="0"/>
                <a:cs typeface="Arial" pitchFamily="34" charset="0"/>
              </a:rPr>
              <a:t>)</a:t>
            </a:r>
          </a:p>
          <a:p>
            <a:pPr lvl="0" algn="just"/>
            <a:endParaRPr lang="en-US" sz="1200" dirty="0">
              <a:latin typeface="Arial" pitchFamily="34" charset="0"/>
              <a:cs typeface="Arial" pitchFamily="34" charset="0"/>
            </a:endParaRPr>
          </a:p>
          <a:p>
            <a:pPr lvl="0" algn="just"/>
            <a:r>
              <a:rPr lang="en-US" sz="1200" dirty="0" smtClean="0">
                <a:latin typeface="Arial" pitchFamily="34" charset="0"/>
                <a:cs typeface="Arial" pitchFamily="34" charset="0"/>
              </a:rPr>
              <a:t>Sketchers considering to shift investments from China to Vietnam (</a:t>
            </a:r>
            <a:r>
              <a:rPr lang="en-US" sz="1200" i="1" dirty="0" smtClean="0">
                <a:latin typeface="Arial" pitchFamily="34" charset="0"/>
                <a:cs typeface="Arial" pitchFamily="34" charset="0"/>
              </a:rPr>
              <a:t>investment between USD 700 million and USD 1 billion  /  workforce of 20,000 people</a:t>
            </a:r>
            <a:r>
              <a:rPr lang="en-US" sz="1200" dirty="0" smtClean="0">
                <a:latin typeface="Arial" pitchFamily="34" charset="0"/>
                <a:cs typeface="Arial" pitchFamily="34" charset="0"/>
              </a:rPr>
              <a:t>)</a:t>
            </a:r>
          </a:p>
          <a:p>
            <a:endParaRPr lang="en-US"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investing countries – Vietnam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7" name="TextBox 6"/>
          <p:cNvSpPr txBox="1"/>
          <p:nvPr/>
        </p:nvSpPr>
        <p:spPr>
          <a:xfrm>
            <a:off x="406399" y="1009199"/>
            <a:ext cx="2822135" cy="338554"/>
          </a:xfrm>
          <a:prstGeom prst="rect">
            <a:avLst/>
          </a:prstGeom>
          <a:noFill/>
        </p:spPr>
        <p:txBody>
          <a:bodyPr wrap="square" rtlCol="0">
            <a:spAutoFit/>
          </a:bodyPr>
          <a:lstStyle/>
          <a:p>
            <a:r>
              <a:rPr lang="en-US" sz="1600" b="1" dirty="0" smtClean="0">
                <a:solidFill>
                  <a:srgbClr val="FF0000"/>
                </a:solidFill>
              </a:rPr>
              <a:t>Electronics</a:t>
            </a:r>
            <a:endParaRPr lang="en-US" sz="1600" dirty="0">
              <a:solidFill>
                <a:srgbClr val="FF0000"/>
              </a:solidFill>
            </a:endParaRPr>
          </a:p>
        </p:txBody>
      </p:sp>
      <p:sp>
        <p:nvSpPr>
          <p:cNvPr id="9" name="TextBox 8"/>
          <p:cNvSpPr txBox="1"/>
          <p:nvPr/>
        </p:nvSpPr>
        <p:spPr>
          <a:xfrm>
            <a:off x="43543" y="1378531"/>
            <a:ext cx="3890052" cy="4647426"/>
          </a:xfrm>
          <a:prstGeom prst="rect">
            <a:avLst/>
          </a:prstGeom>
          <a:noFill/>
        </p:spPr>
        <p:txBody>
          <a:bodyPr wrap="square" rtlCol="0">
            <a:spAutoFit/>
          </a:bodyPr>
          <a:lstStyle/>
          <a:p>
            <a:pPr marL="171450" indent="-171450" algn="just">
              <a:buFont typeface="Arial" panose="020B0604020202020204" pitchFamily="34" charset="0"/>
              <a:buChar char="•"/>
            </a:pPr>
            <a:r>
              <a:rPr lang="en-US" sz="1600" dirty="0" smtClean="0">
                <a:latin typeface="Arial" pitchFamily="34" charset="0"/>
                <a:cs typeface="Arial" pitchFamily="34" charset="0"/>
              </a:rPr>
              <a:t>Foreign companies</a:t>
            </a:r>
          </a:p>
          <a:p>
            <a:pPr marL="628650" lvl="1" indent="-171450" algn="just">
              <a:buFont typeface="Arial" panose="020B0604020202020204" pitchFamily="34" charset="0"/>
              <a:buChar char="•"/>
            </a:pPr>
            <a:r>
              <a:rPr lang="en-US" sz="1600" dirty="0" smtClean="0">
                <a:latin typeface="Arial" pitchFamily="34" charset="0"/>
                <a:cs typeface="Arial" pitchFamily="34" charset="0"/>
              </a:rPr>
              <a:t>80% of local market shares</a:t>
            </a:r>
          </a:p>
          <a:p>
            <a:pPr marL="628650" lvl="1" indent="-171450" algn="just">
              <a:buFont typeface="Arial" panose="020B0604020202020204" pitchFamily="34" charset="0"/>
              <a:buChar char="•"/>
            </a:pPr>
            <a:r>
              <a:rPr lang="en-US" sz="1600" dirty="0" smtClean="0">
                <a:latin typeface="Arial" pitchFamily="34" charset="0"/>
                <a:cs typeface="Arial" pitchFamily="34" charset="0"/>
              </a:rPr>
              <a:t>90% of total electronic exports</a:t>
            </a:r>
          </a:p>
          <a:p>
            <a:pPr algn="just"/>
            <a:endParaRPr lang="en-US" sz="1600" dirty="0" smtClean="0">
              <a:latin typeface="Arial" pitchFamily="34" charset="0"/>
              <a:cs typeface="Arial" pitchFamily="34" charset="0"/>
            </a:endParaRPr>
          </a:p>
          <a:p>
            <a:pPr marL="171450" indent="-171450" algn="just">
              <a:buFont typeface="Arial" panose="020B0604020202020204" pitchFamily="34" charset="0"/>
              <a:buChar char="•"/>
            </a:pPr>
            <a:r>
              <a:rPr lang="en-US" sz="1600" dirty="0" smtClean="0">
                <a:latin typeface="Arial" pitchFamily="34" charset="0"/>
                <a:cs typeface="Arial" pitchFamily="34" charset="0"/>
              </a:rPr>
              <a:t>2017:</a:t>
            </a:r>
          </a:p>
          <a:p>
            <a:pPr marL="628650" lvl="1" indent="-171450" algn="just">
              <a:buFont typeface="Arial" panose="020B0604020202020204" pitchFamily="34" charset="0"/>
              <a:buChar char="•"/>
            </a:pPr>
            <a:r>
              <a:rPr lang="en-US" sz="1600" dirty="0" smtClean="0">
                <a:latin typeface="Arial" pitchFamily="34" charset="0"/>
                <a:cs typeface="Arial" pitchFamily="34" charset="0"/>
              </a:rPr>
              <a:t>Industrial index increased by 9.4%</a:t>
            </a:r>
          </a:p>
          <a:p>
            <a:pPr marL="628650" lvl="1" indent="-171450" algn="just">
              <a:buFont typeface="Arial" panose="020B0604020202020204" pitchFamily="34" charset="0"/>
              <a:buChar char="•"/>
            </a:pPr>
            <a:r>
              <a:rPr lang="en-US" sz="1600" dirty="0" smtClean="0">
                <a:latin typeface="Arial" pitchFamily="34" charset="0"/>
                <a:cs typeface="Arial" pitchFamily="34" charset="0"/>
              </a:rPr>
              <a:t>Manufacturing and processing index increased by 14.5%</a:t>
            </a:r>
          </a:p>
          <a:p>
            <a:pPr algn="just">
              <a:buFont typeface="Arial" pitchFamily="34" charset="0"/>
              <a:buChar char="•"/>
            </a:pPr>
            <a:endParaRPr lang="en-US" sz="1600" dirty="0" smtClean="0">
              <a:latin typeface="Arial" pitchFamily="34" charset="0"/>
              <a:cs typeface="Arial" pitchFamily="34" charset="0"/>
            </a:endParaRPr>
          </a:p>
          <a:p>
            <a:pPr marL="171450" indent="-171450" algn="just">
              <a:buFont typeface="Arial" panose="020B0604020202020204" pitchFamily="34" charset="0"/>
              <a:buChar char="•"/>
            </a:pPr>
            <a:r>
              <a:rPr lang="en-US" sz="1600" dirty="0" smtClean="0">
                <a:latin typeface="Arial" pitchFamily="34" charset="0"/>
                <a:cs typeface="Arial" pitchFamily="34" charset="0"/>
              </a:rPr>
              <a:t>Appearance of big players (</a:t>
            </a:r>
            <a:r>
              <a:rPr lang="en-US" sz="1600" i="1" dirty="0" smtClean="0">
                <a:latin typeface="Arial" pitchFamily="34" charset="0"/>
                <a:cs typeface="Arial" pitchFamily="34" charset="0"/>
              </a:rPr>
              <a:t>Samsung, LG, Microsoft</a:t>
            </a:r>
            <a:r>
              <a:rPr lang="en-US" sz="1600" dirty="0" smtClean="0">
                <a:latin typeface="Arial" pitchFamily="34" charset="0"/>
                <a:cs typeface="Arial" pitchFamily="34" charset="0"/>
              </a:rPr>
              <a:t>) encouraged presence of electronic parts providers in Vietnam</a:t>
            </a:r>
          </a:p>
          <a:p>
            <a:pPr algn="just"/>
            <a:endParaRPr lang="en-US" sz="1600" dirty="0" smtClean="0">
              <a:latin typeface="Arial" pitchFamily="34" charset="0"/>
              <a:cs typeface="Arial" pitchFamily="34" charset="0"/>
            </a:endParaRPr>
          </a:p>
          <a:p>
            <a:pPr>
              <a:buFont typeface="Arial" pitchFamily="34" charset="0"/>
              <a:buChar char="•"/>
            </a:pPr>
            <a:endParaRPr lang="en-US" sz="1600" dirty="0" smtClean="0">
              <a:latin typeface="Arial" pitchFamily="34" charset="0"/>
              <a:cs typeface="Arial" pitchFamily="34" charset="0"/>
            </a:endParaRPr>
          </a:p>
          <a:p>
            <a:endParaRPr lang="en-US" sz="1600" dirty="0" smtClean="0">
              <a:latin typeface="Arial" pitchFamily="34" charset="0"/>
              <a:cs typeface="Arial" pitchFamily="34" charset="0"/>
            </a:endParaRPr>
          </a:p>
          <a:p>
            <a:endParaRPr lang="en-US" sz="1600" dirty="0" smtClean="0">
              <a:latin typeface="Arial" pitchFamily="34" charset="0"/>
              <a:cs typeface="Arial" pitchFamily="34" charset="0"/>
            </a:endParaRPr>
          </a:p>
          <a:p>
            <a:endParaRPr lang="en-US" sz="2400" dirty="0"/>
          </a:p>
        </p:txBody>
      </p:sp>
      <p:pic>
        <p:nvPicPr>
          <p:cNvPr id="17" name="Picture 16" descr="samsung_logo.svg_0.png"/>
          <p:cNvPicPr>
            <a:picLocks noChangeAspect="1"/>
          </p:cNvPicPr>
          <p:nvPr/>
        </p:nvPicPr>
        <p:blipFill>
          <a:blip r:embed="rId2"/>
          <a:stretch>
            <a:fillRect/>
          </a:stretch>
        </p:blipFill>
        <p:spPr>
          <a:xfrm>
            <a:off x="5256179" y="3403533"/>
            <a:ext cx="2986232" cy="1005840"/>
          </a:xfrm>
          <a:prstGeom prst="rect">
            <a:avLst/>
          </a:prstGeom>
        </p:spPr>
      </p:pic>
      <p:pic>
        <p:nvPicPr>
          <p:cNvPr id="11" name="Picture 10" descr="Japon.png"/>
          <p:cNvPicPr>
            <a:picLocks noChangeAspect="1"/>
          </p:cNvPicPr>
          <p:nvPr/>
        </p:nvPicPr>
        <p:blipFill>
          <a:blip r:embed="rId3"/>
          <a:stretch>
            <a:fillRect/>
          </a:stretch>
        </p:blipFill>
        <p:spPr>
          <a:xfrm>
            <a:off x="5472046" y="1473887"/>
            <a:ext cx="1245516" cy="1245516"/>
          </a:xfrm>
          <a:prstGeom prst="rect">
            <a:avLst/>
          </a:prstGeom>
        </p:spPr>
      </p:pic>
      <p:pic>
        <p:nvPicPr>
          <p:cNvPr id="12" name="Picture 4" descr="Kết quả hình ảnh cho Korea  flag  png"/>
          <p:cNvPicPr>
            <a:picLocks noChangeAspect="1" noChangeArrowheads="1"/>
          </p:cNvPicPr>
          <p:nvPr/>
        </p:nvPicPr>
        <p:blipFill>
          <a:blip r:embed="rId4"/>
          <a:srcRect/>
          <a:stretch>
            <a:fillRect/>
          </a:stretch>
        </p:blipFill>
        <p:spPr bwMode="auto">
          <a:xfrm>
            <a:off x="7145921" y="1473887"/>
            <a:ext cx="1188720" cy="1188720"/>
          </a:xfrm>
          <a:prstGeom prst="rect">
            <a:avLst/>
          </a:prstGeom>
          <a:noFill/>
        </p:spPr>
      </p:pic>
      <p:sp>
        <p:nvSpPr>
          <p:cNvPr id="4" name="TextBox 3"/>
          <p:cNvSpPr txBox="1"/>
          <p:nvPr/>
        </p:nvSpPr>
        <p:spPr>
          <a:xfrm>
            <a:off x="5860238" y="1104555"/>
            <a:ext cx="1981055" cy="369332"/>
          </a:xfrm>
          <a:prstGeom prst="rect">
            <a:avLst/>
          </a:prstGeom>
          <a:noFill/>
        </p:spPr>
        <p:txBody>
          <a:bodyPr wrap="none" rtlCol="0">
            <a:spAutoFit/>
          </a:bodyPr>
          <a:lstStyle/>
          <a:p>
            <a:r>
              <a:rPr lang="en-US" b="1" dirty="0" smtClean="0"/>
              <a:t>Mostly MNCs from</a:t>
            </a:r>
            <a:endParaRPr lang="en-US" b="1" dirty="0"/>
          </a:p>
        </p:txBody>
      </p:sp>
      <p:sp>
        <p:nvSpPr>
          <p:cNvPr id="13" name="TextBox 12"/>
          <p:cNvSpPr txBox="1"/>
          <p:nvPr/>
        </p:nvSpPr>
        <p:spPr>
          <a:xfrm>
            <a:off x="5860238" y="2837346"/>
            <a:ext cx="1778115" cy="369332"/>
          </a:xfrm>
          <a:prstGeom prst="rect">
            <a:avLst/>
          </a:prstGeom>
          <a:noFill/>
        </p:spPr>
        <p:txBody>
          <a:bodyPr wrap="none" rtlCol="0">
            <a:spAutoFit/>
          </a:bodyPr>
          <a:lstStyle/>
          <a:p>
            <a:r>
              <a:rPr lang="en-US" b="1" dirty="0" smtClean="0"/>
              <a:t>Largest investors</a:t>
            </a:r>
            <a:endParaRPr lang="en-US" b="1" dirty="0"/>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54122" y="4539149"/>
            <a:ext cx="1374098" cy="914400"/>
          </a:xfrm>
          <a:prstGeom prst="rect">
            <a:avLst/>
          </a:prstGeom>
        </p:spPr>
      </p:pic>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70131" y="4539149"/>
            <a:ext cx="1374098" cy="914400"/>
          </a:xfrm>
          <a:prstGeom prst="rect">
            <a:avLst/>
          </a:prstGeom>
        </p:spPr>
      </p:pic>
      <p:pic>
        <p:nvPicPr>
          <p:cNvPr id="19" name="Picture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86140" y="4539149"/>
            <a:ext cx="1374098" cy="914400"/>
          </a:xfrm>
          <a:prstGeom prst="rect">
            <a:avLst/>
          </a:prstGeom>
        </p:spPr>
      </p:pic>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investing countries – Indonesia    </a:t>
            </a:r>
            <a:br>
              <a:rPr lang="en-US" sz="2400" dirty="0" smtClean="0"/>
            </a:br>
            <a:endParaRPr lang="en-US" sz="2400" dirty="0">
              <a:solidFill>
                <a:schemeClr val="accent4">
                  <a:lumMod val="75000"/>
                </a:schemeClr>
              </a:solidFill>
            </a:endParaRPr>
          </a:p>
        </p:txBody>
      </p:sp>
      <p:sp>
        <p:nvSpPr>
          <p:cNvPr id="7" name="TextBox 6"/>
          <p:cNvSpPr txBox="1"/>
          <p:nvPr/>
        </p:nvSpPr>
        <p:spPr>
          <a:xfrm>
            <a:off x="406399" y="1009199"/>
            <a:ext cx="2822135" cy="338554"/>
          </a:xfrm>
          <a:prstGeom prst="rect">
            <a:avLst/>
          </a:prstGeom>
          <a:noFill/>
        </p:spPr>
        <p:txBody>
          <a:bodyPr wrap="square" rtlCol="0">
            <a:spAutoFit/>
          </a:bodyPr>
          <a:lstStyle/>
          <a:p>
            <a:r>
              <a:rPr lang="en-US" sz="1600" b="1" dirty="0" smtClean="0">
                <a:solidFill>
                  <a:srgbClr val="FF0000"/>
                </a:solidFill>
              </a:rPr>
              <a:t>Auto/Vehicle </a:t>
            </a:r>
          </a:p>
        </p:txBody>
      </p:sp>
      <p:sp>
        <p:nvSpPr>
          <p:cNvPr id="8" name="TextBox 7"/>
          <p:cNvSpPr txBox="1"/>
          <p:nvPr/>
        </p:nvSpPr>
        <p:spPr>
          <a:xfrm>
            <a:off x="393047" y="1600383"/>
            <a:ext cx="4407243" cy="1754326"/>
          </a:xfrm>
          <a:prstGeom prst="rect">
            <a:avLst/>
          </a:prstGeom>
          <a:noFill/>
        </p:spPr>
        <p:txBody>
          <a:bodyPr wrap="square" rtlCol="0">
            <a:spAutoFit/>
          </a:bodyPr>
          <a:lstStyle/>
          <a:p>
            <a:pPr marL="171450" indent="-171450" algn="just">
              <a:buFont typeface="Arial" panose="020B0604020202020204" pitchFamily="34" charset="0"/>
              <a:buChar char="•"/>
            </a:pPr>
            <a:r>
              <a:rPr lang="en-US" dirty="0" smtClean="0">
                <a:latin typeface="Arial" pitchFamily="34" charset="0"/>
                <a:ea typeface="Times New Roman"/>
                <a:cs typeface="Arial" pitchFamily="34" charset="0"/>
              </a:rPr>
              <a:t>Some firms (</a:t>
            </a:r>
            <a:r>
              <a:rPr lang="en-US" i="1" dirty="0" smtClean="0">
                <a:latin typeface="Arial" pitchFamily="34" charset="0"/>
                <a:ea typeface="Times New Roman"/>
                <a:cs typeface="Arial" pitchFamily="34" charset="0"/>
              </a:rPr>
              <a:t>Toyota, Nissan</a:t>
            </a:r>
            <a:r>
              <a:rPr lang="en-US" dirty="0" smtClean="0">
                <a:latin typeface="Arial" pitchFamily="34" charset="0"/>
                <a:ea typeface="Times New Roman"/>
                <a:cs typeface="Arial" pitchFamily="34" charset="0"/>
              </a:rPr>
              <a:t>) invest heavily for Indonesia to become future production hub</a:t>
            </a:r>
          </a:p>
          <a:p>
            <a:pPr marL="171450" indent="-171450" algn="just">
              <a:buFont typeface="Arial" panose="020B0604020202020204" pitchFamily="34" charset="0"/>
              <a:buChar char="•"/>
            </a:pPr>
            <a:endParaRPr lang="en-US" dirty="0" smtClean="0">
              <a:latin typeface="Arial" pitchFamily="34" charset="0"/>
              <a:ea typeface="Times New Roman"/>
              <a:cs typeface="Arial" pitchFamily="34" charset="0"/>
            </a:endParaRPr>
          </a:p>
          <a:p>
            <a:pPr marL="171450" indent="-171450" algn="just">
              <a:buFont typeface="Arial" panose="020B0604020202020204" pitchFamily="34" charset="0"/>
              <a:buChar char="•"/>
            </a:pPr>
            <a:r>
              <a:rPr lang="en-US" dirty="0" smtClean="0">
                <a:latin typeface="Arial" pitchFamily="34" charset="0"/>
                <a:ea typeface="Times New Roman"/>
                <a:cs typeface="Arial" pitchFamily="34" charset="0"/>
              </a:rPr>
              <a:t>General Motors re-continued production after shutting down years ago</a:t>
            </a:r>
          </a:p>
        </p:txBody>
      </p:sp>
      <p:pic>
        <p:nvPicPr>
          <p:cNvPr id="10" name="Picture 9" descr="Japon.png"/>
          <p:cNvPicPr>
            <a:picLocks noChangeAspect="1"/>
          </p:cNvPicPr>
          <p:nvPr/>
        </p:nvPicPr>
        <p:blipFill>
          <a:blip r:embed="rId2"/>
          <a:stretch>
            <a:fillRect/>
          </a:stretch>
        </p:blipFill>
        <p:spPr>
          <a:xfrm>
            <a:off x="6354119" y="2703949"/>
            <a:ext cx="1290594" cy="1290594"/>
          </a:xfrm>
          <a:prstGeom prst="rect">
            <a:avLst/>
          </a:prstGeom>
        </p:spPr>
      </p:pic>
      <p:pic>
        <p:nvPicPr>
          <p:cNvPr id="11" name="Picture 10" descr="Toyota-logo-1989-2560x1440.png"/>
          <p:cNvPicPr>
            <a:picLocks noChangeAspect="1"/>
          </p:cNvPicPr>
          <p:nvPr/>
        </p:nvPicPr>
        <p:blipFill>
          <a:blip r:embed="rId3"/>
          <a:stretch>
            <a:fillRect/>
          </a:stretch>
        </p:blipFill>
        <p:spPr>
          <a:xfrm>
            <a:off x="6081659" y="1726395"/>
            <a:ext cx="1805785" cy="987539"/>
          </a:xfrm>
          <a:prstGeom prst="rect">
            <a:avLst/>
          </a:prstGeom>
        </p:spPr>
      </p:pic>
      <p:pic>
        <p:nvPicPr>
          <p:cNvPr id="12" name="Picture 11" descr="Daihatsu-LOGO.png"/>
          <p:cNvPicPr>
            <a:picLocks noChangeAspect="1"/>
          </p:cNvPicPr>
          <p:nvPr/>
        </p:nvPicPr>
        <p:blipFill>
          <a:blip r:embed="rId4"/>
          <a:stretch>
            <a:fillRect/>
          </a:stretch>
        </p:blipFill>
        <p:spPr>
          <a:xfrm>
            <a:off x="5096395" y="2642336"/>
            <a:ext cx="1178011" cy="762882"/>
          </a:xfrm>
          <a:prstGeom prst="rect">
            <a:avLst/>
          </a:prstGeom>
        </p:spPr>
      </p:pic>
      <p:pic>
        <p:nvPicPr>
          <p:cNvPr id="13" name="Picture 12" descr="Honda_logo.png"/>
          <p:cNvPicPr>
            <a:picLocks noChangeAspect="1"/>
          </p:cNvPicPr>
          <p:nvPr/>
        </p:nvPicPr>
        <p:blipFill>
          <a:blip r:embed="rId5"/>
          <a:stretch>
            <a:fillRect/>
          </a:stretch>
        </p:blipFill>
        <p:spPr>
          <a:xfrm>
            <a:off x="5826256" y="3857980"/>
            <a:ext cx="731519" cy="892028"/>
          </a:xfrm>
          <a:prstGeom prst="rect">
            <a:avLst/>
          </a:prstGeom>
        </p:spPr>
      </p:pic>
      <p:pic>
        <p:nvPicPr>
          <p:cNvPr id="14" name="Picture 13" descr="Mitsubishi-emblem-1024x768.png"/>
          <p:cNvPicPr>
            <a:picLocks noChangeAspect="1"/>
          </p:cNvPicPr>
          <p:nvPr/>
        </p:nvPicPr>
        <p:blipFill>
          <a:blip r:embed="rId6"/>
          <a:stretch>
            <a:fillRect/>
          </a:stretch>
        </p:blipFill>
        <p:spPr>
          <a:xfrm>
            <a:off x="7266230" y="3725073"/>
            <a:ext cx="1228354" cy="921266"/>
          </a:xfrm>
          <a:prstGeom prst="rect">
            <a:avLst/>
          </a:prstGeom>
        </p:spPr>
      </p:pic>
      <p:sp>
        <p:nvSpPr>
          <p:cNvPr id="16" name="TextBox 15"/>
          <p:cNvSpPr txBox="1"/>
          <p:nvPr/>
        </p:nvSpPr>
        <p:spPr>
          <a:xfrm>
            <a:off x="7407646" y="4646339"/>
            <a:ext cx="1228354" cy="276999"/>
          </a:xfrm>
          <a:prstGeom prst="rect">
            <a:avLst/>
          </a:prstGeom>
          <a:noFill/>
        </p:spPr>
        <p:txBody>
          <a:bodyPr wrap="square" rtlCol="0">
            <a:spAutoFit/>
          </a:bodyPr>
          <a:lstStyle/>
          <a:p>
            <a:r>
              <a:rPr lang="en-US" sz="1200" b="1" dirty="0" smtClean="0">
                <a:solidFill>
                  <a:srgbClr val="E0001A"/>
                </a:solidFill>
                <a:latin typeface="Arial" pitchFamily="34" charset="0"/>
                <a:cs typeface="Arial" pitchFamily="34" charset="0"/>
              </a:rPr>
              <a:t>MITSUBISHI</a:t>
            </a:r>
            <a:endParaRPr lang="en-US" sz="1200" b="1" dirty="0">
              <a:solidFill>
                <a:srgbClr val="E0001A"/>
              </a:solidFill>
              <a:latin typeface="Arial" pitchFamily="34" charset="0"/>
              <a:cs typeface="Arial" pitchFamily="34" charset="0"/>
            </a:endParaRPr>
          </a:p>
        </p:txBody>
      </p:sp>
      <p:pic>
        <p:nvPicPr>
          <p:cNvPr id="18" name="Picture 17" descr="suzuki-hd-png-suzuki-logo-png-500.png"/>
          <p:cNvPicPr>
            <a:picLocks noChangeAspect="1"/>
          </p:cNvPicPr>
          <p:nvPr/>
        </p:nvPicPr>
        <p:blipFill>
          <a:blip r:embed="rId7"/>
          <a:stretch>
            <a:fillRect/>
          </a:stretch>
        </p:blipFill>
        <p:spPr>
          <a:xfrm>
            <a:off x="7899569" y="2605484"/>
            <a:ext cx="958861" cy="1070089"/>
          </a:xfrm>
          <a:prstGeom prst="rect">
            <a:avLst/>
          </a:prstGeom>
        </p:spPr>
      </p:pic>
      <p:sp>
        <p:nvSpPr>
          <p:cNvPr id="5" name="TextBox 4"/>
          <p:cNvSpPr txBox="1"/>
          <p:nvPr/>
        </p:nvSpPr>
        <p:spPr>
          <a:xfrm>
            <a:off x="5546495" y="5099101"/>
            <a:ext cx="3443571" cy="261610"/>
          </a:xfrm>
          <a:prstGeom prst="rect">
            <a:avLst/>
          </a:prstGeom>
          <a:noFill/>
        </p:spPr>
        <p:txBody>
          <a:bodyPr wrap="none" rtlCol="0">
            <a:spAutoFit/>
          </a:bodyPr>
          <a:lstStyle/>
          <a:p>
            <a:r>
              <a:rPr lang="en-US" sz="1100" i="1" dirty="0" smtClean="0">
                <a:latin typeface="Arial" panose="020B0604020202020204" pitchFamily="34" charset="0"/>
                <a:cs typeface="Arial" panose="020B0604020202020204" pitchFamily="34" charset="0"/>
              </a:rPr>
              <a:t>Source: </a:t>
            </a:r>
            <a:r>
              <a:rPr lang="en-US" sz="1100" i="1" dirty="0" smtClean="0">
                <a:solidFill>
                  <a:srgbClr val="212121"/>
                </a:solidFill>
                <a:latin typeface="Arial" pitchFamily="34" charset="0"/>
                <a:ea typeface="Times New Roman"/>
                <a:cs typeface="Arial" pitchFamily="34" charset="0"/>
              </a:rPr>
              <a:t>Indonesian </a:t>
            </a:r>
            <a:r>
              <a:rPr lang="en-US" sz="1100" i="1" dirty="0">
                <a:solidFill>
                  <a:srgbClr val="212121"/>
                </a:solidFill>
                <a:latin typeface="Arial" pitchFamily="34" charset="0"/>
                <a:ea typeface="Times New Roman"/>
                <a:cs typeface="Arial" pitchFamily="34" charset="0"/>
              </a:rPr>
              <a:t>Automotive Industry Association</a:t>
            </a:r>
            <a:endParaRPr lang="en-US" sz="1100" i="1" dirty="0">
              <a:latin typeface="Arial" panose="020B0604020202020204" pitchFamily="34" charset="0"/>
              <a:cs typeface="Arial" panose="020B0604020202020204" pitchFamily="34" charset="0"/>
            </a:endParaRPr>
          </a:p>
        </p:txBody>
      </p:sp>
      <p:sp>
        <p:nvSpPr>
          <p:cNvPr id="6" name="TextBox 5"/>
          <p:cNvSpPr txBox="1"/>
          <p:nvPr/>
        </p:nvSpPr>
        <p:spPr>
          <a:xfrm>
            <a:off x="5446342" y="1333073"/>
            <a:ext cx="3076420" cy="400110"/>
          </a:xfrm>
          <a:prstGeom prst="rect">
            <a:avLst/>
          </a:prstGeom>
          <a:noFill/>
        </p:spPr>
        <p:txBody>
          <a:bodyPr wrap="none" rtlCol="0">
            <a:spAutoFit/>
          </a:bodyPr>
          <a:lstStyle/>
          <a:p>
            <a:r>
              <a:rPr lang="en-US" sz="2000" b="1" dirty="0" smtClean="0"/>
              <a:t>2017: 90% of total car sales</a:t>
            </a:r>
            <a:endParaRPr lang="en-US" sz="2000" b="1" dirty="0"/>
          </a:p>
        </p:txBody>
      </p:sp>
      <p:pic>
        <p:nvPicPr>
          <p:cNvPr id="17" name="Picture 16" descr="Toyota-logo-1989-2560x1440.png"/>
          <p:cNvPicPr>
            <a:picLocks noChangeAspect="1"/>
          </p:cNvPicPr>
          <p:nvPr/>
        </p:nvPicPr>
        <p:blipFill>
          <a:blip r:embed="rId3"/>
          <a:stretch>
            <a:fillRect/>
          </a:stretch>
        </p:blipFill>
        <p:spPr>
          <a:xfrm>
            <a:off x="665028" y="4303994"/>
            <a:ext cx="3009685" cy="1645920"/>
          </a:xfrm>
          <a:prstGeom prst="rect">
            <a:avLst/>
          </a:prstGeom>
        </p:spPr>
      </p:pic>
      <p:sp>
        <p:nvSpPr>
          <p:cNvPr id="15" name="TextBox 14"/>
          <p:cNvSpPr txBox="1"/>
          <p:nvPr/>
        </p:nvSpPr>
        <p:spPr>
          <a:xfrm>
            <a:off x="367319" y="3840646"/>
            <a:ext cx="3747357" cy="646331"/>
          </a:xfrm>
          <a:prstGeom prst="rect">
            <a:avLst/>
          </a:prstGeom>
          <a:noFill/>
        </p:spPr>
        <p:txBody>
          <a:bodyPr wrap="square" rtlCol="0">
            <a:spAutoFit/>
          </a:bodyPr>
          <a:lstStyle/>
          <a:p>
            <a:pPr algn="ctr"/>
            <a:r>
              <a:rPr lang="en-US" dirty="0" smtClean="0">
                <a:latin typeface="Arial" pitchFamily="34" charset="0"/>
                <a:ea typeface="Times New Roman"/>
                <a:cs typeface="Arial" pitchFamily="34" charset="0"/>
              </a:rPr>
              <a:t>50%+ total </a:t>
            </a:r>
            <a:r>
              <a:rPr lang="en-US" dirty="0">
                <a:latin typeface="Arial" pitchFamily="34" charset="0"/>
                <a:ea typeface="Times New Roman"/>
                <a:cs typeface="Arial" pitchFamily="34" charset="0"/>
              </a:rPr>
              <a:t>domestic car sales (</a:t>
            </a:r>
            <a:r>
              <a:rPr lang="en-US" i="1" dirty="0">
                <a:solidFill>
                  <a:srgbClr val="212121"/>
                </a:solidFill>
                <a:latin typeface="Arial" pitchFamily="34" charset="0"/>
                <a:ea typeface="Times New Roman"/>
                <a:cs typeface="Arial" pitchFamily="34" charset="0"/>
              </a:rPr>
              <a:t>533,903 car </a:t>
            </a:r>
            <a:r>
              <a:rPr lang="en-US" i="1" dirty="0" smtClean="0">
                <a:solidFill>
                  <a:srgbClr val="212121"/>
                </a:solidFill>
                <a:latin typeface="Arial" pitchFamily="34" charset="0"/>
                <a:ea typeface="Times New Roman"/>
                <a:cs typeface="Arial" pitchFamily="34" charset="0"/>
              </a:rPr>
              <a:t>units</a:t>
            </a:r>
            <a:r>
              <a:rPr lang="en-US" dirty="0" smtClean="0">
                <a:solidFill>
                  <a:srgbClr val="212121"/>
                </a:solidFill>
                <a:latin typeface="Arial" pitchFamily="34" charset="0"/>
                <a:ea typeface="Times New Roman"/>
                <a:cs typeface="Arial" pitchFamily="34" charset="0"/>
              </a:rPr>
              <a:t>)</a:t>
            </a:r>
            <a:endParaRPr lang="en-US"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sz="2400" dirty="0" smtClean="0"/>
              <a:t>Top investing countries – Indonesia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7" name="TextBox 6"/>
          <p:cNvSpPr txBox="1"/>
          <p:nvPr/>
        </p:nvSpPr>
        <p:spPr>
          <a:xfrm>
            <a:off x="406399" y="1009199"/>
            <a:ext cx="2822135" cy="584775"/>
          </a:xfrm>
          <a:prstGeom prst="rect">
            <a:avLst/>
          </a:prstGeom>
          <a:noFill/>
        </p:spPr>
        <p:txBody>
          <a:bodyPr wrap="square" rtlCol="0">
            <a:spAutoFit/>
          </a:bodyPr>
          <a:lstStyle/>
          <a:p>
            <a:r>
              <a:rPr lang="en-US" sz="1600" b="1" dirty="0" smtClean="0">
                <a:solidFill>
                  <a:srgbClr val="FF0000"/>
                </a:solidFill>
              </a:rPr>
              <a:t>Pharmaceutical </a:t>
            </a:r>
            <a:endParaRPr lang="en-US" sz="1600" dirty="0" smtClean="0">
              <a:solidFill>
                <a:srgbClr val="FF0000"/>
              </a:solidFill>
            </a:endParaRPr>
          </a:p>
          <a:p>
            <a:r>
              <a:rPr lang="en-US" sz="1600" b="1" dirty="0" smtClean="0">
                <a:solidFill>
                  <a:srgbClr val="FF0000"/>
                </a:solidFill>
              </a:rPr>
              <a:t> </a:t>
            </a:r>
          </a:p>
        </p:txBody>
      </p:sp>
      <p:graphicFrame>
        <p:nvGraphicFramePr>
          <p:cNvPr id="22" name="Chart 21"/>
          <p:cNvGraphicFramePr/>
          <p:nvPr>
            <p:extLst>
              <p:ext uri="{D42A27DB-BD31-4B8C-83A1-F6EECF244321}">
                <p14:modId xmlns:p14="http://schemas.microsoft.com/office/powerpoint/2010/main" val="2520768208"/>
              </p:ext>
            </p:extLst>
          </p:nvPr>
        </p:nvGraphicFramePr>
        <p:xfrm>
          <a:off x="3759200" y="1093023"/>
          <a:ext cx="5199743" cy="4146634"/>
        </p:xfrm>
        <a:graphic>
          <a:graphicData uri="http://schemas.openxmlformats.org/drawingml/2006/chart">
            <c:chart xmlns:c="http://schemas.openxmlformats.org/drawingml/2006/chart" xmlns:r="http://schemas.openxmlformats.org/officeDocument/2006/relationships" r:id="rId2"/>
          </a:graphicData>
        </a:graphic>
      </p:graphicFrame>
      <p:sp>
        <p:nvSpPr>
          <p:cNvPr id="23" name="Rectangle 22"/>
          <p:cNvSpPr/>
          <p:nvPr/>
        </p:nvSpPr>
        <p:spPr>
          <a:xfrm>
            <a:off x="7688667" y="5257595"/>
            <a:ext cx="1074333" cy="246221"/>
          </a:xfrm>
          <a:prstGeom prst="rect">
            <a:avLst/>
          </a:prstGeom>
        </p:spPr>
        <p:txBody>
          <a:bodyPr wrap="none">
            <a:spAutoFit/>
          </a:bodyPr>
          <a:lstStyle/>
          <a:p>
            <a:r>
              <a:rPr lang="en-US" sz="1000" b="1" dirty="0" smtClean="0">
                <a:latin typeface="Arial" pitchFamily="34" charset="0"/>
                <a:cs typeface="Arial" pitchFamily="34" charset="0"/>
              </a:rPr>
              <a:t>Source: BKPM</a:t>
            </a:r>
            <a:endParaRPr lang="en-US" sz="1000" dirty="0">
              <a:latin typeface="Arial" pitchFamily="34" charset="0"/>
              <a:cs typeface="Arial" pitchFamily="34" charset="0"/>
            </a:endParaRPr>
          </a:p>
        </p:txBody>
      </p:sp>
      <p:sp>
        <p:nvSpPr>
          <p:cNvPr id="24" name="TextBox 23"/>
          <p:cNvSpPr txBox="1"/>
          <p:nvPr/>
        </p:nvSpPr>
        <p:spPr>
          <a:xfrm>
            <a:off x="210457" y="1480373"/>
            <a:ext cx="3548743" cy="4401205"/>
          </a:xfrm>
          <a:prstGeom prst="rect">
            <a:avLst/>
          </a:prstGeom>
          <a:noFill/>
        </p:spPr>
        <p:txBody>
          <a:bodyPr wrap="square" rtlCol="0">
            <a:spAutoFit/>
          </a:bodyPr>
          <a:lstStyle/>
          <a:p>
            <a:pPr marL="171450" indent="-171450" algn="just">
              <a:buFont typeface="Arial" panose="020B0604020202020204" pitchFamily="34" charset="0"/>
              <a:buChar char="•"/>
            </a:pPr>
            <a:r>
              <a:rPr lang="en-US" sz="1600" dirty="0" smtClean="0">
                <a:latin typeface="Arial" pitchFamily="34" charset="0"/>
                <a:cs typeface="Arial" pitchFamily="34" charset="0"/>
              </a:rPr>
              <a:t>Biggest investors</a:t>
            </a:r>
          </a:p>
          <a:p>
            <a:pPr marL="228600" indent="-228600" algn="just">
              <a:buFont typeface="+mj-lt"/>
              <a:buAutoNum type="arabicPeriod"/>
            </a:pPr>
            <a:r>
              <a:rPr lang="en-US" sz="1600" dirty="0" smtClean="0">
                <a:latin typeface="Arial" pitchFamily="34" charset="0"/>
                <a:cs typeface="Arial" pitchFamily="34" charset="0"/>
              </a:rPr>
              <a:t>Japan</a:t>
            </a:r>
          </a:p>
          <a:p>
            <a:pPr marL="228600" indent="-228600" algn="just">
              <a:buFont typeface="+mj-lt"/>
              <a:buAutoNum type="arabicPeriod"/>
            </a:pPr>
            <a:r>
              <a:rPr lang="en-US" sz="1600" dirty="0" smtClean="0">
                <a:latin typeface="Arial" pitchFamily="34" charset="0"/>
                <a:cs typeface="Arial" pitchFamily="34" charset="0"/>
              </a:rPr>
              <a:t>Mauritius</a:t>
            </a:r>
          </a:p>
          <a:p>
            <a:pPr marL="228600" indent="-228600" algn="just">
              <a:buFont typeface="+mj-lt"/>
              <a:buAutoNum type="arabicPeriod"/>
            </a:pPr>
            <a:r>
              <a:rPr lang="en-US" sz="1600" dirty="0" smtClean="0">
                <a:latin typeface="Arial" pitchFamily="34" charset="0"/>
                <a:cs typeface="Arial" pitchFamily="34" charset="0"/>
              </a:rPr>
              <a:t>Germany</a:t>
            </a:r>
          </a:p>
          <a:p>
            <a:pPr marL="228600" indent="-228600" algn="just">
              <a:buFont typeface="+mj-lt"/>
              <a:buAutoNum type="arabicPeriod"/>
            </a:pPr>
            <a:r>
              <a:rPr lang="en-US" sz="1600" dirty="0" smtClean="0">
                <a:latin typeface="Arial" pitchFamily="34" charset="0"/>
                <a:cs typeface="Arial" pitchFamily="34" charset="0"/>
              </a:rPr>
              <a:t>South Korea</a:t>
            </a:r>
          </a:p>
          <a:p>
            <a:pPr marL="228600" indent="-228600" algn="just">
              <a:buFont typeface="+mj-lt"/>
              <a:buAutoNum type="arabicPeriod"/>
            </a:pPr>
            <a:r>
              <a:rPr lang="en-US" sz="1600" dirty="0" smtClean="0">
                <a:latin typeface="Arial" pitchFamily="34" charset="0"/>
                <a:cs typeface="Arial" pitchFamily="34" charset="0"/>
              </a:rPr>
              <a:t>Singapore</a:t>
            </a:r>
          </a:p>
          <a:p>
            <a:pPr algn="just"/>
            <a:endParaRPr lang="en-US" sz="1600" dirty="0" smtClean="0">
              <a:latin typeface="Arial" pitchFamily="34" charset="0"/>
              <a:cs typeface="Arial" pitchFamily="34" charset="0"/>
            </a:endParaRPr>
          </a:p>
          <a:p>
            <a:pPr algn="just">
              <a:buFont typeface="Arial" pitchFamily="34" charset="0"/>
              <a:buChar char="•"/>
            </a:pPr>
            <a:endParaRPr lang="en-US" sz="1600" dirty="0" smtClean="0">
              <a:latin typeface="Arial" pitchFamily="34" charset="0"/>
              <a:cs typeface="Arial" pitchFamily="34" charset="0"/>
            </a:endParaRPr>
          </a:p>
          <a:p>
            <a:pPr marL="285750" indent="-285750" algn="just">
              <a:buFont typeface="Arial" panose="020B0604020202020204" pitchFamily="34" charset="0"/>
              <a:buChar char="•"/>
            </a:pPr>
            <a:r>
              <a:rPr lang="en-US" sz="1600" dirty="0" smtClean="0">
                <a:latin typeface="Arial" pitchFamily="34" charset="0"/>
                <a:cs typeface="Arial" pitchFamily="34" charset="0"/>
              </a:rPr>
              <a:t>The International Pharmaceutical Manufacturers Group (</a:t>
            </a:r>
            <a:r>
              <a:rPr lang="en-US" sz="1600" i="1" dirty="0" smtClean="0">
                <a:latin typeface="Arial" pitchFamily="34" charset="0"/>
                <a:cs typeface="Arial" pitchFamily="34" charset="0"/>
              </a:rPr>
              <a:t>IPMG</a:t>
            </a:r>
            <a:r>
              <a:rPr lang="en-US" sz="1600" dirty="0" smtClean="0">
                <a:latin typeface="Arial" pitchFamily="34" charset="0"/>
                <a:cs typeface="Arial" pitchFamily="34" charset="0"/>
              </a:rPr>
              <a:t>) including 24 MNC members invested more than USD 1 billion</a:t>
            </a:r>
          </a:p>
          <a:p>
            <a:pPr marL="742950" lvl="1" indent="-285750" algn="just">
              <a:buFont typeface="Arial" panose="020B0604020202020204" pitchFamily="34" charset="0"/>
              <a:buChar char="•"/>
            </a:pPr>
            <a:r>
              <a:rPr lang="en-US" sz="1600" dirty="0">
                <a:latin typeface="Arial" pitchFamily="34" charset="0"/>
                <a:cs typeface="Arial" pitchFamily="34" charset="0"/>
              </a:rPr>
              <a:t>F</a:t>
            </a:r>
            <a:r>
              <a:rPr lang="en-US" sz="1600" dirty="0" smtClean="0">
                <a:latin typeface="Arial" pitchFamily="34" charset="0"/>
                <a:cs typeface="Arial" pitchFamily="34" charset="0"/>
              </a:rPr>
              <a:t>ocus on factory construction and clinical research</a:t>
            </a:r>
          </a:p>
          <a:p>
            <a:pPr algn="just"/>
            <a:endParaRPr lang="en-US" sz="1600" dirty="0" smtClean="0">
              <a:latin typeface="Arial" pitchFamily="34" charset="0"/>
              <a:cs typeface="Arial" pitchFamily="34" charset="0"/>
            </a:endParaRPr>
          </a:p>
          <a:p>
            <a:endParaRPr lang="en-US" sz="2400"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t>Top investing countries – Myanmar </a:t>
            </a:r>
            <a:br>
              <a:rPr lang="en-US" sz="2400" dirty="0" smtClean="0"/>
            </a:br>
            <a:r>
              <a:rPr lang="en-US" sz="2400" dirty="0" smtClean="0"/>
              <a:t>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7" name="TextBox 6"/>
          <p:cNvSpPr txBox="1"/>
          <p:nvPr/>
        </p:nvSpPr>
        <p:spPr>
          <a:xfrm>
            <a:off x="406400" y="1017141"/>
            <a:ext cx="2822135" cy="861774"/>
          </a:xfrm>
          <a:prstGeom prst="rect">
            <a:avLst/>
          </a:prstGeom>
          <a:noFill/>
        </p:spPr>
        <p:txBody>
          <a:bodyPr wrap="square" rtlCol="0">
            <a:spAutoFit/>
          </a:bodyPr>
          <a:lstStyle/>
          <a:p>
            <a:r>
              <a:rPr lang="en-US" sz="1600" b="1" dirty="0" smtClean="0">
                <a:solidFill>
                  <a:srgbClr val="FF0000"/>
                </a:solidFill>
              </a:rPr>
              <a:t>Garment and footwear </a:t>
            </a:r>
            <a:endParaRPr lang="en-US" sz="1600" dirty="0" smtClean="0">
              <a:solidFill>
                <a:srgbClr val="FF0000"/>
              </a:solidFill>
            </a:endParaRPr>
          </a:p>
          <a:p>
            <a:r>
              <a:rPr lang="en-US" sz="1600" b="1" dirty="0" smtClean="0">
                <a:solidFill>
                  <a:srgbClr val="FF0000"/>
                </a:solidFill>
              </a:rPr>
              <a:t> </a:t>
            </a:r>
            <a:endParaRPr lang="en-US" sz="1600" dirty="0" smtClean="0">
              <a:solidFill>
                <a:srgbClr val="FF0000"/>
              </a:solidFill>
            </a:endParaRPr>
          </a:p>
          <a:p>
            <a:r>
              <a:rPr lang="en-US" sz="1600" b="1" dirty="0" smtClean="0">
                <a:solidFill>
                  <a:srgbClr val="FF0000"/>
                </a:solidFill>
              </a:rPr>
              <a:t> </a:t>
            </a:r>
          </a:p>
        </p:txBody>
      </p:sp>
      <p:sp>
        <p:nvSpPr>
          <p:cNvPr id="23" name="Rectangle 22"/>
          <p:cNvSpPr/>
          <p:nvPr/>
        </p:nvSpPr>
        <p:spPr>
          <a:xfrm>
            <a:off x="7005788" y="5303196"/>
            <a:ext cx="1757212" cy="246221"/>
          </a:xfrm>
          <a:prstGeom prst="rect">
            <a:avLst/>
          </a:prstGeom>
        </p:spPr>
        <p:txBody>
          <a:bodyPr wrap="none">
            <a:spAutoFit/>
          </a:bodyPr>
          <a:lstStyle/>
          <a:p>
            <a:r>
              <a:rPr lang="en-US" sz="1000" b="1" dirty="0" smtClean="0">
                <a:latin typeface="Arial" pitchFamily="34" charset="0"/>
                <a:cs typeface="Arial" pitchFamily="34" charset="0"/>
              </a:rPr>
              <a:t>Source: MGMA, </a:t>
            </a:r>
            <a:r>
              <a:rPr lang="en-US" sz="1000" b="1" dirty="0" err="1" smtClean="0">
                <a:latin typeface="Arial" pitchFamily="34" charset="0"/>
                <a:cs typeface="Arial" pitchFamily="34" charset="0"/>
              </a:rPr>
              <a:t>MMTimes</a:t>
            </a:r>
            <a:endParaRPr lang="en-US" sz="1000" dirty="0">
              <a:latin typeface="Arial" pitchFamily="34" charset="0"/>
              <a:cs typeface="Arial" pitchFamily="34" charset="0"/>
            </a:endParaRPr>
          </a:p>
        </p:txBody>
      </p:sp>
      <p:sp>
        <p:nvSpPr>
          <p:cNvPr id="24" name="TextBox 23"/>
          <p:cNvSpPr txBox="1"/>
          <p:nvPr/>
        </p:nvSpPr>
        <p:spPr>
          <a:xfrm>
            <a:off x="406399" y="1625601"/>
            <a:ext cx="3987801" cy="5570756"/>
          </a:xfrm>
          <a:prstGeom prst="rect">
            <a:avLst/>
          </a:prstGeom>
          <a:noFill/>
        </p:spPr>
        <p:txBody>
          <a:bodyPr wrap="square" rtlCol="0">
            <a:spAutoFit/>
          </a:bodyPr>
          <a:lstStyle/>
          <a:p>
            <a:pPr marL="171450" indent="-171450" algn="just">
              <a:buFont typeface="Arial" panose="020B0604020202020204" pitchFamily="34" charset="0"/>
              <a:buChar char="•"/>
            </a:pPr>
            <a:r>
              <a:rPr lang="en-US" sz="1400" dirty="0" smtClean="0">
                <a:latin typeface="Arial" pitchFamily="34" charset="0"/>
                <a:cs typeface="Arial" pitchFamily="34" charset="0"/>
              </a:rPr>
              <a:t>2016: Myanmar welcomed 15+ foreign companies, including</a:t>
            </a:r>
          </a:p>
          <a:p>
            <a:pPr algn="just"/>
            <a:endParaRPr lang="en-US" sz="1400" dirty="0">
              <a:latin typeface="Arial" pitchFamily="34" charset="0"/>
              <a:cs typeface="Arial" pitchFamily="34" charset="0"/>
            </a:endParaRPr>
          </a:p>
          <a:p>
            <a:pPr algn="just"/>
            <a:endParaRPr lang="en-US" sz="1400" dirty="0" smtClean="0">
              <a:latin typeface="Arial" pitchFamily="34" charset="0"/>
              <a:cs typeface="Arial" pitchFamily="34" charset="0"/>
            </a:endParaRPr>
          </a:p>
          <a:p>
            <a:pPr algn="just"/>
            <a:endParaRPr lang="en-US" sz="1400" dirty="0">
              <a:latin typeface="Arial" pitchFamily="34" charset="0"/>
              <a:cs typeface="Arial" pitchFamily="34" charset="0"/>
            </a:endParaRPr>
          </a:p>
          <a:p>
            <a:pPr algn="just"/>
            <a:endParaRPr lang="en-US" sz="1400" dirty="0" smtClean="0">
              <a:latin typeface="Arial" pitchFamily="34" charset="0"/>
              <a:cs typeface="Arial" pitchFamily="34" charset="0"/>
            </a:endParaRPr>
          </a:p>
          <a:p>
            <a:pPr algn="just"/>
            <a:endParaRPr lang="en-US" sz="1400" dirty="0">
              <a:latin typeface="Arial" pitchFamily="34" charset="0"/>
              <a:cs typeface="Arial" pitchFamily="34" charset="0"/>
            </a:endParaRPr>
          </a:p>
          <a:p>
            <a:pPr algn="just"/>
            <a:endParaRPr lang="en-US" sz="1400" dirty="0" smtClean="0">
              <a:latin typeface="Arial" pitchFamily="34" charset="0"/>
              <a:cs typeface="Arial" pitchFamily="34" charset="0"/>
            </a:endParaRPr>
          </a:p>
          <a:p>
            <a:pPr algn="just"/>
            <a:endParaRPr lang="en-US" sz="1400" dirty="0">
              <a:latin typeface="Arial" pitchFamily="34" charset="0"/>
              <a:cs typeface="Arial" pitchFamily="34" charset="0"/>
            </a:endParaRPr>
          </a:p>
          <a:p>
            <a:pPr algn="just"/>
            <a:endParaRPr lang="en-US" sz="1400" dirty="0" smtClean="0">
              <a:latin typeface="Arial" pitchFamily="34" charset="0"/>
              <a:cs typeface="Arial" pitchFamily="34" charset="0"/>
            </a:endParaRPr>
          </a:p>
          <a:p>
            <a:pPr algn="just"/>
            <a:endParaRPr lang="en-US" sz="1400" dirty="0">
              <a:latin typeface="Arial" pitchFamily="34" charset="0"/>
              <a:cs typeface="Arial" pitchFamily="34" charset="0"/>
            </a:endParaRPr>
          </a:p>
          <a:p>
            <a:pPr algn="just"/>
            <a:endParaRPr lang="en-US" sz="1400" dirty="0" smtClean="0">
              <a:latin typeface="Arial" pitchFamily="34" charset="0"/>
              <a:cs typeface="Arial" pitchFamily="34" charset="0"/>
            </a:endParaRPr>
          </a:p>
          <a:p>
            <a:pPr algn="just"/>
            <a:endParaRPr lang="en-US" sz="1400" dirty="0">
              <a:latin typeface="Arial" pitchFamily="34" charset="0"/>
              <a:cs typeface="Arial" pitchFamily="34" charset="0"/>
            </a:endParaRPr>
          </a:p>
          <a:p>
            <a:pPr algn="just"/>
            <a:endParaRPr lang="en-US" sz="1400" dirty="0" smtClean="0">
              <a:latin typeface="Arial" pitchFamily="34" charset="0"/>
              <a:cs typeface="Arial" pitchFamily="34" charset="0"/>
            </a:endParaRPr>
          </a:p>
          <a:p>
            <a:pPr marL="171450" indent="-171450" algn="just">
              <a:buFont typeface="Arial" panose="020B0604020202020204" pitchFamily="34" charset="0"/>
              <a:buChar char="•"/>
            </a:pPr>
            <a:r>
              <a:rPr lang="en-US" sz="1400" dirty="0" smtClean="0">
                <a:latin typeface="Arial" pitchFamily="34" charset="0"/>
                <a:cs typeface="Arial" pitchFamily="34" charset="0"/>
              </a:rPr>
              <a:t>Removal of sanctions from EU and US – the two biggest textile importers in the world</a:t>
            </a:r>
          </a:p>
          <a:p>
            <a:pPr marL="628650" lvl="1" indent="-171450" algn="just">
              <a:buFont typeface="Arial" panose="020B0604020202020204" pitchFamily="34" charset="0"/>
              <a:buChar char="•"/>
            </a:pPr>
            <a:r>
              <a:rPr lang="en-US" sz="1400" dirty="0" smtClean="0">
                <a:latin typeface="Arial" pitchFamily="34" charset="0"/>
                <a:cs typeface="Arial" pitchFamily="34" charset="0"/>
              </a:rPr>
              <a:t>Foreign investors expected to increase significantly, making Myanmar a garment manufacturing hub</a:t>
            </a:r>
          </a:p>
          <a:p>
            <a:pPr algn="just">
              <a:buFont typeface="Arial" pitchFamily="34" charset="0"/>
              <a:buChar char="•"/>
            </a:pPr>
            <a:endParaRPr lang="en-US" sz="1400" dirty="0" smtClean="0">
              <a:latin typeface="Arial" pitchFamily="34" charset="0"/>
              <a:cs typeface="Arial" pitchFamily="34" charset="0"/>
            </a:endParaRPr>
          </a:p>
          <a:p>
            <a:pPr algn="just">
              <a:buFont typeface="Arial" pitchFamily="34" charset="0"/>
              <a:buChar char="•"/>
            </a:pPr>
            <a:endParaRPr lang="en-US" sz="1400" dirty="0" smtClean="0">
              <a:latin typeface="Arial" pitchFamily="34" charset="0"/>
              <a:cs typeface="Arial" pitchFamily="34" charset="0"/>
            </a:endParaRPr>
          </a:p>
          <a:p>
            <a:pPr algn="just">
              <a:buFont typeface="Arial" pitchFamily="34" charset="0"/>
              <a:buChar char="•"/>
            </a:pPr>
            <a:endParaRPr lang="en-US" sz="1400" dirty="0" smtClean="0">
              <a:latin typeface="Arial" pitchFamily="34" charset="0"/>
              <a:cs typeface="Arial" pitchFamily="34" charset="0"/>
            </a:endParaRPr>
          </a:p>
          <a:p>
            <a:pPr algn="just"/>
            <a:endParaRPr lang="en-US" sz="1400" dirty="0" smtClean="0">
              <a:latin typeface="Arial" pitchFamily="34" charset="0"/>
              <a:cs typeface="Arial" pitchFamily="34" charset="0"/>
            </a:endParaRPr>
          </a:p>
          <a:p>
            <a:pPr algn="just"/>
            <a:endParaRPr lang="en-US" sz="1400" dirty="0" smtClean="0">
              <a:latin typeface="Arial" pitchFamily="34" charset="0"/>
              <a:cs typeface="Arial" pitchFamily="34" charset="0"/>
            </a:endParaRPr>
          </a:p>
          <a:p>
            <a:endParaRPr lang="en-US" sz="2000" dirty="0"/>
          </a:p>
        </p:txBody>
      </p:sp>
      <p:graphicFrame>
        <p:nvGraphicFramePr>
          <p:cNvPr id="8" name="Chart 7"/>
          <p:cNvGraphicFramePr/>
          <p:nvPr>
            <p:extLst>
              <p:ext uri="{D42A27DB-BD31-4B8C-83A1-F6EECF244321}">
                <p14:modId xmlns:p14="http://schemas.microsoft.com/office/powerpoint/2010/main" val="2866322472"/>
              </p:ext>
            </p:extLst>
          </p:nvPr>
        </p:nvGraphicFramePr>
        <p:xfrm>
          <a:off x="4412343" y="1260474"/>
          <a:ext cx="4546600" cy="4058446"/>
        </p:xfrm>
        <a:graphic>
          <a:graphicData uri="http://schemas.openxmlformats.org/drawingml/2006/chart">
            <c:chart xmlns:c="http://schemas.openxmlformats.org/drawingml/2006/chart" xmlns:r="http://schemas.openxmlformats.org/officeDocument/2006/relationships" r:id="rId2"/>
          </a:graphicData>
        </a:graphic>
      </p:graphicFrame>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48" y="2205133"/>
            <a:ext cx="1285384" cy="109728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3932" y="3430882"/>
            <a:ext cx="2478277" cy="1097280"/>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56633" y="2223641"/>
            <a:ext cx="2436572" cy="1097280"/>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3039" y="3383509"/>
            <a:ext cx="1685498" cy="1097280"/>
          </a:xfrm>
          <a:prstGeom prst="rect">
            <a:avLst/>
          </a:prstGeom>
        </p:spPr>
      </p:pic>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t>Top investing countries – Myanmar </a:t>
            </a:r>
            <a:br>
              <a:rPr lang="en-US" sz="2400" dirty="0" smtClean="0"/>
            </a:br>
            <a:r>
              <a:rPr lang="en-US" sz="2400" dirty="0" smtClean="0"/>
              <a:t>    </a:t>
            </a:r>
            <a:br>
              <a:rPr lang="en-US" sz="2400" dirty="0" smtClean="0"/>
            </a:br>
            <a:endParaRPr lang="en-US" sz="2400" dirty="0">
              <a:solidFill>
                <a:schemeClr val="accent4">
                  <a:lumMod val="75000"/>
                </a:schemeClr>
              </a:solidFill>
            </a:endParaRPr>
          </a:p>
        </p:txBody>
      </p:sp>
      <p:sp>
        <p:nvSpPr>
          <p:cNvPr id="3" name="Content Placeholder 2"/>
          <p:cNvSpPr>
            <a:spLocks noGrp="1"/>
          </p:cNvSpPr>
          <p:nvPr>
            <p:ph idx="1"/>
          </p:nvPr>
        </p:nvSpPr>
        <p:spPr>
          <a:xfrm>
            <a:off x="210457" y="1378531"/>
            <a:ext cx="3963610" cy="4143224"/>
          </a:xfrm>
        </p:spPr>
        <p:txBody>
          <a:bodyPr>
            <a:normAutofit/>
          </a:bodyPr>
          <a:lstStyle/>
          <a:p>
            <a:pPr marL="0" indent="0">
              <a:buNone/>
            </a:pPr>
            <a:r>
              <a:rPr lang="en-US" sz="1500" dirty="0" smtClean="0"/>
              <a:t>     </a:t>
            </a:r>
            <a:endParaRPr lang="en-US" dirty="0"/>
          </a:p>
        </p:txBody>
      </p:sp>
      <p:sp>
        <p:nvSpPr>
          <p:cNvPr id="7" name="TextBox 6"/>
          <p:cNvSpPr txBox="1"/>
          <p:nvPr/>
        </p:nvSpPr>
        <p:spPr>
          <a:xfrm>
            <a:off x="406400" y="1017141"/>
            <a:ext cx="2822135" cy="861774"/>
          </a:xfrm>
          <a:prstGeom prst="rect">
            <a:avLst/>
          </a:prstGeom>
          <a:noFill/>
        </p:spPr>
        <p:txBody>
          <a:bodyPr wrap="square" rtlCol="0">
            <a:spAutoFit/>
          </a:bodyPr>
          <a:lstStyle/>
          <a:p>
            <a:r>
              <a:rPr lang="en-US" sz="1600" b="1" dirty="0" smtClean="0">
                <a:solidFill>
                  <a:srgbClr val="FF0000"/>
                </a:solidFill>
              </a:rPr>
              <a:t>Food and Beverage </a:t>
            </a:r>
            <a:endParaRPr lang="en-US" sz="1600" dirty="0" smtClean="0">
              <a:solidFill>
                <a:srgbClr val="FF0000"/>
              </a:solidFill>
            </a:endParaRPr>
          </a:p>
          <a:p>
            <a:r>
              <a:rPr lang="en-US" sz="1600" b="1" dirty="0" smtClean="0">
                <a:solidFill>
                  <a:srgbClr val="FF0000"/>
                </a:solidFill>
              </a:rPr>
              <a:t> </a:t>
            </a:r>
            <a:endParaRPr lang="en-US" sz="1600" dirty="0" smtClean="0">
              <a:solidFill>
                <a:srgbClr val="FF0000"/>
              </a:solidFill>
            </a:endParaRPr>
          </a:p>
          <a:p>
            <a:r>
              <a:rPr lang="en-US" sz="1600" b="1" dirty="0" smtClean="0">
                <a:solidFill>
                  <a:srgbClr val="FF0000"/>
                </a:solidFill>
              </a:rPr>
              <a:t> </a:t>
            </a:r>
          </a:p>
        </p:txBody>
      </p:sp>
      <p:sp>
        <p:nvSpPr>
          <p:cNvPr id="24" name="TextBox 23"/>
          <p:cNvSpPr txBox="1"/>
          <p:nvPr/>
        </p:nvSpPr>
        <p:spPr>
          <a:xfrm>
            <a:off x="406399" y="1625601"/>
            <a:ext cx="3987801" cy="1661993"/>
          </a:xfrm>
          <a:prstGeom prst="rect">
            <a:avLst/>
          </a:prstGeom>
          <a:noFill/>
        </p:spPr>
        <p:txBody>
          <a:bodyPr wrap="square" rtlCol="0">
            <a:spAutoFit/>
          </a:bodyPr>
          <a:lstStyle/>
          <a:p>
            <a:pPr algn="just"/>
            <a:endParaRPr lang="en-US" sz="1200" dirty="0" smtClean="0">
              <a:latin typeface="Arial" pitchFamily="34" charset="0"/>
              <a:cs typeface="Arial" pitchFamily="34" charset="0"/>
            </a:endParaRPr>
          </a:p>
          <a:p>
            <a:pPr algn="just"/>
            <a:endParaRPr lang="en-US" sz="1200" dirty="0" smtClean="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endParaRPr lang="en-US" sz="1200" dirty="0" smtClean="0">
              <a:latin typeface="Arial" pitchFamily="34" charset="0"/>
              <a:cs typeface="Arial" pitchFamily="34" charset="0"/>
            </a:endParaRPr>
          </a:p>
          <a:p>
            <a:pPr algn="just"/>
            <a:endParaRPr lang="en-US" sz="1200" dirty="0" smtClean="0">
              <a:latin typeface="Arial" pitchFamily="34" charset="0"/>
              <a:cs typeface="Arial" pitchFamily="34" charset="0"/>
            </a:endParaRPr>
          </a:p>
          <a:p>
            <a:endParaRPr lang="en-US" dirty="0"/>
          </a:p>
        </p:txBody>
      </p:sp>
      <p:sp>
        <p:nvSpPr>
          <p:cNvPr id="8" name="TextBox 7"/>
          <p:cNvSpPr txBox="1"/>
          <p:nvPr/>
        </p:nvSpPr>
        <p:spPr>
          <a:xfrm>
            <a:off x="157459" y="1378531"/>
            <a:ext cx="5750926" cy="5170646"/>
          </a:xfrm>
          <a:prstGeom prst="rect">
            <a:avLst/>
          </a:prstGeom>
          <a:noFill/>
        </p:spPr>
        <p:txBody>
          <a:bodyPr wrap="square" rtlCol="0">
            <a:spAutoFit/>
          </a:bodyPr>
          <a:lstStyle/>
          <a:p>
            <a:pPr marL="171450" indent="-171450" algn="just">
              <a:buFont typeface="Arial" panose="020B0604020202020204" pitchFamily="34" charset="0"/>
              <a:buChar char="•"/>
            </a:pPr>
            <a:r>
              <a:rPr lang="en-US" sz="1200" dirty="0" smtClean="0">
                <a:latin typeface="Arial" pitchFamily="34" charset="0"/>
                <a:cs typeface="Arial" pitchFamily="34" charset="0"/>
              </a:rPr>
              <a:t>F&amp;B industry has welcomed giant multinational brands, including</a:t>
            </a: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algn="just">
              <a:buFont typeface="Arial" pitchFamily="34" charset="0"/>
              <a:buChar char="•"/>
            </a:pPr>
            <a:endParaRPr lang="en-US" sz="1200" dirty="0">
              <a:latin typeface="Arial" pitchFamily="34" charset="0"/>
              <a:cs typeface="Arial" pitchFamily="34" charset="0"/>
            </a:endParaRPr>
          </a:p>
          <a:p>
            <a:pPr algn="just">
              <a:buFont typeface="Arial" pitchFamily="34" charset="0"/>
              <a:buChar char="•"/>
            </a:pPr>
            <a:endParaRPr lang="en-US" sz="1200" dirty="0" smtClean="0">
              <a:latin typeface="Arial" pitchFamily="34" charset="0"/>
              <a:cs typeface="Arial" pitchFamily="34" charset="0"/>
            </a:endParaRPr>
          </a:p>
          <a:p>
            <a:pPr marL="171450" indent="-171450" algn="just">
              <a:buFont typeface="Arial" panose="020B0604020202020204" pitchFamily="34" charset="0"/>
              <a:buChar char="•"/>
            </a:pPr>
            <a:r>
              <a:rPr lang="en-US" sz="1200" dirty="0" smtClean="0">
                <a:latin typeface="Arial" pitchFamily="34" charset="0"/>
                <a:cs typeface="Arial" pitchFamily="34" charset="0"/>
              </a:rPr>
              <a:t>Beer sector especially will be highly competitive for market shares</a:t>
            </a:r>
          </a:p>
          <a:p>
            <a:pPr algn="just"/>
            <a:endParaRPr lang="en-US" sz="1200" dirty="0" smtClean="0">
              <a:latin typeface="Arial" pitchFamily="34" charset="0"/>
              <a:cs typeface="Arial" pitchFamily="34" charset="0"/>
            </a:endParaRPr>
          </a:p>
          <a:p>
            <a:pPr marL="171450" indent="-171450" algn="just">
              <a:buFont typeface="Arial" panose="020B0604020202020204" pitchFamily="34" charset="0"/>
              <a:buChar char="•"/>
            </a:pPr>
            <a:r>
              <a:rPr lang="en-US" sz="1200" dirty="0" smtClean="0">
                <a:latin typeface="Arial" pitchFamily="34" charset="0"/>
                <a:cs typeface="Arial" pitchFamily="34" charset="0"/>
              </a:rPr>
              <a:t>Investment news</a:t>
            </a:r>
          </a:p>
          <a:p>
            <a:pPr marL="628650" lvl="1" indent="-171450" algn="just">
              <a:buFont typeface="Arial" panose="020B0604020202020204" pitchFamily="34" charset="0"/>
              <a:buChar char="•"/>
            </a:pPr>
            <a:r>
              <a:rPr lang="en-US" sz="1200" dirty="0" smtClean="0">
                <a:latin typeface="Arial" pitchFamily="34" charset="0"/>
                <a:cs typeface="Arial" pitchFamily="34" charset="0"/>
              </a:rPr>
              <a:t>Japan’s Kirin Holdings paid USD 560 million to control Myanmar Brewery Ltd, the largest brewery in the country</a:t>
            </a:r>
            <a:endParaRPr lang="en-US" sz="1200" dirty="0">
              <a:latin typeface="Arial" pitchFamily="34" charset="0"/>
              <a:cs typeface="Arial" pitchFamily="34" charset="0"/>
            </a:endParaRPr>
          </a:p>
          <a:p>
            <a:pPr marL="628650" lvl="1" indent="-171450" algn="just">
              <a:buFont typeface="Arial" panose="020B0604020202020204" pitchFamily="34" charset="0"/>
              <a:buChar char="•"/>
            </a:pPr>
            <a:r>
              <a:rPr lang="en-US" sz="1200" dirty="0" smtClean="0">
                <a:latin typeface="Arial" pitchFamily="34" charset="0"/>
                <a:cs typeface="Arial" pitchFamily="34" charset="0"/>
              </a:rPr>
              <a:t>Japan’s Yakult Honsha constructed a manufacturing plant for fermented milk drinks in </a:t>
            </a:r>
            <a:r>
              <a:rPr lang="en-US" sz="1200" dirty="0" err="1" smtClean="0">
                <a:latin typeface="Arial" pitchFamily="34" charset="0"/>
                <a:cs typeface="Arial" pitchFamily="34" charset="0"/>
              </a:rPr>
              <a:t>Thilawa</a:t>
            </a:r>
            <a:r>
              <a:rPr lang="en-US" sz="1200" dirty="0" smtClean="0">
                <a:latin typeface="Arial" pitchFamily="34" charset="0"/>
                <a:cs typeface="Arial" pitchFamily="34" charset="0"/>
              </a:rPr>
              <a:t> SEZ</a:t>
            </a:r>
            <a:endParaRPr lang="en-US" sz="1200" dirty="0">
              <a:latin typeface="Arial" pitchFamily="34" charset="0"/>
              <a:cs typeface="Arial" pitchFamily="34" charset="0"/>
            </a:endParaRPr>
          </a:p>
          <a:p>
            <a:pPr marL="628650" lvl="1" indent="-171450" algn="just">
              <a:buFont typeface="Arial" panose="020B0604020202020204" pitchFamily="34" charset="0"/>
              <a:buChar char="•"/>
            </a:pPr>
            <a:r>
              <a:rPr lang="en-US" sz="1200" dirty="0" smtClean="0">
                <a:latin typeface="Arial" pitchFamily="34" charset="0"/>
                <a:cs typeface="Arial" pitchFamily="34" charset="0"/>
              </a:rPr>
              <a:t>TPG Capital, US private equity giant acquired 50% of total stakes in Myanmar Distillery Company</a:t>
            </a:r>
          </a:p>
          <a:p>
            <a:pPr algn="just"/>
            <a:endParaRPr lang="en-US" sz="1200" dirty="0" smtClean="0">
              <a:latin typeface="Arial" pitchFamily="34" charset="0"/>
              <a:cs typeface="Arial" pitchFamily="34" charset="0"/>
            </a:endParaRPr>
          </a:p>
          <a:p>
            <a:endParaRPr lang="en-US" dirty="0"/>
          </a:p>
        </p:txBody>
      </p:sp>
      <p:graphicFrame>
        <p:nvGraphicFramePr>
          <p:cNvPr id="10" name="Chart 9"/>
          <p:cNvGraphicFramePr/>
          <p:nvPr>
            <p:extLst>
              <p:ext uri="{D42A27DB-BD31-4B8C-83A1-F6EECF244321}">
                <p14:modId xmlns:p14="http://schemas.microsoft.com/office/powerpoint/2010/main" val="4275450764"/>
              </p:ext>
            </p:extLst>
          </p:nvPr>
        </p:nvGraphicFramePr>
        <p:xfrm>
          <a:off x="4313093" y="1107622"/>
          <a:ext cx="6096000" cy="4064000"/>
        </p:xfrm>
        <a:graphic>
          <a:graphicData uri="http://schemas.openxmlformats.org/drawingml/2006/chart">
            <c:chart xmlns:c="http://schemas.openxmlformats.org/drawingml/2006/chart" xmlns:r="http://schemas.openxmlformats.org/officeDocument/2006/relationships" r:id="rId2"/>
          </a:graphicData>
        </a:graphic>
      </p:graphicFrame>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1044" y="1609804"/>
            <a:ext cx="1280254" cy="1280254"/>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0919" y="2905855"/>
            <a:ext cx="1726937" cy="1037663"/>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34244" y="2968076"/>
            <a:ext cx="797211" cy="883295"/>
          </a:xfrm>
          <a:prstGeom prst="rect">
            <a:avLst/>
          </a:prstGeom>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4885" y="2905855"/>
            <a:ext cx="1310806" cy="983105"/>
          </a:xfrm>
          <a:prstGeom prst="rect">
            <a:avLst/>
          </a:prstGeom>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6099" y="1579971"/>
            <a:ext cx="1718163" cy="1286964"/>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28535" y="1700213"/>
            <a:ext cx="1839321" cy="1145807"/>
          </a:xfrm>
          <a:prstGeom prst="rect">
            <a:avLst/>
          </a:prstGeom>
        </p:spPr>
      </p:pic>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45919" y="2800695"/>
            <a:ext cx="5655375" cy="822960"/>
          </a:xfrm>
        </p:spPr>
        <p:txBody>
          <a:bodyPr>
            <a:noAutofit/>
          </a:bodyPr>
          <a:lstStyle/>
          <a:p>
            <a:pPr lvl="0"/>
            <a:r>
              <a:rPr lang="en-US" sz="1600" b="1" dirty="0" smtClean="0"/>
              <a:t>4. Key Sector Opportunity and Competitive Advantage</a:t>
            </a:r>
            <a:r>
              <a:rPr lang="en-US" sz="1600" dirty="0" smtClean="0"/>
              <a:t/>
            </a:r>
            <a:br>
              <a:rPr lang="en-US" sz="1600" dirty="0" smtClean="0"/>
            </a:br>
            <a:r>
              <a:rPr lang="en-US" sz="1600" dirty="0" smtClean="0">
                <a:solidFill>
                  <a:schemeClr val="bg1">
                    <a:lumMod val="50000"/>
                  </a:schemeClr>
                </a:solidFill>
              </a:rPr>
              <a:t/>
            </a:r>
            <a:br>
              <a:rPr lang="en-US" sz="1600" dirty="0" smtClean="0">
                <a:solidFill>
                  <a:schemeClr val="bg1">
                    <a:lumMod val="50000"/>
                  </a:schemeClr>
                </a:solidFill>
              </a:rPr>
            </a:br>
            <a:endParaRPr lang="en-US" sz="1600" dirty="0">
              <a:solidFill>
                <a:schemeClr val="bg1">
                  <a:lumMod val="50000"/>
                </a:schemeClr>
              </a:solidFill>
            </a:endParaRPr>
          </a:p>
        </p:txBody>
      </p:sp>
    </p:spTree>
    <p:extLst>
      <p:ext uri="{BB962C8B-B14F-4D97-AF65-F5344CB8AC3E}">
        <p14:creationId xmlns:p14="http://schemas.microsoft.com/office/powerpoint/2010/main" val="9466036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sector opportunities / competitive advantage for each country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8912600"/>
              </p:ext>
            </p:extLst>
          </p:nvPr>
        </p:nvGraphicFramePr>
        <p:xfrm>
          <a:off x="628650" y="2226469"/>
          <a:ext cx="7886700" cy="3638550"/>
        </p:xfrm>
        <a:graphic>
          <a:graphicData uri="http://schemas.openxmlformats.org/drawingml/2006/table">
            <a:tbl>
              <a:tblPr firstRow="1" bandRow="1">
                <a:tableStyleId>{5C22544A-7EE6-4342-B048-85BDC9FD1C3A}</a:tableStyleId>
              </a:tblPr>
              <a:tblGrid>
                <a:gridCol w="1971675"/>
                <a:gridCol w="1971675"/>
                <a:gridCol w="1971675"/>
                <a:gridCol w="1971675"/>
              </a:tblGrid>
              <a:tr h="278130">
                <a:tc>
                  <a:txBody>
                    <a:bodyPr/>
                    <a:lstStyle/>
                    <a:p>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Myanmar</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Vietnam</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Indonesia</a:t>
                      </a:r>
                      <a:endParaRPr lang="en-US" sz="1200" dirty="0">
                        <a:latin typeface="Arial" panose="020B0604020202020204" pitchFamily="34" charset="0"/>
                        <a:cs typeface="Arial" panose="020B0604020202020204" pitchFamily="34" charset="0"/>
                      </a:endParaRPr>
                    </a:p>
                  </a:txBody>
                  <a:tcPr marL="68580" marR="68580" marT="34290" marB="34290"/>
                </a:tc>
              </a:tr>
              <a:tr h="480060">
                <a:tc>
                  <a:txBody>
                    <a:bodyPr/>
                    <a:lstStyle/>
                    <a:p>
                      <a:r>
                        <a:rPr lang="en-US" sz="1200" b="1" dirty="0" smtClean="0">
                          <a:latin typeface="Arial" panose="020B0604020202020204" pitchFamily="34" charset="0"/>
                          <a:cs typeface="Arial" panose="020B0604020202020204" pitchFamily="34" charset="0"/>
                        </a:rPr>
                        <a:t>Competitive</a:t>
                      </a:r>
                      <a:r>
                        <a:rPr lang="en-US" sz="1200" b="1" baseline="0" dirty="0" smtClean="0">
                          <a:latin typeface="Arial" panose="020B0604020202020204" pitchFamily="34" charset="0"/>
                          <a:cs typeface="Arial" panose="020B0604020202020204" pitchFamily="34" charset="0"/>
                        </a:rPr>
                        <a:t> advantage</a:t>
                      </a:r>
                      <a:endParaRPr lang="en-US" sz="1200" b="1"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Large</a:t>
                      </a:r>
                      <a:r>
                        <a:rPr lang="en-US" sz="1200" baseline="0" dirty="0" smtClean="0">
                          <a:latin typeface="Arial" panose="020B0604020202020204" pitchFamily="34" charset="0"/>
                          <a:cs typeface="Arial" panose="020B0604020202020204" pitchFamily="34" charset="0"/>
                        </a:rPr>
                        <a:t>, </a:t>
                      </a:r>
                      <a:r>
                        <a:rPr lang="en-US" sz="1200" dirty="0" smtClean="0">
                          <a:latin typeface="Arial" panose="020B0604020202020204" pitchFamily="34" charset="0"/>
                          <a:cs typeface="Arial" panose="020B0604020202020204" pitchFamily="34" charset="0"/>
                        </a:rPr>
                        <a:t>young &amp; low-cost workforce</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Large &amp; English</a:t>
                      </a:r>
                      <a:r>
                        <a:rPr lang="en-US" sz="1200" baseline="0" dirty="0" smtClean="0">
                          <a:latin typeface="Arial" panose="020B0604020202020204" pitchFamily="34" charset="0"/>
                          <a:cs typeface="Arial" panose="020B0604020202020204" pitchFamily="34" charset="0"/>
                        </a:rPr>
                        <a:t> proficient workforce</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Largest workforce in the region</a:t>
                      </a:r>
                      <a:endParaRPr lang="en-US" sz="1200" dirty="0">
                        <a:latin typeface="Arial" panose="020B0604020202020204" pitchFamily="34" charset="0"/>
                        <a:cs typeface="Arial" panose="020B0604020202020204" pitchFamily="34" charset="0"/>
                      </a:endParaRPr>
                    </a:p>
                  </a:txBody>
                  <a:tcPr marL="68580" marR="68580" marT="34290" marB="34290"/>
                </a:tc>
              </a:tr>
              <a:tr h="480060">
                <a:tc>
                  <a:txBody>
                    <a:bodyPr/>
                    <a:lstStyle/>
                    <a:p>
                      <a:endParaRPr lang="en-US" sz="120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Highest GDP growth rate</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Low-cost</a:t>
                      </a:r>
                      <a:r>
                        <a:rPr lang="en-US" sz="1200" baseline="0" dirty="0" smtClean="0">
                          <a:latin typeface="Arial" panose="020B0604020202020204" pitchFamily="34" charset="0"/>
                          <a:cs typeface="Arial" panose="020B0604020202020204" pitchFamily="34" charset="0"/>
                        </a:rPr>
                        <a:t> &amp; efficient workforce</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Highest GDP PPP</a:t>
                      </a:r>
                      <a:endParaRPr lang="en-US" sz="1200" dirty="0">
                        <a:latin typeface="Arial" panose="020B0604020202020204" pitchFamily="34" charset="0"/>
                        <a:cs typeface="Arial" panose="020B0604020202020204" pitchFamily="34" charset="0"/>
                      </a:endParaRPr>
                    </a:p>
                  </a:txBody>
                  <a:tcPr marL="68580" marR="68580" marT="34290" marB="34290"/>
                </a:tc>
              </a:tr>
              <a:tr h="480060">
                <a:tc>
                  <a:txBody>
                    <a:bodyPr/>
                    <a:lstStyle/>
                    <a:p>
                      <a:endParaRPr lang="en-US" sz="120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Abundance</a:t>
                      </a:r>
                      <a:r>
                        <a:rPr lang="en-US" sz="1200" baseline="0" dirty="0" smtClean="0">
                          <a:latin typeface="Arial" panose="020B0604020202020204" pitchFamily="34" charset="0"/>
                          <a:cs typeface="Arial" panose="020B0604020202020204" pitchFamily="34" charset="0"/>
                        </a:rPr>
                        <a:t> of natural resources</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Stable economy,</a:t>
                      </a:r>
                      <a:r>
                        <a:rPr lang="en-US" sz="1200" baseline="0" dirty="0" smtClean="0">
                          <a:latin typeface="Arial" panose="020B0604020202020204" pitchFamily="34" charset="0"/>
                          <a:cs typeface="Arial" panose="020B0604020202020204" pitchFamily="34" charset="0"/>
                        </a:rPr>
                        <a:t> government &amp; currency</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Growing</a:t>
                      </a:r>
                      <a:r>
                        <a:rPr lang="en-US" sz="1200" baseline="0" dirty="0" smtClean="0">
                          <a:latin typeface="Arial" panose="020B0604020202020204" pitchFamily="34" charset="0"/>
                          <a:cs typeface="Arial" panose="020B0604020202020204" pitchFamily="34" charset="0"/>
                        </a:rPr>
                        <a:t> middle and high income class</a:t>
                      </a:r>
                      <a:endParaRPr lang="en-US" sz="1200" dirty="0">
                        <a:latin typeface="Arial" panose="020B0604020202020204" pitchFamily="34" charset="0"/>
                        <a:cs typeface="Arial" panose="020B0604020202020204" pitchFamily="34" charset="0"/>
                      </a:endParaRPr>
                    </a:p>
                  </a:txBody>
                  <a:tcPr marL="68580" marR="68580" marT="34290" marB="34290"/>
                </a:tc>
              </a:tr>
              <a:tr h="480060">
                <a:tc>
                  <a:txBody>
                    <a:bodyPr/>
                    <a:lstStyle/>
                    <a:p>
                      <a:endParaRPr lang="en-US" sz="120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Location between India &amp;</a:t>
                      </a:r>
                      <a:r>
                        <a:rPr lang="en-US" sz="1200" baseline="0" dirty="0" smtClean="0">
                          <a:latin typeface="Arial" panose="020B0604020202020204" pitchFamily="34" charset="0"/>
                          <a:cs typeface="Arial" panose="020B0604020202020204" pitchFamily="34" charset="0"/>
                        </a:rPr>
                        <a:t> China</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Most stable GDP growth rate</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Unbalanced development – opportunity for building</a:t>
                      </a:r>
                      <a:endParaRPr lang="en-US" sz="1200" dirty="0">
                        <a:latin typeface="Arial" panose="020B0604020202020204" pitchFamily="34" charset="0"/>
                        <a:cs typeface="Arial" panose="020B0604020202020204" pitchFamily="34" charset="0"/>
                      </a:endParaRPr>
                    </a:p>
                  </a:txBody>
                  <a:tcPr marL="68580" marR="68580" marT="34290" marB="34290"/>
                </a:tc>
              </a:tr>
              <a:tr h="480060">
                <a:tc>
                  <a:txBody>
                    <a:bodyPr/>
                    <a:lstStyle/>
                    <a:p>
                      <a:r>
                        <a:rPr lang="en-US" sz="1200" b="1" dirty="0" smtClean="0">
                          <a:latin typeface="Arial" panose="020B0604020202020204" pitchFamily="34" charset="0"/>
                          <a:cs typeface="Arial" panose="020B0604020202020204" pitchFamily="34" charset="0"/>
                        </a:rPr>
                        <a:t>Key sector opportunity</a:t>
                      </a:r>
                      <a:endParaRPr lang="en-US" sz="1200" b="1"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Manufacturing</a:t>
                      </a: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Renewable &amp; clean energies</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F&amp;B</a:t>
                      </a:r>
                      <a:endParaRPr lang="en-US" sz="1200" dirty="0">
                        <a:latin typeface="Arial" panose="020B0604020202020204" pitchFamily="34" charset="0"/>
                        <a:cs typeface="Arial" panose="020B0604020202020204" pitchFamily="34" charset="0"/>
                      </a:endParaRPr>
                    </a:p>
                  </a:txBody>
                  <a:tcPr marL="68580" marR="68580" marT="34290" marB="34290"/>
                </a:tc>
              </a:tr>
              <a:tr h="480060">
                <a:tc>
                  <a:txBody>
                    <a:bodyPr/>
                    <a:lstStyle/>
                    <a:p>
                      <a:endParaRPr lang="en-US" sz="120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Telecommunications</a:t>
                      </a: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F&amp;B, Agriculture (both high and low tech)</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Arial" panose="020B0604020202020204" pitchFamily="34" charset="0"/>
                          <a:cs typeface="Arial" panose="020B0604020202020204" pitchFamily="34" charset="0"/>
                        </a:rPr>
                        <a:t>Pharmaceutical</a:t>
                      </a:r>
                      <a:r>
                        <a:rPr lang="en-US" sz="1200" baseline="0" dirty="0" smtClean="0">
                          <a:latin typeface="Arial" panose="020B0604020202020204" pitchFamily="34" charset="0"/>
                          <a:cs typeface="Arial" panose="020B0604020202020204" pitchFamily="34" charset="0"/>
                        </a:rPr>
                        <a:t> &amp; Healthcare</a:t>
                      </a:r>
                      <a:endParaRPr lang="en-US" sz="1200" dirty="0" smtClean="0">
                        <a:latin typeface="Arial" panose="020B0604020202020204" pitchFamily="34" charset="0"/>
                        <a:cs typeface="Arial" panose="020B0604020202020204" pitchFamily="34" charset="0"/>
                      </a:endParaRPr>
                    </a:p>
                  </a:txBody>
                  <a:tcPr marL="68580" marR="68580" marT="34290" marB="34290"/>
                </a:tc>
              </a:tr>
              <a:tr h="480060">
                <a:tc>
                  <a:txBody>
                    <a:bodyPr/>
                    <a:lstStyle/>
                    <a:p>
                      <a:endParaRPr lang="en-US" sz="120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Oil &amp; Gas</a:t>
                      </a: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Manufacturing &amp; Processing</a:t>
                      </a:r>
                      <a:endParaRPr lang="en-US" sz="1200" dirty="0">
                        <a:latin typeface="Arial" panose="020B0604020202020204" pitchFamily="34" charset="0"/>
                        <a:cs typeface="Arial" panose="020B0604020202020204" pitchFamily="34" charset="0"/>
                      </a:endParaRPr>
                    </a:p>
                  </a:txBody>
                  <a:tcPr marL="68580" marR="68580" marT="34290" marB="34290"/>
                </a:tc>
                <a:tc>
                  <a:txBody>
                    <a:bodyPr/>
                    <a:lstStyle/>
                    <a:p>
                      <a:r>
                        <a:rPr lang="en-US" sz="1200" dirty="0" smtClean="0">
                          <a:latin typeface="Arial" panose="020B0604020202020204" pitchFamily="34" charset="0"/>
                          <a:cs typeface="Arial" panose="020B0604020202020204" pitchFamily="34" charset="0"/>
                        </a:rPr>
                        <a:t>Palm </a:t>
                      </a:r>
                      <a:r>
                        <a:rPr lang="en-US" sz="1200" dirty="0" smtClean="0">
                          <a:latin typeface="Arial" panose="020B0604020202020204" pitchFamily="34" charset="0"/>
                          <a:cs typeface="Arial" panose="020B0604020202020204" pitchFamily="34" charset="0"/>
                        </a:rPr>
                        <a:t>oil </a:t>
                      </a:r>
                      <a:endParaRPr lang="en-US" sz="1200" dirty="0">
                        <a:latin typeface="Arial" panose="020B0604020202020204" pitchFamily="34" charset="0"/>
                        <a:cs typeface="Arial" panose="020B0604020202020204" pitchFamily="34" charset="0"/>
                      </a:endParaRPr>
                    </a:p>
                  </a:txBody>
                  <a:tcPr marL="68580" marR="68580" marT="34290" marB="34290"/>
                </a:tc>
              </a:tr>
            </a:tbl>
          </a:graphicData>
        </a:graphic>
      </p:graphicFrame>
    </p:spTree>
    <p:extLst>
      <p:ext uri="{BB962C8B-B14F-4D97-AF65-F5344CB8AC3E}">
        <p14:creationId xmlns:p14="http://schemas.microsoft.com/office/powerpoint/2010/main" val="8595034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45920" y="2800695"/>
            <a:ext cx="5385974" cy="822960"/>
          </a:xfrm>
        </p:spPr>
        <p:txBody>
          <a:bodyPr>
            <a:noAutofit/>
          </a:bodyPr>
          <a:lstStyle/>
          <a:p>
            <a:pPr lvl="0"/>
            <a:r>
              <a:rPr lang="en-US" sz="1600" b="1" dirty="0"/>
              <a:t>5</a:t>
            </a:r>
            <a:r>
              <a:rPr lang="en-US" sz="1600" b="1" dirty="0" smtClean="0"/>
              <a:t>. FTA networks</a:t>
            </a:r>
            <a:r>
              <a:rPr lang="en-US" sz="1600" dirty="0" smtClean="0"/>
              <a:t/>
            </a:r>
            <a:br>
              <a:rPr lang="en-US" sz="1600" dirty="0" smtClean="0"/>
            </a:br>
            <a:r>
              <a:rPr lang="en-US" sz="1600" dirty="0" smtClean="0">
                <a:solidFill>
                  <a:schemeClr val="bg1">
                    <a:lumMod val="50000"/>
                  </a:schemeClr>
                </a:solidFill>
              </a:rPr>
              <a:t/>
            </a:r>
            <a:br>
              <a:rPr lang="en-US" sz="1600" dirty="0" smtClean="0">
                <a:solidFill>
                  <a:schemeClr val="bg1">
                    <a:lumMod val="50000"/>
                  </a:schemeClr>
                </a:solidFill>
              </a:rPr>
            </a:br>
            <a:endParaRPr lang="en-US" sz="1600" dirty="0">
              <a:solidFill>
                <a:schemeClr val="bg1">
                  <a:lumMod val="50000"/>
                </a:schemeClr>
              </a:solidFill>
            </a:endParaRPr>
          </a:p>
        </p:txBody>
      </p:sp>
    </p:spTree>
    <p:extLst>
      <p:ext uri="{BB962C8B-B14F-4D97-AF65-F5344CB8AC3E}">
        <p14:creationId xmlns:p14="http://schemas.microsoft.com/office/powerpoint/2010/main" val="17143871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FTA network – all 3 countries</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54685" y="1771803"/>
            <a:ext cx="1660030" cy="109728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4715" y="3482648"/>
            <a:ext cx="1660030" cy="109728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94657" y="3482648"/>
            <a:ext cx="1660028" cy="1097280"/>
          </a:xfrm>
          <a:prstGeom prst="rect">
            <a:avLst/>
          </a:prstGeom>
        </p:spPr>
      </p:pic>
      <p:sp>
        <p:nvSpPr>
          <p:cNvPr id="3" name="Oval 2"/>
          <p:cNvSpPr/>
          <p:nvPr/>
        </p:nvSpPr>
        <p:spPr>
          <a:xfrm>
            <a:off x="1637393" y="1407879"/>
            <a:ext cx="5894614" cy="5094509"/>
          </a:xfrm>
          <a:prstGeom prst="ellipse">
            <a:avLst/>
          </a:prstGeom>
          <a:noFill/>
          <a:ln w="38100">
            <a:solidFill>
              <a:srgbClr val="0070C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p:cNvSpPr txBox="1"/>
          <p:nvPr/>
        </p:nvSpPr>
        <p:spPr>
          <a:xfrm>
            <a:off x="2912412" y="5606889"/>
            <a:ext cx="1408334" cy="369332"/>
          </a:xfrm>
          <a:prstGeom prst="rect">
            <a:avLst/>
          </a:prstGeom>
          <a:noFill/>
        </p:spPr>
        <p:txBody>
          <a:bodyPr wrap="none" rtlCol="0">
            <a:spAutoFit/>
          </a:bodyPr>
          <a:lstStyle/>
          <a:p>
            <a:r>
              <a:rPr lang="en-US" dirty="0" smtClean="0">
                <a:solidFill>
                  <a:srgbClr val="0070C0"/>
                </a:solidFill>
              </a:rPr>
              <a:t>R.O.K. CECA*</a:t>
            </a:r>
            <a:endParaRPr lang="en-US" dirty="0">
              <a:solidFill>
                <a:srgbClr val="0070C0"/>
              </a:solidFill>
            </a:endParaRPr>
          </a:p>
        </p:txBody>
      </p:sp>
      <p:sp>
        <p:nvSpPr>
          <p:cNvPr id="11" name="TextBox 10"/>
          <p:cNvSpPr txBox="1"/>
          <p:nvPr/>
        </p:nvSpPr>
        <p:spPr>
          <a:xfrm>
            <a:off x="5732917" y="2596215"/>
            <a:ext cx="1307281" cy="369332"/>
          </a:xfrm>
          <a:prstGeom prst="rect">
            <a:avLst/>
          </a:prstGeom>
          <a:noFill/>
        </p:spPr>
        <p:txBody>
          <a:bodyPr wrap="none" rtlCol="0">
            <a:spAutoFit/>
          </a:bodyPr>
          <a:lstStyle/>
          <a:p>
            <a:r>
              <a:rPr lang="en-US" dirty="0" smtClean="0">
                <a:solidFill>
                  <a:srgbClr val="0070C0"/>
                </a:solidFill>
              </a:rPr>
              <a:t>India CECA*</a:t>
            </a:r>
            <a:endParaRPr lang="en-US" dirty="0">
              <a:solidFill>
                <a:srgbClr val="0070C0"/>
              </a:solidFill>
            </a:endParaRPr>
          </a:p>
        </p:txBody>
      </p:sp>
      <p:sp>
        <p:nvSpPr>
          <p:cNvPr id="12" name="TextBox 11"/>
          <p:cNvSpPr txBox="1"/>
          <p:nvPr/>
        </p:nvSpPr>
        <p:spPr>
          <a:xfrm>
            <a:off x="3958075" y="4010372"/>
            <a:ext cx="1373005" cy="369332"/>
          </a:xfrm>
          <a:prstGeom prst="rect">
            <a:avLst/>
          </a:prstGeom>
          <a:noFill/>
        </p:spPr>
        <p:txBody>
          <a:bodyPr wrap="none" rtlCol="0">
            <a:spAutoFit/>
          </a:bodyPr>
          <a:lstStyle/>
          <a:p>
            <a:r>
              <a:rPr lang="en-US" dirty="0" smtClean="0">
                <a:solidFill>
                  <a:srgbClr val="0070C0"/>
                </a:solidFill>
              </a:rPr>
              <a:t>China CECA*</a:t>
            </a:r>
            <a:endParaRPr lang="en-US" dirty="0">
              <a:solidFill>
                <a:srgbClr val="0070C0"/>
              </a:solidFill>
            </a:endParaRPr>
          </a:p>
        </p:txBody>
      </p:sp>
      <p:sp>
        <p:nvSpPr>
          <p:cNvPr id="13" name="TextBox 12"/>
          <p:cNvSpPr txBox="1"/>
          <p:nvPr/>
        </p:nvSpPr>
        <p:spPr>
          <a:xfrm>
            <a:off x="4602384" y="5392685"/>
            <a:ext cx="1777025" cy="369332"/>
          </a:xfrm>
          <a:prstGeom prst="rect">
            <a:avLst/>
          </a:prstGeom>
          <a:noFill/>
        </p:spPr>
        <p:txBody>
          <a:bodyPr wrap="none" rtlCol="0">
            <a:spAutoFit/>
          </a:bodyPr>
          <a:lstStyle/>
          <a:p>
            <a:r>
              <a:rPr lang="en-US" dirty="0" smtClean="0">
                <a:solidFill>
                  <a:srgbClr val="0070C0"/>
                </a:solidFill>
              </a:rPr>
              <a:t>Free Trade Area*</a:t>
            </a:r>
            <a:endParaRPr lang="en-US" dirty="0">
              <a:solidFill>
                <a:srgbClr val="0070C0"/>
              </a:solidFill>
            </a:endParaRPr>
          </a:p>
        </p:txBody>
      </p:sp>
      <p:sp>
        <p:nvSpPr>
          <p:cNvPr id="14" name="TextBox 13"/>
          <p:cNvSpPr txBox="1"/>
          <p:nvPr/>
        </p:nvSpPr>
        <p:spPr>
          <a:xfrm>
            <a:off x="2207978" y="2808276"/>
            <a:ext cx="1245854" cy="369332"/>
          </a:xfrm>
          <a:prstGeom prst="rect">
            <a:avLst/>
          </a:prstGeom>
          <a:noFill/>
        </p:spPr>
        <p:txBody>
          <a:bodyPr wrap="none" rtlCol="0">
            <a:spAutoFit/>
          </a:bodyPr>
          <a:lstStyle/>
          <a:p>
            <a:r>
              <a:rPr lang="en-US" dirty="0" smtClean="0">
                <a:solidFill>
                  <a:srgbClr val="0070C0"/>
                </a:solidFill>
              </a:rPr>
              <a:t>Japan CEP*</a:t>
            </a:r>
            <a:endParaRPr lang="en-US" dirty="0">
              <a:solidFill>
                <a:srgbClr val="0070C0"/>
              </a:solidFill>
            </a:endParaRPr>
          </a:p>
        </p:txBody>
      </p:sp>
      <p:sp>
        <p:nvSpPr>
          <p:cNvPr id="15" name="TextBox 14"/>
          <p:cNvSpPr txBox="1"/>
          <p:nvPr/>
        </p:nvSpPr>
        <p:spPr>
          <a:xfrm>
            <a:off x="4905759" y="4901343"/>
            <a:ext cx="1853713" cy="369332"/>
          </a:xfrm>
          <a:prstGeom prst="rect">
            <a:avLst/>
          </a:prstGeom>
          <a:noFill/>
        </p:spPr>
        <p:txBody>
          <a:bodyPr wrap="none" rtlCol="0">
            <a:spAutoFit/>
          </a:bodyPr>
          <a:lstStyle/>
          <a:p>
            <a:r>
              <a:rPr lang="en-US" dirty="0" smtClean="0">
                <a:solidFill>
                  <a:srgbClr val="0070C0"/>
                </a:solidFill>
              </a:rPr>
              <a:t>Australia/NZ FTA*</a:t>
            </a:r>
            <a:endParaRPr lang="en-US" dirty="0">
              <a:solidFill>
                <a:srgbClr val="0070C0"/>
              </a:solidFill>
            </a:endParaRPr>
          </a:p>
        </p:txBody>
      </p:sp>
      <p:sp>
        <p:nvSpPr>
          <p:cNvPr id="16" name="TextBox 15"/>
          <p:cNvSpPr txBox="1"/>
          <p:nvPr/>
        </p:nvSpPr>
        <p:spPr>
          <a:xfrm>
            <a:off x="2094657" y="4819602"/>
            <a:ext cx="2010743" cy="369332"/>
          </a:xfrm>
          <a:prstGeom prst="rect">
            <a:avLst/>
          </a:prstGeom>
          <a:noFill/>
        </p:spPr>
        <p:txBody>
          <a:bodyPr wrap="none" rtlCol="0">
            <a:spAutoFit/>
          </a:bodyPr>
          <a:lstStyle/>
          <a:p>
            <a:r>
              <a:rPr lang="en-US" dirty="0" smtClean="0">
                <a:solidFill>
                  <a:srgbClr val="0070C0"/>
                </a:solidFill>
              </a:rPr>
              <a:t>Hong-Kong FTA*,**</a:t>
            </a:r>
            <a:endParaRPr lang="en-US" dirty="0">
              <a:solidFill>
                <a:srgbClr val="0070C0"/>
              </a:solidFill>
            </a:endParaRPr>
          </a:p>
        </p:txBody>
      </p:sp>
      <p:sp>
        <p:nvSpPr>
          <p:cNvPr id="17" name="TextBox 16"/>
          <p:cNvSpPr txBox="1"/>
          <p:nvPr/>
        </p:nvSpPr>
        <p:spPr>
          <a:xfrm>
            <a:off x="4179925" y="3201142"/>
            <a:ext cx="892745" cy="369332"/>
          </a:xfrm>
          <a:prstGeom prst="rect">
            <a:avLst/>
          </a:prstGeom>
          <a:noFill/>
        </p:spPr>
        <p:txBody>
          <a:bodyPr wrap="none" rtlCol="0">
            <a:spAutoFit/>
          </a:bodyPr>
          <a:lstStyle/>
          <a:p>
            <a:r>
              <a:rPr lang="en-US" dirty="0" smtClean="0">
                <a:solidFill>
                  <a:srgbClr val="0070C0"/>
                </a:solidFill>
              </a:rPr>
              <a:t>RCEP**</a:t>
            </a:r>
            <a:endParaRPr lang="en-US" dirty="0">
              <a:solidFill>
                <a:srgbClr val="0070C0"/>
              </a:solidFill>
            </a:endParaRPr>
          </a:p>
        </p:txBody>
      </p:sp>
      <p:sp>
        <p:nvSpPr>
          <p:cNvPr id="29" name="TextBox 28"/>
          <p:cNvSpPr txBox="1"/>
          <p:nvPr/>
        </p:nvSpPr>
        <p:spPr>
          <a:xfrm>
            <a:off x="7074745" y="5406270"/>
            <a:ext cx="1682192" cy="523220"/>
          </a:xfrm>
          <a:prstGeom prst="rect">
            <a:avLst/>
          </a:prstGeom>
          <a:noFill/>
        </p:spPr>
        <p:txBody>
          <a:bodyPr wrap="none" rtlCol="0">
            <a:spAutoFit/>
          </a:bodyPr>
          <a:lstStyle/>
          <a:p>
            <a:r>
              <a:rPr lang="en-US" sz="1400" dirty="0" smtClean="0"/>
              <a:t>*ASEAN agreements</a:t>
            </a:r>
          </a:p>
          <a:p>
            <a:r>
              <a:rPr lang="en-US" sz="1400" dirty="0"/>
              <a:t>**under </a:t>
            </a:r>
            <a:r>
              <a:rPr lang="en-US" sz="1400" dirty="0" smtClean="0"/>
              <a:t>negotiation</a:t>
            </a:r>
            <a:endParaRPr lang="en-US" sz="1400" dirty="0"/>
          </a:p>
        </p:txBody>
      </p:sp>
      <p:sp>
        <p:nvSpPr>
          <p:cNvPr id="31" name="TextBox 30"/>
          <p:cNvSpPr txBox="1"/>
          <p:nvPr/>
        </p:nvSpPr>
        <p:spPr>
          <a:xfrm>
            <a:off x="3884683" y="1003264"/>
            <a:ext cx="1483227" cy="369332"/>
          </a:xfrm>
          <a:prstGeom prst="rect">
            <a:avLst/>
          </a:prstGeom>
          <a:noFill/>
          <a:ln>
            <a:noFill/>
          </a:ln>
        </p:spPr>
        <p:txBody>
          <a:bodyPr wrap="none" rtlCol="0">
            <a:spAutoFit/>
          </a:bodyPr>
          <a:lstStyle/>
          <a:p>
            <a:r>
              <a:rPr lang="en-US" b="1" dirty="0" smtClean="0"/>
              <a:t>8 agreements</a:t>
            </a:r>
            <a:endParaRPr lang="en-US" b="1" dirty="0"/>
          </a:p>
        </p:txBody>
      </p:sp>
    </p:spTree>
    <p:extLst>
      <p:ext uri="{BB962C8B-B14F-4D97-AF65-F5344CB8AC3E}">
        <p14:creationId xmlns:p14="http://schemas.microsoft.com/office/powerpoint/2010/main" val="9086963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FTA network – Myanmar</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4685" y="2765473"/>
            <a:ext cx="1660030" cy="1097280"/>
          </a:xfrm>
          <a:prstGeom prst="rect">
            <a:avLst/>
          </a:prstGeom>
        </p:spPr>
      </p:pic>
      <p:sp>
        <p:nvSpPr>
          <p:cNvPr id="18" name="TextBox 17"/>
          <p:cNvSpPr txBox="1"/>
          <p:nvPr/>
        </p:nvSpPr>
        <p:spPr>
          <a:xfrm>
            <a:off x="1433482" y="2944781"/>
            <a:ext cx="1244123" cy="369332"/>
          </a:xfrm>
          <a:prstGeom prst="rect">
            <a:avLst/>
          </a:prstGeom>
          <a:noFill/>
        </p:spPr>
        <p:txBody>
          <a:bodyPr wrap="none" rtlCol="0">
            <a:spAutoFit/>
          </a:bodyPr>
          <a:lstStyle/>
          <a:p>
            <a:r>
              <a:rPr lang="en-US" dirty="0" smtClean="0">
                <a:solidFill>
                  <a:srgbClr val="00B050"/>
                </a:solidFill>
              </a:rPr>
              <a:t>U.S.A. FTA*</a:t>
            </a:r>
          </a:p>
        </p:txBody>
      </p:sp>
      <p:sp>
        <p:nvSpPr>
          <p:cNvPr id="19" name="TextBox 18"/>
          <p:cNvSpPr txBox="1"/>
          <p:nvPr/>
        </p:nvSpPr>
        <p:spPr>
          <a:xfrm>
            <a:off x="5123740" y="4407958"/>
            <a:ext cx="3319946" cy="1200329"/>
          </a:xfrm>
          <a:prstGeom prst="rect">
            <a:avLst/>
          </a:prstGeom>
          <a:noFill/>
        </p:spPr>
        <p:txBody>
          <a:bodyPr wrap="square" rtlCol="0">
            <a:spAutoFit/>
          </a:bodyPr>
          <a:lstStyle/>
          <a:p>
            <a:pPr lvl="0" defTabSz="914400">
              <a:defRPr/>
            </a:pPr>
            <a:r>
              <a:rPr lang="en-US" dirty="0">
                <a:solidFill>
                  <a:srgbClr val="00B050"/>
                </a:solidFill>
              </a:rPr>
              <a:t>Bay of Bengal Initiative for Multi-Sectoral Technical and Economic Cooperation (BIMSTEC) Free Trade </a:t>
            </a:r>
            <a:r>
              <a:rPr lang="en-US" dirty="0" smtClean="0">
                <a:solidFill>
                  <a:srgbClr val="00B050"/>
                </a:solidFill>
              </a:rPr>
              <a:t>Area**</a:t>
            </a:r>
            <a:endParaRPr lang="en-US" dirty="0">
              <a:solidFill>
                <a:srgbClr val="00B050"/>
              </a:solidFill>
            </a:endParaRPr>
          </a:p>
        </p:txBody>
      </p:sp>
      <p:sp>
        <p:nvSpPr>
          <p:cNvPr id="20" name="TextBox 19"/>
          <p:cNvSpPr txBox="1"/>
          <p:nvPr/>
        </p:nvSpPr>
        <p:spPr>
          <a:xfrm>
            <a:off x="3493504" y="1370568"/>
            <a:ext cx="2182392" cy="369332"/>
          </a:xfrm>
          <a:prstGeom prst="rect">
            <a:avLst/>
          </a:prstGeom>
          <a:noFill/>
          <a:ln>
            <a:solidFill>
              <a:schemeClr val="tx1"/>
            </a:solidFill>
          </a:ln>
        </p:spPr>
        <p:txBody>
          <a:bodyPr wrap="none" rtlCol="0">
            <a:spAutoFit/>
          </a:bodyPr>
          <a:lstStyle/>
          <a:p>
            <a:r>
              <a:rPr lang="en-US" b="1" dirty="0" smtClean="0"/>
              <a:t>Total: 10 agreements</a:t>
            </a:r>
            <a:endParaRPr lang="en-US" b="1" dirty="0"/>
          </a:p>
        </p:txBody>
      </p:sp>
      <p:sp>
        <p:nvSpPr>
          <p:cNvPr id="21" name="TextBox 20"/>
          <p:cNvSpPr txBox="1"/>
          <p:nvPr/>
        </p:nvSpPr>
        <p:spPr>
          <a:xfrm>
            <a:off x="2677605" y="5929490"/>
            <a:ext cx="2233560" cy="523220"/>
          </a:xfrm>
          <a:prstGeom prst="rect">
            <a:avLst/>
          </a:prstGeom>
          <a:noFill/>
        </p:spPr>
        <p:txBody>
          <a:bodyPr wrap="none" rtlCol="0">
            <a:spAutoFit/>
          </a:bodyPr>
          <a:lstStyle/>
          <a:p>
            <a:r>
              <a:rPr lang="en-US" sz="1400" dirty="0" smtClean="0"/>
              <a:t>*signed but not yet in effect</a:t>
            </a:r>
          </a:p>
          <a:p>
            <a:r>
              <a:rPr lang="en-US" sz="1400" dirty="0"/>
              <a:t>**under </a:t>
            </a:r>
            <a:r>
              <a:rPr lang="en-US" sz="1400" dirty="0" smtClean="0"/>
              <a:t>negotiation</a:t>
            </a:r>
            <a:endParaRPr lang="en-US" sz="1400" dirty="0"/>
          </a:p>
        </p:txBody>
      </p:sp>
    </p:spTree>
    <p:extLst>
      <p:ext uri="{BB962C8B-B14F-4D97-AF65-F5344CB8AC3E}">
        <p14:creationId xmlns:p14="http://schemas.microsoft.com/office/powerpoint/2010/main" val="18636779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FTA network – Vietnam</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54685" y="2831350"/>
            <a:ext cx="1660030" cy="1097280"/>
          </a:xfrm>
        </p:spPr>
      </p:pic>
      <p:sp>
        <p:nvSpPr>
          <p:cNvPr id="7" name="TextBox 6"/>
          <p:cNvSpPr txBox="1"/>
          <p:nvPr/>
        </p:nvSpPr>
        <p:spPr>
          <a:xfrm>
            <a:off x="1878907" y="1679122"/>
            <a:ext cx="1037079" cy="369332"/>
          </a:xfrm>
          <a:prstGeom prst="rect">
            <a:avLst/>
          </a:prstGeom>
          <a:noFill/>
        </p:spPr>
        <p:txBody>
          <a:bodyPr wrap="none" rtlCol="0">
            <a:spAutoFit/>
          </a:bodyPr>
          <a:lstStyle/>
          <a:p>
            <a:r>
              <a:rPr lang="en-US" dirty="0" smtClean="0">
                <a:solidFill>
                  <a:srgbClr val="7030A0"/>
                </a:solidFill>
              </a:rPr>
              <a:t>Chile FTA</a:t>
            </a:r>
          </a:p>
        </p:txBody>
      </p:sp>
      <p:sp>
        <p:nvSpPr>
          <p:cNvPr id="19" name="TextBox 18"/>
          <p:cNvSpPr txBox="1"/>
          <p:nvPr/>
        </p:nvSpPr>
        <p:spPr>
          <a:xfrm>
            <a:off x="1253304" y="2399784"/>
            <a:ext cx="1303242" cy="369332"/>
          </a:xfrm>
          <a:prstGeom prst="rect">
            <a:avLst/>
          </a:prstGeom>
          <a:noFill/>
        </p:spPr>
        <p:txBody>
          <a:bodyPr wrap="none" rtlCol="0">
            <a:spAutoFit/>
          </a:bodyPr>
          <a:lstStyle/>
          <a:p>
            <a:r>
              <a:rPr lang="en-US" dirty="0" smtClean="0">
                <a:solidFill>
                  <a:srgbClr val="7030A0"/>
                </a:solidFill>
              </a:rPr>
              <a:t>Israel FTA**</a:t>
            </a:r>
          </a:p>
        </p:txBody>
      </p:sp>
      <p:sp>
        <p:nvSpPr>
          <p:cNvPr id="20" name="TextBox 19"/>
          <p:cNvSpPr txBox="1"/>
          <p:nvPr/>
        </p:nvSpPr>
        <p:spPr>
          <a:xfrm>
            <a:off x="5993838" y="2390783"/>
            <a:ext cx="2322174" cy="369332"/>
          </a:xfrm>
          <a:prstGeom prst="rect">
            <a:avLst/>
          </a:prstGeom>
          <a:noFill/>
        </p:spPr>
        <p:txBody>
          <a:bodyPr wrap="none" rtlCol="0">
            <a:spAutoFit/>
          </a:bodyPr>
          <a:lstStyle/>
          <a:p>
            <a:r>
              <a:rPr lang="en-US" dirty="0" smtClean="0">
                <a:solidFill>
                  <a:srgbClr val="7030A0"/>
                </a:solidFill>
              </a:rPr>
              <a:t>European Union FTA**</a:t>
            </a:r>
          </a:p>
        </p:txBody>
      </p:sp>
      <p:sp>
        <p:nvSpPr>
          <p:cNvPr id="21" name="TextBox 20"/>
          <p:cNvSpPr txBox="1"/>
          <p:nvPr/>
        </p:nvSpPr>
        <p:spPr>
          <a:xfrm>
            <a:off x="3598064" y="4637663"/>
            <a:ext cx="3864135" cy="369332"/>
          </a:xfrm>
          <a:prstGeom prst="rect">
            <a:avLst/>
          </a:prstGeom>
          <a:noFill/>
        </p:spPr>
        <p:txBody>
          <a:bodyPr wrap="none" rtlCol="0">
            <a:spAutoFit/>
          </a:bodyPr>
          <a:lstStyle/>
          <a:p>
            <a:r>
              <a:rPr lang="en-US" dirty="0" smtClean="0">
                <a:solidFill>
                  <a:srgbClr val="7030A0"/>
                </a:solidFill>
              </a:rPr>
              <a:t>European Free Trade Association FTA**</a:t>
            </a:r>
          </a:p>
        </p:txBody>
      </p:sp>
      <p:sp>
        <p:nvSpPr>
          <p:cNvPr id="22" name="TextBox 21"/>
          <p:cNvSpPr txBox="1"/>
          <p:nvPr/>
        </p:nvSpPr>
        <p:spPr>
          <a:xfrm>
            <a:off x="1108713" y="3120446"/>
            <a:ext cx="890565" cy="369332"/>
          </a:xfrm>
          <a:prstGeom prst="rect">
            <a:avLst/>
          </a:prstGeom>
          <a:noFill/>
        </p:spPr>
        <p:txBody>
          <a:bodyPr wrap="none" rtlCol="0">
            <a:spAutoFit/>
          </a:bodyPr>
          <a:lstStyle/>
          <a:p>
            <a:r>
              <a:rPr lang="en-US" dirty="0" smtClean="0">
                <a:solidFill>
                  <a:srgbClr val="7030A0"/>
                </a:solidFill>
              </a:rPr>
              <a:t>CPTPP*</a:t>
            </a:r>
          </a:p>
        </p:txBody>
      </p:sp>
      <p:sp>
        <p:nvSpPr>
          <p:cNvPr id="23" name="TextBox 22"/>
          <p:cNvSpPr txBox="1"/>
          <p:nvPr/>
        </p:nvSpPr>
        <p:spPr>
          <a:xfrm>
            <a:off x="5953031" y="1649025"/>
            <a:ext cx="1136530" cy="369332"/>
          </a:xfrm>
          <a:prstGeom prst="rect">
            <a:avLst/>
          </a:prstGeom>
          <a:noFill/>
        </p:spPr>
        <p:txBody>
          <a:bodyPr wrap="none" rtlCol="0">
            <a:spAutoFit/>
          </a:bodyPr>
          <a:lstStyle/>
          <a:p>
            <a:r>
              <a:rPr lang="en-US" dirty="0" smtClean="0">
                <a:solidFill>
                  <a:srgbClr val="7030A0"/>
                </a:solidFill>
              </a:rPr>
              <a:t>R.O.K. FTA</a:t>
            </a:r>
          </a:p>
        </p:txBody>
      </p:sp>
      <p:sp>
        <p:nvSpPr>
          <p:cNvPr id="24" name="TextBox 23"/>
          <p:cNvSpPr txBox="1"/>
          <p:nvPr/>
        </p:nvSpPr>
        <p:spPr>
          <a:xfrm>
            <a:off x="6200336" y="3606556"/>
            <a:ext cx="1678345" cy="369332"/>
          </a:xfrm>
          <a:prstGeom prst="rect">
            <a:avLst/>
          </a:prstGeom>
          <a:noFill/>
        </p:spPr>
        <p:txBody>
          <a:bodyPr wrap="none" rtlCol="0">
            <a:spAutoFit/>
          </a:bodyPr>
          <a:lstStyle/>
          <a:p>
            <a:r>
              <a:rPr lang="en-US" dirty="0" smtClean="0">
                <a:solidFill>
                  <a:srgbClr val="7030A0"/>
                </a:solidFill>
              </a:rPr>
              <a:t>Eurasian EU FTA</a:t>
            </a:r>
          </a:p>
        </p:txBody>
      </p:sp>
      <p:sp>
        <p:nvSpPr>
          <p:cNvPr id="25" name="TextBox 24"/>
          <p:cNvSpPr txBox="1"/>
          <p:nvPr/>
        </p:nvSpPr>
        <p:spPr>
          <a:xfrm>
            <a:off x="1433482" y="4149662"/>
            <a:ext cx="1123064" cy="369332"/>
          </a:xfrm>
          <a:prstGeom prst="rect">
            <a:avLst/>
          </a:prstGeom>
          <a:noFill/>
        </p:spPr>
        <p:txBody>
          <a:bodyPr wrap="none" rtlCol="0">
            <a:spAutoFit/>
          </a:bodyPr>
          <a:lstStyle/>
          <a:p>
            <a:r>
              <a:rPr lang="en-US" dirty="0" smtClean="0">
                <a:solidFill>
                  <a:srgbClr val="7030A0"/>
                </a:solidFill>
              </a:rPr>
              <a:t>Japan EPA</a:t>
            </a:r>
          </a:p>
        </p:txBody>
      </p:sp>
      <p:sp>
        <p:nvSpPr>
          <p:cNvPr id="26" name="TextBox 25"/>
          <p:cNvSpPr txBox="1"/>
          <p:nvPr/>
        </p:nvSpPr>
        <p:spPr>
          <a:xfrm>
            <a:off x="3493504" y="1356055"/>
            <a:ext cx="2182392" cy="369332"/>
          </a:xfrm>
          <a:prstGeom prst="rect">
            <a:avLst/>
          </a:prstGeom>
          <a:noFill/>
          <a:ln>
            <a:solidFill>
              <a:schemeClr val="tx1"/>
            </a:solidFill>
          </a:ln>
        </p:spPr>
        <p:txBody>
          <a:bodyPr wrap="none" rtlCol="0">
            <a:spAutoFit/>
          </a:bodyPr>
          <a:lstStyle/>
          <a:p>
            <a:r>
              <a:rPr lang="en-US" b="1" dirty="0" smtClean="0"/>
              <a:t>Total: 16 agreements</a:t>
            </a:r>
            <a:endParaRPr lang="en-US" b="1" dirty="0"/>
          </a:p>
        </p:txBody>
      </p:sp>
      <p:sp>
        <p:nvSpPr>
          <p:cNvPr id="27" name="TextBox 26"/>
          <p:cNvSpPr txBox="1"/>
          <p:nvPr/>
        </p:nvSpPr>
        <p:spPr>
          <a:xfrm>
            <a:off x="2677605" y="5929490"/>
            <a:ext cx="2233560" cy="523220"/>
          </a:xfrm>
          <a:prstGeom prst="rect">
            <a:avLst/>
          </a:prstGeom>
          <a:noFill/>
        </p:spPr>
        <p:txBody>
          <a:bodyPr wrap="none" rtlCol="0">
            <a:spAutoFit/>
          </a:bodyPr>
          <a:lstStyle/>
          <a:p>
            <a:r>
              <a:rPr lang="en-US" sz="1400" dirty="0" smtClean="0"/>
              <a:t>*signed but not yet in effect</a:t>
            </a:r>
          </a:p>
          <a:p>
            <a:r>
              <a:rPr lang="en-US" sz="1400" dirty="0"/>
              <a:t>**under </a:t>
            </a:r>
            <a:r>
              <a:rPr lang="en-US" sz="1400" dirty="0" smtClean="0"/>
              <a:t>negotiation</a:t>
            </a:r>
            <a:endParaRPr lang="en-US" sz="1400" dirty="0"/>
          </a:p>
        </p:txBody>
      </p:sp>
    </p:spTree>
    <p:extLst>
      <p:ext uri="{BB962C8B-B14F-4D97-AF65-F5344CB8AC3E}">
        <p14:creationId xmlns:p14="http://schemas.microsoft.com/office/powerpoint/2010/main" val="3691379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FTA network – Indonesia</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4686" y="2892270"/>
            <a:ext cx="1660028" cy="1175392"/>
          </a:xfrm>
          <a:prstGeom prst="rect">
            <a:avLst/>
          </a:prstGeom>
        </p:spPr>
      </p:pic>
      <p:sp>
        <p:nvSpPr>
          <p:cNvPr id="18" name="TextBox 17"/>
          <p:cNvSpPr txBox="1"/>
          <p:nvPr/>
        </p:nvSpPr>
        <p:spPr>
          <a:xfrm>
            <a:off x="432932" y="1803106"/>
            <a:ext cx="1123064" cy="369332"/>
          </a:xfrm>
          <a:prstGeom prst="rect">
            <a:avLst/>
          </a:prstGeom>
          <a:noFill/>
        </p:spPr>
        <p:txBody>
          <a:bodyPr wrap="none" rtlCol="0">
            <a:spAutoFit/>
          </a:bodyPr>
          <a:lstStyle/>
          <a:p>
            <a:r>
              <a:rPr lang="en-US" dirty="0" smtClean="0">
                <a:solidFill>
                  <a:srgbClr val="FF0000"/>
                </a:solidFill>
              </a:rPr>
              <a:t>Japan EPA</a:t>
            </a:r>
          </a:p>
        </p:txBody>
      </p:sp>
      <p:sp>
        <p:nvSpPr>
          <p:cNvPr id="19" name="TextBox 18"/>
          <p:cNvSpPr txBox="1"/>
          <p:nvPr/>
        </p:nvSpPr>
        <p:spPr>
          <a:xfrm>
            <a:off x="3873351" y="4532503"/>
            <a:ext cx="1422697" cy="369332"/>
          </a:xfrm>
          <a:prstGeom prst="rect">
            <a:avLst/>
          </a:prstGeom>
          <a:noFill/>
        </p:spPr>
        <p:txBody>
          <a:bodyPr wrap="none" rtlCol="0">
            <a:spAutoFit/>
          </a:bodyPr>
          <a:lstStyle/>
          <a:p>
            <a:r>
              <a:rPr lang="en-US" dirty="0" smtClean="0">
                <a:solidFill>
                  <a:srgbClr val="FF0000"/>
                </a:solidFill>
              </a:rPr>
              <a:t>India CECA**</a:t>
            </a:r>
          </a:p>
        </p:txBody>
      </p:sp>
      <p:sp>
        <p:nvSpPr>
          <p:cNvPr id="20" name="TextBox 19"/>
          <p:cNvSpPr txBox="1"/>
          <p:nvPr/>
        </p:nvSpPr>
        <p:spPr>
          <a:xfrm>
            <a:off x="353014" y="4546795"/>
            <a:ext cx="2920804" cy="923330"/>
          </a:xfrm>
          <a:prstGeom prst="rect">
            <a:avLst/>
          </a:prstGeom>
          <a:noFill/>
        </p:spPr>
        <p:txBody>
          <a:bodyPr wrap="square" rtlCol="0">
            <a:spAutoFit/>
          </a:bodyPr>
          <a:lstStyle/>
          <a:p>
            <a:pPr lvl="0" defTabSz="914400">
              <a:defRPr/>
            </a:pPr>
            <a:r>
              <a:rPr lang="en-US" dirty="0">
                <a:solidFill>
                  <a:srgbClr val="FF0000"/>
                </a:solidFill>
              </a:rPr>
              <a:t>Trade Preferential System of the Organization of the Islamic </a:t>
            </a:r>
            <a:r>
              <a:rPr lang="en-US" dirty="0" smtClean="0">
                <a:solidFill>
                  <a:srgbClr val="FF0000"/>
                </a:solidFill>
              </a:rPr>
              <a:t>Conference*</a:t>
            </a:r>
            <a:endParaRPr lang="en-US" dirty="0">
              <a:solidFill>
                <a:srgbClr val="FF0000"/>
              </a:solidFill>
            </a:endParaRPr>
          </a:p>
        </p:txBody>
      </p:sp>
      <p:sp>
        <p:nvSpPr>
          <p:cNvPr id="21" name="TextBox 20"/>
          <p:cNvSpPr txBox="1"/>
          <p:nvPr/>
        </p:nvSpPr>
        <p:spPr>
          <a:xfrm>
            <a:off x="5659944" y="1515144"/>
            <a:ext cx="3087718" cy="923330"/>
          </a:xfrm>
          <a:prstGeom prst="rect">
            <a:avLst/>
          </a:prstGeom>
          <a:noFill/>
        </p:spPr>
        <p:txBody>
          <a:bodyPr wrap="square" rtlCol="0">
            <a:spAutoFit/>
          </a:bodyPr>
          <a:lstStyle/>
          <a:p>
            <a:pPr lvl="0" defTabSz="914400">
              <a:defRPr/>
            </a:pPr>
            <a:r>
              <a:rPr lang="en-US" dirty="0">
                <a:solidFill>
                  <a:srgbClr val="FF0000"/>
                </a:solidFill>
              </a:rPr>
              <a:t>Preferential Tariff Arrangement-Group of Eight Developing Countries</a:t>
            </a:r>
          </a:p>
        </p:txBody>
      </p:sp>
      <p:sp>
        <p:nvSpPr>
          <p:cNvPr id="22" name="TextBox 21"/>
          <p:cNvSpPr txBox="1"/>
          <p:nvPr/>
        </p:nvSpPr>
        <p:spPr>
          <a:xfrm>
            <a:off x="6518701" y="4639128"/>
            <a:ext cx="1345753" cy="369332"/>
          </a:xfrm>
          <a:prstGeom prst="rect">
            <a:avLst/>
          </a:prstGeom>
          <a:noFill/>
        </p:spPr>
        <p:txBody>
          <a:bodyPr wrap="none" rtlCol="0">
            <a:spAutoFit/>
          </a:bodyPr>
          <a:lstStyle/>
          <a:p>
            <a:r>
              <a:rPr lang="en-US" dirty="0" smtClean="0">
                <a:solidFill>
                  <a:srgbClr val="FF0000"/>
                </a:solidFill>
              </a:rPr>
              <a:t>Pakistan FTA</a:t>
            </a:r>
          </a:p>
        </p:txBody>
      </p:sp>
      <p:sp>
        <p:nvSpPr>
          <p:cNvPr id="23" name="TextBox 22"/>
          <p:cNvSpPr txBox="1"/>
          <p:nvPr/>
        </p:nvSpPr>
        <p:spPr>
          <a:xfrm>
            <a:off x="463786" y="3440910"/>
            <a:ext cx="1760162" cy="369332"/>
          </a:xfrm>
          <a:prstGeom prst="rect">
            <a:avLst/>
          </a:prstGeom>
          <a:noFill/>
        </p:spPr>
        <p:txBody>
          <a:bodyPr wrap="none" rtlCol="0">
            <a:spAutoFit/>
          </a:bodyPr>
          <a:lstStyle/>
          <a:p>
            <a:r>
              <a:rPr lang="en-US" dirty="0" smtClean="0">
                <a:solidFill>
                  <a:srgbClr val="FF0000"/>
                </a:solidFill>
              </a:rPr>
              <a:t>Australia CEPA**</a:t>
            </a:r>
          </a:p>
        </p:txBody>
      </p:sp>
      <p:sp>
        <p:nvSpPr>
          <p:cNvPr id="24" name="TextBox 23"/>
          <p:cNvSpPr txBox="1"/>
          <p:nvPr/>
        </p:nvSpPr>
        <p:spPr>
          <a:xfrm>
            <a:off x="4268195" y="5366676"/>
            <a:ext cx="3864135" cy="369332"/>
          </a:xfrm>
          <a:prstGeom prst="rect">
            <a:avLst/>
          </a:prstGeom>
          <a:noFill/>
        </p:spPr>
        <p:txBody>
          <a:bodyPr wrap="none" rtlCol="0">
            <a:spAutoFit/>
          </a:bodyPr>
          <a:lstStyle/>
          <a:p>
            <a:r>
              <a:rPr lang="en-US" dirty="0" smtClean="0">
                <a:solidFill>
                  <a:srgbClr val="FF0000"/>
                </a:solidFill>
              </a:rPr>
              <a:t>European Free Trade Association FTA**</a:t>
            </a:r>
          </a:p>
        </p:txBody>
      </p:sp>
      <p:sp>
        <p:nvSpPr>
          <p:cNvPr id="25" name="TextBox 24"/>
          <p:cNvSpPr txBox="1"/>
          <p:nvPr/>
        </p:nvSpPr>
        <p:spPr>
          <a:xfrm>
            <a:off x="6945452" y="3256244"/>
            <a:ext cx="1267911" cy="369332"/>
          </a:xfrm>
          <a:prstGeom prst="rect">
            <a:avLst/>
          </a:prstGeom>
          <a:noFill/>
        </p:spPr>
        <p:txBody>
          <a:bodyPr wrap="none" rtlCol="0">
            <a:spAutoFit/>
          </a:bodyPr>
          <a:lstStyle/>
          <a:p>
            <a:r>
              <a:rPr lang="en-US" dirty="0" smtClean="0">
                <a:solidFill>
                  <a:srgbClr val="FF0000"/>
                </a:solidFill>
              </a:rPr>
              <a:t>Chile FTA**</a:t>
            </a:r>
          </a:p>
        </p:txBody>
      </p:sp>
      <p:sp>
        <p:nvSpPr>
          <p:cNvPr id="26" name="TextBox 25"/>
          <p:cNvSpPr txBox="1"/>
          <p:nvPr/>
        </p:nvSpPr>
        <p:spPr>
          <a:xfrm>
            <a:off x="1813416" y="2478850"/>
            <a:ext cx="1367362" cy="369332"/>
          </a:xfrm>
          <a:prstGeom prst="rect">
            <a:avLst/>
          </a:prstGeom>
          <a:noFill/>
        </p:spPr>
        <p:txBody>
          <a:bodyPr wrap="none" rtlCol="0">
            <a:spAutoFit/>
          </a:bodyPr>
          <a:lstStyle/>
          <a:p>
            <a:r>
              <a:rPr lang="en-US" dirty="0" smtClean="0">
                <a:solidFill>
                  <a:srgbClr val="FF0000"/>
                </a:solidFill>
              </a:rPr>
              <a:t>R.O.K. FTA**</a:t>
            </a:r>
          </a:p>
        </p:txBody>
      </p:sp>
      <p:sp>
        <p:nvSpPr>
          <p:cNvPr id="27" name="TextBox 26"/>
          <p:cNvSpPr txBox="1"/>
          <p:nvPr/>
        </p:nvSpPr>
        <p:spPr>
          <a:xfrm>
            <a:off x="3493504" y="1356055"/>
            <a:ext cx="2182392" cy="369332"/>
          </a:xfrm>
          <a:prstGeom prst="rect">
            <a:avLst/>
          </a:prstGeom>
          <a:noFill/>
          <a:ln>
            <a:solidFill>
              <a:schemeClr val="tx1"/>
            </a:solidFill>
          </a:ln>
        </p:spPr>
        <p:txBody>
          <a:bodyPr wrap="none" rtlCol="0">
            <a:spAutoFit/>
          </a:bodyPr>
          <a:lstStyle/>
          <a:p>
            <a:r>
              <a:rPr lang="en-US" b="1" dirty="0" smtClean="0"/>
              <a:t>Total: 17 agreements</a:t>
            </a:r>
            <a:endParaRPr lang="en-US" b="1" dirty="0"/>
          </a:p>
        </p:txBody>
      </p:sp>
      <p:sp>
        <p:nvSpPr>
          <p:cNvPr id="28" name="TextBox 27"/>
          <p:cNvSpPr txBox="1"/>
          <p:nvPr/>
        </p:nvSpPr>
        <p:spPr>
          <a:xfrm>
            <a:off x="2677605" y="5929490"/>
            <a:ext cx="2233560" cy="523220"/>
          </a:xfrm>
          <a:prstGeom prst="rect">
            <a:avLst/>
          </a:prstGeom>
          <a:noFill/>
        </p:spPr>
        <p:txBody>
          <a:bodyPr wrap="none" rtlCol="0">
            <a:spAutoFit/>
          </a:bodyPr>
          <a:lstStyle/>
          <a:p>
            <a:r>
              <a:rPr lang="en-US" sz="1400" dirty="0" smtClean="0"/>
              <a:t>*signed but not yet in effect</a:t>
            </a:r>
          </a:p>
          <a:p>
            <a:r>
              <a:rPr lang="en-US" sz="1400" dirty="0"/>
              <a:t>**under </a:t>
            </a:r>
            <a:r>
              <a:rPr lang="en-US" sz="1400" dirty="0" smtClean="0"/>
              <a:t>negotiation</a:t>
            </a:r>
            <a:endParaRPr lang="en-US" sz="1400" dirty="0"/>
          </a:p>
        </p:txBody>
      </p:sp>
    </p:spTree>
    <p:extLst>
      <p:ext uri="{BB962C8B-B14F-4D97-AF65-F5344CB8AC3E}">
        <p14:creationId xmlns:p14="http://schemas.microsoft.com/office/powerpoint/2010/main" val="38891483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smtClean="0">
                <a:solidFill>
                  <a:srgbClr val="FFC000"/>
                </a:solidFill>
              </a:rPr>
              <a:t>Free Trade Agreements – GDP comparison</a:t>
            </a:r>
            <a:r>
              <a:rPr lang="en-US" b="1" dirty="0" smtClean="0">
                <a:solidFill>
                  <a:srgbClr val="FFC000"/>
                </a:solidFill>
              </a:rPr>
              <a:t/>
            </a:r>
            <a:br>
              <a:rPr lang="en-US" b="1" dirty="0" smtClean="0">
                <a:solidFill>
                  <a:srgbClr val="FFC000"/>
                </a:solidFill>
              </a:rPr>
            </a:br>
            <a:r>
              <a:rPr lang="en-US" dirty="0" smtClean="0">
                <a:solidFill>
                  <a:srgbClr val="FFC000"/>
                </a:solidFill>
              </a:rPr>
              <a:t/>
            </a:r>
            <a:br>
              <a:rPr lang="en-US" dirty="0" smtClean="0">
                <a:solidFill>
                  <a:srgbClr val="FFC000"/>
                </a:solidFill>
              </a:rPr>
            </a:br>
            <a:r>
              <a:rPr lang="en-US" dirty="0">
                <a:solidFill>
                  <a:srgbClr val="FFC000"/>
                </a:solidFill>
              </a:rPr>
              <a:t/>
            </a:r>
            <a:br>
              <a:rPr lang="en-US" dirty="0">
                <a:solidFill>
                  <a:srgbClr val="FFC000"/>
                </a:solidFill>
              </a:rPr>
            </a:br>
            <a:r>
              <a:rPr lang="en-US" dirty="0" smtClean="0">
                <a:solidFill>
                  <a:srgbClr val="FFC000"/>
                </a:solidFill>
              </a:rPr>
              <a:t> </a:t>
            </a:r>
            <a:endParaRPr lang="en-US" dirty="0">
              <a:solidFill>
                <a:srgbClr val="FFC000"/>
              </a:solidFill>
            </a:endParaRPr>
          </a:p>
        </p:txBody>
      </p:sp>
      <p:sp>
        <p:nvSpPr>
          <p:cNvPr id="5" name="TextBox 4"/>
          <p:cNvSpPr txBox="1"/>
          <p:nvPr/>
        </p:nvSpPr>
        <p:spPr>
          <a:xfrm>
            <a:off x="174812" y="959099"/>
            <a:ext cx="8588188" cy="369332"/>
          </a:xfrm>
          <a:prstGeom prst="rect">
            <a:avLst/>
          </a:prstGeom>
          <a:noFill/>
        </p:spPr>
        <p:txBody>
          <a:bodyPr wrap="square" rtlCol="0">
            <a:spAutoFit/>
          </a:bodyPr>
          <a:lstStyle/>
          <a:p>
            <a:r>
              <a:rPr lang="en-US" b="1" dirty="0"/>
              <a:t> </a:t>
            </a:r>
            <a:endParaRPr lang="en-US" dirty="0" smtClean="0"/>
          </a:p>
        </p:txBody>
      </p:sp>
      <p:graphicFrame>
        <p:nvGraphicFramePr>
          <p:cNvPr id="6" name="Table 5"/>
          <p:cNvGraphicFramePr>
            <a:graphicFrameLocks noGrp="1"/>
          </p:cNvGraphicFramePr>
          <p:nvPr>
            <p:extLst>
              <p:ext uri="{D42A27DB-BD31-4B8C-83A1-F6EECF244321}">
                <p14:modId xmlns:p14="http://schemas.microsoft.com/office/powerpoint/2010/main" val="2859294135"/>
              </p:ext>
            </p:extLst>
          </p:nvPr>
        </p:nvGraphicFramePr>
        <p:xfrm>
          <a:off x="1523998" y="1397000"/>
          <a:ext cx="6498772" cy="3175000"/>
        </p:xfrm>
        <a:graphic>
          <a:graphicData uri="http://schemas.openxmlformats.org/drawingml/2006/table">
            <a:tbl>
              <a:tblPr firstRow="1" bandRow="1">
                <a:tableStyleId>{69012ECD-51FC-41F1-AA8D-1B2483CD663E}</a:tableStyleId>
              </a:tblPr>
              <a:tblGrid>
                <a:gridCol w="1624693"/>
                <a:gridCol w="1624693"/>
                <a:gridCol w="1624693"/>
                <a:gridCol w="1624693"/>
              </a:tblGrid>
              <a:tr h="370840">
                <a:tc>
                  <a:txBody>
                    <a:bodyPr/>
                    <a:lstStyle/>
                    <a:p>
                      <a:pPr algn="ctr"/>
                      <a:r>
                        <a:rPr lang="en-US" sz="1600" dirty="0" smtClean="0">
                          <a:latin typeface="Arial" panose="020B0604020202020204" pitchFamily="34" charset="0"/>
                          <a:cs typeface="Arial" panose="020B0604020202020204" pitchFamily="34" charset="0"/>
                        </a:rPr>
                        <a:t>Country </a:t>
                      </a:r>
                      <a:endParaRPr lang="en-US" sz="1600" dirty="0">
                        <a:latin typeface="Arial" pitchFamily="34" charset="0"/>
                        <a:cs typeface="Arial" pitchFamily="34" charset="0"/>
                      </a:endParaRPr>
                    </a:p>
                  </a:txBody>
                  <a:tcPr/>
                </a:tc>
                <a:tc>
                  <a:txBody>
                    <a:bodyPr/>
                    <a:lstStyle/>
                    <a:p>
                      <a:pPr algn="ctr"/>
                      <a:r>
                        <a:rPr lang="en-US" sz="1600" dirty="0" smtClean="0">
                          <a:latin typeface="Arial" panose="020B0604020202020204" pitchFamily="34" charset="0"/>
                          <a:cs typeface="Arial" panose="020B0604020202020204" pitchFamily="34" charset="0"/>
                        </a:rPr>
                        <a:t>No.</a:t>
                      </a:r>
                      <a:r>
                        <a:rPr lang="en-US" sz="1600" baseline="0" dirty="0" smtClean="0">
                          <a:latin typeface="Arial" panose="020B0604020202020204" pitchFamily="34" charset="0"/>
                          <a:cs typeface="Arial" panose="020B0604020202020204" pitchFamily="34" charset="0"/>
                        </a:rPr>
                        <a:t> of FTAs *</a:t>
                      </a:r>
                      <a:endParaRPr lang="en-US" sz="1600" dirty="0">
                        <a:latin typeface="Arial" pitchFamily="34" charset="0"/>
                        <a:cs typeface="Arial" pitchFamily="34" charset="0"/>
                      </a:endParaRPr>
                    </a:p>
                  </a:txBody>
                  <a:tcPr/>
                </a:tc>
                <a:tc>
                  <a:txBody>
                    <a:bodyPr/>
                    <a:lstStyle/>
                    <a:p>
                      <a:pPr algn="ctr"/>
                      <a:r>
                        <a:rPr lang="en-US" sz="1600" dirty="0" smtClean="0">
                          <a:latin typeface="Arial" panose="020B0604020202020204" pitchFamily="34" charset="0"/>
                          <a:cs typeface="Arial" panose="020B0604020202020204" pitchFamily="34" charset="0"/>
                        </a:rPr>
                        <a:t>GDP</a:t>
                      </a:r>
                      <a:r>
                        <a:rPr lang="en-US" sz="1600" baseline="0" dirty="0" smtClean="0">
                          <a:latin typeface="Arial" panose="020B0604020202020204" pitchFamily="34" charset="0"/>
                          <a:cs typeface="Arial" panose="020B0604020202020204" pitchFamily="34" charset="0"/>
                        </a:rPr>
                        <a:t> per capita (PPP)**</a:t>
                      </a:r>
                      <a:endParaRPr lang="en-US" sz="1600" dirty="0">
                        <a:latin typeface="Arial" pitchFamily="34" charset="0"/>
                        <a:cs typeface="Arial" pitchFamily="34" charset="0"/>
                      </a:endParaRPr>
                    </a:p>
                  </a:txBody>
                  <a:tcPr/>
                </a:tc>
                <a:tc>
                  <a:txBody>
                    <a:bodyPr/>
                    <a:lstStyle/>
                    <a:p>
                      <a:pPr algn="ctr"/>
                      <a:r>
                        <a:rPr lang="en-US" sz="1600" dirty="0" smtClean="0">
                          <a:latin typeface="Arial" pitchFamily="34" charset="0"/>
                          <a:cs typeface="Arial" pitchFamily="34" charset="0"/>
                        </a:rPr>
                        <a:t>Ratio</a:t>
                      </a:r>
                      <a:r>
                        <a:rPr lang="en-US" sz="1600" baseline="0" dirty="0" smtClean="0">
                          <a:latin typeface="Arial" pitchFamily="34" charset="0"/>
                          <a:cs typeface="Arial" pitchFamily="34" charset="0"/>
                        </a:rPr>
                        <a:t> (GDP/FTAs)***</a:t>
                      </a:r>
                      <a:endParaRPr lang="en-US" sz="1600" dirty="0">
                        <a:latin typeface="Arial" pitchFamily="34" charset="0"/>
                        <a:cs typeface="Arial" pitchFamily="34" charset="0"/>
                      </a:endParaRPr>
                    </a:p>
                  </a:txBody>
                  <a:tcPr/>
                </a:tc>
              </a:tr>
              <a:tr h="370840">
                <a:tc>
                  <a:txBody>
                    <a:bodyPr/>
                    <a:lstStyle/>
                    <a:p>
                      <a:pPr algn="l"/>
                      <a:r>
                        <a:rPr lang="en-US" sz="1600" dirty="0" smtClean="0">
                          <a:latin typeface="Arial" panose="020B0604020202020204" pitchFamily="34" charset="0"/>
                          <a:cs typeface="Arial" panose="020B0604020202020204" pitchFamily="34" charset="0"/>
                        </a:rPr>
                        <a:t>US </a:t>
                      </a:r>
                      <a:endParaRPr lang="en-US" sz="1600" dirty="0">
                        <a:latin typeface="Arial" pitchFamily="34" charset="0"/>
                        <a:cs typeface="Arial" pitchFamily="34" charset="0"/>
                      </a:endParaRPr>
                    </a:p>
                  </a:txBody>
                  <a:tcPr/>
                </a:tc>
                <a:tc>
                  <a:txBody>
                    <a:bodyPr/>
                    <a:lstStyle/>
                    <a:p>
                      <a:pPr algn="l"/>
                      <a:r>
                        <a:rPr lang="en-US" sz="1600" dirty="0" smtClean="0">
                          <a:latin typeface="Arial" panose="020B0604020202020204" pitchFamily="34" charset="0"/>
                          <a:cs typeface="Arial" panose="020B0604020202020204" pitchFamily="34" charset="0"/>
                        </a:rPr>
                        <a:t>15</a:t>
                      </a:r>
                      <a:endParaRPr lang="en-US" sz="1600" dirty="0">
                        <a:latin typeface="Arial" pitchFamily="34" charset="0"/>
                        <a:cs typeface="Arial" pitchFamily="34" charset="0"/>
                      </a:endParaRPr>
                    </a:p>
                  </a:txBody>
                  <a:tcPr/>
                </a:tc>
                <a:tc>
                  <a:txBody>
                    <a:bodyPr/>
                    <a:lstStyle/>
                    <a:p>
                      <a:pPr algn="l"/>
                      <a:r>
                        <a:rPr lang="en-US" sz="1600" dirty="0" smtClean="0">
                          <a:latin typeface="Arial" panose="020B0604020202020204" pitchFamily="34" charset="0"/>
                          <a:cs typeface="Arial" panose="020B0604020202020204" pitchFamily="34" charset="0"/>
                        </a:rPr>
                        <a:t>US</a:t>
                      </a:r>
                      <a:r>
                        <a:rPr lang="en-US" sz="1600" baseline="0" dirty="0" smtClean="0">
                          <a:latin typeface="Arial" panose="020B0604020202020204" pitchFamily="34" charset="0"/>
                          <a:cs typeface="Arial" panose="020B0604020202020204" pitchFamily="34" charset="0"/>
                        </a:rPr>
                        <a:t> $59,500</a:t>
                      </a:r>
                      <a:endParaRPr lang="en-US" sz="1600" dirty="0">
                        <a:latin typeface="Arial" pitchFamily="34" charset="0"/>
                        <a:cs typeface="Arial" pitchFamily="34" charset="0"/>
                      </a:endParaRPr>
                    </a:p>
                  </a:txBody>
                  <a:tcPr/>
                </a:tc>
                <a:tc>
                  <a:txBody>
                    <a:bodyPr/>
                    <a:lstStyle/>
                    <a:p>
                      <a:pPr algn="l"/>
                      <a:r>
                        <a:rPr lang="en-US" sz="1600" dirty="0" smtClean="0">
                          <a:latin typeface="Arial" pitchFamily="34" charset="0"/>
                          <a:cs typeface="Arial" pitchFamily="34" charset="0"/>
                        </a:rPr>
                        <a:t>3,967</a:t>
                      </a:r>
                      <a:endParaRPr lang="en-US" sz="1600" dirty="0">
                        <a:latin typeface="Arial" pitchFamily="34" charset="0"/>
                        <a:cs typeface="Arial" pitchFamily="34" charset="0"/>
                      </a:endParaRPr>
                    </a:p>
                  </a:txBody>
                  <a:tcPr/>
                </a:tc>
              </a:tr>
              <a:tr h="370840">
                <a:tc>
                  <a:txBody>
                    <a:bodyPr/>
                    <a:lstStyle/>
                    <a:p>
                      <a:pPr algn="l"/>
                      <a:r>
                        <a:rPr lang="en-US" sz="1600" baseline="0" dirty="0" smtClean="0">
                          <a:latin typeface="Arial" panose="020B0604020202020204" pitchFamily="34" charset="0"/>
                          <a:cs typeface="Arial" panose="020B0604020202020204" pitchFamily="34" charset="0"/>
                        </a:rPr>
                        <a:t>Thailand </a:t>
                      </a:r>
                      <a:endParaRPr lang="en-US" sz="1600" dirty="0">
                        <a:latin typeface="Arial" pitchFamily="34" charset="0"/>
                        <a:cs typeface="Arial" pitchFamily="34" charset="0"/>
                      </a:endParaRPr>
                    </a:p>
                  </a:txBody>
                  <a:tcPr/>
                </a:tc>
                <a:tc>
                  <a:txBody>
                    <a:bodyPr/>
                    <a:lstStyle/>
                    <a:p>
                      <a:pPr algn="l"/>
                      <a:r>
                        <a:rPr lang="en-US" sz="1600" dirty="0" smtClean="0">
                          <a:latin typeface="Arial" panose="020B0604020202020204" pitchFamily="34" charset="0"/>
                          <a:cs typeface="Arial" panose="020B0604020202020204" pitchFamily="34" charset="0"/>
                        </a:rPr>
                        <a:t>23</a:t>
                      </a:r>
                      <a:endParaRPr lang="en-US" sz="1600"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vi-VN" sz="1600" dirty="0" smtClean="0">
                          <a:latin typeface="Arial" panose="020B0604020202020204" pitchFamily="34" charset="0"/>
                          <a:cs typeface="Arial" panose="020B0604020202020204" pitchFamily="34" charset="0"/>
                        </a:rPr>
                        <a:t>US $</a:t>
                      </a:r>
                      <a:r>
                        <a:rPr lang="en-US" sz="1600" dirty="0" smtClean="0">
                          <a:latin typeface="Arial" panose="020B0604020202020204" pitchFamily="34" charset="0"/>
                          <a:cs typeface="Arial" panose="020B0604020202020204" pitchFamily="34" charset="0"/>
                        </a:rPr>
                        <a:t>17,800</a:t>
                      </a:r>
                      <a:endParaRPr lang="en-US" sz="1600"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latin typeface="Arial" pitchFamily="34" charset="0"/>
                          <a:cs typeface="Arial" pitchFamily="34" charset="0"/>
                        </a:rPr>
                        <a:t>774</a:t>
                      </a:r>
                      <a:endParaRPr lang="en-US" sz="1600" dirty="0">
                        <a:latin typeface="Arial" pitchFamily="34" charset="0"/>
                        <a:cs typeface="Arial" pitchFamily="34" charset="0"/>
                      </a:endParaRPr>
                    </a:p>
                  </a:txBody>
                  <a:tcPr/>
                </a:tc>
              </a:tr>
              <a:tr h="370840">
                <a:tc>
                  <a:txBody>
                    <a:bodyPr/>
                    <a:lstStyle/>
                    <a:p>
                      <a:pPr algn="l"/>
                      <a:r>
                        <a:rPr lang="en-US" sz="1600" dirty="0" smtClean="0">
                          <a:latin typeface="Arial" panose="020B0604020202020204" pitchFamily="34" charset="0"/>
                          <a:cs typeface="Arial" panose="020B0604020202020204" pitchFamily="34" charset="0"/>
                        </a:rPr>
                        <a:t>China </a:t>
                      </a:r>
                      <a:endParaRPr lang="en-US" sz="1600" dirty="0">
                        <a:latin typeface="Arial" pitchFamily="34" charset="0"/>
                        <a:cs typeface="Arial" pitchFamily="34" charset="0"/>
                      </a:endParaRPr>
                    </a:p>
                  </a:txBody>
                  <a:tcPr/>
                </a:tc>
                <a:tc>
                  <a:txBody>
                    <a:bodyPr/>
                    <a:lstStyle/>
                    <a:p>
                      <a:pPr algn="l"/>
                      <a:r>
                        <a:rPr lang="en-US" sz="1600" dirty="0" smtClean="0">
                          <a:latin typeface="Arial" panose="020B0604020202020204" pitchFamily="34" charset="0"/>
                          <a:cs typeface="Arial" panose="020B0604020202020204" pitchFamily="34" charset="0"/>
                        </a:rPr>
                        <a:t>24</a:t>
                      </a:r>
                      <a:endParaRPr lang="en-US" sz="1600"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latin typeface="Arial" panose="020B0604020202020204" pitchFamily="34" charset="0"/>
                          <a:cs typeface="Arial" panose="020B0604020202020204" pitchFamily="34" charset="0"/>
                        </a:rPr>
                        <a:t>US $16,600</a:t>
                      </a:r>
                      <a:endParaRPr lang="en-US" sz="1600"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latin typeface="Arial" pitchFamily="34" charset="0"/>
                          <a:cs typeface="Arial" pitchFamily="34" charset="0"/>
                        </a:rPr>
                        <a:t>692</a:t>
                      </a:r>
                      <a:endParaRPr lang="en-US" sz="1600" dirty="0">
                        <a:latin typeface="Arial" pitchFamily="34" charset="0"/>
                        <a:cs typeface="Arial" pitchFamily="34" charset="0"/>
                      </a:endParaRPr>
                    </a:p>
                  </a:txBody>
                  <a:tcPr/>
                </a:tc>
              </a:tr>
              <a:tr h="370840">
                <a:tc>
                  <a:txBody>
                    <a:bodyPr/>
                    <a:lstStyle/>
                    <a:p>
                      <a:pPr algn="l"/>
                      <a:r>
                        <a:rPr lang="en-US" sz="1600" b="1" dirty="0" smtClean="0">
                          <a:latin typeface="Arial" panose="020B0604020202020204" pitchFamily="34" charset="0"/>
                          <a:cs typeface="Arial" panose="020B0604020202020204" pitchFamily="34" charset="0"/>
                        </a:rPr>
                        <a:t>Indonesia </a:t>
                      </a:r>
                      <a:endParaRPr lang="en-US" sz="1600" b="1" dirty="0">
                        <a:latin typeface="Arial" pitchFamily="34" charset="0"/>
                        <a:cs typeface="Arial" pitchFamily="34" charset="0"/>
                      </a:endParaRPr>
                    </a:p>
                  </a:txBody>
                  <a:tcPr/>
                </a:tc>
                <a:tc>
                  <a:txBody>
                    <a:bodyPr/>
                    <a:lstStyle/>
                    <a:p>
                      <a:pPr algn="l"/>
                      <a:r>
                        <a:rPr lang="en-US" sz="1600" b="1" dirty="0" smtClean="0">
                          <a:latin typeface="Arial" panose="020B0604020202020204" pitchFamily="34" charset="0"/>
                          <a:cs typeface="Arial" panose="020B0604020202020204" pitchFamily="34" charset="0"/>
                        </a:rPr>
                        <a:t>17</a:t>
                      </a:r>
                      <a:endParaRPr lang="en-US" sz="1600" b="1"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vi-VN" sz="1600" b="1" dirty="0" smtClean="0">
                          <a:latin typeface="Arial" panose="020B0604020202020204" pitchFamily="34" charset="0"/>
                          <a:cs typeface="Arial" panose="020B0604020202020204" pitchFamily="34" charset="0"/>
                        </a:rPr>
                        <a:t>US $</a:t>
                      </a:r>
                      <a:r>
                        <a:rPr lang="en-US" sz="1600" b="1" dirty="0" smtClean="0">
                          <a:latin typeface="Arial" panose="020B0604020202020204" pitchFamily="34" charset="0"/>
                          <a:cs typeface="Arial" panose="020B0604020202020204" pitchFamily="34" charset="0"/>
                        </a:rPr>
                        <a:t>12,400</a:t>
                      </a:r>
                      <a:endParaRPr lang="en-US" sz="1600" b="1"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dirty="0" smtClean="0">
                          <a:latin typeface="Arial" pitchFamily="34" charset="0"/>
                          <a:cs typeface="Arial" pitchFamily="34" charset="0"/>
                        </a:rPr>
                        <a:t>729</a:t>
                      </a:r>
                      <a:endParaRPr lang="en-US" sz="1600" b="1" dirty="0">
                        <a:latin typeface="Arial" pitchFamily="34" charset="0"/>
                        <a:cs typeface="Arial" pitchFamily="34" charset="0"/>
                      </a:endParaRPr>
                    </a:p>
                  </a:txBody>
                  <a:tcPr/>
                </a:tc>
              </a:tr>
              <a:tr h="370840">
                <a:tc>
                  <a:txBody>
                    <a:bodyPr/>
                    <a:lstStyle/>
                    <a:p>
                      <a:pPr algn="l"/>
                      <a:r>
                        <a:rPr lang="en-US" sz="1600" baseline="0" dirty="0" smtClean="0">
                          <a:latin typeface="Arial" pitchFamily="34" charset="0"/>
                          <a:cs typeface="Arial" pitchFamily="34" charset="0"/>
                        </a:rPr>
                        <a:t>India****</a:t>
                      </a:r>
                    </a:p>
                  </a:txBody>
                  <a:tcPr/>
                </a:tc>
                <a:tc>
                  <a:txBody>
                    <a:bodyPr/>
                    <a:lstStyle/>
                    <a:p>
                      <a:pPr algn="l"/>
                      <a:r>
                        <a:rPr lang="en-US" sz="1600" dirty="0" smtClean="0">
                          <a:latin typeface="Arial" panose="020B0604020202020204" pitchFamily="34" charset="0"/>
                          <a:cs typeface="Arial" panose="020B0604020202020204" pitchFamily="34" charset="0"/>
                        </a:rPr>
                        <a:t>28</a:t>
                      </a:r>
                      <a:endParaRPr lang="en-US" sz="1600"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vi-VN" sz="1600" dirty="0" smtClean="0">
                          <a:latin typeface="Arial" panose="020B0604020202020204" pitchFamily="34" charset="0"/>
                          <a:cs typeface="Arial" panose="020B0604020202020204" pitchFamily="34" charset="0"/>
                        </a:rPr>
                        <a:t>US $</a:t>
                      </a:r>
                      <a:r>
                        <a:rPr lang="en-US" sz="1600" dirty="0" smtClean="0">
                          <a:latin typeface="Arial" panose="020B0604020202020204" pitchFamily="34" charset="0"/>
                          <a:cs typeface="Arial" panose="020B0604020202020204" pitchFamily="34" charset="0"/>
                        </a:rPr>
                        <a:t>7,200</a:t>
                      </a:r>
                      <a:endParaRPr lang="en-US" sz="1600"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smtClean="0">
                          <a:latin typeface="Arial" pitchFamily="34" charset="0"/>
                          <a:cs typeface="Arial" pitchFamily="34" charset="0"/>
                        </a:rPr>
                        <a:t>257</a:t>
                      </a:r>
                      <a:endParaRPr lang="en-US" sz="1600" dirty="0">
                        <a:latin typeface="Arial" pitchFamily="34" charset="0"/>
                        <a:cs typeface="Arial" pitchFamily="34" charset="0"/>
                      </a:endParaRPr>
                    </a:p>
                  </a:txBody>
                  <a:tcPr/>
                </a:tc>
              </a:tr>
              <a:tr h="370840">
                <a:tc>
                  <a:txBody>
                    <a:bodyPr/>
                    <a:lstStyle/>
                    <a:p>
                      <a:pPr algn="l"/>
                      <a:r>
                        <a:rPr lang="en-US" sz="1600" b="1" dirty="0" smtClean="0">
                          <a:latin typeface="Arial" panose="020B0604020202020204" pitchFamily="34" charset="0"/>
                          <a:cs typeface="Arial" panose="020B0604020202020204" pitchFamily="34" charset="0"/>
                        </a:rPr>
                        <a:t>Vietnam</a:t>
                      </a:r>
                      <a:r>
                        <a:rPr lang="en-US" sz="1600" b="1" baseline="0" dirty="0" smtClean="0">
                          <a:latin typeface="Arial" panose="020B0604020202020204" pitchFamily="34" charset="0"/>
                          <a:cs typeface="Arial" panose="020B0604020202020204" pitchFamily="34" charset="0"/>
                        </a:rPr>
                        <a:t> </a:t>
                      </a:r>
                      <a:endParaRPr lang="en-US" sz="1600" b="1" dirty="0">
                        <a:solidFill>
                          <a:srgbClr val="FF0000"/>
                        </a:solidFill>
                        <a:latin typeface="Arial" pitchFamily="34" charset="0"/>
                        <a:cs typeface="Arial" pitchFamily="34" charset="0"/>
                      </a:endParaRPr>
                    </a:p>
                  </a:txBody>
                  <a:tcPr/>
                </a:tc>
                <a:tc>
                  <a:txBody>
                    <a:bodyPr/>
                    <a:lstStyle/>
                    <a:p>
                      <a:pPr algn="l"/>
                      <a:r>
                        <a:rPr lang="en-US" sz="1600" b="1" dirty="0" smtClean="0">
                          <a:latin typeface="Arial" panose="020B0604020202020204" pitchFamily="34" charset="0"/>
                          <a:cs typeface="Arial" panose="020B0604020202020204" pitchFamily="34" charset="0"/>
                        </a:rPr>
                        <a:t>16</a:t>
                      </a:r>
                      <a:endParaRPr lang="en-US" sz="1600" b="1" dirty="0">
                        <a:solidFill>
                          <a:srgbClr val="FF0000"/>
                        </a:solidFill>
                        <a:latin typeface="Arial" pitchFamily="34" charset="0"/>
                        <a:cs typeface="Arial" pitchFamily="34"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vi-VN" sz="1600" b="1" dirty="0" smtClean="0">
                          <a:latin typeface="Arial" panose="020B0604020202020204" pitchFamily="34" charset="0"/>
                          <a:cs typeface="Arial" panose="020B0604020202020204" pitchFamily="34" charset="0"/>
                        </a:rPr>
                        <a:t>US $</a:t>
                      </a:r>
                      <a:r>
                        <a:rPr lang="en-US" sz="1600" b="1" dirty="0" smtClean="0">
                          <a:latin typeface="Arial" panose="020B0604020202020204" pitchFamily="34" charset="0"/>
                          <a:cs typeface="Arial" panose="020B0604020202020204" pitchFamily="34" charset="0"/>
                        </a:rPr>
                        <a:t>6,900</a:t>
                      </a:r>
                      <a:endParaRPr lang="en-US" sz="1600" b="1" dirty="0" smtClean="0">
                        <a:solidFill>
                          <a:srgbClr val="FF0000"/>
                        </a:solidFill>
                        <a:latin typeface="Arial" pitchFamily="34" charset="0"/>
                        <a:cs typeface="Arial" pitchFamily="34" charset="0"/>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latin typeface="Arial" pitchFamily="34" charset="0"/>
                          <a:cs typeface="Arial" pitchFamily="34" charset="0"/>
                        </a:rPr>
                        <a:t>431</a:t>
                      </a:r>
                    </a:p>
                  </a:txBody>
                  <a:tcPr/>
                </a:tc>
              </a:tr>
              <a:tr h="370840">
                <a:tc>
                  <a:txBody>
                    <a:bodyPr/>
                    <a:lstStyle/>
                    <a:p>
                      <a:pPr algn="l"/>
                      <a:r>
                        <a:rPr lang="en-US" sz="1600" b="1" dirty="0" smtClean="0">
                          <a:latin typeface="Arial" panose="020B0604020202020204" pitchFamily="34" charset="0"/>
                          <a:cs typeface="Arial" panose="020B0604020202020204" pitchFamily="34" charset="0"/>
                        </a:rPr>
                        <a:t>Cambodia</a:t>
                      </a:r>
                      <a:endParaRPr lang="en-US" sz="1600" b="1" dirty="0">
                        <a:latin typeface="Arial" pitchFamily="34" charset="0"/>
                        <a:cs typeface="Arial" pitchFamily="34" charset="0"/>
                      </a:endParaRPr>
                    </a:p>
                  </a:txBody>
                  <a:tcPr/>
                </a:tc>
                <a:tc>
                  <a:txBody>
                    <a:bodyPr/>
                    <a:lstStyle/>
                    <a:p>
                      <a:pPr algn="l"/>
                      <a:r>
                        <a:rPr lang="en-US" sz="1600" b="1" dirty="0" smtClean="0">
                          <a:latin typeface="Arial" panose="020B0604020202020204" pitchFamily="34" charset="0"/>
                          <a:cs typeface="Arial" panose="020B0604020202020204" pitchFamily="34" charset="0"/>
                        </a:rPr>
                        <a:t>10</a:t>
                      </a:r>
                      <a:endParaRPr lang="en-US" sz="1600" b="1"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vi-VN" sz="1600" b="1" dirty="0" smtClean="0">
                          <a:latin typeface="Arial" panose="020B0604020202020204" pitchFamily="34" charset="0"/>
                          <a:cs typeface="Arial" panose="020B0604020202020204" pitchFamily="34" charset="0"/>
                        </a:rPr>
                        <a:t>US $</a:t>
                      </a:r>
                      <a:r>
                        <a:rPr lang="en-US" sz="1600" b="1" dirty="0" smtClean="0">
                          <a:latin typeface="Arial" panose="020B0604020202020204" pitchFamily="34" charset="0"/>
                          <a:cs typeface="Arial" panose="020B0604020202020204" pitchFamily="34" charset="0"/>
                        </a:rPr>
                        <a:t>6,400</a:t>
                      </a:r>
                      <a:endParaRPr lang="en-US" sz="1600" b="1" dirty="0">
                        <a:latin typeface="Arial" pitchFamily="34" charset="0"/>
                        <a:cs typeface="Arial" pitchFamily="34" charset="0"/>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dirty="0" smtClean="0">
                          <a:latin typeface="Arial" pitchFamily="34" charset="0"/>
                          <a:cs typeface="Arial" pitchFamily="34" charset="0"/>
                        </a:rPr>
                        <a:t>640</a:t>
                      </a:r>
                      <a:endParaRPr lang="en-US" sz="1600" b="1" dirty="0">
                        <a:latin typeface="Arial" pitchFamily="34" charset="0"/>
                        <a:cs typeface="Arial" pitchFamily="34" charset="0"/>
                      </a:endParaRPr>
                    </a:p>
                  </a:txBody>
                  <a:tcPr/>
                </a:tc>
              </a:tr>
            </a:tbl>
          </a:graphicData>
        </a:graphic>
      </p:graphicFrame>
      <p:sp>
        <p:nvSpPr>
          <p:cNvPr id="7" name="TextBox 6"/>
          <p:cNvSpPr txBox="1"/>
          <p:nvPr/>
        </p:nvSpPr>
        <p:spPr>
          <a:xfrm>
            <a:off x="1523998" y="4664597"/>
            <a:ext cx="6811350" cy="1384995"/>
          </a:xfrm>
          <a:prstGeom prst="rect">
            <a:avLst/>
          </a:prstGeom>
          <a:noFill/>
        </p:spPr>
        <p:txBody>
          <a:bodyPr wrap="square" rtlCol="0">
            <a:spAutoFit/>
          </a:bodyPr>
          <a:lstStyle/>
          <a:p>
            <a:r>
              <a:rPr lang="en-US" sz="1400" dirty="0" smtClean="0">
                <a:latin typeface="Arial" pitchFamily="34" charset="0"/>
                <a:cs typeface="Arial" pitchFamily="34" charset="0"/>
              </a:rPr>
              <a:t>* Including signed and effective, under negotiation, signed but not effective</a:t>
            </a:r>
          </a:p>
          <a:p>
            <a:r>
              <a:rPr lang="en-US" sz="1400" dirty="0" smtClean="0">
                <a:latin typeface="Arial" pitchFamily="34" charset="0"/>
                <a:cs typeface="Arial" pitchFamily="34" charset="0"/>
              </a:rPr>
              <a:t>** As per 2017 </a:t>
            </a:r>
          </a:p>
          <a:p>
            <a:r>
              <a:rPr lang="en-US" sz="1400" dirty="0" smtClean="0">
                <a:latin typeface="Arial" pitchFamily="34" charset="0"/>
                <a:cs typeface="Arial" pitchFamily="34" charset="0"/>
              </a:rPr>
              <a:t>*** Smaller numbers are better here</a:t>
            </a:r>
          </a:p>
          <a:p>
            <a:r>
              <a:rPr lang="en-US" sz="1400" dirty="0" smtClean="0">
                <a:latin typeface="Arial" pitchFamily="34" charset="0"/>
                <a:cs typeface="Arial" pitchFamily="34" charset="0"/>
              </a:rPr>
              <a:t>**** India is misleading because it has so many “in negotiation” agreements, and generally its FTAs are “lower quality” in that the tariff reductions are less generous, and more products are not liberalized as they are deemed “sensitive”</a:t>
            </a:r>
            <a:endParaRPr lang="en-US" sz="1400" dirty="0">
              <a:latin typeface="Arial" pitchFamily="34" charset="0"/>
              <a:cs typeface="Arial" pitchFamily="34" charset="0"/>
            </a:endParaRPr>
          </a:p>
        </p:txBody>
      </p:sp>
    </p:spTree>
    <p:extLst>
      <p:ext uri="{BB962C8B-B14F-4D97-AF65-F5344CB8AC3E}">
        <p14:creationId xmlns:p14="http://schemas.microsoft.com/office/powerpoint/2010/main" val="23276280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45920" y="2800695"/>
            <a:ext cx="5385974" cy="822960"/>
          </a:xfrm>
        </p:spPr>
        <p:txBody>
          <a:bodyPr>
            <a:noAutofit/>
          </a:bodyPr>
          <a:lstStyle/>
          <a:p>
            <a:pPr lvl="0"/>
            <a:r>
              <a:rPr lang="en-US" sz="1600" b="1" dirty="0" smtClean="0"/>
              <a:t>6. FDI Restrictions</a:t>
            </a:r>
            <a:r>
              <a:rPr lang="en-US" sz="1600" dirty="0" smtClean="0"/>
              <a:t/>
            </a:r>
            <a:br>
              <a:rPr lang="en-US" sz="1600" dirty="0" smtClean="0"/>
            </a:br>
            <a:r>
              <a:rPr lang="en-US" sz="1600" dirty="0" smtClean="0">
                <a:solidFill>
                  <a:schemeClr val="bg1">
                    <a:lumMod val="50000"/>
                  </a:schemeClr>
                </a:solidFill>
              </a:rPr>
              <a:t/>
            </a:r>
            <a:br>
              <a:rPr lang="en-US" sz="1600" dirty="0" smtClean="0">
                <a:solidFill>
                  <a:schemeClr val="bg1">
                    <a:lumMod val="50000"/>
                  </a:schemeClr>
                </a:solidFill>
              </a:rPr>
            </a:br>
            <a:endParaRPr lang="en-US" sz="1600" dirty="0">
              <a:solidFill>
                <a:schemeClr val="bg1">
                  <a:lumMod val="50000"/>
                </a:schemeClr>
              </a:solidFill>
            </a:endParaRPr>
          </a:p>
        </p:txBody>
      </p:sp>
    </p:spTree>
    <p:extLst>
      <p:ext uri="{BB962C8B-B14F-4D97-AF65-F5344CB8AC3E}">
        <p14:creationId xmlns:p14="http://schemas.microsoft.com/office/powerpoint/2010/main" val="35329620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t>FDI Laws</a:t>
            </a:r>
            <a:br>
              <a:rPr lang="en-US" sz="2400" dirty="0" smtClean="0"/>
            </a:br>
            <a:r>
              <a:rPr lang="en-US" sz="2400" dirty="0" smtClean="0"/>
              <a:t>    </a:t>
            </a:r>
            <a:br>
              <a:rPr lang="en-US" sz="2400" dirty="0" smtClean="0"/>
            </a:br>
            <a:endParaRPr lang="en-US" sz="2400" dirty="0">
              <a:solidFill>
                <a:schemeClr val="accent4">
                  <a:lumMod val="75000"/>
                </a:schemeClr>
              </a:solidFill>
            </a:endParaRPr>
          </a:p>
        </p:txBody>
      </p:sp>
      <p:sp>
        <p:nvSpPr>
          <p:cNvPr id="8" name="TextBox 7"/>
          <p:cNvSpPr txBox="1"/>
          <p:nvPr/>
        </p:nvSpPr>
        <p:spPr>
          <a:xfrm>
            <a:off x="533400" y="869511"/>
            <a:ext cx="6112933" cy="615553"/>
          </a:xfrm>
          <a:prstGeom prst="rect">
            <a:avLst/>
          </a:prstGeom>
          <a:noFill/>
        </p:spPr>
        <p:txBody>
          <a:bodyPr wrap="square" rtlCol="0">
            <a:spAutoFit/>
          </a:bodyPr>
          <a:lstStyle/>
          <a:p>
            <a:pPr lvl="0"/>
            <a:r>
              <a:rPr lang="en-US" sz="1600" b="1" dirty="0" smtClean="0">
                <a:solidFill>
                  <a:srgbClr val="FF0000"/>
                </a:solidFill>
                <a:latin typeface="Arial" pitchFamily="34" charset="0"/>
                <a:cs typeface="Arial" pitchFamily="34" charset="0"/>
              </a:rPr>
              <a:t>Foreign Ownership Cap </a:t>
            </a:r>
          </a:p>
          <a:p>
            <a:pPr lvl="0"/>
            <a:endParaRPr lang="en-US" dirty="0"/>
          </a:p>
        </p:txBody>
      </p:sp>
      <p:pic>
        <p:nvPicPr>
          <p:cNvPr id="72707" name="Picture 3" descr="Kết quả hình ảnh cho vietnam flag png"/>
          <p:cNvPicPr>
            <a:picLocks noChangeAspect="1" noChangeArrowheads="1"/>
          </p:cNvPicPr>
          <p:nvPr/>
        </p:nvPicPr>
        <p:blipFill>
          <a:blip r:embed="rId2"/>
          <a:srcRect/>
          <a:stretch>
            <a:fillRect/>
          </a:stretch>
        </p:blipFill>
        <p:spPr bwMode="auto">
          <a:xfrm>
            <a:off x="1071033" y="1234413"/>
            <a:ext cx="1515533" cy="1136650"/>
          </a:xfrm>
          <a:prstGeom prst="rect">
            <a:avLst/>
          </a:prstGeom>
          <a:noFill/>
        </p:spPr>
      </p:pic>
      <p:pic>
        <p:nvPicPr>
          <p:cNvPr id="72709" name="Picture 5" descr="Hình ảnh có liên quan"/>
          <p:cNvPicPr>
            <a:picLocks noChangeAspect="1" noChangeArrowheads="1"/>
          </p:cNvPicPr>
          <p:nvPr/>
        </p:nvPicPr>
        <p:blipFill>
          <a:blip r:embed="rId3"/>
          <a:srcRect/>
          <a:stretch>
            <a:fillRect/>
          </a:stretch>
        </p:blipFill>
        <p:spPr bwMode="auto">
          <a:xfrm>
            <a:off x="5675842" y="1234413"/>
            <a:ext cx="1461557" cy="1094758"/>
          </a:xfrm>
          <a:prstGeom prst="rect">
            <a:avLst/>
          </a:prstGeom>
          <a:noFill/>
        </p:spPr>
      </p:pic>
      <p:sp>
        <p:nvSpPr>
          <p:cNvPr id="12" name="TextBox 11"/>
          <p:cNvSpPr txBox="1"/>
          <p:nvPr/>
        </p:nvSpPr>
        <p:spPr>
          <a:xfrm>
            <a:off x="143933" y="2329171"/>
            <a:ext cx="3920067" cy="3924151"/>
          </a:xfrm>
          <a:prstGeom prst="rect">
            <a:avLst/>
          </a:prstGeom>
          <a:noFill/>
        </p:spPr>
        <p:txBody>
          <a:bodyPr wrap="square" rtlCol="0">
            <a:spAutoFit/>
          </a:bodyPr>
          <a:lstStyle/>
          <a:p>
            <a:pPr algn="just"/>
            <a:r>
              <a:rPr lang="en-US" sz="1200" b="1" dirty="0" smtClean="0">
                <a:solidFill>
                  <a:srgbClr val="212121"/>
                </a:solidFill>
                <a:latin typeface="Arial" pitchFamily="34" charset="0"/>
                <a:ea typeface="Calibri"/>
                <a:cs typeface="Arial" pitchFamily="34" charset="0"/>
              </a:rPr>
              <a:t>Law on Investment No.67/2014/QH13 and Decree 118/2015/ND-CP</a:t>
            </a:r>
          </a:p>
          <a:p>
            <a:pPr algn="just"/>
            <a:endParaRPr lang="en-US" sz="1200" b="1" dirty="0" smtClean="0">
              <a:solidFill>
                <a:srgbClr val="212121"/>
              </a:solidFill>
              <a:latin typeface="Arial" pitchFamily="34" charset="0"/>
              <a:cs typeface="Arial" pitchFamily="34" charset="0"/>
            </a:endParaRPr>
          </a:p>
          <a:p>
            <a:pPr marL="171450" lvl="0" indent="-171450" algn="just">
              <a:buFont typeface="Arial" panose="020B0604020202020204" pitchFamily="34" charset="0"/>
              <a:buChar char="•"/>
            </a:pPr>
            <a:r>
              <a:rPr lang="en-US" sz="1200" dirty="0" smtClean="0">
                <a:latin typeface="Arial" pitchFamily="34" charset="0"/>
                <a:cs typeface="Arial" pitchFamily="34" charset="0"/>
              </a:rPr>
              <a:t>FDI investments are subject to the list of </a:t>
            </a:r>
            <a:r>
              <a:rPr lang="en-US" sz="1200" b="1" dirty="0" smtClean="0">
                <a:latin typeface="Arial" pitchFamily="34" charset="0"/>
                <a:cs typeface="Arial" pitchFamily="34" charset="0"/>
              </a:rPr>
              <a:t>conditional business sectors</a:t>
            </a:r>
            <a:r>
              <a:rPr lang="en-US" sz="1200" dirty="0" smtClean="0">
                <a:latin typeface="Arial" pitchFamily="34" charset="0"/>
                <a:cs typeface="Arial" pitchFamily="34" charset="0"/>
              </a:rPr>
              <a:t> and </a:t>
            </a:r>
            <a:r>
              <a:rPr lang="en-US" sz="1200" b="1" dirty="0" smtClean="0">
                <a:latin typeface="Arial" pitchFamily="34" charset="0"/>
                <a:cs typeface="Arial" pitchFamily="34" charset="0"/>
              </a:rPr>
              <a:t>banned business sectors</a:t>
            </a:r>
          </a:p>
          <a:p>
            <a:pPr marL="628650" lvl="1" indent="-171450" algn="just">
              <a:buFont typeface="Arial" panose="020B0604020202020204" pitchFamily="34" charset="0"/>
              <a:buChar char="•"/>
            </a:pPr>
            <a:r>
              <a:rPr lang="en-US" sz="1200" u="sng" dirty="0" smtClean="0">
                <a:latin typeface="Arial" pitchFamily="34" charset="0"/>
                <a:cs typeface="Arial" pitchFamily="34" charset="0"/>
              </a:rPr>
              <a:t>Conditional business sectors</a:t>
            </a:r>
            <a:r>
              <a:rPr lang="en-US" sz="1200" dirty="0" smtClean="0">
                <a:latin typeface="Arial" pitchFamily="34" charset="0"/>
                <a:cs typeface="Arial" pitchFamily="34" charset="0"/>
              </a:rPr>
              <a:t>: conditions of </a:t>
            </a:r>
            <a:r>
              <a:rPr lang="en-US" sz="1200" dirty="0">
                <a:latin typeface="Arial" pitchFamily="34" charset="0"/>
                <a:cs typeface="Arial" pitchFamily="34" charset="0"/>
              </a:rPr>
              <a:t>foreign ownership cap, capital requirement and limitation on business </a:t>
            </a:r>
            <a:r>
              <a:rPr lang="en-US" sz="1200" dirty="0" smtClean="0">
                <a:latin typeface="Arial" pitchFamily="34" charset="0"/>
                <a:cs typeface="Arial" pitchFamily="34" charset="0"/>
              </a:rPr>
              <a:t>activities</a:t>
            </a:r>
          </a:p>
          <a:p>
            <a:pPr marL="628650" lvl="1" indent="-171450" algn="just">
              <a:buFont typeface="Arial" panose="020B0604020202020204" pitchFamily="34" charset="0"/>
              <a:buChar char="•"/>
            </a:pPr>
            <a:r>
              <a:rPr lang="en-US" sz="1200" u="sng" dirty="0" smtClean="0">
                <a:latin typeface="Arial" pitchFamily="34" charset="0"/>
                <a:cs typeface="Arial" pitchFamily="34" charset="0"/>
              </a:rPr>
              <a:t>Banned business sectors</a:t>
            </a:r>
            <a:r>
              <a:rPr lang="en-US" sz="1200" dirty="0" smtClean="0">
                <a:latin typeface="Arial" pitchFamily="34" charset="0"/>
                <a:cs typeface="Arial" pitchFamily="34" charset="0"/>
              </a:rPr>
              <a:t>: prohibited investments</a:t>
            </a:r>
          </a:p>
          <a:p>
            <a:pPr marL="171450" lvl="0" indent="-171450" algn="just">
              <a:buFont typeface="Arial" panose="020B0604020202020204" pitchFamily="34" charset="0"/>
              <a:buChar char="•"/>
            </a:pPr>
            <a:endParaRPr lang="en-US" sz="1200" dirty="0">
              <a:latin typeface="Arial" pitchFamily="34" charset="0"/>
              <a:cs typeface="Arial" pitchFamily="34" charset="0"/>
            </a:endParaRPr>
          </a:p>
          <a:p>
            <a:pPr marL="171450" lvl="0" indent="-171450" algn="just">
              <a:buFont typeface="Arial" panose="020B0604020202020204" pitchFamily="34" charset="0"/>
              <a:buChar char="•"/>
            </a:pPr>
            <a:r>
              <a:rPr lang="en-US" sz="1200" dirty="0" smtClean="0">
                <a:latin typeface="Arial" pitchFamily="34" charset="0"/>
                <a:cs typeface="Arial" pitchFamily="34" charset="0"/>
              </a:rPr>
              <a:t>100% foreign ownership allowed for investments in neither list</a:t>
            </a:r>
          </a:p>
          <a:p>
            <a:pPr marL="171450" lvl="0" indent="-171450" algn="just">
              <a:buFont typeface="Arial" panose="020B0604020202020204" pitchFamily="34" charset="0"/>
              <a:buChar char="•"/>
            </a:pPr>
            <a:endParaRPr lang="en-US" sz="1200" dirty="0">
              <a:latin typeface="Arial" pitchFamily="34" charset="0"/>
              <a:cs typeface="Arial" pitchFamily="34" charset="0"/>
            </a:endParaRPr>
          </a:p>
          <a:p>
            <a:pPr marL="171450" lvl="0" indent="-171450" algn="just">
              <a:buFont typeface="Arial" panose="020B0604020202020204" pitchFamily="34" charset="0"/>
              <a:buChar char="•"/>
            </a:pPr>
            <a:r>
              <a:rPr lang="en-US" sz="1200" dirty="0" smtClean="0">
                <a:latin typeface="Arial" pitchFamily="34" charset="0"/>
                <a:cs typeface="Arial" pitchFamily="34" charset="0"/>
              </a:rPr>
              <a:t>Current conditional or prohibited sectors:</a:t>
            </a:r>
          </a:p>
          <a:p>
            <a:pPr marL="628650" lvl="1" indent="-171450" algn="just">
              <a:buFont typeface="Arial" panose="020B0604020202020204" pitchFamily="34" charset="0"/>
              <a:buChar char="•"/>
            </a:pPr>
            <a:r>
              <a:rPr lang="en-US" sz="1200" dirty="0">
                <a:latin typeface="Arial" pitchFamily="34" charset="0"/>
                <a:cs typeface="Arial" pitchFamily="34" charset="0"/>
              </a:rPr>
              <a:t>r</a:t>
            </a:r>
            <a:r>
              <a:rPr lang="en-US" sz="1200" dirty="0" smtClean="0">
                <a:latin typeface="Arial" pitchFamily="34" charset="0"/>
                <a:cs typeface="Arial" pitchFamily="34" charset="0"/>
              </a:rPr>
              <a:t>ice, frozen foods, alcohol, tobacco and cigarettes, automobile</a:t>
            </a:r>
            <a:endParaRPr lang="en-US" sz="1200" b="1" dirty="0" smtClean="0"/>
          </a:p>
          <a:p>
            <a:r>
              <a:rPr lang="en-US" sz="1100" b="1" dirty="0" smtClean="0">
                <a:latin typeface="Arial" panose="020B0604020202020204" pitchFamily="34" charset="0"/>
                <a:cs typeface="Arial" panose="020B0604020202020204" pitchFamily="34" charset="0"/>
              </a:rPr>
              <a:t>Still good incentives offered in HCMC/Hanoi/Haiphong area, and great incentives offered in emerging manufacturing provinces like </a:t>
            </a:r>
            <a:r>
              <a:rPr lang="en-US" sz="1100" b="1" dirty="0" err="1" smtClean="0">
                <a:latin typeface="Arial" panose="020B0604020202020204" pitchFamily="34" charset="0"/>
                <a:cs typeface="Arial" panose="020B0604020202020204" pitchFamily="34" charset="0"/>
              </a:rPr>
              <a:t>Nghe</a:t>
            </a:r>
            <a:r>
              <a:rPr lang="en-US" sz="1100" b="1" dirty="0" smtClean="0">
                <a:latin typeface="Arial" panose="020B0604020202020204" pitchFamily="34" charset="0"/>
                <a:cs typeface="Arial" panose="020B0604020202020204" pitchFamily="34" charset="0"/>
              </a:rPr>
              <a:t> An</a:t>
            </a:r>
          </a:p>
        </p:txBody>
      </p:sp>
      <p:sp>
        <p:nvSpPr>
          <p:cNvPr id="14" name="TextBox 13"/>
          <p:cNvSpPr txBox="1"/>
          <p:nvPr/>
        </p:nvSpPr>
        <p:spPr>
          <a:xfrm>
            <a:off x="4258733" y="2329171"/>
            <a:ext cx="4682067" cy="3877985"/>
          </a:xfrm>
          <a:prstGeom prst="rect">
            <a:avLst/>
          </a:prstGeom>
          <a:noFill/>
        </p:spPr>
        <p:txBody>
          <a:bodyPr wrap="square" rtlCol="0">
            <a:spAutoFit/>
          </a:bodyPr>
          <a:lstStyle/>
          <a:p>
            <a:r>
              <a:rPr lang="en-US" sz="1200" b="1" dirty="0" smtClean="0">
                <a:latin typeface="Arial" pitchFamily="34" charset="0"/>
                <a:cs typeface="Arial" pitchFamily="34" charset="0"/>
              </a:rPr>
              <a:t>Presidential Regulation No. 44 of 2016 </a:t>
            </a:r>
            <a:r>
              <a:rPr lang="en-US" sz="1200" dirty="0" smtClean="0">
                <a:latin typeface="Arial" pitchFamily="34" charset="0"/>
                <a:cs typeface="Arial" pitchFamily="34" charset="0"/>
              </a:rPr>
              <a:t>mentioning </a:t>
            </a:r>
            <a:r>
              <a:rPr lang="en-US" sz="1200" b="1" dirty="0" smtClean="0">
                <a:latin typeface="Arial" pitchFamily="34" charset="0"/>
                <a:cs typeface="Arial" pitchFamily="34" charset="0"/>
              </a:rPr>
              <a:t>the latest Negative List</a:t>
            </a:r>
            <a:r>
              <a:rPr lang="en-US" sz="1200" dirty="0" smtClean="0">
                <a:latin typeface="Arial" pitchFamily="34" charset="0"/>
                <a:cs typeface="Arial" pitchFamily="34" charset="0"/>
              </a:rPr>
              <a:t> of sectors that are either completely closed or partially open to FDI</a:t>
            </a:r>
          </a:p>
          <a:p>
            <a:endParaRPr lang="en-US" sz="1200" dirty="0" smtClean="0">
              <a:latin typeface="Arial" pitchFamily="34" charset="0"/>
              <a:cs typeface="Arial" pitchFamily="34" charset="0"/>
            </a:endParaRPr>
          </a:p>
          <a:p>
            <a:r>
              <a:rPr lang="en-US" sz="1200" dirty="0" smtClean="0">
                <a:latin typeface="Arial" pitchFamily="34" charset="0"/>
                <a:cs typeface="Arial" pitchFamily="34" charset="0"/>
              </a:rPr>
              <a:t>Sectors are partially open to FDI: a cap on foreign ownership will be set based on sectors and kinds of business</a:t>
            </a:r>
          </a:p>
          <a:p>
            <a:r>
              <a:rPr lang="en-US" sz="1200" dirty="0" smtClean="0">
                <a:latin typeface="Arial" pitchFamily="34" charset="0"/>
                <a:cs typeface="Arial" pitchFamily="34" charset="0"/>
              </a:rPr>
              <a:t> </a:t>
            </a:r>
          </a:p>
          <a:p>
            <a:r>
              <a:rPr lang="en-US" sz="1200" dirty="0" smtClean="0">
                <a:latin typeface="Arial" pitchFamily="34" charset="0"/>
                <a:cs typeface="Arial" pitchFamily="34" charset="0"/>
              </a:rPr>
              <a:t>The Negative List helps to create a strong partnership between foreign investors and local companies - local Micro, Small, and Medium Scale Enterprises, and also Cooperatives (“MSMEC”)</a:t>
            </a:r>
          </a:p>
          <a:p>
            <a:r>
              <a:rPr lang="en-US" sz="1200" dirty="0" smtClean="0">
                <a:latin typeface="Arial" pitchFamily="34" charset="0"/>
                <a:cs typeface="Arial" pitchFamily="34" charset="0"/>
              </a:rPr>
              <a:t>  </a:t>
            </a:r>
          </a:p>
          <a:p>
            <a:r>
              <a:rPr lang="en-US" sz="1200" dirty="0" smtClean="0">
                <a:latin typeface="Arial" pitchFamily="34" charset="0"/>
                <a:cs typeface="Arial" pitchFamily="34" charset="0"/>
              </a:rPr>
              <a:t>Since Negative List 2014, many business lines are now completely liberalized</a:t>
            </a:r>
          </a:p>
          <a:p>
            <a:r>
              <a:rPr lang="en-US" sz="1200" dirty="0" smtClean="0">
                <a:latin typeface="Arial" pitchFamily="34" charset="0"/>
                <a:cs typeface="Arial" pitchFamily="34" charset="0"/>
              </a:rPr>
              <a:t> </a:t>
            </a:r>
          </a:p>
          <a:p>
            <a:r>
              <a:rPr lang="en-US" sz="1200" dirty="0" smtClean="0">
                <a:latin typeface="Arial" pitchFamily="34" charset="0"/>
                <a:cs typeface="Arial" pitchFamily="34" charset="0"/>
              </a:rPr>
              <a:t>The New Negative List also allows higher foreign ownership levels for investors from ASEAN member states in relation to certain lines of business</a:t>
            </a:r>
          </a:p>
          <a:p>
            <a:endParaRPr lang="en-US" sz="1200" dirty="0">
              <a:latin typeface="Arial" pitchFamily="34" charset="0"/>
              <a:cs typeface="Arial" pitchFamily="34" charset="0"/>
            </a:endParaRPr>
          </a:p>
          <a:p>
            <a:r>
              <a:rPr lang="en-US" sz="1200" b="1" dirty="0" smtClean="0">
                <a:latin typeface="Arial" pitchFamily="34" charset="0"/>
                <a:cs typeface="Arial" pitchFamily="34" charset="0"/>
              </a:rPr>
              <a:t>Negative List is still a big problem</a:t>
            </a:r>
          </a:p>
          <a:p>
            <a:endParaRPr lang="en-US" dirty="0"/>
          </a:p>
        </p:txBody>
      </p:sp>
    </p:spTree>
    <p:extLst>
      <p:ext uri="{BB962C8B-B14F-4D97-AF65-F5344CB8AC3E}">
        <p14:creationId xmlns:p14="http://schemas.microsoft.com/office/powerpoint/2010/main" val="1142892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smtClean="0"/>
              <a:t>FDI Laws</a:t>
            </a:r>
            <a:br>
              <a:rPr lang="en-US" sz="2400" dirty="0" smtClean="0"/>
            </a:br>
            <a:r>
              <a:rPr lang="en-US" sz="2400" dirty="0" smtClean="0"/>
              <a:t>    </a:t>
            </a:r>
            <a:br>
              <a:rPr lang="en-US" sz="2400" dirty="0" smtClean="0"/>
            </a:br>
            <a:endParaRPr lang="en-US" sz="2400" dirty="0">
              <a:solidFill>
                <a:schemeClr val="accent4">
                  <a:lumMod val="75000"/>
                </a:schemeClr>
              </a:solidFill>
            </a:endParaRPr>
          </a:p>
        </p:txBody>
      </p:sp>
      <p:sp>
        <p:nvSpPr>
          <p:cNvPr id="8" name="TextBox 7"/>
          <p:cNvSpPr txBox="1"/>
          <p:nvPr/>
        </p:nvSpPr>
        <p:spPr>
          <a:xfrm>
            <a:off x="533400" y="869511"/>
            <a:ext cx="6112933" cy="615553"/>
          </a:xfrm>
          <a:prstGeom prst="rect">
            <a:avLst/>
          </a:prstGeom>
          <a:noFill/>
        </p:spPr>
        <p:txBody>
          <a:bodyPr wrap="square" rtlCol="0">
            <a:spAutoFit/>
          </a:bodyPr>
          <a:lstStyle/>
          <a:p>
            <a:pPr lvl="0"/>
            <a:r>
              <a:rPr lang="en-US" sz="1600" b="1" dirty="0" smtClean="0">
                <a:solidFill>
                  <a:srgbClr val="FF0000"/>
                </a:solidFill>
                <a:latin typeface="Arial" pitchFamily="34" charset="0"/>
                <a:cs typeface="Arial" pitchFamily="34" charset="0"/>
              </a:rPr>
              <a:t>Foreign Ownership Cap </a:t>
            </a:r>
          </a:p>
          <a:p>
            <a:pPr lvl="0"/>
            <a:endParaRPr lang="en-US" dirty="0"/>
          </a:p>
        </p:txBody>
      </p:sp>
      <p:pic>
        <p:nvPicPr>
          <p:cNvPr id="72711" name="Picture 7" descr="Kết quả hình ảnh cho myanmar flag png"/>
          <p:cNvPicPr>
            <a:picLocks noChangeAspect="1" noChangeArrowheads="1"/>
          </p:cNvPicPr>
          <p:nvPr/>
        </p:nvPicPr>
        <p:blipFill>
          <a:blip r:embed="rId2"/>
          <a:srcRect/>
          <a:stretch>
            <a:fillRect/>
          </a:stretch>
        </p:blipFill>
        <p:spPr bwMode="auto">
          <a:xfrm>
            <a:off x="4013200" y="1223433"/>
            <a:ext cx="1032934" cy="1032934"/>
          </a:xfrm>
          <a:prstGeom prst="rect">
            <a:avLst/>
          </a:prstGeom>
          <a:noFill/>
        </p:spPr>
      </p:pic>
      <p:sp>
        <p:nvSpPr>
          <p:cNvPr id="15" name="TextBox 14"/>
          <p:cNvSpPr txBox="1"/>
          <p:nvPr/>
        </p:nvSpPr>
        <p:spPr>
          <a:xfrm>
            <a:off x="1126067" y="2256367"/>
            <a:ext cx="6807199" cy="4339650"/>
          </a:xfrm>
          <a:prstGeom prst="rect">
            <a:avLst/>
          </a:prstGeom>
          <a:noFill/>
        </p:spPr>
        <p:txBody>
          <a:bodyPr wrap="square" rtlCol="0">
            <a:spAutoFit/>
          </a:bodyPr>
          <a:lstStyle/>
          <a:p>
            <a:pPr algn="ctr"/>
            <a:r>
              <a:rPr lang="en-US" sz="1200" b="1" dirty="0" smtClean="0">
                <a:latin typeface="Arial" pitchFamily="34" charset="0"/>
                <a:cs typeface="Arial" pitchFamily="34" charset="0"/>
              </a:rPr>
              <a:t>Investment Law 2016 and Investment Rules 2017</a:t>
            </a:r>
          </a:p>
          <a:p>
            <a:r>
              <a:rPr lang="en-US" sz="1200" dirty="0" smtClean="0"/>
              <a:t> </a:t>
            </a:r>
          </a:p>
          <a:p>
            <a:pPr algn="just">
              <a:buFont typeface="Arial" pitchFamily="34" charset="0"/>
              <a:buChar char="•"/>
            </a:pPr>
            <a:r>
              <a:rPr lang="en-US" sz="1200" dirty="0" smtClean="0">
                <a:latin typeface="Arial" pitchFamily="34" charset="0"/>
                <a:cs typeface="Arial" pitchFamily="34" charset="0"/>
              </a:rPr>
              <a:t>   FDI in the form of 100% foreign ownership or joint venture is allowed. Sectors open to FDI include manufacturing, services, infrastructure construction, retail and wholesale businesses. Moreover, foreign firms are entitled to a tax holiday in the first three to seven years of operation and other forms of income tax or customs duty reliefs are also available.</a:t>
            </a:r>
          </a:p>
          <a:p>
            <a:pPr algn="just"/>
            <a:endParaRPr lang="en-US" sz="1200" dirty="0" smtClean="0">
              <a:latin typeface="Arial" pitchFamily="34" charset="0"/>
              <a:cs typeface="Arial" pitchFamily="34" charset="0"/>
            </a:endParaRPr>
          </a:p>
          <a:p>
            <a:pPr algn="just">
              <a:buFont typeface="Arial" pitchFamily="34" charset="0"/>
              <a:buChar char="•"/>
            </a:pPr>
            <a:r>
              <a:rPr lang="en-US" sz="1200" dirty="0" smtClean="0">
                <a:latin typeface="Arial" pitchFamily="34" charset="0"/>
                <a:cs typeface="Arial" pitchFamily="34" charset="0"/>
              </a:rPr>
              <a:t>   If the business is in one of the “Promoted Sectors”, it may be possible to be a 100% foreign-owned business. </a:t>
            </a:r>
          </a:p>
          <a:p>
            <a:pPr algn="just"/>
            <a:endParaRPr lang="en-US" sz="1200" dirty="0" smtClean="0">
              <a:latin typeface="Arial" pitchFamily="34" charset="0"/>
              <a:cs typeface="Arial" pitchFamily="34" charset="0"/>
            </a:endParaRPr>
          </a:p>
          <a:p>
            <a:pPr algn="just">
              <a:buFont typeface="Arial" pitchFamily="34" charset="0"/>
              <a:buChar char="•"/>
            </a:pPr>
            <a:r>
              <a:rPr lang="en-US" sz="1200" dirty="0" smtClean="0">
                <a:latin typeface="Arial" pitchFamily="34" charset="0"/>
                <a:cs typeface="Arial" pitchFamily="34" charset="0"/>
              </a:rPr>
              <a:t>   If the business is one of the “Prohibited investment activities’, it means: </a:t>
            </a:r>
          </a:p>
          <a:p>
            <a:pPr lvl="0" algn="just">
              <a:buFont typeface="Wingdings" pitchFamily="2" charset="2"/>
              <a:buChar char="ü"/>
            </a:pPr>
            <a:r>
              <a:rPr lang="en-US" sz="1200" dirty="0" smtClean="0">
                <a:latin typeface="Arial" pitchFamily="34" charset="0"/>
                <a:cs typeface="Arial" pitchFamily="34" charset="0"/>
              </a:rPr>
              <a:t>   Investment businesses allowed to be carried out only by the Republic of the Union of Myanmar</a:t>
            </a:r>
          </a:p>
          <a:p>
            <a:pPr lvl="0" algn="just">
              <a:buFont typeface="Wingdings" pitchFamily="2" charset="2"/>
              <a:buChar char="ü"/>
            </a:pPr>
            <a:r>
              <a:rPr lang="en-US" sz="1200" dirty="0" smtClean="0">
                <a:latin typeface="Arial" pitchFamily="34" charset="0"/>
                <a:cs typeface="Arial" pitchFamily="34" charset="0"/>
              </a:rPr>
              <a:t>   Investment businesses not allowed to be carried out by foreign investors</a:t>
            </a:r>
          </a:p>
          <a:p>
            <a:pPr lvl="0" algn="just">
              <a:buFont typeface="Wingdings" pitchFamily="2" charset="2"/>
              <a:buChar char="ü"/>
            </a:pPr>
            <a:r>
              <a:rPr lang="en-US" sz="1200" dirty="0" smtClean="0">
                <a:latin typeface="Arial" pitchFamily="34" charset="0"/>
                <a:cs typeface="Arial" pitchFamily="34" charset="0"/>
              </a:rPr>
              <a:t>   Investment businesses only allowed in the form of a joint venture with a Myanmar citizen or citizen owned entity (a Myanmar local minimum direct shareholding interest of at least 20% however is required with approval from the relevant Ministries)</a:t>
            </a:r>
          </a:p>
          <a:p>
            <a:pPr lvl="0" algn="just"/>
            <a:endParaRPr lang="en-US" sz="1200" dirty="0" smtClean="0">
              <a:latin typeface="Arial" pitchFamily="34" charset="0"/>
              <a:cs typeface="Arial" pitchFamily="34" charset="0"/>
            </a:endParaRPr>
          </a:p>
          <a:p>
            <a:pPr algn="just">
              <a:buFont typeface="Arial" pitchFamily="34" charset="0"/>
              <a:buChar char="•"/>
            </a:pPr>
            <a:r>
              <a:rPr lang="en-US" sz="1200" dirty="0" smtClean="0">
                <a:latin typeface="Arial" pitchFamily="34" charset="0"/>
                <a:cs typeface="Arial" pitchFamily="34" charset="0"/>
              </a:rPr>
              <a:t>   Most manufacturing sectors are assessed as “Promoted Sectors”, except manufacturing of cigarette, liqueur, beer, and other harmful products to health </a:t>
            </a:r>
          </a:p>
          <a:p>
            <a:pPr algn="ctr"/>
            <a:endParaRPr lang="en-US" sz="1200" b="1" dirty="0">
              <a:latin typeface="Arial" pitchFamily="34" charset="0"/>
              <a:cs typeface="Arial" pitchFamily="34" charset="0"/>
            </a:endParaRPr>
          </a:p>
          <a:p>
            <a:pPr algn="ctr"/>
            <a:r>
              <a:rPr lang="en-US" sz="1200" b="1" dirty="0" smtClean="0">
                <a:latin typeface="Arial" pitchFamily="34" charset="0"/>
                <a:cs typeface="Arial" pitchFamily="34" charset="0"/>
              </a:rPr>
              <a:t>Unclear regulations</a:t>
            </a:r>
          </a:p>
          <a:p>
            <a:pPr algn="ctr"/>
            <a:endParaRPr lang="en-US" sz="1200" b="1" dirty="0" smtClean="0">
              <a:latin typeface="Arial" pitchFamily="34" charset="0"/>
              <a:cs typeface="Arial" pitchFamily="34" charset="0"/>
            </a:endParaRPr>
          </a:p>
          <a:p>
            <a:pPr algn="ctr"/>
            <a:endParaRPr lang="en-US" sz="1200" b="1" dirty="0">
              <a:latin typeface="Arial" pitchFamily="34" charset="0"/>
              <a:cs typeface="Arial" pitchFamily="34" charset="0"/>
            </a:endParaRPr>
          </a:p>
        </p:txBody>
      </p:sp>
    </p:spTree>
    <p:extLst>
      <p:ext uri="{BB962C8B-B14F-4D97-AF65-F5344CB8AC3E}">
        <p14:creationId xmlns:p14="http://schemas.microsoft.com/office/powerpoint/2010/main" val="1142892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45920" y="2800695"/>
            <a:ext cx="5385974" cy="822960"/>
          </a:xfrm>
        </p:spPr>
        <p:txBody>
          <a:bodyPr>
            <a:noAutofit/>
          </a:bodyPr>
          <a:lstStyle/>
          <a:p>
            <a:pPr lvl="0"/>
            <a:r>
              <a:rPr lang="en-US" sz="1600" b="1" dirty="0" smtClean="0"/>
              <a:t>7. Industrial Zones / Special Economic Zones</a:t>
            </a:r>
            <a:r>
              <a:rPr lang="en-US" sz="1600" dirty="0" smtClean="0"/>
              <a:t/>
            </a:r>
            <a:br>
              <a:rPr lang="en-US" sz="1600" dirty="0" smtClean="0"/>
            </a:br>
            <a:r>
              <a:rPr lang="en-US" sz="1600" dirty="0" smtClean="0">
                <a:solidFill>
                  <a:schemeClr val="bg1">
                    <a:lumMod val="50000"/>
                  </a:schemeClr>
                </a:solidFill>
              </a:rPr>
              <a:t/>
            </a:r>
            <a:br>
              <a:rPr lang="en-US" sz="1600" dirty="0" smtClean="0">
                <a:solidFill>
                  <a:schemeClr val="bg1">
                    <a:lumMod val="50000"/>
                  </a:schemeClr>
                </a:solidFill>
              </a:rPr>
            </a:br>
            <a:endParaRPr lang="en-US" sz="1600" dirty="0">
              <a:solidFill>
                <a:schemeClr val="bg1">
                  <a:lumMod val="50000"/>
                </a:schemeClr>
              </a:solidFill>
            </a:endParaRPr>
          </a:p>
        </p:txBody>
      </p:sp>
    </p:spTree>
    <p:extLst>
      <p:ext uri="{BB962C8B-B14F-4D97-AF65-F5344CB8AC3E}">
        <p14:creationId xmlns:p14="http://schemas.microsoft.com/office/powerpoint/2010/main" val="1104757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648" y="600813"/>
            <a:ext cx="7886700" cy="994172"/>
          </a:xfrm>
        </p:spPr>
        <p:txBody>
          <a:bodyPr/>
          <a:lstStyle/>
          <a:p>
            <a:r>
              <a:rPr lang="en-US" dirty="0" smtClean="0"/>
              <a:t>SEZs</a:t>
            </a:r>
            <a:endParaRPr lang="en-US" dirty="0"/>
          </a:p>
        </p:txBody>
      </p:sp>
      <p:sp>
        <p:nvSpPr>
          <p:cNvPr id="3" name="Content Placeholder 2"/>
          <p:cNvSpPr>
            <a:spLocks noGrp="1"/>
          </p:cNvSpPr>
          <p:nvPr>
            <p:ph idx="1"/>
          </p:nvPr>
        </p:nvSpPr>
        <p:spPr>
          <a:xfrm>
            <a:off x="203648" y="1286933"/>
            <a:ext cx="4586066" cy="3263504"/>
          </a:xfrm>
        </p:spPr>
        <p:txBody>
          <a:bodyPr>
            <a:noAutofit/>
          </a:bodyPr>
          <a:lstStyle/>
          <a:p>
            <a:pPr algn="just"/>
            <a:r>
              <a:rPr lang="en-US" altLang="zh-CN" sz="1400" dirty="0" smtClean="0"/>
              <a:t>Myanmar</a:t>
            </a:r>
          </a:p>
          <a:p>
            <a:pPr lvl="1" algn="just"/>
            <a:r>
              <a:rPr lang="en-US" sz="1400" dirty="0" smtClean="0"/>
              <a:t>3 SEZs</a:t>
            </a:r>
          </a:p>
          <a:p>
            <a:pPr marL="685800" lvl="1" indent="-342900" algn="just">
              <a:buAutoNum type="arabicParenR"/>
            </a:pPr>
            <a:r>
              <a:rPr lang="en-US" sz="1400" dirty="0" err="1" smtClean="0"/>
              <a:t>Kyaukphyu</a:t>
            </a:r>
            <a:r>
              <a:rPr lang="en-US" sz="1400" dirty="0" smtClean="0"/>
              <a:t> </a:t>
            </a:r>
            <a:r>
              <a:rPr lang="en-US" sz="1400" dirty="0"/>
              <a:t>in Rakhine </a:t>
            </a:r>
            <a:r>
              <a:rPr lang="en-US" sz="1400" dirty="0" smtClean="0"/>
              <a:t>State</a:t>
            </a:r>
          </a:p>
          <a:p>
            <a:pPr marL="685800" lvl="1" indent="-342900" algn="just">
              <a:buAutoNum type="arabicParenR"/>
            </a:pPr>
            <a:r>
              <a:rPr lang="en-US" sz="1400" dirty="0" err="1" smtClean="0"/>
              <a:t>Thilawa</a:t>
            </a:r>
            <a:r>
              <a:rPr lang="en-US" sz="1400" dirty="0" smtClean="0"/>
              <a:t> </a:t>
            </a:r>
            <a:r>
              <a:rPr lang="en-US" sz="1400" dirty="0"/>
              <a:t>in </a:t>
            </a:r>
            <a:r>
              <a:rPr lang="en-US" sz="1400" dirty="0" smtClean="0"/>
              <a:t>Yangon Region</a:t>
            </a:r>
          </a:p>
          <a:p>
            <a:pPr marL="685800" lvl="1" indent="-342900" algn="just">
              <a:buFont typeface="Arial" panose="020B0604020202020204" pitchFamily="34" charset="0"/>
              <a:buAutoNum type="arabicParenR"/>
            </a:pPr>
            <a:r>
              <a:rPr lang="en-US" sz="1400" dirty="0" err="1"/>
              <a:t>Dawei</a:t>
            </a:r>
            <a:r>
              <a:rPr lang="en-US" sz="1400" dirty="0"/>
              <a:t> in </a:t>
            </a:r>
            <a:r>
              <a:rPr lang="en-US" sz="1400" dirty="0" err="1" smtClean="0"/>
              <a:t>Thanintharyi</a:t>
            </a:r>
            <a:r>
              <a:rPr lang="en-US" sz="1400" dirty="0" smtClean="0"/>
              <a:t> Region</a:t>
            </a:r>
          </a:p>
          <a:p>
            <a:pPr marL="685800" lvl="1" indent="-342900" algn="just">
              <a:buFont typeface="Arial" panose="020B0604020202020204" pitchFamily="34" charset="0"/>
              <a:buAutoNum type="arabicParenR"/>
            </a:pPr>
            <a:endParaRPr lang="en-US" sz="1400" dirty="0"/>
          </a:p>
          <a:p>
            <a:pPr lvl="1" algn="just"/>
            <a:r>
              <a:rPr lang="en-US" sz="1400" dirty="0" smtClean="0"/>
              <a:t>Incentives</a:t>
            </a:r>
          </a:p>
          <a:p>
            <a:pPr lvl="2" algn="just"/>
            <a:r>
              <a:rPr lang="en-US" sz="1400" dirty="0" smtClean="0"/>
              <a:t>5 year </a:t>
            </a:r>
            <a:r>
              <a:rPr lang="en-US" sz="1400" dirty="0"/>
              <a:t>tax </a:t>
            </a:r>
            <a:r>
              <a:rPr lang="en-US" sz="1400" dirty="0" smtClean="0"/>
              <a:t>holiday</a:t>
            </a:r>
          </a:p>
          <a:p>
            <a:pPr lvl="2" algn="just"/>
            <a:r>
              <a:rPr lang="en-US" sz="1400" dirty="0" smtClean="0"/>
              <a:t>50% income </a:t>
            </a:r>
            <a:r>
              <a:rPr lang="en-US" sz="1400" dirty="0"/>
              <a:t>tax relief on items exported overseas for </a:t>
            </a:r>
            <a:r>
              <a:rPr lang="en-US" sz="1400" dirty="0" smtClean="0"/>
              <a:t>5 years</a:t>
            </a:r>
          </a:p>
          <a:p>
            <a:pPr lvl="2" algn="just"/>
            <a:r>
              <a:rPr lang="en-US" sz="1400" dirty="0" smtClean="0"/>
              <a:t>50% income </a:t>
            </a:r>
            <a:r>
              <a:rPr lang="en-US" sz="1400" dirty="0"/>
              <a:t>tax relief on reinvested profits from overseas exports for </a:t>
            </a:r>
            <a:r>
              <a:rPr lang="en-US" sz="1400" dirty="0" smtClean="0"/>
              <a:t>5 years</a:t>
            </a:r>
          </a:p>
          <a:p>
            <a:pPr lvl="2" algn="just"/>
            <a:r>
              <a:rPr lang="en-US" sz="1400" dirty="0" smtClean="0"/>
              <a:t>5 </a:t>
            </a:r>
            <a:r>
              <a:rPr lang="en-US" sz="1400" dirty="0"/>
              <a:t>year exemption on custom duties on approved </a:t>
            </a:r>
            <a:r>
              <a:rPr lang="en-US" sz="1400" dirty="0" smtClean="0"/>
              <a:t>products</a:t>
            </a:r>
          </a:p>
          <a:p>
            <a:pPr lvl="2" algn="just"/>
            <a:r>
              <a:rPr lang="en-US" sz="1400" dirty="0"/>
              <a:t>G</a:t>
            </a:r>
            <a:r>
              <a:rPr lang="en-US" sz="1400" dirty="0" smtClean="0"/>
              <a:t>ranting </a:t>
            </a:r>
            <a:r>
              <a:rPr lang="en-US" sz="1400" dirty="0"/>
              <a:t>of </a:t>
            </a:r>
            <a:r>
              <a:rPr lang="en-US" sz="1400" dirty="0" smtClean="0"/>
              <a:t>50+25 </a:t>
            </a:r>
            <a:r>
              <a:rPr lang="en-US" sz="1400" dirty="0"/>
              <a:t>year land leases</a:t>
            </a:r>
          </a:p>
          <a:p>
            <a:pPr lvl="1"/>
            <a:endParaRPr lang="en-US" dirty="0" smtClean="0"/>
          </a:p>
          <a:p>
            <a:pPr lvl="1"/>
            <a:endParaRPr lang="en-US"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44355" y="857250"/>
            <a:ext cx="3599645" cy="5143500"/>
          </a:xfrm>
          <a:prstGeom prst="rect">
            <a:avLst/>
          </a:prstGeom>
          <a:ln>
            <a:solidFill>
              <a:schemeClr val="tx1"/>
            </a:solidFill>
          </a:ln>
        </p:spPr>
      </p:pic>
    </p:spTree>
    <p:extLst>
      <p:ext uri="{BB962C8B-B14F-4D97-AF65-F5344CB8AC3E}">
        <p14:creationId xmlns:p14="http://schemas.microsoft.com/office/powerpoint/2010/main" val="40074924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648" y="580628"/>
            <a:ext cx="7886700" cy="994172"/>
          </a:xfrm>
        </p:spPr>
        <p:txBody>
          <a:bodyPr/>
          <a:lstStyle/>
          <a:p>
            <a:r>
              <a:rPr lang="en-US" dirty="0" smtClean="0"/>
              <a:t>SEZs</a:t>
            </a:r>
            <a:endParaRPr lang="en-US" dirty="0"/>
          </a:p>
        </p:txBody>
      </p:sp>
      <p:sp>
        <p:nvSpPr>
          <p:cNvPr id="3" name="Content Placeholder 2"/>
          <p:cNvSpPr>
            <a:spLocks noGrp="1"/>
          </p:cNvSpPr>
          <p:nvPr>
            <p:ph idx="1"/>
          </p:nvPr>
        </p:nvSpPr>
        <p:spPr>
          <a:xfrm>
            <a:off x="0" y="1574800"/>
            <a:ext cx="5610931" cy="3454400"/>
          </a:xfrm>
        </p:spPr>
        <p:txBody>
          <a:bodyPr>
            <a:noAutofit/>
          </a:bodyPr>
          <a:lstStyle/>
          <a:p>
            <a:r>
              <a:rPr lang="en-US" altLang="zh-CN" sz="1200" dirty="0" smtClean="0"/>
              <a:t>Vietnam</a:t>
            </a:r>
          </a:p>
          <a:p>
            <a:pPr lvl="1"/>
            <a:r>
              <a:rPr lang="en-US" sz="1200" dirty="0" smtClean="0"/>
              <a:t>Current 18 EZs</a:t>
            </a:r>
          </a:p>
          <a:p>
            <a:pPr lvl="1"/>
            <a:r>
              <a:rPr lang="en-US" sz="1200" dirty="0" smtClean="0"/>
              <a:t>New 3 SEZs</a:t>
            </a:r>
          </a:p>
          <a:p>
            <a:pPr marL="685800" lvl="1" indent="-342900">
              <a:buAutoNum type="arabicParenR"/>
            </a:pPr>
            <a:r>
              <a:rPr lang="en-US" sz="1200" dirty="0" smtClean="0"/>
              <a:t>Van Don in Northern Region</a:t>
            </a:r>
          </a:p>
          <a:p>
            <a:pPr marL="685800" lvl="1" indent="-342900">
              <a:buAutoNum type="arabicParenR"/>
            </a:pPr>
            <a:r>
              <a:rPr lang="en-US" sz="1200" dirty="0" smtClean="0"/>
              <a:t>Bac Van </a:t>
            </a:r>
            <a:r>
              <a:rPr lang="en-US" sz="1200" dirty="0" err="1" smtClean="0"/>
              <a:t>Phong</a:t>
            </a:r>
            <a:r>
              <a:rPr lang="en-US" sz="1200" dirty="0" smtClean="0"/>
              <a:t> in Central Region</a:t>
            </a:r>
          </a:p>
          <a:p>
            <a:pPr marL="685800" lvl="1" indent="-342900">
              <a:buFont typeface="Arial" panose="020B0604020202020204" pitchFamily="34" charset="0"/>
              <a:buAutoNum type="arabicParenR"/>
            </a:pPr>
            <a:r>
              <a:rPr lang="en-US" sz="1200" dirty="0" err="1" smtClean="0"/>
              <a:t>Phu</a:t>
            </a:r>
            <a:r>
              <a:rPr lang="en-US" sz="1200" dirty="0" smtClean="0"/>
              <a:t> Quoc in Southern Region</a:t>
            </a:r>
          </a:p>
          <a:p>
            <a:pPr marL="685800" lvl="1" indent="-342900">
              <a:buNone/>
            </a:pPr>
            <a:endParaRPr lang="en-US" sz="1200" dirty="0"/>
          </a:p>
          <a:p>
            <a:pPr lvl="1"/>
            <a:r>
              <a:rPr lang="en-US" sz="1200" dirty="0" smtClean="0"/>
              <a:t>Incentives </a:t>
            </a:r>
          </a:p>
          <a:p>
            <a:pPr lvl="2" algn="just"/>
            <a:r>
              <a:rPr lang="en-US" sz="1200" dirty="0" smtClean="0"/>
              <a:t>Personal </a:t>
            </a:r>
            <a:r>
              <a:rPr lang="en-US" sz="1200" dirty="0"/>
              <a:t>income </a:t>
            </a:r>
            <a:r>
              <a:rPr lang="en-US" sz="1200" dirty="0" smtClean="0"/>
              <a:t>tax exemption </a:t>
            </a:r>
            <a:r>
              <a:rPr lang="en-US" sz="1200" dirty="0"/>
              <a:t>for </a:t>
            </a:r>
            <a:r>
              <a:rPr lang="en-US" sz="1200" dirty="0" smtClean="0"/>
              <a:t>5 years</a:t>
            </a:r>
          </a:p>
          <a:p>
            <a:pPr lvl="2" algn="just"/>
            <a:r>
              <a:rPr lang="en-US" sz="1200" dirty="0" smtClean="0"/>
              <a:t>Discount </a:t>
            </a:r>
            <a:r>
              <a:rPr lang="en-US" sz="1200" dirty="0"/>
              <a:t>of 50% on personal income </a:t>
            </a:r>
            <a:r>
              <a:rPr lang="en-US" sz="1200" dirty="0" smtClean="0"/>
              <a:t>tax after the exemption period for a few years</a:t>
            </a:r>
          </a:p>
          <a:p>
            <a:pPr lvl="2" algn="just"/>
            <a:r>
              <a:rPr lang="en-US" sz="1200" dirty="0" smtClean="0"/>
              <a:t>CIT: 10% tax rate for a 30-year period, a 4-year tax exemption and 50% reduction on payable CIT for next 9 years (specific investments) </a:t>
            </a:r>
          </a:p>
          <a:p>
            <a:pPr lvl="2" algn="just"/>
            <a:r>
              <a:rPr lang="en-US" sz="1200" dirty="0" smtClean="0"/>
              <a:t>Land </a:t>
            </a:r>
            <a:r>
              <a:rPr lang="en-US" sz="1200" dirty="0"/>
              <a:t>use term </a:t>
            </a:r>
            <a:r>
              <a:rPr lang="en-US" sz="1200" dirty="0" smtClean="0"/>
              <a:t>of 70 </a:t>
            </a:r>
            <a:r>
              <a:rPr lang="en-US" sz="1200" dirty="0"/>
              <a:t>or 99 years </a:t>
            </a:r>
            <a:r>
              <a:rPr lang="en-US" sz="1200" dirty="0" smtClean="0"/>
              <a:t>(</a:t>
            </a:r>
            <a:r>
              <a:rPr lang="en-US" sz="1200" i="1" dirty="0" smtClean="0"/>
              <a:t>specific investment sectors</a:t>
            </a:r>
            <a:r>
              <a:rPr lang="en-US" sz="1200" dirty="0" smtClean="0"/>
              <a:t>)</a:t>
            </a:r>
          </a:p>
          <a:p>
            <a:pPr lvl="2">
              <a:buNone/>
            </a:pPr>
            <a:endParaRPr lang="en-US" sz="1400" dirty="0" smtClean="0"/>
          </a:p>
          <a:p>
            <a:pPr lvl="1"/>
            <a:endParaRPr lang="en-US" sz="1400"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2354" y="1085850"/>
            <a:ext cx="3463979" cy="4603750"/>
          </a:xfrm>
          <a:prstGeom prst="rect">
            <a:avLst/>
          </a:prstGeom>
          <a:ln>
            <a:solidFill>
              <a:schemeClr val="tx1"/>
            </a:solidFill>
          </a:ln>
        </p:spPr>
      </p:pic>
    </p:spTree>
    <p:extLst>
      <p:ext uri="{BB962C8B-B14F-4D97-AF65-F5344CB8AC3E}">
        <p14:creationId xmlns:p14="http://schemas.microsoft.com/office/powerpoint/2010/main" val="250447670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648" y="581413"/>
            <a:ext cx="7886700" cy="994172"/>
          </a:xfrm>
        </p:spPr>
        <p:txBody>
          <a:bodyPr/>
          <a:lstStyle/>
          <a:p>
            <a:r>
              <a:rPr lang="en-US" dirty="0" smtClean="0"/>
              <a:t>SEZs</a:t>
            </a:r>
            <a:endParaRPr lang="en-US" dirty="0"/>
          </a:p>
        </p:txBody>
      </p:sp>
      <p:sp>
        <p:nvSpPr>
          <p:cNvPr id="3" name="Content Placeholder 2"/>
          <p:cNvSpPr>
            <a:spLocks noGrp="1"/>
          </p:cNvSpPr>
          <p:nvPr>
            <p:ph idx="1"/>
          </p:nvPr>
        </p:nvSpPr>
        <p:spPr>
          <a:xfrm>
            <a:off x="-1" y="1145149"/>
            <a:ext cx="4288599" cy="4893733"/>
          </a:xfrm>
        </p:spPr>
        <p:txBody>
          <a:bodyPr>
            <a:noAutofit/>
          </a:bodyPr>
          <a:lstStyle/>
          <a:p>
            <a:r>
              <a:rPr lang="en-US" altLang="zh-CN" sz="1200" dirty="0" smtClean="0"/>
              <a:t>Indonesia</a:t>
            </a:r>
          </a:p>
          <a:p>
            <a:pPr lvl="1"/>
            <a:r>
              <a:rPr lang="en-US" sz="1200" dirty="0" smtClean="0"/>
              <a:t>12 SEZs approved</a:t>
            </a:r>
          </a:p>
          <a:p>
            <a:pPr lvl="2"/>
            <a:r>
              <a:rPr lang="en-US" sz="1200" dirty="0" smtClean="0"/>
              <a:t>2 started operations</a:t>
            </a:r>
          </a:p>
          <a:p>
            <a:pPr marL="685800" lvl="2" indent="0">
              <a:buNone/>
            </a:pPr>
            <a:r>
              <a:rPr lang="en-US" sz="1200" dirty="0" smtClean="0"/>
              <a:t>2) </a:t>
            </a:r>
            <a:r>
              <a:rPr lang="en-US" sz="1200" dirty="0" err="1" smtClean="0"/>
              <a:t>Sei</a:t>
            </a:r>
            <a:r>
              <a:rPr lang="en-US" sz="1200" dirty="0" smtClean="0"/>
              <a:t> </a:t>
            </a:r>
            <a:r>
              <a:rPr lang="en-US" sz="1200" dirty="0" err="1" smtClean="0"/>
              <a:t>Mangkei</a:t>
            </a:r>
            <a:endParaRPr lang="en-US" sz="1200" dirty="0" smtClean="0"/>
          </a:p>
          <a:p>
            <a:pPr marL="685800" lvl="2" indent="0">
              <a:buNone/>
            </a:pPr>
            <a:r>
              <a:rPr lang="en-US" sz="1200" dirty="0" smtClean="0"/>
              <a:t>5) </a:t>
            </a:r>
            <a:r>
              <a:rPr lang="en-US" sz="1200" dirty="0" err="1" smtClean="0"/>
              <a:t>Tanjung</a:t>
            </a:r>
            <a:r>
              <a:rPr lang="en-US" sz="1200" dirty="0" smtClean="0"/>
              <a:t> </a:t>
            </a:r>
            <a:r>
              <a:rPr lang="en-US" sz="1200" dirty="0" err="1" smtClean="0"/>
              <a:t>Lesung</a:t>
            </a:r>
            <a:endParaRPr lang="en-US" sz="1200" dirty="0" smtClean="0"/>
          </a:p>
          <a:p>
            <a:pPr lvl="2"/>
            <a:r>
              <a:rPr lang="en-US" sz="1200" dirty="0" smtClean="0"/>
              <a:t>3 to come soon</a:t>
            </a:r>
          </a:p>
          <a:p>
            <a:pPr marL="685800" lvl="2" indent="0">
              <a:buNone/>
            </a:pPr>
            <a:r>
              <a:rPr lang="en-US" sz="1200" dirty="0" smtClean="0"/>
              <a:t>6) </a:t>
            </a:r>
            <a:r>
              <a:rPr lang="en-US" sz="1200" dirty="0" err="1" smtClean="0"/>
              <a:t>Mandalika</a:t>
            </a:r>
            <a:endParaRPr lang="en-US" sz="1200" dirty="0" smtClean="0"/>
          </a:p>
          <a:p>
            <a:pPr marL="685800" lvl="2" indent="0">
              <a:buNone/>
            </a:pPr>
            <a:r>
              <a:rPr lang="en-US" sz="1200" dirty="0"/>
              <a:t>7) </a:t>
            </a:r>
            <a:r>
              <a:rPr lang="en-US" sz="1200" dirty="0" err="1"/>
              <a:t>Maloy</a:t>
            </a:r>
            <a:r>
              <a:rPr lang="en-US" sz="1200" dirty="0"/>
              <a:t> </a:t>
            </a:r>
            <a:r>
              <a:rPr lang="en-US" sz="1200" dirty="0" err="1"/>
              <a:t>Batuta</a:t>
            </a:r>
            <a:r>
              <a:rPr lang="en-US" sz="1200" dirty="0"/>
              <a:t> Trans </a:t>
            </a:r>
            <a:r>
              <a:rPr lang="en-US" sz="1200" dirty="0" smtClean="0"/>
              <a:t>Kalimantan</a:t>
            </a:r>
          </a:p>
          <a:p>
            <a:pPr marL="685800" lvl="2" indent="0">
              <a:buNone/>
            </a:pPr>
            <a:r>
              <a:rPr lang="en-US" sz="1200" dirty="0" smtClean="0"/>
              <a:t>8) </a:t>
            </a:r>
            <a:r>
              <a:rPr lang="en-US" sz="1200" dirty="0" err="1" smtClean="0"/>
              <a:t>Palu</a:t>
            </a:r>
            <a:endParaRPr lang="en-US" sz="1200" dirty="0" smtClean="0"/>
          </a:p>
          <a:p>
            <a:pPr marL="685800" lvl="2" indent="0">
              <a:buNone/>
            </a:pPr>
            <a:endParaRPr lang="en-US" sz="1200" dirty="0" smtClean="0"/>
          </a:p>
          <a:p>
            <a:pPr lvl="1"/>
            <a:r>
              <a:rPr lang="en-US" sz="1200" dirty="0" smtClean="0"/>
              <a:t>Incentives </a:t>
            </a:r>
          </a:p>
          <a:p>
            <a:pPr lvl="1">
              <a:buFont typeface="Arial" pitchFamily="34" charset="0"/>
              <a:buChar char="•"/>
            </a:pPr>
            <a:r>
              <a:rPr lang="en-US" sz="1200" dirty="0" smtClean="0"/>
              <a:t>Tax holiday of between 20 and 100% for up to 25 years (</a:t>
            </a:r>
            <a:r>
              <a:rPr lang="en-US" sz="1200" dirty="0" smtClean="0">
                <a:latin typeface="Arial" pitchFamily="34" charset="0"/>
                <a:cs typeface="Arial" pitchFamily="34" charset="0"/>
              </a:rPr>
              <a:t>Economic Policy Package No.6) </a:t>
            </a:r>
          </a:p>
          <a:p>
            <a:pPr lvl="3" algn="just">
              <a:buFont typeface="Wingdings" pitchFamily="2" charset="2"/>
              <a:buChar char="ü"/>
            </a:pPr>
            <a:r>
              <a:rPr lang="en-US" sz="1200" dirty="0" smtClean="0"/>
              <a:t>Investment worth IDR 500 billion: up to 15 years</a:t>
            </a:r>
          </a:p>
          <a:p>
            <a:pPr lvl="3" algn="just">
              <a:buFont typeface="Wingdings" pitchFamily="2" charset="2"/>
              <a:buChar char="ü"/>
            </a:pPr>
            <a:r>
              <a:rPr lang="en-US" sz="1200" dirty="0" smtClean="0"/>
              <a:t>Investment worth IDR 1 trillion: up to 25 years </a:t>
            </a:r>
          </a:p>
          <a:p>
            <a:pPr lvl="1">
              <a:buFont typeface="Arial" pitchFamily="34" charset="0"/>
              <a:buChar char="•"/>
            </a:pPr>
            <a:r>
              <a:rPr lang="en-US" sz="1200" dirty="0" smtClean="0"/>
              <a:t>VAT exemptions on raw material import</a:t>
            </a:r>
          </a:p>
          <a:p>
            <a:pPr lvl="1">
              <a:buFont typeface="Arial" pitchFamily="34" charset="0"/>
              <a:buChar char="•"/>
            </a:pPr>
            <a:r>
              <a:rPr lang="en-US" sz="1200" dirty="0" smtClean="0"/>
              <a:t>VAT </a:t>
            </a:r>
            <a:r>
              <a:rPr lang="en-US" sz="1200" dirty="0"/>
              <a:t>exemption on manufactured goods sold within </a:t>
            </a:r>
            <a:r>
              <a:rPr lang="en-US" sz="1200" dirty="0" smtClean="0"/>
              <a:t>Indonesia</a:t>
            </a:r>
          </a:p>
          <a:p>
            <a:pPr lvl="1">
              <a:buFont typeface="Arial" pitchFamily="34" charset="0"/>
              <a:buChar char="•"/>
            </a:pPr>
            <a:r>
              <a:rPr lang="en-US" sz="1200" dirty="0" smtClean="0"/>
              <a:t>Easier land acquisition for up to 30 years (10 year extension)</a:t>
            </a:r>
            <a:endParaRPr lang="en-US" sz="12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2247" y="1363581"/>
            <a:ext cx="4375230" cy="4096968"/>
          </a:xfrm>
          <a:prstGeom prst="rect">
            <a:avLst/>
          </a:prstGeom>
          <a:ln>
            <a:solidFill>
              <a:schemeClr val="tx1"/>
            </a:solidFill>
          </a:ln>
        </p:spPr>
      </p:pic>
    </p:spTree>
    <p:extLst>
      <p:ext uri="{BB962C8B-B14F-4D97-AF65-F5344CB8AC3E}">
        <p14:creationId xmlns:p14="http://schemas.microsoft.com/office/powerpoint/2010/main" val="191590570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 Zones</a:t>
            </a:r>
            <a:endParaRPr lang="en-US" dirty="0"/>
          </a:p>
        </p:txBody>
      </p:sp>
      <p:sp>
        <p:nvSpPr>
          <p:cNvPr id="3" name="Content Placeholder 2"/>
          <p:cNvSpPr>
            <a:spLocks noGrp="1"/>
          </p:cNvSpPr>
          <p:nvPr>
            <p:ph idx="1"/>
          </p:nvPr>
        </p:nvSpPr>
        <p:spPr/>
        <p:txBody>
          <a:bodyPr>
            <a:normAutofit/>
          </a:bodyPr>
          <a:lstStyle/>
          <a:p>
            <a:r>
              <a:rPr lang="en-US" dirty="0" smtClean="0"/>
              <a:t>Vietnam 325 / 220 in operation</a:t>
            </a:r>
          </a:p>
          <a:p>
            <a:pPr lvl="1"/>
            <a:r>
              <a:rPr lang="en-US" dirty="0" smtClean="0"/>
              <a:t>A lot of them and they vary a lot from international quality to very local</a:t>
            </a:r>
          </a:p>
          <a:p>
            <a:r>
              <a:rPr lang="en-US" dirty="0" smtClean="0"/>
              <a:t>Indonesia 73</a:t>
            </a:r>
          </a:p>
          <a:p>
            <a:pPr lvl="1"/>
            <a:r>
              <a:rPr lang="en-US" dirty="0"/>
              <a:t>A</a:t>
            </a:r>
            <a:r>
              <a:rPr lang="en-US" dirty="0" smtClean="0"/>
              <a:t>cross 20 regions, but mostly in Java</a:t>
            </a:r>
          </a:p>
          <a:p>
            <a:r>
              <a:rPr lang="en-US" dirty="0" smtClean="0"/>
              <a:t>Myanmar 28 / 20 in operation</a:t>
            </a:r>
          </a:p>
          <a:p>
            <a:pPr lvl="1"/>
            <a:r>
              <a:rPr lang="en-US" dirty="0" smtClean="0"/>
              <a:t>North Yangon and East Yangon are the largest, some regions have none</a:t>
            </a:r>
          </a:p>
          <a:p>
            <a:endParaRPr lang="en-US" dirty="0" smtClean="0"/>
          </a:p>
          <a:p>
            <a:r>
              <a:rPr lang="en-US" dirty="0" smtClean="0"/>
              <a:t>Incentives</a:t>
            </a:r>
          </a:p>
          <a:p>
            <a:pPr lvl="1"/>
            <a:r>
              <a:rPr lang="en-US" dirty="0" smtClean="0"/>
              <a:t>Available land and infrastructure</a:t>
            </a:r>
          </a:p>
          <a:p>
            <a:pPr lvl="1"/>
            <a:r>
              <a:rPr lang="en-US" dirty="0" smtClean="0"/>
              <a:t>Proximity to business centers</a:t>
            </a:r>
          </a:p>
          <a:p>
            <a:pPr lvl="1"/>
            <a:r>
              <a:rPr lang="en-US" dirty="0" smtClean="0"/>
              <a:t>Preferential tax rates, land rates etc.</a:t>
            </a:r>
          </a:p>
          <a:p>
            <a:pPr lvl="1"/>
            <a:r>
              <a:rPr lang="en-US" dirty="0" smtClean="0"/>
              <a:t>More support from management board when compared with SEZ, as in SEZ you often have to deal directly with DPI, other ministries for licenses</a:t>
            </a:r>
          </a:p>
        </p:txBody>
      </p:sp>
    </p:spTree>
    <p:extLst>
      <p:ext uri="{BB962C8B-B14F-4D97-AF65-F5344CB8AC3E}">
        <p14:creationId xmlns:p14="http://schemas.microsoft.com/office/powerpoint/2010/main" val="12881189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IZ/SEZs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461274725"/>
              </p:ext>
            </p:extLst>
          </p:nvPr>
        </p:nvGraphicFramePr>
        <p:xfrm>
          <a:off x="705923" y="1537792"/>
          <a:ext cx="7886700" cy="3915143"/>
        </p:xfrm>
        <a:graphic>
          <a:graphicData uri="http://schemas.openxmlformats.org/drawingml/2006/table">
            <a:tbl>
              <a:tblPr firstRow="1" bandRow="1">
                <a:tableStyleId>{6E25E649-3F16-4E02-A733-19D2CDBF48F0}</a:tableStyleId>
              </a:tblPr>
              <a:tblGrid>
                <a:gridCol w="1971675"/>
                <a:gridCol w="1971675"/>
                <a:gridCol w="1971675"/>
                <a:gridCol w="1971675"/>
              </a:tblGrid>
              <a:tr h="385141">
                <a:tc>
                  <a:txBody>
                    <a:bodyPr/>
                    <a:lstStyle/>
                    <a:p>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Myanmar</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Vietnam</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Indonesia</a:t>
                      </a:r>
                      <a:endParaRPr lang="en-US" sz="1400" dirty="0">
                        <a:latin typeface="Arial" panose="020B0604020202020204" pitchFamily="34" charset="0"/>
                        <a:cs typeface="Arial" panose="020B0604020202020204" pitchFamily="34" charset="0"/>
                      </a:endParaRPr>
                    </a:p>
                  </a:txBody>
                  <a:tcPr marL="68580" marR="68580" marT="34290" marB="34290"/>
                </a:tc>
              </a:tr>
              <a:tr h="685800">
                <a:tc>
                  <a:txBody>
                    <a:bodyPr/>
                    <a:lstStyle/>
                    <a:p>
                      <a:r>
                        <a:rPr lang="en-US" sz="1400" b="1" dirty="0" smtClean="0">
                          <a:solidFill>
                            <a:srgbClr val="00B050"/>
                          </a:solidFill>
                          <a:latin typeface="Arial" panose="020B0604020202020204" pitchFamily="34" charset="0"/>
                          <a:cs typeface="Arial" panose="020B0604020202020204" pitchFamily="34" charset="0"/>
                        </a:rPr>
                        <a:t>Pros</a:t>
                      </a:r>
                      <a:endParaRPr lang="en-US" sz="1400" b="1" dirty="0">
                        <a:solidFill>
                          <a:srgbClr val="00B050"/>
                        </a:solidFill>
                        <a:latin typeface="Arial" panose="020B0604020202020204" pitchFamily="34" charset="0"/>
                        <a:cs typeface="Arial" panose="020B0604020202020204" pitchFamily="34" charset="0"/>
                      </a:endParaRP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Arial" panose="020B0604020202020204" pitchFamily="34" charset="0"/>
                          <a:cs typeface="Arial" panose="020B0604020202020204" pitchFamily="34" charset="0"/>
                        </a:rPr>
                        <a:t>Mostly located near the business centers, Yangon area (IZs)</a:t>
                      </a: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Highest number of choice</a:t>
                      </a:r>
                      <a:r>
                        <a:rPr lang="en-US" sz="1400" baseline="0" dirty="0" smtClean="0">
                          <a:latin typeface="Arial" panose="020B0604020202020204" pitchFamily="34" charset="0"/>
                          <a:cs typeface="Arial" panose="020B0604020202020204" pitchFamily="34" charset="0"/>
                        </a:rPr>
                        <a:t> between IZs and SEZs</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Highest</a:t>
                      </a:r>
                      <a:r>
                        <a:rPr lang="en-US" sz="1400" baseline="0" dirty="0" smtClean="0">
                          <a:latin typeface="Arial" panose="020B0604020202020204" pitchFamily="34" charset="0"/>
                          <a:cs typeface="Arial" panose="020B0604020202020204" pitchFamily="34" charset="0"/>
                        </a:rPr>
                        <a:t> number of planned SEZs (25 by 2019)</a:t>
                      </a:r>
                      <a:endParaRPr lang="en-US" sz="1400" dirty="0">
                        <a:latin typeface="Arial" panose="020B0604020202020204" pitchFamily="34" charset="0"/>
                        <a:cs typeface="Arial" panose="020B0604020202020204" pitchFamily="34" charset="0"/>
                      </a:endParaRPr>
                    </a:p>
                  </a:txBody>
                  <a:tcPr marL="68580" marR="68580" marT="34290" marB="34290"/>
                </a:tc>
              </a:tr>
              <a:tr h="685800">
                <a:tc>
                  <a:txBody>
                    <a:bodyPr/>
                    <a:lstStyle/>
                    <a:p>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Incentives in SEZs are </a:t>
                      </a:r>
                      <a:r>
                        <a:rPr lang="en-US" sz="1400" u="sng" dirty="0" smtClean="0">
                          <a:latin typeface="Arial" panose="020B0604020202020204" pitchFamily="34" charset="0"/>
                          <a:cs typeface="Arial" panose="020B0604020202020204" pitchFamily="34" charset="0"/>
                        </a:rPr>
                        <a:t>particularly</a:t>
                      </a:r>
                      <a:r>
                        <a:rPr lang="en-US" sz="1400" dirty="0" smtClean="0">
                          <a:latin typeface="Arial" panose="020B0604020202020204" pitchFamily="34" charset="0"/>
                          <a:cs typeface="Arial" panose="020B0604020202020204" pitchFamily="34" charset="0"/>
                        </a:rPr>
                        <a:t> interesting</a:t>
                      </a:r>
                      <a:r>
                        <a:rPr lang="en-US" sz="1400" baseline="0" dirty="0" smtClean="0">
                          <a:latin typeface="Arial" panose="020B0604020202020204" pitchFamily="34" charset="0"/>
                          <a:cs typeface="Arial" panose="020B0604020202020204" pitchFamily="34" charset="0"/>
                        </a:rPr>
                        <a:t> compared to IZs</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Each 4 region has specificity for FDIs (SEZs)</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Great</a:t>
                      </a:r>
                      <a:r>
                        <a:rPr lang="en-US" sz="1400" baseline="0" dirty="0" smtClean="0">
                          <a:latin typeface="Arial" panose="020B0604020202020204" pitchFamily="34" charset="0"/>
                          <a:cs typeface="Arial" panose="020B0604020202020204" pitchFamily="34" charset="0"/>
                        </a:rPr>
                        <a:t> incentive for heavy investments (IDR 1 trillion: USD 72 million) (SEZs)</a:t>
                      </a:r>
                      <a:endParaRPr lang="en-US" sz="1400" dirty="0">
                        <a:latin typeface="Arial" panose="020B0604020202020204" pitchFamily="34" charset="0"/>
                        <a:cs typeface="Arial" panose="020B0604020202020204" pitchFamily="34" charset="0"/>
                      </a:endParaRPr>
                    </a:p>
                  </a:txBody>
                  <a:tcPr marL="68580" marR="68580" marT="34290" marB="34290"/>
                </a:tc>
              </a:tr>
              <a:tr h="949661">
                <a:tc>
                  <a:txBody>
                    <a:bodyPr/>
                    <a:lstStyle/>
                    <a:p>
                      <a:r>
                        <a:rPr lang="en-US" sz="1400" b="1" dirty="0" smtClean="0">
                          <a:solidFill>
                            <a:srgbClr val="FF0000"/>
                          </a:solidFill>
                          <a:latin typeface="Arial" panose="020B0604020202020204" pitchFamily="34" charset="0"/>
                          <a:cs typeface="Arial" panose="020B0604020202020204" pitchFamily="34" charset="0"/>
                        </a:rPr>
                        <a:t>Cons</a:t>
                      </a:r>
                      <a:endParaRPr lang="en-US" sz="1400" b="1" dirty="0">
                        <a:solidFill>
                          <a:srgbClr val="FF0000"/>
                        </a:solidFill>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Development slower than anticipated (SEZs)</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Previous SEZs did not fully satisfy foreign investors</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aseline="0" dirty="0" smtClean="0">
                          <a:latin typeface="Arial" panose="020B0604020202020204" pitchFamily="34" charset="0"/>
                          <a:cs typeface="Arial" panose="020B0604020202020204" pitchFamily="34" charset="0"/>
                        </a:rPr>
                        <a:t>Distance from economic center (Java) to develop more rural areas</a:t>
                      </a:r>
                      <a:endParaRPr lang="en-US" sz="1400" dirty="0" smtClean="0">
                        <a:latin typeface="Arial" panose="020B0604020202020204" pitchFamily="34" charset="0"/>
                        <a:cs typeface="Arial" panose="020B0604020202020204" pitchFamily="34" charset="0"/>
                      </a:endParaRPr>
                    </a:p>
                  </a:txBody>
                  <a:tcPr marL="68580" marR="68580" marT="34290" marB="34290"/>
                </a:tc>
              </a:tr>
              <a:tr h="949661">
                <a:tc>
                  <a:txBody>
                    <a:bodyPr/>
                    <a:lstStyle/>
                    <a:p>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General development of the country threatens long term investments</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IZ</a:t>
                      </a:r>
                      <a:r>
                        <a:rPr lang="en-US" sz="1400" baseline="0" dirty="0" smtClean="0">
                          <a:latin typeface="Arial" panose="020B0604020202020204" pitchFamily="34" charset="0"/>
                          <a:cs typeface="Arial" panose="020B0604020202020204" pitchFamily="34" charset="0"/>
                        </a:rPr>
                        <a:t> due diligence is time consuming</a:t>
                      </a:r>
                      <a:endParaRPr lang="en-US" sz="1400" dirty="0">
                        <a:latin typeface="Arial" panose="020B0604020202020204" pitchFamily="34" charset="0"/>
                        <a:cs typeface="Arial" panose="020B0604020202020204" pitchFamily="34" charset="0"/>
                      </a:endParaRPr>
                    </a:p>
                  </a:txBody>
                  <a:tcPr marL="68580" marR="68580" marT="34290" marB="34290"/>
                </a:tc>
                <a:tc>
                  <a:txBody>
                    <a:bodyPr/>
                    <a:lstStyle/>
                    <a:p>
                      <a:r>
                        <a:rPr lang="en-US" sz="1400" dirty="0" smtClean="0">
                          <a:latin typeface="Arial" panose="020B0604020202020204" pitchFamily="34" charset="0"/>
                          <a:cs typeface="Arial" panose="020B0604020202020204" pitchFamily="34" charset="0"/>
                        </a:rPr>
                        <a:t>Basic infrastructure</a:t>
                      </a:r>
                      <a:r>
                        <a:rPr lang="en-US" sz="1400" baseline="0" dirty="0" smtClean="0">
                          <a:latin typeface="Arial" panose="020B0604020202020204" pitchFamily="34" charset="0"/>
                          <a:cs typeface="Arial" panose="020B0604020202020204" pitchFamily="34" charset="0"/>
                        </a:rPr>
                        <a:t> and skilled labor harder to find</a:t>
                      </a:r>
                      <a:endParaRPr lang="en-US" sz="1400" dirty="0">
                        <a:latin typeface="Arial" panose="020B0604020202020204" pitchFamily="34" charset="0"/>
                        <a:cs typeface="Arial" panose="020B0604020202020204" pitchFamily="34" charset="0"/>
                      </a:endParaRPr>
                    </a:p>
                  </a:txBody>
                  <a:tcPr marL="68580" marR="68580" marT="34290" marB="34290"/>
                </a:tc>
              </a:tr>
            </a:tbl>
          </a:graphicData>
        </a:graphic>
      </p:graphicFrame>
    </p:spTree>
    <p:extLst>
      <p:ext uri="{BB962C8B-B14F-4D97-AF65-F5344CB8AC3E}">
        <p14:creationId xmlns:p14="http://schemas.microsoft.com/office/powerpoint/2010/main" val="9722222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Myanmar vs Vietnam vs Indonesia – Assessment</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82491465"/>
              </p:ext>
            </p:extLst>
          </p:nvPr>
        </p:nvGraphicFramePr>
        <p:xfrm>
          <a:off x="188686" y="1565729"/>
          <a:ext cx="8795656" cy="4419600"/>
        </p:xfrm>
        <a:graphic>
          <a:graphicData uri="http://schemas.openxmlformats.org/drawingml/2006/table">
            <a:tbl>
              <a:tblPr firstRow="1" bandRow="1">
                <a:tableStyleId>{5940675A-B579-460E-94D1-54222C63F5DA}</a:tableStyleId>
              </a:tblPr>
              <a:tblGrid>
                <a:gridCol w="2198914"/>
                <a:gridCol w="2198914"/>
                <a:gridCol w="2198914"/>
                <a:gridCol w="2198914"/>
              </a:tblGrid>
              <a:tr h="370840">
                <a:tc>
                  <a:txBody>
                    <a:bodyPr/>
                    <a:lstStyle/>
                    <a:p>
                      <a:endParaRPr lang="en-US" sz="1200" dirty="0">
                        <a:latin typeface="Arial" panose="020B0604020202020204" pitchFamily="34" charset="0"/>
                        <a:cs typeface="Arial" panose="020B0604020202020204" pitchFamily="34" charset="0"/>
                      </a:endParaRPr>
                    </a:p>
                  </a:txBody>
                  <a:tcPr/>
                </a:tc>
                <a:tc>
                  <a:txBody>
                    <a:bodyPr/>
                    <a:lstStyle/>
                    <a:p>
                      <a:r>
                        <a:rPr lang="en-US" sz="1200" b="1" dirty="0" smtClean="0">
                          <a:latin typeface="Arial" panose="020B0604020202020204" pitchFamily="34" charset="0"/>
                          <a:cs typeface="Arial" panose="020B0604020202020204" pitchFamily="34" charset="0"/>
                        </a:rPr>
                        <a:t>Myanmar</a:t>
                      </a:r>
                      <a:endParaRPr lang="en-US" sz="1200" b="1" dirty="0">
                        <a:latin typeface="Arial" panose="020B0604020202020204" pitchFamily="34" charset="0"/>
                        <a:cs typeface="Arial" panose="020B0604020202020204" pitchFamily="34" charset="0"/>
                      </a:endParaRPr>
                    </a:p>
                  </a:txBody>
                  <a:tcPr/>
                </a:tc>
                <a:tc>
                  <a:txBody>
                    <a:bodyPr/>
                    <a:lstStyle/>
                    <a:p>
                      <a:r>
                        <a:rPr lang="en-US" sz="1200" b="1" dirty="0" smtClean="0">
                          <a:latin typeface="Arial" panose="020B0604020202020204" pitchFamily="34" charset="0"/>
                          <a:cs typeface="Arial" panose="020B0604020202020204" pitchFamily="34" charset="0"/>
                        </a:rPr>
                        <a:t>Vietnam</a:t>
                      </a:r>
                      <a:endParaRPr lang="en-US" sz="1200" b="1" dirty="0">
                        <a:latin typeface="Arial" panose="020B0604020202020204" pitchFamily="34" charset="0"/>
                        <a:cs typeface="Arial" panose="020B0604020202020204" pitchFamily="34" charset="0"/>
                      </a:endParaRPr>
                    </a:p>
                  </a:txBody>
                  <a:tcPr/>
                </a:tc>
                <a:tc>
                  <a:txBody>
                    <a:bodyPr/>
                    <a:lstStyle/>
                    <a:p>
                      <a:r>
                        <a:rPr lang="en-US" sz="1200" b="1" dirty="0" smtClean="0">
                          <a:latin typeface="Arial" panose="020B0604020202020204" pitchFamily="34" charset="0"/>
                          <a:cs typeface="Arial" panose="020B0604020202020204" pitchFamily="34" charset="0"/>
                        </a:rPr>
                        <a:t>Indonesia</a:t>
                      </a:r>
                      <a:endParaRPr lang="en-US" sz="1200" b="1" dirty="0">
                        <a:latin typeface="Arial" panose="020B0604020202020204" pitchFamily="34" charset="0"/>
                        <a:cs typeface="Arial" panose="020B0604020202020204" pitchFamily="34" charset="0"/>
                      </a:endParaRPr>
                    </a:p>
                  </a:txBody>
                  <a:tcPr/>
                </a:tc>
              </a:tr>
              <a:tr h="370840">
                <a:tc>
                  <a:txBody>
                    <a:bodyPr/>
                    <a:lstStyle/>
                    <a:p>
                      <a:r>
                        <a:rPr lang="en-US" sz="1200" b="1" dirty="0" smtClean="0">
                          <a:latin typeface="Arial" panose="020B0604020202020204" pitchFamily="34" charset="0"/>
                          <a:cs typeface="Arial" panose="020B0604020202020204" pitchFamily="34" charset="0"/>
                        </a:rPr>
                        <a:t>Wages</a:t>
                      </a:r>
                      <a:endParaRPr lang="en-US" sz="1200" b="1" dirty="0">
                        <a:latin typeface="Arial" panose="020B0604020202020204" pitchFamily="34" charset="0"/>
                        <a:cs typeface="Arial" panose="020B0604020202020204" pitchFamily="34" charset="0"/>
                      </a:endParaRPr>
                    </a:p>
                  </a:txBody>
                  <a:tcPr/>
                </a:tc>
                <a:tc>
                  <a:txBody>
                    <a:bodyPr/>
                    <a:lstStyle/>
                    <a:p>
                      <a:r>
                        <a:rPr lang="en-US" sz="1200" dirty="0" smtClean="0">
                          <a:latin typeface="Arial" panose="020B0604020202020204" pitchFamily="34" charset="0"/>
                          <a:cs typeface="Arial" panose="020B0604020202020204" pitchFamily="34" charset="0"/>
                        </a:rPr>
                        <a:t>Very low</a:t>
                      </a:r>
                      <a:endParaRPr lang="en-US" sz="1200" dirty="0">
                        <a:latin typeface="Arial" panose="020B0604020202020204" pitchFamily="34" charset="0"/>
                        <a:cs typeface="Arial" panose="020B0604020202020204" pitchFamily="34" charset="0"/>
                      </a:endParaRPr>
                    </a:p>
                  </a:txBody>
                  <a:tcPr>
                    <a:solidFill>
                      <a:srgbClr val="92D050"/>
                    </a:solidFill>
                  </a:tcPr>
                </a:tc>
                <a:tc>
                  <a:txBody>
                    <a:bodyPr/>
                    <a:lstStyle/>
                    <a:p>
                      <a:r>
                        <a:rPr lang="en-US" sz="1200" dirty="0" smtClean="0">
                          <a:latin typeface="Arial" panose="020B0604020202020204" pitchFamily="34" charset="0"/>
                          <a:cs typeface="Arial" panose="020B0604020202020204" pitchFamily="34" charset="0"/>
                        </a:rPr>
                        <a:t>Medium</a:t>
                      </a:r>
                      <a:endParaRPr lang="en-US" sz="1200"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r>
                        <a:rPr lang="en-US" sz="1200" dirty="0" smtClean="0">
                          <a:latin typeface="Arial" panose="020B0604020202020204" pitchFamily="34" charset="0"/>
                          <a:cs typeface="Arial" panose="020B0604020202020204" pitchFamily="34" charset="0"/>
                        </a:rPr>
                        <a:t>High</a:t>
                      </a:r>
                      <a:endParaRPr lang="en-US" sz="1200" dirty="0">
                        <a:latin typeface="Arial" panose="020B0604020202020204" pitchFamily="34" charset="0"/>
                        <a:cs typeface="Arial" panose="020B0604020202020204" pitchFamily="34" charset="0"/>
                      </a:endParaRPr>
                    </a:p>
                  </a:txBody>
                  <a:tcPr>
                    <a:solidFill>
                      <a:srgbClr val="FF0000"/>
                    </a:solidFill>
                  </a:tcPr>
                </a:tc>
              </a:tr>
              <a:tr h="370840">
                <a:tc>
                  <a:txBody>
                    <a:bodyPr/>
                    <a:lstStyle/>
                    <a:p>
                      <a:r>
                        <a:rPr lang="en-US" sz="1200" b="1" dirty="0" smtClean="0">
                          <a:latin typeface="Arial" panose="020B0604020202020204" pitchFamily="34" charset="0"/>
                          <a:cs typeface="Arial" panose="020B0604020202020204" pitchFamily="34" charset="0"/>
                        </a:rPr>
                        <a:t>Key sector opportunities</a:t>
                      </a:r>
                      <a:endParaRPr lang="en-US" sz="1200" b="1" dirty="0">
                        <a:latin typeface="Arial" panose="020B0604020202020204" pitchFamily="34" charset="0"/>
                        <a:cs typeface="Arial" panose="020B0604020202020204" pitchFamily="34" charset="0"/>
                      </a:endParaRPr>
                    </a:p>
                  </a:txBody>
                  <a:tcPr/>
                </a:tc>
                <a:tc>
                  <a:txBody>
                    <a:bodyPr/>
                    <a:lstStyle/>
                    <a:p>
                      <a:r>
                        <a:rPr lang="en-US" sz="1200" dirty="0" smtClean="0">
                          <a:latin typeface="Arial" panose="020B0604020202020204" pitchFamily="34" charset="0"/>
                          <a:cs typeface="Arial" panose="020B0604020202020204" pitchFamily="34" charset="0"/>
                        </a:rPr>
                        <a:t>Low-added value, raw materials</a:t>
                      </a:r>
                      <a:endParaRPr lang="en-US" sz="1200" dirty="0">
                        <a:latin typeface="Arial" panose="020B0604020202020204" pitchFamily="34" charset="0"/>
                        <a:cs typeface="Arial" panose="020B0604020202020204" pitchFamily="34" charset="0"/>
                      </a:endParaRPr>
                    </a:p>
                  </a:txBody>
                  <a:tcPr>
                    <a:solidFill>
                      <a:srgbClr val="FF0000"/>
                    </a:solidFill>
                  </a:tcPr>
                </a:tc>
                <a:tc>
                  <a:txBody>
                    <a:bodyPr/>
                    <a:lstStyle/>
                    <a:p>
                      <a:r>
                        <a:rPr lang="en-US" sz="1200" dirty="0" smtClean="0">
                          <a:latin typeface="Arial" panose="020B0604020202020204" pitchFamily="34" charset="0"/>
                          <a:cs typeface="Arial" panose="020B0604020202020204" pitchFamily="34" charset="0"/>
                        </a:rPr>
                        <a:t>Mid-added value and export</a:t>
                      </a:r>
                      <a:endParaRPr lang="en-US" sz="1200"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r>
                        <a:rPr lang="en-US" sz="1200" dirty="0" smtClean="0">
                          <a:latin typeface="Arial" panose="020B0604020202020204" pitchFamily="34" charset="0"/>
                          <a:cs typeface="Arial" panose="020B0604020202020204" pitchFamily="34" charset="0"/>
                        </a:rPr>
                        <a:t>Higher-added value and consumer</a:t>
                      </a:r>
                      <a:endParaRPr lang="en-US" sz="1200" dirty="0">
                        <a:latin typeface="Arial" panose="020B0604020202020204" pitchFamily="34" charset="0"/>
                        <a:cs typeface="Arial" panose="020B0604020202020204" pitchFamily="34" charset="0"/>
                      </a:endParaRPr>
                    </a:p>
                  </a:txBody>
                  <a:tcPr>
                    <a:solidFill>
                      <a:srgbClr val="92D050"/>
                    </a:solidFill>
                  </a:tcPr>
                </a:tc>
              </a:tr>
              <a:tr h="370840">
                <a:tc>
                  <a:txBody>
                    <a:bodyPr/>
                    <a:lstStyle/>
                    <a:p>
                      <a:r>
                        <a:rPr lang="en-US" sz="1200" b="1" dirty="0" smtClean="0">
                          <a:latin typeface="Arial" panose="020B0604020202020204" pitchFamily="34" charset="0"/>
                          <a:cs typeface="Arial" panose="020B0604020202020204" pitchFamily="34" charset="0"/>
                        </a:rPr>
                        <a:t>Competitive advantage</a:t>
                      </a:r>
                      <a:endParaRPr lang="en-US" sz="1200" b="1" dirty="0">
                        <a:latin typeface="Arial" panose="020B0604020202020204" pitchFamily="34" charset="0"/>
                        <a:cs typeface="Arial" panose="020B0604020202020204" pitchFamily="34" charset="0"/>
                      </a:endParaRPr>
                    </a:p>
                  </a:txBody>
                  <a:tcPr/>
                </a:tc>
                <a:tc>
                  <a:txBody>
                    <a:bodyPr/>
                    <a:lstStyle/>
                    <a:p>
                      <a:r>
                        <a:rPr lang="en-US" sz="1200" dirty="0" smtClean="0">
                          <a:latin typeface="Arial" panose="020B0604020202020204" pitchFamily="34" charset="0"/>
                          <a:cs typeface="Arial" panose="020B0604020202020204" pitchFamily="34" charset="0"/>
                        </a:rPr>
                        <a:t>Lowest cost</a:t>
                      </a:r>
                      <a:endParaRPr lang="en-US" sz="1200" dirty="0">
                        <a:latin typeface="Arial" panose="020B0604020202020204" pitchFamily="34" charset="0"/>
                        <a:cs typeface="Arial" panose="020B0604020202020204" pitchFamily="34" charset="0"/>
                      </a:endParaRPr>
                    </a:p>
                  </a:txBody>
                  <a:tcPr>
                    <a:solidFill>
                      <a:srgbClr val="92D050"/>
                    </a:solidFill>
                  </a:tcPr>
                </a:tc>
                <a:tc>
                  <a:txBody>
                    <a:bodyPr/>
                    <a:lstStyle/>
                    <a:p>
                      <a:r>
                        <a:rPr lang="en-US" sz="1200" dirty="0" smtClean="0">
                          <a:latin typeface="Arial" panose="020B0604020202020204" pitchFamily="34" charset="0"/>
                          <a:cs typeface="Arial" panose="020B0604020202020204" pitchFamily="34" charset="0"/>
                        </a:rPr>
                        <a:t>Great quality/cost ratio</a:t>
                      </a:r>
                      <a:endParaRPr lang="en-US" sz="1200" dirty="0">
                        <a:latin typeface="Arial" panose="020B0604020202020204" pitchFamily="34" charset="0"/>
                        <a:cs typeface="Arial" panose="020B0604020202020204" pitchFamily="34" charset="0"/>
                      </a:endParaRPr>
                    </a:p>
                  </a:txBody>
                  <a:tcPr>
                    <a:solidFill>
                      <a:srgbClr val="92D050"/>
                    </a:solidFill>
                  </a:tcPr>
                </a:tc>
                <a:tc>
                  <a:txBody>
                    <a:bodyPr/>
                    <a:lstStyle/>
                    <a:p>
                      <a:r>
                        <a:rPr lang="en-US" sz="1200" dirty="0" smtClean="0">
                          <a:latin typeface="Arial" panose="020B0604020202020204" pitchFamily="34" charset="0"/>
                          <a:cs typeface="Arial" panose="020B0604020202020204" pitchFamily="34" charset="0"/>
                        </a:rPr>
                        <a:t>Largest consumer market in</a:t>
                      </a:r>
                      <a:r>
                        <a:rPr lang="en-US" sz="1200" baseline="0" dirty="0" smtClean="0">
                          <a:latin typeface="Arial" panose="020B0604020202020204" pitchFamily="34" charset="0"/>
                          <a:cs typeface="Arial" panose="020B0604020202020204" pitchFamily="34" charset="0"/>
                        </a:rPr>
                        <a:t> development</a:t>
                      </a:r>
                      <a:endParaRPr lang="en-US" sz="1200" dirty="0">
                        <a:latin typeface="Arial" panose="020B0604020202020204" pitchFamily="34" charset="0"/>
                        <a:cs typeface="Arial" panose="020B0604020202020204" pitchFamily="34" charset="0"/>
                      </a:endParaRPr>
                    </a:p>
                  </a:txBody>
                  <a:tcPr>
                    <a:solidFill>
                      <a:schemeClr val="bg1">
                        <a:lumMod val="85000"/>
                      </a:schemeClr>
                    </a:solidFill>
                  </a:tcPr>
                </a:tc>
              </a:tr>
              <a:tr h="370840">
                <a:tc>
                  <a:txBody>
                    <a:bodyPr/>
                    <a:lstStyle/>
                    <a:p>
                      <a:r>
                        <a:rPr lang="en-US" sz="1200" b="1" dirty="0" smtClean="0">
                          <a:latin typeface="Arial" panose="020B0604020202020204" pitchFamily="34" charset="0"/>
                          <a:cs typeface="Arial" panose="020B0604020202020204" pitchFamily="34" charset="0"/>
                        </a:rPr>
                        <a:t>Infrastructures</a:t>
                      </a:r>
                      <a:endParaRPr lang="en-US" sz="1200" b="1" dirty="0">
                        <a:latin typeface="Arial" panose="020B0604020202020204" pitchFamily="34" charset="0"/>
                        <a:cs typeface="Arial" panose="020B0604020202020204" pitchFamily="34" charset="0"/>
                      </a:endParaRPr>
                    </a:p>
                  </a:txBody>
                  <a:tcPr/>
                </a:tc>
                <a:tc>
                  <a:txBody>
                    <a:bodyPr/>
                    <a:lstStyle/>
                    <a:p>
                      <a:r>
                        <a:rPr lang="en-US" sz="1200" dirty="0" smtClean="0">
                          <a:latin typeface="Arial" panose="020B0604020202020204" pitchFamily="34" charset="0"/>
                          <a:cs typeface="Arial" panose="020B0604020202020204" pitchFamily="34" charset="0"/>
                        </a:rPr>
                        <a:t>Poor</a:t>
                      </a:r>
                      <a:endParaRPr lang="en-US" sz="1200" dirty="0">
                        <a:latin typeface="Arial" panose="020B0604020202020204" pitchFamily="34" charset="0"/>
                        <a:cs typeface="Arial" panose="020B0604020202020204" pitchFamily="34" charset="0"/>
                      </a:endParaRPr>
                    </a:p>
                  </a:txBody>
                  <a:tcPr>
                    <a:solidFill>
                      <a:srgbClr val="FF0000"/>
                    </a:solidFill>
                  </a:tcPr>
                </a:tc>
                <a:tc>
                  <a:txBody>
                    <a:bodyPr/>
                    <a:lstStyle/>
                    <a:p>
                      <a:r>
                        <a:rPr lang="en-US" sz="1200" dirty="0" smtClean="0">
                          <a:latin typeface="Arial" panose="020B0604020202020204" pitchFamily="34" charset="0"/>
                          <a:cs typeface="Arial" panose="020B0604020202020204" pitchFamily="34" charset="0"/>
                        </a:rPr>
                        <a:t>Improving</a:t>
                      </a:r>
                      <a:endParaRPr lang="en-US" sz="1200"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r>
                        <a:rPr lang="en-US" sz="1200" dirty="0" smtClean="0">
                          <a:latin typeface="Arial" panose="020B0604020202020204" pitchFamily="34" charset="0"/>
                          <a:cs typeface="Arial" panose="020B0604020202020204" pitchFamily="34" charset="0"/>
                        </a:rPr>
                        <a:t>Improving</a:t>
                      </a:r>
                      <a:endParaRPr lang="en-US" sz="1200" dirty="0">
                        <a:latin typeface="Arial" panose="020B0604020202020204" pitchFamily="34" charset="0"/>
                        <a:cs typeface="Arial" panose="020B0604020202020204" pitchFamily="34" charset="0"/>
                      </a:endParaRPr>
                    </a:p>
                  </a:txBody>
                  <a:tcPr>
                    <a:solidFill>
                      <a:schemeClr val="bg1">
                        <a:lumMod val="85000"/>
                      </a:schemeClr>
                    </a:solidFill>
                  </a:tcPr>
                </a:tc>
              </a:tr>
              <a:tr h="370840">
                <a:tc>
                  <a:txBody>
                    <a:bodyPr/>
                    <a:lstStyle/>
                    <a:p>
                      <a:r>
                        <a:rPr lang="en-US" sz="1200" b="1" dirty="0" smtClean="0">
                          <a:latin typeface="Arial" panose="020B0604020202020204" pitchFamily="34" charset="0"/>
                          <a:cs typeface="Arial" panose="020B0604020202020204" pitchFamily="34" charset="0"/>
                        </a:rPr>
                        <a:t>Ease of doing business</a:t>
                      </a:r>
                      <a:endParaRPr lang="en-US" sz="1200" b="1" dirty="0">
                        <a:latin typeface="Arial" panose="020B0604020202020204" pitchFamily="34" charset="0"/>
                        <a:cs typeface="Arial" panose="020B0604020202020204" pitchFamily="34" charset="0"/>
                      </a:endParaRPr>
                    </a:p>
                  </a:txBody>
                  <a:tcPr/>
                </a:tc>
                <a:tc>
                  <a:txBody>
                    <a:bodyPr/>
                    <a:lstStyle/>
                    <a:p>
                      <a:r>
                        <a:rPr lang="en-US" sz="1200" dirty="0" smtClean="0">
                          <a:latin typeface="Arial" panose="020B0604020202020204" pitchFamily="34" charset="0"/>
                          <a:cs typeface="Arial" panose="020B0604020202020204" pitchFamily="34" charset="0"/>
                        </a:rPr>
                        <a:t>Difficult</a:t>
                      </a:r>
                      <a:endParaRPr lang="en-US" sz="1200" dirty="0">
                        <a:latin typeface="Arial" panose="020B0604020202020204" pitchFamily="34" charset="0"/>
                        <a:cs typeface="Arial" panose="020B0604020202020204" pitchFamily="34" charset="0"/>
                      </a:endParaRPr>
                    </a:p>
                  </a:txBody>
                  <a:tcPr>
                    <a:solidFill>
                      <a:srgbClr val="FF0000"/>
                    </a:solidFill>
                  </a:tcPr>
                </a:tc>
                <a:tc>
                  <a:txBody>
                    <a:bodyPr/>
                    <a:lstStyle/>
                    <a:p>
                      <a:r>
                        <a:rPr lang="en-US" sz="1200" dirty="0" smtClean="0">
                          <a:latin typeface="Arial" panose="020B0604020202020204" pitchFamily="34" charset="0"/>
                          <a:cs typeface="Arial" panose="020B0604020202020204" pitchFamily="34" charset="0"/>
                        </a:rPr>
                        <a:t>Easy</a:t>
                      </a:r>
                      <a:endParaRPr lang="en-US" sz="1200" dirty="0">
                        <a:latin typeface="Arial" panose="020B0604020202020204" pitchFamily="34" charset="0"/>
                        <a:cs typeface="Arial" panose="020B0604020202020204" pitchFamily="34" charset="0"/>
                      </a:endParaRPr>
                    </a:p>
                  </a:txBody>
                  <a:tcPr>
                    <a:solidFill>
                      <a:srgbClr val="92D050"/>
                    </a:solidFill>
                  </a:tcPr>
                </a:tc>
                <a:tc>
                  <a:txBody>
                    <a:bodyPr/>
                    <a:lstStyle/>
                    <a:p>
                      <a:r>
                        <a:rPr lang="en-US" sz="1200" dirty="0" smtClean="0">
                          <a:latin typeface="Arial" panose="020B0604020202020204" pitchFamily="34" charset="0"/>
                          <a:cs typeface="Arial" panose="020B0604020202020204" pitchFamily="34" charset="0"/>
                        </a:rPr>
                        <a:t>Difficult</a:t>
                      </a:r>
                      <a:endParaRPr lang="en-US" sz="1200" dirty="0">
                        <a:latin typeface="Arial" panose="020B0604020202020204" pitchFamily="34" charset="0"/>
                        <a:cs typeface="Arial" panose="020B0604020202020204" pitchFamily="34" charset="0"/>
                      </a:endParaRPr>
                    </a:p>
                  </a:txBody>
                  <a:tcPr>
                    <a:solidFill>
                      <a:srgbClr val="FF0000"/>
                    </a:solidFill>
                  </a:tcPr>
                </a:tc>
              </a:tr>
              <a:tr h="370840">
                <a:tc>
                  <a:txBody>
                    <a:bodyPr/>
                    <a:lstStyle/>
                    <a:p>
                      <a:r>
                        <a:rPr lang="en-US" sz="1200" b="1" dirty="0" smtClean="0">
                          <a:latin typeface="Arial" panose="020B0604020202020204" pitchFamily="34" charset="0"/>
                          <a:cs typeface="Arial" panose="020B0604020202020204" pitchFamily="34" charset="0"/>
                        </a:rPr>
                        <a:t>Skilled/English</a:t>
                      </a:r>
                      <a:r>
                        <a:rPr lang="en-US" sz="1200" b="1" baseline="0" dirty="0" smtClean="0">
                          <a:latin typeface="Arial" panose="020B0604020202020204" pitchFamily="34" charset="0"/>
                          <a:cs typeface="Arial" panose="020B0604020202020204" pitchFamily="34" charset="0"/>
                        </a:rPr>
                        <a:t> proficient workforce</a:t>
                      </a:r>
                      <a:endParaRPr lang="en-US" sz="1200" b="1" dirty="0">
                        <a:latin typeface="Arial" panose="020B0604020202020204" pitchFamily="34" charset="0"/>
                        <a:cs typeface="Arial" panose="020B0604020202020204" pitchFamily="34" charset="0"/>
                      </a:endParaRPr>
                    </a:p>
                  </a:txBody>
                  <a:tcPr/>
                </a:tc>
                <a:tc>
                  <a:txBody>
                    <a:bodyPr/>
                    <a:lstStyle/>
                    <a:p>
                      <a:r>
                        <a:rPr lang="en-US" sz="1200" dirty="0" smtClean="0">
                          <a:latin typeface="Arial" panose="020B0604020202020204" pitchFamily="34" charset="0"/>
                          <a:cs typeface="Arial" panose="020B0604020202020204" pitchFamily="34" charset="0"/>
                        </a:rPr>
                        <a:t>Poor</a:t>
                      </a:r>
                      <a:endParaRPr lang="en-US" sz="1200" dirty="0">
                        <a:latin typeface="Arial" panose="020B0604020202020204" pitchFamily="34" charset="0"/>
                        <a:cs typeface="Arial" panose="020B0604020202020204" pitchFamily="34" charset="0"/>
                      </a:endParaRPr>
                    </a:p>
                  </a:txBody>
                  <a:tcPr>
                    <a:solidFill>
                      <a:srgbClr val="FF0000"/>
                    </a:solidFill>
                  </a:tcPr>
                </a:tc>
                <a:tc>
                  <a:txBody>
                    <a:bodyPr/>
                    <a:lstStyle/>
                    <a:p>
                      <a:r>
                        <a:rPr lang="en-US" sz="1200" dirty="0" smtClean="0">
                          <a:latin typeface="Arial" panose="020B0604020202020204" pitchFamily="34" charset="0"/>
                          <a:cs typeface="Arial" panose="020B0604020202020204" pitchFamily="34" charset="0"/>
                        </a:rPr>
                        <a:t>Good</a:t>
                      </a:r>
                      <a:endParaRPr lang="en-US" sz="1200" dirty="0">
                        <a:latin typeface="Arial" panose="020B0604020202020204" pitchFamily="34" charset="0"/>
                        <a:cs typeface="Arial" panose="020B0604020202020204" pitchFamily="34" charset="0"/>
                      </a:endParaRPr>
                    </a:p>
                  </a:txBody>
                  <a:tcPr>
                    <a:solidFill>
                      <a:srgbClr val="92D050"/>
                    </a:solidFill>
                  </a:tcPr>
                </a:tc>
                <a:tc>
                  <a:txBody>
                    <a:bodyPr/>
                    <a:lstStyle/>
                    <a:p>
                      <a:r>
                        <a:rPr lang="en-US" sz="1200" dirty="0" smtClean="0">
                          <a:latin typeface="Arial" panose="020B0604020202020204" pitchFamily="34" charset="0"/>
                          <a:cs typeface="Arial" panose="020B0604020202020204" pitchFamily="34" charset="0"/>
                        </a:rPr>
                        <a:t>Good</a:t>
                      </a:r>
                      <a:endParaRPr lang="en-US" sz="1200" dirty="0">
                        <a:latin typeface="Arial" panose="020B0604020202020204" pitchFamily="34" charset="0"/>
                        <a:cs typeface="Arial" panose="020B0604020202020204" pitchFamily="34" charset="0"/>
                      </a:endParaRPr>
                    </a:p>
                  </a:txBody>
                  <a:tcPr>
                    <a:solidFill>
                      <a:srgbClr val="92D050"/>
                    </a:solidFill>
                  </a:tcPr>
                </a:tc>
              </a:tr>
              <a:tr h="370840">
                <a:tc>
                  <a:txBody>
                    <a:bodyPr/>
                    <a:lstStyle/>
                    <a:p>
                      <a:r>
                        <a:rPr lang="en-US" sz="1200" b="1" dirty="0" smtClean="0">
                          <a:latin typeface="Arial" panose="020B0604020202020204" pitchFamily="34" charset="0"/>
                          <a:cs typeface="Arial" panose="020B0604020202020204" pitchFamily="34" charset="0"/>
                        </a:rPr>
                        <a:t>IZs/SEZs</a:t>
                      </a:r>
                      <a:endParaRPr lang="en-US" sz="1200" b="1" dirty="0">
                        <a:latin typeface="Arial" panose="020B0604020202020204" pitchFamily="34" charset="0"/>
                        <a:cs typeface="Arial" panose="020B0604020202020204" pitchFamily="34" charset="0"/>
                      </a:endParaRPr>
                    </a:p>
                  </a:txBody>
                  <a:tcPr/>
                </a:tc>
                <a:tc>
                  <a:txBody>
                    <a:bodyPr/>
                    <a:lstStyle/>
                    <a:p>
                      <a:r>
                        <a:rPr lang="en-US" sz="1200" dirty="0" smtClean="0">
                          <a:latin typeface="Arial" panose="020B0604020202020204" pitchFamily="34" charset="0"/>
                          <a:cs typeface="Arial" panose="020B0604020202020204" pitchFamily="34" charset="0"/>
                        </a:rPr>
                        <a:t>Poor</a:t>
                      </a:r>
                      <a:endParaRPr lang="en-US" sz="1200" dirty="0">
                        <a:latin typeface="Arial" panose="020B0604020202020204" pitchFamily="34" charset="0"/>
                        <a:cs typeface="Arial" panose="020B0604020202020204" pitchFamily="34" charset="0"/>
                      </a:endParaRPr>
                    </a:p>
                  </a:txBody>
                  <a:tcPr>
                    <a:solidFill>
                      <a:srgbClr val="FF0000"/>
                    </a:solidFill>
                  </a:tcPr>
                </a:tc>
                <a:tc>
                  <a:txBody>
                    <a:bodyPr/>
                    <a:lstStyle/>
                    <a:p>
                      <a:r>
                        <a:rPr lang="en-US" sz="1200" dirty="0" smtClean="0">
                          <a:latin typeface="Arial" panose="020B0604020202020204" pitchFamily="34" charset="0"/>
                          <a:cs typeface="Arial" panose="020B0604020202020204" pitchFamily="34" charset="0"/>
                        </a:rPr>
                        <a:t>Good</a:t>
                      </a:r>
                      <a:endParaRPr lang="en-US" sz="1200" dirty="0">
                        <a:latin typeface="Arial" panose="020B0604020202020204" pitchFamily="34" charset="0"/>
                        <a:cs typeface="Arial" panose="020B0604020202020204" pitchFamily="34" charset="0"/>
                      </a:endParaRPr>
                    </a:p>
                  </a:txBody>
                  <a:tcPr>
                    <a:solidFill>
                      <a:srgbClr val="92D050"/>
                    </a:solidFill>
                  </a:tcPr>
                </a:tc>
                <a:tc>
                  <a:txBody>
                    <a:bodyPr/>
                    <a:lstStyle/>
                    <a:p>
                      <a:r>
                        <a:rPr lang="en-US" sz="1200" dirty="0" smtClean="0">
                          <a:latin typeface="Arial" panose="020B0604020202020204" pitchFamily="34" charset="0"/>
                          <a:cs typeface="Arial" panose="020B0604020202020204" pitchFamily="34" charset="0"/>
                        </a:rPr>
                        <a:t>Developing</a:t>
                      </a:r>
                      <a:endParaRPr lang="en-US" sz="1200" dirty="0">
                        <a:latin typeface="Arial" panose="020B0604020202020204" pitchFamily="34" charset="0"/>
                        <a:cs typeface="Arial" panose="020B0604020202020204" pitchFamily="34" charset="0"/>
                      </a:endParaRPr>
                    </a:p>
                  </a:txBody>
                  <a:tcPr>
                    <a:solidFill>
                      <a:schemeClr val="bg1">
                        <a:lumMod val="85000"/>
                      </a:schemeClr>
                    </a:solidFill>
                  </a:tcPr>
                </a:tc>
              </a:tr>
              <a:tr h="370840">
                <a:tc gridSpan="4">
                  <a:txBody>
                    <a:bodyPr/>
                    <a:lstStyle/>
                    <a:p>
                      <a:endParaRPr lang="en-US" sz="1200" b="1" dirty="0">
                        <a:latin typeface="Arial" panose="020B0604020202020204" pitchFamily="34" charset="0"/>
                        <a:cs typeface="Arial" panose="020B0604020202020204" pitchFamily="34" charset="0"/>
                      </a:endParaRPr>
                    </a:p>
                  </a:txBody>
                  <a:tcPr>
                    <a:solidFill>
                      <a:schemeClr val="bg1"/>
                    </a:solidFill>
                  </a:tcPr>
                </a:tc>
                <a:tc hMerge="1">
                  <a:txBody>
                    <a:bodyPr/>
                    <a:lstStyle/>
                    <a:p>
                      <a:endParaRPr lang="en-US" sz="1600" dirty="0"/>
                    </a:p>
                  </a:txBody>
                  <a:tcPr>
                    <a:solidFill>
                      <a:schemeClr val="bg1"/>
                    </a:solidFill>
                  </a:tcPr>
                </a:tc>
                <a:tc hMerge="1">
                  <a:txBody>
                    <a:bodyPr/>
                    <a:lstStyle/>
                    <a:p>
                      <a:endParaRPr lang="en-US" sz="1600" dirty="0"/>
                    </a:p>
                  </a:txBody>
                  <a:tcPr>
                    <a:solidFill>
                      <a:schemeClr val="bg1"/>
                    </a:solidFill>
                  </a:tcPr>
                </a:tc>
                <a:tc hMerge="1">
                  <a:txBody>
                    <a:bodyPr/>
                    <a:lstStyle/>
                    <a:p>
                      <a:endParaRPr lang="en-US" sz="1600" dirty="0"/>
                    </a:p>
                  </a:txBody>
                  <a:tcPr>
                    <a:solidFill>
                      <a:schemeClr val="bg1"/>
                    </a:solidFill>
                  </a:tcPr>
                </a:tc>
              </a:tr>
              <a:tr h="370840">
                <a:tc>
                  <a:txBody>
                    <a:bodyPr/>
                    <a:lstStyle/>
                    <a:p>
                      <a:r>
                        <a:rPr lang="en-US" sz="1200" b="1" dirty="0" smtClean="0">
                          <a:latin typeface="Arial" panose="020B0604020202020204" pitchFamily="34" charset="0"/>
                          <a:cs typeface="Arial" panose="020B0604020202020204" pitchFamily="34" charset="0"/>
                        </a:rPr>
                        <a:t>Overall</a:t>
                      </a:r>
                      <a:endParaRPr lang="en-US" sz="1200" b="1" dirty="0">
                        <a:latin typeface="Arial" panose="020B0604020202020204" pitchFamily="34" charset="0"/>
                        <a:cs typeface="Arial" panose="020B0604020202020204" pitchFamily="34" charset="0"/>
                      </a:endParaRPr>
                    </a:p>
                  </a:txBody>
                  <a:tcPr/>
                </a:tc>
                <a:tc>
                  <a:txBody>
                    <a:bodyPr/>
                    <a:lstStyle/>
                    <a:p>
                      <a:r>
                        <a:rPr lang="en-US" sz="1200" dirty="0" smtClean="0">
                          <a:latin typeface="Arial" panose="020B0604020202020204" pitchFamily="34" charset="0"/>
                          <a:cs typeface="Arial" panose="020B0604020202020204" pitchFamily="34" charset="0"/>
                        </a:rPr>
                        <a:t>Low-cost but very uncertain, political direction dangerous, rule</a:t>
                      </a:r>
                      <a:r>
                        <a:rPr lang="en-US" sz="1200" baseline="0" dirty="0" smtClean="0">
                          <a:latin typeface="Arial" panose="020B0604020202020204" pitchFamily="34" charset="0"/>
                          <a:cs typeface="Arial" panose="020B0604020202020204" pitchFamily="34" charset="0"/>
                        </a:rPr>
                        <a:t> of law inadequate</a:t>
                      </a:r>
                      <a:endParaRPr lang="en-US" sz="1200" dirty="0">
                        <a:latin typeface="Arial" panose="020B0604020202020204" pitchFamily="34" charset="0"/>
                        <a:cs typeface="Arial" panose="020B0604020202020204" pitchFamily="34" charset="0"/>
                      </a:endParaRPr>
                    </a:p>
                  </a:txBody>
                  <a:tcPr>
                    <a:solidFill>
                      <a:srgbClr val="FF0000"/>
                    </a:solidFill>
                  </a:tcPr>
                </a:tc>
                <a:tc>
                  <a:txBody>
                    <a:bodyPr/>
                    <a:lstStyle/>
                    <a:p>
                      <a:r>
                        <a:rPr lang="en-US" sz="1200" dirty="0" smtClean="0">
                          <a:latin typeface="Arial" panose="020B0604020202020204" pitchFamily="34" charset="0"/>
                          <a:cs typeface="Arial" panose="020B0604020202020204" pitchFamily="34" charset="0"/>
                        </a:rPr>
                        <a:t>Good quality, cost and easy to do business,</a:t>
                      </a:r>
                      <a:r>
                        <a:rPr lang="en-US" sz="1200" baseline="0" dirty="0" smtClean="0">
                          <a:latin typeface="Arial" panose="020B0604020202020204" pitchFamily="34" charset="0"/>
                          <a:cs typeface="Arial" panose="020B0604020202020204" pitchFamily="34" charset="0"/>
                        </a:rPr>
                        <a:t> currently in “sweet spot” for growth</a:t>
                      </a:r>
                      <a:endParaRPr lang="en-US" sz="1200" dirty="0">
                        <a:latin typeface="Arial" panose="020B0604020202020204" pitchFamily="34" charset="0"/>
                        <a:cs typeface="Arial" panose="020B0604020202020204" pitchFamily="34" charset="0"/>
                      </a:endParaRPr>
                    </a:p>
                  </a:txBody>
                  <a:tcPr>
                    <a:solidFill>
                      <a:srgbClr val="92D050"/>
                    </a:solidFill>
                  </a:tcPr>
                </a:tc>
                <a:tc>
                  <a:txBody>
                    <a:bodyPr/>
                    <a:lstStyle/>
                    <a:p>
                      <a:r>
                        <a:rPr lang="en-US" sz="1200" dirty="0" smtClean="0">
                          <a:latin typeface="Arial" panose="020B0604020202020204" pitchFamily="34" charset="0"/>
                          <a:cs typeface="Arial" panose="020B0604020202020204" pitchFamily="34" charset="0"/>
                        </a:rPr>
                        <a:t>Higher-costs,</a:t>
                      </a:r>
                      <a:r>
                        <a:rPr lang="en-US" sz="1200" baseline="0" dirty="0" smtClean="0">
                          <a:latin typeface="Arial" panose="020B0604020202020204" pitchFamily="34" charset="0"/>
                          <a:cs typeface="Arial" panose="020B0604020202020204" pitchFamily="34" charset="0"/>
                        </a:rPr>
                        <a:t> uneven development but good potential – important local market</a:t>
                      </a:r>
                      <a:endParaRPr lang="en-US" sz="1200" dirty="0">
                        <a:latin typeface="Arial" panose="020B0604020202020204" pitchFamily="34" charset="0"/>
                        <a:cs typeface="Arial" panose="020B0604020202020204" pitchFamily="34" charset="0"/>
                      </a:endParaRPr>
                    </a:p>
                  </a:txBody>
                  <a:tcPr>
                    <a:solidFill>
                      <a:schemeClr val="bg1">
                        <a:lumMod val="85000"/>
                      </a:schemeClr>
                    </a:solidFill>
                  </a:tcPr>
                </a:tc>
              </a:tr>
            </a:tbl>
          </a:graphicData>
        </a:graphic>
      </p:graphicFrame>
    </p:spTree>
    <p:extLst>
      <p:ext uri="{BB962C8B-B14F-4D97-AF65-F5344CB8AC3E}">
        <p14:creationId xmlns:p14="http://schemas.microsoft.com/office/powerpoint/2010/main" val="985532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69900" y="1243708"/>
            <a:ext cx="3810000" cy="936104"/>
          </a:xfrm>
          <a:prstGeom prst="rect">
            <a:avLst/>
          </a:prstGeom>
        </p:spPr>
        <p:txBody>
          <a:bodyPr>
            <a:normAutofit/>
          </a:bodyPr>
          <a:lstStyle>
            <a:lvl1pPr algn="l" defTabSz="457200" rtl="0" eaLnBrk="1" latinLnBrk="0" hangingPunct="1">
              <a:spcBef>
                <a:spcPct val="0"/>
              </a:spcBef>
              <a:buNone/>
              <a:defRPr sz="3600" kern="1200" baseline="0">
                <a:solidFill>
                  <a:schemeClr val="tx1"/>
                </a:solidFill>
                <a:latin typeface="Unlimited Sans Medium"/>
                <a:ea typeface="+mj-ea"/>
                <a:cs typeface="Unlimited Sans Medium"/>
              </a:defRPr>
            </a:lvl1pPr>
          </a:lstStyle>
          <a:p>
            <a:r>
              <a:rPr kumimoji="1" lang="en-US" altLang="zh-CN" sz="1600" dirty="0" smtClean="0">
                <a:solidFill>
                  <a:prstClr val="white"/>
                </a:solidFill>
                <a:latin typeface="Arial"/>
                <a:cs typeface="Arial"/>
              </a:rPr>
              <a:t>Our Practice in Vietnam </a:t>
            </a:r>
            <a:endParaRPr kumimoji="1" lang="zh-CN" altLang="en-US" sz="1600" dirty="0">
              <a:solidFill>
                <a:prstClr val="white"/>
              </a:solidFill>
              <a:latin typeface="Arial"/>
              <a:cs typeface="Arial"/>
            </a:endParaRPr>
          </a:p>
        </p:txBody>
      </p:sp>
      <p:sp>
        <p:nvSpPr>
          <p:cNvPr id="4" name="内容占位符 2"/>
          <p:cNvSpPr txBox="1">
            <a:spLocks/>
          </p:cNvSpPr>
          <p:nvPr/>
        </p:nvSpPr>
        <p:spPr>
          <a:xfrm>
            <a:off x="469900" y="2055764"/>
            <a:ext cx="4076700" cy="1327596"/>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kumimoji="1" lang="en-US" altLang="zh-CN" sz="1200" b="1" dirty="0" smtClean="0">
                <a:solidFill>
                  <a:srgbClr val="FFFFFF"/>
                </a:solidFill>
                <a:latin typeface="Arial"/>
                <a:cs typeface="Arial"/>
              </a:rPr>
              <a:t>Hanoi</a:t>
            </a:r>
          </a:p>
          <a:p>
            <a:pPr marL="0" lvl="1" indent="0">
              <a:buFont typeface="Arial"/>
              <a:buNone/>
            </a:pPr>
            <a:r>
              <a:rPr kumimoji="1" lang="en-US" altLang="zh-CN" sz="1050" dirty="0">
                <a:solidFill>
                  <a:srgbClr val="FFFFFF"/>
                </a:solidFill>
                <a:latin typeface="Arial"/>
                <a:cs typeface="Arial"/>
                <a:hlinkClick r:id="rId2"/>
              </a:rPr>
              <a:t>hanoi@</a:t>
            </a:r>
            <a:r>
              <a:rPr kumimoji="1" lang="en-US" altLang="zh-CN" sz="1050" dirty="0" smtClean="0">
                <a:solidFill>
                  <a:srgbClr val="FFFFFF"/>
                </a:solidFill>
                <a:latin typeface="Arial"/>
                <a:cs typeface="Arial"/>
                <a:hlinkClick r:id="rId2"/>
              </a:rPr>
              <a:t>dezshira.com</a:t>
            </a:r>
            <a:endParaRPr kumimoji="1" lang="en-US" altLang="zh-CN" sz="1050" dirty="0" smtClean="0">
              <a:solidFill>
                <a:srgbClr val="FFFFFF"/>
              </a:solidFill>
              <a:latin typeface="Arial"/>
              <a:cs typeface="Arial"/>
            </a:endParaRPr>
          </a:p>
          <a:p>
            <a:pPr marL="0" lvl="1" indent="0">
              <a:buFont typeface="Arial"/>
              <a:buNone/>
            </a:pPr>
            <a:r>
              <a:rPr kumimoji="1" lang="en-US" altLang="zh-CN" sz="1050" dirty="0">
                <a:solidFill>
                  <a:srgbClr val="FFFFFF"/>
                </a:solidFill>
                <a:latin typeface="Arial"/>
                <a:cs typeface="Arial"/>
              </a:rPr>
              <a:t>+84 4 3942 0443 </a:t>
            </a:r>
            <a:endParaRPr kumimoji="1" lang="en-US" altLang="zh-CN" sz="1050" dirty="0" smtClean="0">
              <a:solidFill>
                <a:srgbClr val="FFFFFF"/>
              </a:solidFill>
              <a:latin typeface="Arial"/>
              <a:cs typeface="Arial"/>
            </a:endParaRPr>
          </a:p>
          <a:p>
            <a:pPr marL="0" lvl="1" indent="0">
              <a:buFont typeface="Arial"/>
              <a:buNone/>
            </a:pPr>
            <a:r>
              <a:rPr kumimoji="1" lang="en-US" altLang="zh-CN" sz="1000" dirty="0">
                <a:solidFill>
                  <a:srgbClr val="FFFFFF"/>
                </a:solidFill>
                <a:latin typeface="Arial"/>
                <a:cs typeface="Arial"/>
              </a:rPr>
              <a:t>Room 901, Floor 9th, VID Tower 1 </a:t>
            </a:r>
            <a:r>
              <a:rPr kumimoji="1" lang="en-US" altLang="zh-CN" sz="1000" dirty="0" smtClean="0">
                <a:solidFill>
                  <a:srgbClr val="FFFFFF"/>
                </a:solidFill>
                <a:latin typeface="Arial"/>
                <a:cs typeface="Arial"/>
              </a:rPr>
              <a:t>Building</a:t>
            </a:r>
          </a:p>
          <a:p>
            <a:pPr marL="0" lvl="1" indent="0">
              <a:buFont typeface="Arial"/>
              <a:buNone/>
            </a:pPr>
            <a:r>
              <a:rPr kumimoji="1" lang="en-US" altLang="zh-CN" sz="1000" dirty="0">
                <a:solidFill>
                  <a:srgbClr val="FFFFFF"/>
                </a:solidFill>
                <a:latin typeface="Arial"/>
                <a:cs typeface="Arial"/>
              </a:rPr>
              <a:t>115 Tran Hung Dao </a:t>
            </a:r>
            <a:r>
              <a:rPr kumimoji="1" lang="en-US" altLang="zh-CN" sz="1000" dirty="0" smtClean="0">
                <a:solidFill>
                  <a:srgbClr val="FFFFFF"/>
                </a:solidFill>
                <a:latin typeface="Arial"/>
                <a:cs typeface="Arial"/>
              </a:rPr>
              <a:t>Street</a:t>
            </a:r>
          </a:p>
          <a:p>
            <a:pPr marL="0" lvl="1" indent="0">
              <a:buFont typeface="Arial"/>
              <a:buNone/>
            </a:pPr>
            <a:r>
              <a:rPr kumimoji="1" lang="en-US" altLang="zh-CN" sz="1000" dirty="0" err="1">
                <a:solidFill>
                  <a:srgbClr val="FFFFFF"/>
                </a:solidFill>
                <a:latin typeface="Arial"/>
                <a:cs typeface="Arial"/>
              </a:rPr>
              <a:t>Hoan</a:t>
            </a:r>
            <a:r>
              <a:rPr kumimoji="1" lang="en-US" altLang="zh-CN" sz="1000" dirty="0">
                <a:solidFill>
                  <a:srgbClr val="FFFFFF"/>
                </a:solidFill>
                <a:latin typeface="Arial"/>
                <a:cs typeface="Arial"/>
              </a:rPr>
              <a:t> </a:t>
            </a:r>
            <a:r>
              <a:rPr kumimoji="1" lang="en-US" altLang="zh-CN" sz="1000" dirty="0" err="1">
                <a:solidFill>
                  <a:srgbClr val="FFFFFF"/>
                </a:solidFill>
                <a:latin typeface="Arial"/>
                <a:cs typeface="Arial"/>
              </a:rPr>
              <a:t>Kiem</a:t>
            </a:r>
            <a:r>
              <a:rPr kumimoji="1" lang="en-US" altLang="zh-CN" sz="1000" dirty="0">
                <a:solidFill>
                  <a:srgbClr val="FFFFFF"/>
                </a:solidFill>
                <a:latin typeface="Arial"/>
                <a:cs typeface="Arial"/>
              </a:rPr>
              <a:t> District, Hanoi</a:t>
            </a:r>
            <a:endParaRPr kumimoji="1" lang="zh-CN" altLang="en-US" sz="1000" dirty="0">
              <a:solidFill>
                <a:srgbClr val="FFFFFF"/>
              </a:solidFill>
              <a:latin typeface="Arial"/>
              <a:cs typeface="Arial"/>
            </a:endParaRPr>
          </a:p>
        </p:txBody>
      </p:sp>
      <p:sp>
        <p:nvSpPr>
          <p:cNvPr id="5" name="内容占位符 2"/>
          <p:cNvSpPr txBox="1">
            <a:spLocks/>
          </p:cNvSpPr>
          <p:nvPr/>
        </p:nvSpPr>
        <p:spPr>
          <a:xfrm>
            <a:off x="469900" y="3383360"/>
            <a:ext cx="4076700" cy="1327596"/>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kumimoji="1" lang="en-US" altLang="zh-CN" sz="1200" b="1" dirty="0">
                <a:solidFill>
                  <a:srgbClr val="FFFFFF"/>
                </a:solidFill>
                <a:latin typeface="Arial"/>
                <a:cs typeface="Arial"/>
              </a:rPr>
              <a:t>Ho Chi Minh </a:t>
            </a:r>
            <a:r>
              <a:rPr kumimoji="1" lang="en-US" altLang="zh-CN" sz="1200" b="1" dirty="0" smtClean="0">
                <a:solidFill>
                  <a:srgbClr val="FFFFFF"/>
                </a:solidFill>
                <a:latin typeface="Arial"/>
                <a:cs typeface="Arial"/>
              </a:rPr>
              <a:t>City</a:t>
            </a:r>
          </a:p>
          <a:p>
            <a:pPr marL="0" indent="0">
              <a:buFont typeface="Arial"/>
              <a:buNone/>
            </a:pPr>
            <a:r>
              <a:rPr kumimoji="1" lang="en-US" altLang="zh-CN" sz="1000" dirty="0">
                <a:solidFill>
                  <a:srgbClr val="FFFFFF"/>
                </a:solidFill>
                <a:latin typeface="Arial"/>
                <a:cs typeface="Arial"/>
                <a:hlinkClick r:id="rId3"/>
              </a:rPr>
              <a:t>hcmc@</a:t>
            </a:r>
            <a:r>
              <a:rPr kumimoji="1" lang="en-US" altLang="zh-CN" sz="1000" dirty="0" smtClean="0">
                <a:solidFill>
                  <a:srgbClr val="FFFFFF"/>
                </a:solidFill>
                <a:latin typeface="Arial"/>
                <a:cs typeface="Arial"/>
                <a:hlinkClick r:id="rId3"/>
              </a:rPr>
              <a:t>dezshira.com</a:t>
            </a:r>
            <a:endParaRPr kumimoji="1" lang="en-US" altLang="zh-CN" sz="1000" dirty="0" smtClean="0">
              <a:solidFill>
                <a:srgbClr val="FFFFFF"/>
              </a:solidFill>
              <a:latin typeface="Arial"/>
              <a:cs typeface="Arial"/>
            </a:endParaRPr>
          </a:p>
          <a:p>
            <a:pPr marL="0" indent="0">
              <a:buFont typeface="Arial"/>
              <a:buNone/>
            </a:pPr>
            <a:r>
              <a:rPr kumimoji="1" lang="en-US" altLang="zh-CN" sz="1000" dirty="0">
                <a:solidFill>
                  <a:srgbClr val="FFFFFF"/>
                </a:solidFill>
                <a:latin typeface="Arial"/>
                <a:cs typeface="Arial"/>
              </a:rPr>
              <a:t>+84 8 6299 </a:t>
            </a:r>
            <a:r>
              <a:rPr kumimoji="1" lang="en-US" altLang="zh-CN" sz="1000" dirty="0" smtClean="0">
                <a:solidFill>
                  <a:srgbClr val="FFFFFF"/>
                </a:solidFill>
                <a:latin typeface="Arial"/>
                <a:cs typeface="Arial"/>
              </a:rPr>
              <a:t>8294</a:t>
            </a:r>
          </a:p>
          <a:p>
            <a:pPr marL="0" indent="0">
              <a:buFont typeface="Arial"/>
              <a:buNone/>
            </a:pPr>
            <a:r>
              <a:rPr kumimoji="1" lang="en-US" altLang="zh-CN" sz="1000" dirty="0" smtClean="0">
                <a:solidFill>
                  <a:srgbClr val="FFFFFF"/>
                </a:solidFill>
                <a:latin typeface="Arial"/>
                <a:cs typeface="Arial"/>
              </a:rPr>
              <a:t>3</a:t>
            </a:r>
            <a:r>
              <a:rPr kumimoji="1" lang="en-US" altLang="zh-CN" sz="1000" baseline="30000" dirty="0" smtClean="0">
                <a:solidFill>
                  <a:srgbClr val="FFFFFF"/>
                </a:solidFill>
                <a:latin typeface="Arial"/>
                <a:cs typeface="Arial"/>
              </a:rPr>
              <a:t>rd</a:t>
            </a:r>
            <a:r>
              <a:rPr kumimoji="1" lang="en-US" altLang="zh-CN" sz="1000" dirty="0" smtClean="0">
                <a:solidFill>
                  <a:srgbClr val="FFFFFF"/>
                </a:solidFill>
                <a:latin typeface="Arial"/>
                <a:cs typeface="Arial"/>
              </a:rPr>
              <a:t> Floor, </a:t>
            </a:r>
            <a:r>
              <a:rPr kumimoji="1" lang="en-US" altLang="zh-CN" sz="1000" dirty="0" err="1" smtClean="0">
                <a:solidFill>
                  <a:srgbClr val="FFFFFF"/>
                </a:solidFill>
                <a:latin typeface="Arial"/>
                <a:cs typeface="Arial"/>
              </a:rPr>
              <a:t>Anh</a:t>
            </a:r>
            <a:r>
              <a:rPr kumimoji="1" lang="en-US" altLang="zh-CN" sz="1000" dirty="0" smtClean="0">
                <a:solidFill>
                  <a:srgbClr val="FFFFFF"/>
                </a:solidFill>
                <a:latin typeface="Arial"/>
                <a:cs typeface="Arial"/>
              </a:rPr>
              <a:t> Dang </a:t>
            </a:r>
            <a:r>
              <a:rPr kumimoji="1" lang="en-US" altLang="zh-CN" sz="1000" dirty="0" err="1" smtClean="0">
                <a:solidFill>
                  <a:srgbClr val="FFFFFF"/>
                </a:solidFill>
                <a:latin typeface="Arial"/>
                <a:cs typeface="Arial"/>
              </a:rPr>
              <a:t>Bldng</a:t>
            </a:r>
            <a:r>
              <a:rPr kumimoji="1" lang="en-US" altLang="zh-CN" sz="1000" dirty="0" smtClean="0">
                <a:solidFill>
                  <a:srgbClr val="FFFFFF"/>
                </a:solidFill>
                <a:latin typeface="Arial"/>
                <a:cs typeface="Arial"/>
              </a:rPr>
              <a:t>,</a:t>
            </a:r>
          </a:p>
          <a:p>
            <a:pPr marL="0" indent="0">
              <a:buFont typeface="Arial"/>
              <a:buNone/>
            </a:pPr>
            <a:r>
              <a:rPr kumimoji="1" lang="en-US" altLang="zh-CN" sz="1000" dirty="0" smtClean="0">
                <a:solidFill>
                  <a:srgbClr val="FFFFFF"/>
                </a:solidFill>
                <a:latin typeface="Arial"/>
                <a:cs typeface="Arial"/>
              </a:rPr>
              <a:t>215 Nam </a:t>
            </a:r>
            <a:r>
              <a:rPr kumimoji="1" lang="en-US" altLang="zh-CN" sz="1000" dirty="0" err="1" smtClean="0">
                <a:solidFill>
                  <a:srgbClr val="FFFFFF"/>
                </a:solidFill>
                <a:latin typeface="Arial"/>
                <a:cs typeface="Arial"/>
              </a:rPr>
              <a:t>Ky</a:t>
            </a:r>
            <a:r>
              <a:rPr kumimoji="1" lang="en-US" altLang="zh-CN" sz="1000" dirty="0" smtClean="0">
                <a:solidFill>
                  <a:srgbClr val="FFFFFF"/>
                </a:solidFill>
                <a:latin typeface="Arial"/>
                <a:cs typeface="Arial"/>
              </a:rPr>
              <a:t> </a:t>
            </a:r>
            <a:r>
              <a:rPr kumimoji="1" lang="en-US" altLang="zh-CN" sz="1000" dirty="0" err="1" smtClean="0">
                <a:solidFill>
                  <a:srgbClr val="FFFFFF"/>
                </a:solidFill>
                <a:latin typeface="Arial"/>
                <a:cs typeface="Arial"/>
              </a:rPr>
              <a:t>Khoi</a:t>
            </a:r>
            <a:r>
              <a:rPr kumimoji="1" lang="en-US" altLang="zh-CN" sz="1000" dirty="0" smtClean="0">
                <a:solidFill>
                  <a:srgbClr val="FFFFFF"/>
                </a:solidFill>
                <a:latin typeface="Arial"/>
                <a:cs typeface="Arial"/>
              </a:rPr>
              <a:t> Nghia </a:t>
            </a:r>
            <a:r>
              <a:rPr kumimoji="1" lang="en-US" altLang="zh-CN" sz="1000" dirty="0" err="1" smtClean="0">
                <a:solidFill>
                  <a:srgbClr val="FFFFFF"/>
                </a:solidFill>
                <a:latin typeface="Arial"/>
                <a:cs typeface="Arial"/>
              </a:rPr>
              <a:t>Str</a:t>
            </a:r>
            <a:endParaRPr kumimoji="1" lang="en-US" altLang="zh-CN" sz="1000" dirty="0" smtClean="0">
              <a:solidFill>
                <a:srgbClr val="FFFFFF"/>
              </a:solidFill>
              <a:latin typeface="Arial"/>
              <a:cs typeface="Arial"/>
            </a:endParaRPr>
          </a:p>
          <a:p>
            <a:pPr marL="0" indent="0">
              <a:buFont typeface="Arial"/>
              <a:buNone/>
            </a:pPr>
            <a:r>
              <a:rPr kumimoji="1" lang="en-US" altLang="zh-CN" sz="1000" dirty="0" smtClean="0">
                <a:solidFill>
                  <a:srgbClr val="FFFFFF"/>
                </a:solidFill>
                <a:latin typeface="Arial"/>
                <a:cs typeface="Arial"/>
              </a:rPr>
              <a:t>District 3, HCMC</a:t>
            </a:r>
          </a:p>
        </p:txBody>
      </p:sp>
    </p:spTree>
    <p:extLst>
      <p:ext uri="{BB962C8B-B14F-4D97-AF65-F5344CB8AC3E}">
        <p14:creationId xmlns:p14="http://schemas.microsoft.com/office/powerpoint/2010/main" val="16972616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IE SG Vietnam%27s FTAs (1)" id="{466C5F1F-C8FE-49E0-958A-5CEDE727F014}" vid="{15E3CA9A-2336-42F9-BC6F-B5B808A18C7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DSA's PPT format</Template>
  <TotalTime>3091</TotalTime>
  <Words>2678</Words>
  <Application>Microsoft Office PowerPoint</Application>
  <PresentationFormat>On-screen Show (4:3)</PresentationFormat>
  <Paragraphs>673</Paragraphs>
  <Slides>40</Slides>
  <Notes>1</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宋体</vt:lpstr>
      <vt:lpstr>Arial</vt:lpstr>
      <vt:lpstr>Calibri</vt:lpstr>
      <vt:lpstr>Times New Roman</vt:lpstr>
      <vt:lpstr>Wingdings</vt:lpstr>
      <vt:lpstr>Office Theme</vt:lpstr>
      <vt:lpstr>Manufacturing in Vietnam vs Myanmar vs Indonesia  </vt:lpstr>
      <vt:lpstr>1. Wages </vt:lpstr>
      <vt:lpstr>Wages</vt:lpstr>
      <vt:lpstr>2. Top industries for FDI manufacturing  </vt:lpstr>
      <vt:lpstr>Top industries for FDI manufacturing – Vietnam  </vt:lpstr>
      <vt:lpstr>Top industries for FDI manufacturing - Vietnam  </vt:lpstr>
      <vt:lpstr>Top industries for FDI manufacturing - Vietnam  </vt:lpstr>
      <vt:lpstr>Top industries for FDI manufacturing – Indonesia   </vt:lpstr>
      <vt:lpstr>Top industries for FDI manufacturing – Indonesia   </vt:lpstr>
      <vt:lpstr>Top industries for FDI manufacturing – Indonesia   </vt:lpstr>
      <vt:lpstr>Top industries for FDI manufacturing – Indonesia   </vt:lpstr>
      <vt:lpstr>Top industries for FDI manufacturing – Myanmar    </vt:lpstr>
      <vt:lpstr>Top industries for FDI manufacturing – Myanmar    </vt:lpstr>
      <vt:lpstr>Top industries for FDI manufacturing – Myanmar    </vt:lpstr>
      <vt:lpstr>3. Top investing countries  </vt:lpstr>
      <vt:lpstr>Top investing countries – Vietnam    </vt:lpstr>
      <vt:lpstr>Top investing countries – Vietnam    </vt:lpstr>
      <vt:lpstr>Top investing countries – Indonesia     </vt:lpstr>
      <vt:lpstr>Top investing countries – Indonesia     </vt:lpstr>
      <vt:lpstr>Top investing countries – Myanmar       </vt:lpstr>
      <vt:lpstr>Top investing countries – Myanmar       </vt:lpstr>
      <vt:lpstr>4. Key Sector Opportunity and Competitive Advantage  </vt:lpstr>
      <vt:lpstr>Key sector opportunities / competitive advantage for each country </vt:lpstr>
      <vt:lpstr>5. FTA networks  </vt:lpstr>
      <vt:lpstr>FTA network – all 3 countries</vt:lpstr>
      <vt:lpstr>FTA network – Myanmar</vt:lpstr>
      <vt:lpstr>FTA network – Vietnam</vt:lpstr>
      <vt:lpstr>FTA network – Indonesia</vt:lpstr>
      <vt:lpstr>Free Trade Agreements – GDP comparison    </vt:lpstr>
      <vt:lpstr>6. FDI Restrictions  </vt:lpstr>
      <vt:lpstr>FDI Laws      </vt:lpstr>
      <vt:lpstr>FDI Laws      </vt:lpstr>
      <vt:lpstr>7. Industrial Zones / Special Economic Zones  </vt:lpstr>
      <vt:lpstr>SEZs</vt:lpstr>
      <vt:lpstr>SEZs</vt:lpstr>
      <vt:lpstr>SEZs</vt:lpstr>
      <vt:lpstr>Industrial Zones</vt:lpstr>
      <vt:lpstr>IZ/SEZs</vt:lpstr>
      <vt:lpstr>Myanmar vs Vietnam vs Indonesia – Assessment</vt:lpstr>
      <vt:lpstr>PowerPoint Presentation</vt:lpstr>
    </vt:vector>
  </TitlesOfParts>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Vietnam’s Free Trade Agreements</dc:title>
  <dc:creator>lasd</dc:creator>
  <cp:lastModifiedBy>Dustin Daugherty</cp:lastModifiedBy>
  <cp:revision>266</cp:revision>
  <dcterms:created xsi:type="dcterms:W3CDTF">2016-08-10T03:56:13Z</dcterms:created>
  <dcterms:modified xsi:type="dcterms:W3CDTF">2018-03-11T16:21:34Z</dcterms:modified>
</cp:coreProperties>
</file>