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media/image8.jpg" ContentType="image/jpg"/>
  <Override PartName="/ppt/theme/theme3.xml" ContentType="application/vnd.openxmlformats-officedocument.theme+xml"/>
  <Override PartName="/ppt/notesSlides/notesSlide1.xml" ContentType="application/vnd.openxmlformats-officedocument.presentationml.notesSlide+xml"/>
  <Override PartName="/ppt/media/image9.jpg" ContentType="image/jpg"/>
  <Override PartName="/ppt/media/image10.jpg" ContentType="image/jpg"/>
  <Override PartName="/ppt/notesSlides/notesSlide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6" r:id="rId1"/>
    <p:sldMasterId id="2147483665" r:id="rId2"/>
  </p:sldMasterIdLst>
  <p:notesMasterIdLst>
    <p:notesMasterId r:id="rId47"/>
  </p:notesMasterIdLst>
  <p:sldIdLst>
    <p:sldId id="285" r:id="rId3"/>
    <p:sldId id="352" r:id="rId4"/>
    <p:sldId id="258" r:id="rId5"/>
    <p:sldId id="261" r:id="rId6"/>
    <p:sldId id="332" r:id="rId7"/>
    <p:sldId id="284" r:id="rId8"/>
    <p:sldId id="259" r:id="rId9"/>
    <p:sldId id="353" r:id="rId10"/>
    <p:sldId id="354" r:id="rId11"/>
    <p:sldId id="355" r:id="rId12"/>
    <p:sldId id="356" r:id="rId13"/>
    <p:sldId id="357" r:id="rId14"/>
    <p:sldId id="358" r:id="rId15"/>
    <p:sldId id="295" r:id="rId16"/>
    <p:sldId id="288" r:id="rId17"/>
    <p:sldId id="289" r:id="rId18"/>
    <p:sldId id="290" r:id="rId19"/>
    <p:sldId id="291" r:id="rId20"/>
    <p:sldId id="292" r:id="rId21"/>
    <p:sldId id="303" r:id="rId22"/>
    <p:sldId id="293" r:id="rId23"/>
    <p:sldId id="296" r:id="rId24"/>
    <p:sldId id="297" r:id="rId25"/>
    <p:sldId id="298" r:id="rId26"/>
    <p:sldId id="299" r:id="rId27"/>
    <p:sldId id="316" r:id="rId28"/>
    <p:sldId id="309" r:id="rId29"/>
    <p:sldId id="310" r:id="rId30"/>
    <p:sldId id="312" r:id="rId31"/>
    <p:sldId id="329" r:id="rId32"/>
    <p:sldId id="339" r:id="rId33"/>
    <p:sldId id="340" r:id="rId34"/>
    <p:sldId id="343" r:id="rId35"/>
    <p:sldId id="341" r:id="rId36"/>
    <p:sldId id="342" r:id="rId37"/>
    <p:sldId id="344" r:id="rId38"/>
    <p:sldId id="336" r:id="rId39"/>
    <p:sldId id="345" r:id="rId40"/>
    <p:sldId id="346" r:id="rId41"/>
    <p:sldId id="347" r:id="rId42"/>
    <p:sldId id="349" r:id="rId43"/>
    <p:sldId id="351" r:id="rId44"/>
    <p:sldId id="582" r:id="rId45"/>
    <p:sldId id="26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3B3B"/>
    <a:srgbClr val="314D77"/>
    <a:srgbClr val="1A293F"/>
    <a:srgbClr val="58595B"/>
    <a:srgbClr val="1A2940"/>
    <a:srgbClr val="A2A8B1"/>
    <a:srgbClr val="1E71BD"/>
    <a:srgbClr val="FDCA33"/>
    <a:srgbClr val="217FD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191" autoAdjust="0"/>
    <p:restoredTop sz="0" autoAdjust="0"/>
  </p:normalViewPr>
  <p:slideViewPr>
    <p:cSldViewPr snapToGrid="0" snapToObjects="1">
      <p:cViewPr varScale="1">
        <p:scale>
          <a:sx n="86" d="100"/>
          <a:sy n="86" d="100"/>
        </p:scale>
        <p:origin x="456" y="90"/>
      </p:cViewPr>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title>
    <c:autoTitleDeleted val="0"/>
    <c:plotArea>
      <c:layout/>
      <c:barChart>
        <c:barDir val="col"/>
        <c:grouping val="stacked"/>
        <c:varyColors val="0"/>
        <c:ser>
          <c:idx val="0"/>
          <c:order val="0"/>
          <c:tx>
            <c:strRef>
              <c:f>Foglio1!$B$1</c:f>
              <c:strCache>
                <c:ptCount val="1"/>
                <c:pt idx="0">
                  <c:v>Labor disputes</c:v>
                </c:pt>
              </c:strCache>
            </c:strRef>
          </c:tx>
          <c:invertIfNegative val="0"/>
          <c:cat>
            <c:strRef>
              <c:f>Foglio1!$A$2:$A$4</c:f>
              <c:strCache>
                <c:ptCount val="3"/>
                <c:pt idx="0">
                  <c:v>Social insurance</c:v>
                </c:pt>
                <c:pt idx="1">
                  <c:v>Welfare benefits</c:v>
                </c:pt>
                <c:pt idx="2">
                  <c:v>Labor contracts</c:v>
                </c:pt>
              </c:strCache>
            </c:strRef>
          </c:cat>
          <c:val>
            <c:numRef>
              <c:f>Foglio1!$B$2:$B$4</c:f>
              <c:numCache>
                <c:formatCode>General</c:formatCode>
                <c:ptCount val="3"/>
                <c:pt idx="0">
                  <c:v>2564</c:v>
                </c:pt>
                <c:pt idx="1">
                  <c:v>330</c:v>
                </c:pt>
                <c:pt idx="2">
                  <c:v>54600</c:v>
                </c:pt>
              </c:numCache>
            </c:numRef>
          </c:val>
          <c:extLst>
            <c:ext xmlns:c16="http://schemas.microsoft.com/office/drawing/2014/chart" uri="{C3380CC4-5D6E-409C-BE32-E72D297353CC}">
              <c16:uniqueId val="{00000000-5721-45C7-8307-8657522B68CB}"/>
            </c:ext>
          </c:extLst>
        </c:ser>
        <c:dLbls>
          <c:showLegendKey val="0"/>
          <c:showVal val="0"/>
          <c:showCatName val="0"/>
          <c:showSerName val="0"/>
          <c:showPercent val="0"/>
          <c:showBubbleSize val="0"/>
        </c:dLbls>
        <c:gapWidth val="150"/>
        <c:overlap val="100"/>
        <c:axId val="81883520"/>
        <c:axId val="81885056"/>
      </c:barChart>
      <c:catAx>
        <c:axId val="81883520"/>
        <c:scaling>
          <c:orientation val="minMax"/>
        </c:scaling>
        <c:delete val="0"/>
        <c:axPos val="b"/>
        <c:numFmt formatCode="General" sourceLinked="0"/>
        <c:majorTickMark val="out"/>
        <c:minorTickMark val="none"/>
        <c:tickLblPos val="nextTo"/>
        <c:crossAx val="81885056"/>
        <c:crosses val="autoZero"/>
        <c:auto val="1"/>
        <c:lblAlgn val="ctr"/>
        <c:lblOffset val="100"/>
        <c:noMultiLvlLbl val="0"/>
      </c:catAx>
      <c:valAx>
        <c:axId val="81885056"/>
        <c:scaling>
          <c:orientation val="minMax"/>
        </c:scaling>
        <c:delete val="0"/>
        <c:axPos val="l"/>
        <c:majorGridlines/>
        <c:numFmt formatCode="General" sourceLinked="1"/>
        <c:majorTickMark val="out"/>
        <c:minorTickMark val="none"/>
        <c:tickLblPos val="nextTo"/>
        <c:crossAx val="81883520"/>
        <c:crosses val="autoZero"/>
        <c:crossBetween val="between"/>
      </c:valAx>
    </c:plotArea>
    <c:legend>
      <c:legendPos val="r"/>
      <c:overlay val="0"/>
    </c:legend>
    <c:plotVisOnly val="1"/>
    <c:dispBlanksAs val="gap"/>
    <c:showDLblsOverMax val="0"/>
  </c:chart>
  <c:txPr>
    <a:bodyPr/>
    <a:lstStyle/>
    <a:p>
      <a:pPr>
        <a:defRPr sz="12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stacked"/>
        <c:varyColors val="0"/>
        <c:ser>
          <c:idx val="0"/>
          <c:order val="0"/>
          <c:tx>
            <c:strRef>
              <c:f>Foglio1!$B$1</c:f>
              <c:strCache>
                <c:ptCount val="1"/>
                <c:pt idx="0">
                  <c:v>Employees' wins</c:v>
                </c:pt>
              </c:strCache>
            </c:strRef>
          </c:tx>
          <c:invertIfNegative val="0"/>
          <c:cat>
            <c:strRef>
              <c:f>Foglio1!$A$2:$A$4</c:f>
              <c:strCache>
                <c:ptCount val="3"/>
                <c:pt idx="0">
                  <c:v>Labor contracts</c:v>
                </c:pt>
                <c:pt idx="1">
                  <c:v>Social insurance</c:v>
                </c:pt>
                <c:pt idx="2">
                  <c:v>Welfare benefits</c:v>
                </c:pt>
              </c:strCache>
            </c:strRef>
          </c:cat>
          <c:val>
            <c:numRef>
              <c:f>Foglio1!$B$2:$B$4</c:f>
              <c:numCache>
                <c:formatCode>General</c:formatCode>
                <c:ptCount val="3"/>
                <c:pt idx="0">
                  <c:v>39906</c:v>
                </c:pt>
                <c:pt idx="1">
                  <c:v>2090</c:v>
                </c:pt>
                <c:pt idx="2">
                  <c:v>219</c:v>
                </c:pt>
              </c:numCache>
            </c:numRef>
          </c:val>
          <c:extLst>
            <c:ext xmlns:c16="http://schemas.microsoft.com/office/drawing/2014/chart" uri="{C3380CC4-5D6E-409C-BE32-E72D297353CC}">
              <c16:uniqueId val="{00000000-1087-4E58-BC88-E993A92B08F6}"/>
            </c:ext>
          </c:extLst>
        </c:ser>
        <c:ser>
          <c:idx val="1"/>
          <c:order val="1"/>
          <c:tx>
            <c:strRef>
              <c:f>Foglio1!$C$1</c:f>
              <c:strCache>
                <c:ptCount val="1"/>
                <c:pt idx="0">
                  <c:v>N° of cases</c:v>
                </c:pt>
              </c:strCache>
            </c:strRef>
          </c:tx>
          <c:invertIfNegative val="0"/>
          <c:cat>
            <c:strRef>
              <c:f>Foglio1!$A$2:$A$4</c:f>
              <c:strCache>
                <c:ptCount val="3"/>
                <c:pt idx="0">
                  <c:v>Labor contracts</c:v>
                </c:pt>
                <c:pt idx="1">
                  <c:v>Social insurance</c:v>
                </c:pt>
                <c:pt idx="2">
                  <c:v>Welfare benefits</c:v>
                </c:pt>
              </c:strCache>
            </c:strRef>
          </c:cat>
          <c:val>
            <c:numRef>
              <c:f>Foglio1!$C$2:$C$4</c:f>
              <c:numCache>
                <c:formatCode>General</c:formatCode>
                <c:ptCount val="3"/>
                <c:pt idx="0">
                  <c:v>14694</c:v>
                </c:pt>
                <c:pt idx="1">
                  <c:v>472</c:v>
                </c:pt>
                <c:pt idx="2">
                  <c:v>111</c:v>
                </c:pt>
              </c:numCache>
            </c:numRef>
          </c:val>
          <c:extLst>
            <c:ext xmlns:c16="http://schemas.microsoft.com/office/drawing/2014/chart" uri="{C3380CC4-5D6E-409C-BE32-E72D297353CC}">
              <c16:uniqueId val="{00000001-1087-4E58-BC88-E993A92B08F6}"/>
            </c:ext>
          </c:extLst>
        </c:ser>
        <c:dLbls>
          <c:showLegendKey val="0"/>
          <c:showVal val="0"/>
          <c:showCatName val="0"/>
          <c:showSerName val="0"/>
          <c:showPercent val="0"/>
          <c:showBubbleSize val="0"/>
        </c:dLbls>
        <c:gapWidth val="150"/>
        <c:overlap val="100"/>
        <c:axId val="81919360"/>
        <c:axId val="96314496"/>
      </c:barChart>
      <c:catAx>
        <c:axId val="81919360"/>
        <c:scaling>
          <c:orientation val="minMax"/>
        </c:scaling>
        <c:delete val="0"/>
        <c:axPos val="l"/>
        <c:numFmt formatCode="General" sourceLinked="0"/>
        <c:majorTickMark val="out"/>
        <c:minorTickMark val="none"/>
        <c:tickLblPos val="nextTo"/>
        <c:crossAx val="96314496"/>
        <c:crosses val="autoZero"/>
        <c:auto val="1"/>
        <c:lblAlgn val="ctr"/>
        <c:lblOffset val="100"/>
        <c:noMultiLvlLbl val="0"/>
      </c:catAx>
      <c:valAx>
        <c:axId val="96314496"/>
        <c:scaling>
          <c:orientation val="minMax"/>
        </c:scaling>
        <c:delete val="0"/>
        <c:axPos val="b"/>
        <c:majorGridlines/>
        <c:numFmt formatCode="General" sourceLinked="1"/>
        <c:majorTickMark val="out"/>
        <c:minorTickMark val="none"/>
        <c:tickLblPos val="nextTo"/>
        <c:crossAx val="81919360"/>
        <c:crosses val="autoZero"/>
        <c:crossBetween val="between"/>
      </c:valAx>
    </c:plotArea>
    <c:legend>
      <c:legendPos val="r"/>
      <c:overlay val="0"/>
    </c:legend>
    <c:plotVisOnly val="1"/>
    <c:dispBlanksAs val="gap"/>
    <c:showDLblsOverMax val="0"/>
  </c:chart>
  <c:txPr>
    <a:bodyPr/>
    <a:lstStyle/>
    <a:p>
      <a:pPr>
        <a:defRPr sz="12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B7FE5A-D2B9-294C-B5D9-D0833C70C2A1}" type="datetimeFigureOut">
              <a:rPr lang="en-US" smtClean="0"/>
              <a:t>3/27/2019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0B5567-BA7D-1E45-A1F9-97402DBABF7E}" type="slidenum">
              <a:rPr lang="en-US" smtClean="0"/>
              <a:t>‹#›</a:t>
            </a:fld>
            <a:endParaRPr lang="en-US"/>
          </a:p>
        </p:txBody>
      </p:sp>
    </p:spTree>
    <p:extLst>
      <p:ext uri="{BB962C8B-B14F-4D97-AF65-F5344CB8AC3E}">
        <p14:creationId xmlns:p14="http://schemas.microsoft.com/office/powerpoint/2010/main" val="2950066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1</a:t>
            </a:fld>
            <a:endParaRPr lang="en-US"/>
          </a:p>
        </p:txBody>
      </p:sp>
    </p:spTree>
    <p:extLst>
      <p:ext uri="{BB962C8B-B14F-4D97-AF65-F5344CB8AC3E}">
        <p14:creationId xmlns:p14="http://schemas.microsoft.com/office/powerpoint/2010/main" val="36677084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0B5567-BA7D-1E45-A1F9-97402DBABF7E}" type="slidenum">
              <a:rPr lang="en-US" smtClean="0"/>
              <a:t>4</a:t>
            </a:fld>
            <a:endParaRPr lang="en-US"/>
          </a:p>
        </p:txBody>
      </p:sp>
    </p:spTree>
    <p:extLst>
      <p:ext uri="{BB962C8B-B14F-4D97-AF65-F5344CB8AC3E}">
        <p14:creationId xmlns:p14="http://schemas.microsoft.com/office/powerpoint/2010/main" val="3652866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27</a:t>
            </a:fld>
            <a:endParaRPr lang="en-US"/>
          </a:p>
        </p:txBody>
      </p:sp>
    </p:spTree>
    <p:extLst>
      <p:ext uri="{BB962C8B-B14F-4D97-AF65-F5344CB8AC3E}">
        <p14:creationId xmlns:p14="http://schemas.microsoft.com/office/powerpoint/2010/main" val="13555530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2075" y="746125"/>
            <a:ext cx="6623050" cy="37258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solidFill>
                  <a:prstClr val="black"/>
                </a:solidFill>
              </a:rPr>
              <a:pPr/>
              <a:t>43</a:t>
            </a:fld>
            <a:endParaRPr lang="en-US" dirty="0">
              <a:solidFill>
                <a:prstClr val="black"/>
              </a:solidFill>
            </a:endParaRPr>
          </a:p>
        </p:txBody>
      </p:sp>
    </p:spTree>
    <p:extLst>
      <p:ext uri="{BB962C8B-B14F-4D97-AF65-F5344CB8AC3E}">
        <p14:creationId xmlns:p14="http://schemas.microsoft.com/office/powerpoint/2010/main" val="401151838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tags" Target="../tags/tag13.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tags" Target="../tags/tag12.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5" Type="http://schemas.openxmlformats.org/officeDocument/2006/relationships/image" Target="../media/image1.jpg"/><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E02CC-AD69-ED47-A837-36988BA02171}"/>
              </a:ext>
            </a:extLst>
          </p:cNvPr>
          <p:cNvSpPr>
            <a:spLocks noGrp="1"/>
          </p:cNvSpPr>
          <p:nvPr>
            <p:ph type="ctrTitle"/>
          </p:nvPr>
        </p:nvSpPr>
        <p:spPr>
          <a:xfrm>
            <a:off x="511628" y="1710192"/>
            <a:ext cx="4827815" cy="2551565"/>
          </a:xfrm>
        </p:spPr>
        <p:txBody>
          <a:bodyPr anchor="b">
            <a:normAutofit/>
          </a:bodyPr>
          <a:lstStyle>
            <a:lvl1pPr algn="l">
              <a:defRPr sz="26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AE371D44-84E3-1244-8B17-21A70E02AB73}"/>
              </a:ext>
            </a:extLst>
          </p:cNvPr>
          <p:cNvSpPr>
            <a:spLocks noGrp="1"/>
          </p:cNvSpPr>
          <p:nvPr>
            <p:ph type="subTitle" idx="1"/>
          </p:nvPr>
        </p:nvSpPr>
        <p:spPr>
          <a:xfrm>
            <a:off x="511628" y="4490356"/>
            <a:ext cx="4827815" cy="375557"/>
          </a:xfrm>
          <a:prstGeom prst="rect">
            <a:avLst/>
          </a:prstGeom>
        </p:spPr>
        <p:txBody>
          <a:bodyPr/>
          <a:lstStyle>
            <a:lvl1pPr marL="0" indent="0" algn="l">
              <a:buNone/>
              <a:defRPr sz="1600" b="0">
                <a:solidFill>
                  <a:srgbClr val="FDCA33"/>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9" name="Rectangle 27">
            <a:extLst>
              <a:ext uri="{FF2B5EF4-FFF2-40B4-BE49-F238E27FC236}">
                <a16:creationId xmlns:a16="http://schemas.microsoft.com/office/drawing/2014/main" id="{E33BAFA1-D73C-6F4D-AC26-A7694088EE66}"/>
              </a:ext>
            </a:extLst>
          </p:cNvPr>
          <p:cNvSpPr>
            <a:spLocks noChangeArrowheads="1"/>
          </p:cNvSpPr>
          <p:nvPr userDrawn="1">
            <p:custDataLst>
              <p:tags r:id="rId1"/>
            </p:custDataLst>
          </p:nvPr>
        </p:nvSpPr>
        <p:spPr bwMode="auto">
          <a:xfrm>
            <a:off x="-1157288" y="0"/>
            <a:ext cx="955675" cy="3889375"/>
          </a:xfrm>
          <a:prstGeom prst="rect">
            <a:avLst/>
          </a:prstGeom>
          <a:solidFill>
            <a:schemeClr val="bg1"/>
          </a:solidFill>
          <a:ln w="12700" algn="ctr">
            <a:noFill/>
            <a:miter lim="800000"/>
            <a:headEnd/>
            <a:tailEnd/>
          </a:ln>
        </p:spPr>
        <p:txBody>
          <a:bodyPr wrap="none" lIns="0" tIns="0" rIns="0" bIns="0"/>
          <a:lstStyle/>
          <a:p>
            <a:pPr algn="ctr"/>
            <a:r>
              <a:rPr lang="en-GB" sz="900" b="0" dirty="0">
                <a:solidFill>
                  <a:srgbClr val="1A2940"/>
                </a:solidFill>
                <a:latin typeface="Arial" panose="020B0604020202020204" pitchFamily="34" charset="0"/>
                <a:cs typeface="Arial" panose="020B0604020202020204" pitchFamily="34" charset="0"/>
              </a:rPr>
              <a:t>Primary </a:t>
            </a:r>
            <a:r>
              <a:rPr lang="en-GB" sz="900" b="0" dirty="0" err="1">
                <a:solidFill>
                  <a:srgbClr val="1A2940"/>
                </a:solidFill>
                <a:latin typeface="Arial" panose="020B0604020202020204" pitchFamily="34" charset="0"/>
                <a:cs typeface="Arial" panose="020B0604020202020204" pitchFamily="34" charset="0"/>
              </a:rPr>
              <a:t>colors</a:t>
            </a:r>
            <a:endParaRPr lang="en-GB" sz="900" b="0" dirty="0">
              <a:solidFill>
                <a:srgbClr val="1A2940"/>
              </a:solidFill>
              <a:latin typeface="Arial" panose="020B0604020202020204" pitchFamily="34" charset="0"/>
              <a:cs typeface="Arial" panose="020B0604020202020204" pitchFamily="34" charset="0"/>
            </a:endParaRPr>
          </a:p>
        </p:txBody>
      </p:sp>
      <p:grpSp>
        <p:nvGrpSpPr>
          <p:cNvPr id="10" name="Group 50">
            <a:extLst>
              <a:ext uri="{FF2B5EF4-FFF2-40B4-BE49-F238E27FC236}">
                <a16:creationId xmlns:a16="http://schemas.microsoft.com/office/drawing/2014/main" id="{542FE3AA-3B36-924B-B1AD-E57D337F80F4}"/>
              </a:ext>
            </a:extLst>
          </p:cNvPr>
          <p:cNvGrpSpPr>
            <a:grpSpLocks/>
          </p:cNvGrpSpPr>
          <p:nvPr userDrawn="1"/>
        </p:nvGrpSpPr>
        <p:grpSpPr bwMode="auto">
          <a:xfrm>
            <a:off x="-893764" y="180975"/>
            <a:ext cx="428625" cy="585788"/>
            <a:chOff x="12661025" y="-1313976"/>
            <a:chExt cx="464559" cy="585856"/>
          </a:xfrm>
          <a:solidFill>
            <a:srgbClr val="1A2940"/>
          </a:solidFill>
        </p:grpSpPr>
        <p:sp>
          <p:nvSpPr>
            <p:cNvPr id="26" name="Rectangle 25">
              <a:extLst>
                <a:ext uri="{FF2B5EF4-FFF2-40B4-BE49-F238E27FC236}">
                  <a16:creationId xmlns:a16="http://schemas.microsoft.com/office/drawing/2014/main" id="{AB188A39-AA79-8649-B2AD-925E9E071E0B}"/>
                </a:ext>
              </a:extLst>
            </p:cNvPr>
            <p:cNvSpPr>
              <a:spLocks noChangeArrowheads="1"/>
            </p:cNvSpPr>
            <p:nvPr userDrawn="1">
              <p:custDataLst>
                <p:tags r:id="rId12"/>
              </p:custDataLst>
            </p:nvPr>
          </p:nvSpPr>
          <p:spPr bwMode="auto">
            <a:xfrm>
              <a:off x="12661025" y="-1313976"/>
              <a:ext cx="464559" cy="585856"/>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27" name="Rectangle 14">
              <a:extLst>
                <a:ext uri="{FF2B5EF4-FFF2-40B4-BE49-F238E27FC236}">
                  <a16:creationId xmlns:a16="http://schemas.microsoft.com/office/drawing/2014/main" id="{900D854E-7BE6-024A-B548-88062B043826}"/>
                </a:ext>
              </a:extLst>
            </p:cNvPr>
            <p:cNvSpPr>
              <a:spLocks noChangeArrowheads="1"/>
            </p:cNvSpPr>
            <p:nvPr userDrawn="1">
              <p:custDataLst>
                <p:tags r:id="rId13"/>
              </p:custDataLst>
            </p:nvPr>
          </p:nvSpPr>
          <p:spPr bwMode="auto">
            <a:xfrm>
              <a:off x="12726408" y="-1252056"/>
              <a:ext cx="298832"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2"/>
                  </a:solidFill>
                  <a:latin typeface="Arial" panose="020B0604020202020204" pitchFamily="34" charset="0"/>
                  <a:cs typeface="Arial" panose="020B0604020202020204" pitchFamily="34" charset="0"/>
                </a:rPr>
                <a:t>R 12</a:t>
              </a:r>
            </a:p>
            <a:p>
              <a:pPr defTabSz="914724">
                <a:defRPr/>
              </a:pPr>
              <a:r>
                <a:rPr lang="en-GB" sz="1000" dirty="0">
                  <a:solidFill>
                    <a:schemeClr val="bg2"/>
                  </a:solidFill>
                  <a:latin typeface="Arial" panose="020B0604020202020204" pitchFamily="34" charset="0"/>
                  <a:cs typeface="Arial" panose="020B0604020202020204" pitchFamily="34" charset="0"/>
                </a:rPr>
                <a:t>G 39</a:t>
              </a:r>
            </a:p>
            <a:p>
              <a:pPr defTabSz="914724">
                <a:defRPr/>
              </a:pPr>
              <a:r>
                <a:rPr lang="en-GB" sz="1000" dirty="0">
                  <a:solidFill>
                    <a:schemeClr val="bg2"/>
                  </a:solidFill>
                  <a:latin typeface="Arial" panose="020B0604020202020204" pitchFamily="34" charset="0"/>
                  <a:cs typeface="Arial" panose="020B0604020202020204" pitchFamily="34" charset="0"/>
                </a:rPr>
                <a:t>B 64</a:t>
              </a:r>
            </a:p>
          </p:txBody>
        </p:sp>
      </p:grpSp>
      <p:grpSp>
        <p:nvGrpSpPr>
          <p:cNvPr id="11" name="Group 52">
            <a:extLst>
              <a:ext uri="{FF2B5EF4-FFF2-40B4-BE49-F238E27FC236}">
                <a16:creationId xmlns:a16="http://schemas.microsoft.com/office/drawing/2014/main" id="{996C4E64-F496-1C49-B10F-01D474A169E1}"/>
              </a:ext>
            </a:extLst>
          </p:cNvPr>
          <p:cNvGrpSpPr>
            <a:grpSpLocks/>
          </p:cNvGrpSpPr>
          <p:nvPr userDrawn="1"/>
        </p:nvGrpSpPr>
        <p:grpSpPr bwMode="auto">
          <a:xfrm>
            <a:off x="-893764" y="1414463"/>
            <a:ext cx="428625" cy="584200"/>
            <a:chOff x="12661025" y="59430"/>
            <a:chExt cx="464559" cy="584268"/>
          </a:xfrm>
          <a:solidFill>
            <a:srgbClr val="FDCA33"/>
          </a:solidFill>
        </p:grpSpPr>
        <p:sp>
          <p:nvSpPr>
            <p:cNvPr id="24" name="Rectangle 25">
              <a:extLst>
                <a:ext uri="{FF2B5EF4-FFF2-40B4-BE49-F238E27FC236}">
                  <a16:creationId xmlns:a16="http://schemas.microsoft.com/office/drawing/2014/main" id="{85811C85-1C3E-D245-9A6B-71DB86276F84}"/>
                </a:ext>
              </a:extLst>
            </p:cNvPr>
            <p:cNvSpPr>
              <a:spLocks noChangeArrowheads="1"/>
            </p:cNvSpPr>
            <p:nvPr userDrawn="1">
              <p:custDataLst>
                <p:tags r:id="rId10"/>
              </p:custDataLst>
            </p:nvPr>
          </p:nvSpPr>
          <p:spPr bwMode="auto">
            <a:xfrm>
              <a:off x="12661025" y="59430"/>
              <a:ext cx="464559" cy="584268"/>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25" name="Rectangle 16">
              <a:extLst>
                <a:ext uri="{FF2B5EF4-FFF2-40B4-BE49-F238E27FC236}">
                  <a16:creationId xmlns:a16="http://schemas.microsoft.com/office/drawing/2014/main" id="{130E7AE0-E930-1D4F-932C-EF7D2F9358B3}"/>
                </a:ext>
              </a:extLst>
            </p:cNvPr>
            <p:cNvSpPr>
              <a:spLocks noChangeArrowheads="1"/>
            </p:cNvSpPr>
            <p:nvPr userDrawn="1">
              <p:custDataLst>
                <p:tags r:id="rId11"/>
              </p:custDataLst>
            </p:nvPr>
          </p:nvSpPr>
          <p:spPr bwMode="auto">
            <a:xfrm>
              <a:off x="12719525" y="110236"/>
              <a:ext cx="375277"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1"/>
                  </a:solidFill>
                  <a:latin typeface="Arial" panose="020B0604020202020204" pitchFamily="34" charset="0"/>
                  <a:cs typeface="Arial" panose="020B0604020202020204" pitchFamily="34" charset="0"/>
                </a:rPr>
                <a:t>R 253</a:t>
              </a:r>
            </a:p>
            <a:p>
              <a:pPr defTabSz="914724">
                <a:defRPr/>
              </a:pPr>
              <a:r>
                <a:rPr lang="en-GB" sz="1000" dirty="0">
                  <a:solidFill>
                    <a:schemeClr val="bg1"/>
                  </a:solidFill>
                  <a:latin typeface="Arial" panose="020B0604020202020204" pitchFamily="34" charset="0"/>
                  <a:cs typeface="Arial" panose="020B0604020202020204" pitchFamily="34" charset="0"/>
                </a:rPr>
                <a:t>G 202</a:t>
              </a:r>
            </a:p>
            <a:p>
              <a:pPr defTabSz="914724">
                <a:defRPr/>
              </a:pPr>
              <a:r>
                <a:rPr lang="en-GB" sz="1000" dirty="0">
                  <a:solidFill>
                    <a:schemeClr val="bg1"/>
                  </a:solidFill>
                  <a:latin typeface="Arial" panose="020B0604020202020204" pitchFamily="34" charset="0"/>
                  <a:cs typeface="Arial" panose="020B0604020202020204" pitchFamily="34" charset="0"/>
                </a:rPr>
                <a:t>B 51</a:t>
              </a:r>
            </a:p>
          </p:txBody>
        </p:sp>
      </p:grpSp>
      <p:grpSp>
        <p:nvGrpSpPr>
          <p:cNvPr id="12" name="Group 53">
            <a:extLst>
              <a:ext uri="{FF2B5EF4-FFF2-40B4-BE49-F238E27FC236}">
                <a16:creationId xmlns:a16="http://schemas.microsoft.com/office/drawing/2014/main" id="{235D5C31-91D4-AF43-B093-646D5DA4B3AD}"/>
              </a:ext>
            </a:extLst>
          </p:cNvPr>
          <p:cNvGrpSpPr>
            <a:grpSpLocks/>
          </p:cNvGrpSpPr>
          <p:nvPr userDrawn="1"/>
        </p:nvGrpSpPr>
        <p:grpSpPr bwMode="auto">
          <a:xfrm>
            <a:off x="-893764" y="2030413"/>
            <a:ext cx="428625" cy="584200"/>
            <a:chOff x="12661025" y="853322"/>
            <a:chExt cx="464559" cy="584268"/>
          </a:xfrm>
          <a:solidFill>
            <a:srgbClr val="314D77"/>
          </a:solidFill>
        </p:grpSpPr>
        <p:sp>
          <p:nvSpPr>
            <p:cNvPr id="22" name="Rectangle 25">
              <a:extLst>
                <a:ext uri="{FF2B5EF4-FFF2-40B4-BE49-F238E27FC236}">
                  <a16:creationId xmlns:a16="http://schemas.microsoft.com/office/drawing/2014/main" id="{CD83BC62-C434-2549-8990-7CAF54D70034}"/>
                </a:ext>
              </a:extLst>
            </p:cNvPr>
            <p:cNvSpPr>
              <a:spLocks noChangeArrowheads="1"/>
            </p:cNvSpPr>
            <p:nvPr userDrawn="1">
              <p:custDataLst>
                <p:tags r:id="rId8"/>
              </p:custDataLst>
            </p:nvPr>
          </p:nvSpPr>
          <p:spPr bwMode="auto">
            <a:xfrm>
              <a:off x="12661025" y="853322"/>
              <a:ext cx="464559" cy="584268"/>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23" name="Rectangle 22">
              <a:extLst>
                <a:ext uri="{FF2B5EF4-FFF2-40B4-BE49-F238E27FC236}">
                  <a16:creationId xmlns:a16="http://schemas.microsoft.com/office/drawing/2014/main" id="{36873F7D-8C56-374D-9F95-6695EE14FA52}"/>
                </a:ext>
              </a:extLst>
            </p:cNvPr>
            <p:cNvSpPr>
              <a:spLocks noChangeArrowheads="1"/>
            </p:cNvSpPr>
            <p:nvPr userDrawn="1">
              <p:custDataLst>
                <p:tags r:id="rId9"/>
              </p:custDataLst>
            </p:nvPr>
          </p:nvSpPr>
          <p:spPr bwMode="auto">
            <a:xfrm>
              <a:off x="12719525" y="915241"/>
              <a:ext cx="359640"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2"/>
                  </a:solidFill>
                  <a:latin typeface="Arial" panose="020B0604020202020204" pitchFamily="34" charset="0"/>
                  <a:cs typeface="Arial" panose="020B0604020202020204" pitchFamily="34" charset="0"/>
                </a:rPr>
                <a:t>R 49</a:t>
              </a:r>
            </a:p>
            <a:p>
              <a:pPr defTabSz="914724">
                <a:defRPr/>
              </a:pPr>
              <a:r>
                <a:rPr lang="en-GB" sz="1000" dirty="0">
                  <a:solidFill>
                    <a:schemeClr val="bg2"/>
                  </a:solidFill>
                  <a:latin typeface="Arial" panose="020B0604020202020204" pitchFamily="34" charset="0"/>
                  <a:cs typeface="Arial" panose="020B0604020202020204" pitchFamily="34" charset="0"/>
                </a:rPr>
                <a:t>G 77</a:t>
              </a:r>
            </a:p>
            <a:p>
              <a:pPr defTabSz="914724">
                <a:defRPr/>
              </a:pPr>
              <a:r>
                <a:rPr lang="en-GB" sz="1000" dirty="0">
                  <a:solidFill>
                    <a:schemeClr val="bg2"/>
                  </a:solidFill>
                  <a:latin typeface="Arial" panose="020B0604020202020204" pitchFamily="34" charset="0"/>
                  <a:cs typeface="Arial" panose="020B0604020202020204" pitchFamily="34" charset="0"/>
                </a:rPr>
                <a:t>B 119</a:t>
              </a:r>
            </a:p>
          </p:txBody>
        </p:sp>
      </p:grpSp>
      <p:grpSp>
        <p:nvGrpSpPr>
          <p:cNvPr id="13" name="Group 54">
            <a:extLst>
              <a:ext uri="{FF2B5EF4-FFF2-40B4-BE49-F238E27FC236}">
                <a16:creationId xmlns:a16="http://schemas.microsoft.com/office/drawing/2014/main" id="{F8BD1B2F-77C0-4941-ACDA-65C7131E30F3}"/>
              </a:ext>
            </a:extLst>
          </p:cNvPr>
          <p:cNvGrpSpPr>
            <a:grpSpLocks/>
          </p:cNvGrpSpPr>
          <p:nvPr userDrawn="1"/>
        </p:nvGrpSpPr>
        <p:grpSpPr bwMode="auto">
          <a:xfrm>
            <a:off x="-893764" y="2646363"/>
            <a:ext cx="428625" cy="585787"/>
            <a:chOff x="12661025" y="1513377"/>
            <a:chExt cx="464559" cy="585855"/>
          </a:xfrm>
          <a:solidFill>
            <a:srgbClr val="1E71BD"/>
          </a:solidFill>
        </p:grpSpPr>
        <p:sp>
          <p:nvSpPr>
            <p:cNvPr id="20" name="Rectangle 25">
              <a:extLst>
                <a:ext uri="{FF2B5EF4-FFF2-40B4-BE49-F238E27FC236}">
                  <a16:creationId xmlns:a16="http://schemas.microsoft.com/office/drawing/2014/main" id="{D5CD800C-668A-F241-9799-D8B19DEC9C5D}"/>
                </a:ext>
              </a:extLst>
            </p:cNvPr>
            <p:cNvSpPr>
              <a:spLocks noChangeArrowheads="1"/>
            </p:cNvSpPr>
            <p:nvPr userDrawn="1">
              <p:custDataLst>
                <p:tags r:id="rId6"/>
              </p:custDataLst>
            </p:nvPr>
          </p:nvSpPr>
          <p:spPr bwMode="auto">
            <a:xfrm>
              <a:off x="12661025" y="1513377"/>
              <a:ext cx="464559" cy="585855"/>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21" name="Rectangle 17">
              <a:extLst>
                <a:ext uri="{FF2B5EF4-FFF2-40B4-BE49-F238E27FC236}">
                  <a16:creationId xmlns:a16="http://schemas.microsoft.com/office/drawing/2014/main" id="{C527C249-F8D8-BC4F-B36F-EF5ACB0D56EB}"/>
                </a:ext>
              </a:extLst>
            </p:cNvPr>
            <p:cNvSpPr>
              <a:spLocks noChangeArrowheads="1"/>
            </p:cNvSpPr>
            <p:nvPr userDrawn="1">
              <p:custDataLst>
                <p:tags r:id="rId7"/>
              </p:custDataLst>
            </p:nvPr>
          </p:nvSpPr>
          <p:spPr bwMode="auto">
            <a:xfrm>
              <a:off x="12719525" y="1575296"/>
              <a:ext cx="375277"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1"/>
                  </a:solidFill>
                  <a:latin typeface="Arial" panose="020B0604020202020204" pitchFamily="34" charset="0"/>
                  <a:cs typeface="Arial" panose="020B0604020202020204" pitchFamily="34" charset="0"/>
                </a:rPr>
                <a:t>R 30</a:t>
              </a:r>
            </a:p>
            <a:p>
              <a:pPr defTabSz="914724">
                <a:defRPr/>
              </a:pPr>
              <a:r>
                <a:rPr lang="en-GB" sz="1000" dirty="0">
                  <a:solidFill>
                    <a:schemeClr val="bg1"/>
                  </a:solidFill>
                  <a:latin typeface="Arial" panose="020B0604020202020204" pitchFamily="34" charset="0"/>
                  <a:cs typeface="Arial" panose="020B0604020202020204" pitchFamily="34" charset="0"/>
                </a:rPr>
                <a:t>G 113</a:t>
              </a:r>
            </a:p>
            <a:p>
              <a:pPr defTabSz="914724">
                <a:defRPr/>
              </a:pPr>
              <a:r>
                <a:rPr lang="en-GB" sz="1000" dirty="0">
                  <a:solidFill>
                    <a:schemeClr val="bg1"/>
                  </a:solidFill>
                  <a:latin typeface="Arial" panose="020B0604020202020204" pitchFamily="34" charset="0"/>
                  <a:cs typeface="Arial" panose="020B0604020202020204" pitchFamily="34" charset="0"/>
                </a:rPr>
                <a:t>B 189</a:t>
              </a:r>
            </a:p>
          </p:txBody>
        </p:sp>
      </p:grpSp>
      <p:grpSp>
        <p:nvGrpSpPr>
          <p:cNvPr id="14" name="Group 55">
            <a:extLst>
              <a:ext uri="{FF2B5EF4-FFF2-40B4-BE49-F238E27FC236}">
                <a16:creationId xmlns:a16="http://schemas.microsoft.com/office/drawing/2014/main" id="{3218EC47-D0C7-2A43-AB6F-01DDB3C4C3E6}"/>
              </a:ext>
            </a:extLst>
          </p:cNvPr>
          <p:cNvGrpSpPr>
            <a:grpSpLocks/>
          </p:cNvGrpSpPr>
          <p:nvPr userDrawn="1"/>
        </p:nvGrpSpPr>
        <p:grpSpPr bwMode="auto">
          <a:xfrm>
            <a:off x="-893764" y="3262313"/>
            <a:ext cx="428625" cy="585787"/>
            <a:chOff x="12661025" y="2333768"/>
            <a:chExt cx="464559" cy="585855"/>
          </a:xfrm>
          <a:solidFill>
            <a:srgbClr val="217FD4"/>
          </a:solidFill>
        </p:grpSpPr>
        <p:sp>
          <p:nvSpPr>
            <p:cNvPr id="18" name="Rectangle 25">
              <a:extLst>
                <a:ext uri="{FF2B5EF4-FFF2-40B4-BE49-F238E27FC236}">
                  <a16:creationId xmlns:a16="http://schemas.microsoft.com/office/drawing/2014/main" id="{1567067A-0CE8-C34B-85FE-42E6B3546669}"/>
                </a:ext>
              </a:extLst>
            </p:cNvPr>
            <p:cNvSpPr>
              <a:spLocks noChangeArrowheads="1"/>
            </p:cNvSpPr>
            <p:nvPr userDrawn="1">
              <p:custDataLst>
                <p:tags r:id="rId4"/>
              </p:custDataLst>
            </p:nvPr>
          </p:nvSpPr>
          <p:spPr bwMode="auto">
            <a:xfrm>
              <a:off x="12661025" y="2333768"/>
              <a:ext cx="464559" cy="585855"/>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19" name="Rectangle 19">
              <a:extLst>
                <a:ext uri="{FF2B5EF4-FFF2-40B4-BE49-F238E27FC236}">
                  <a16:creationId xmlns:a16="http://schemas.microsoft.com/office/drawing/2014/main" id="{C96F9E53-39CB-5C4E-855E-CB750CE9177D}"/>
                </a:ext>
              </a:extLst>
            </p:cNvPr>
            <p:cNvSpPr>
              <a:spLocks noChangeArrowheads="1"/>
            </p:cNvSpPr>
            <p:nvPr userDrawn="1">
              <p:custDataLst>
                <p:tags r:id="rId5"/>
              </p:custDataLst>
            </p:nvPr>
          </p:nvSpPr>
          <p:spPr bwMode="auto">
            <a:xfrm>
              <a:off x="12719525" y="2395687"/>
              <a:ext cx="375277"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1"/>
                  </a:solidFill>
                  <a:latin typeface="Arial" panose="020B0604020202020204" pitchFamily="34" charset="0"/>
                  <a:cs typeface="Arial" panose="020B0604020202020204" pitchFamily="34" charset="0"/>
                </a:rPr>
                <a:t>R 33</a:t>
              </a:r>
            </a:p>
            <a:p>
              <a:pPr defTabSz="914724">
                <a:defRPr/>
              </a:pPr>
              <a:r>
                <a:rPr lang="en-GB" sz="1000" dirty="0">
                  <a:solidFill>
                    <a:schemeClr val="bg1"/>
                  </a:solidFill>
                  <a:latin typeface="Arial" panose="020B0604020202020204" pitchFamily="34" charset="0"/>
                  <a:cs typeface="Arial" panose="020B0604020202020204" pitchFamily="34" charset="0"/>
                </a:rPr>
                <a:t>G 127</a:t>
              </a:r>
            </a:p>
            <a:p>
              <a:pPr defTabSz="914724">
                <a:defRPr/>
              </a:pPr>
              <a:r>
                <a:rPr lang="en-GB" sz="1000" dirty="0">
                  <a:solidFill>
                    <a:schemeClr val="bg1"/>
                  </a:solidFill>
                  <a:latin typeface="Arial" panose="020B0604020202020204" pitchFamily="34" charset="0"/>
                  <a:cs typeface="Arial" panose="020B0604020202020204" pitchFamily="34" charset="0"/>
                </a:rPr>
                <a:t>B 212</a:t>
              </a:r>
            </a:p>
          </p:txBody>
        </p:sp>
      </p:grpSp>
      <p:grpSp>
        <p:nvGrpSpPr>
          <p:cNvPr id="15" name="Group 51">
            <a:extLst>
              <a:ext uri="{FF2B5EF4-FFF2-40B4-BE49-F238E27FC236}">
                <a16:creationId xmlns:a16="http://schemas.microsoft.com/office/drawing/2014/main" id="{C74808B1-54E4-9941-B4D1-5DD08F15B05B}"/>
              </a:ext>
            </a:extLst>
          </p:cNvPr>
          <p:cNvGrpSpPr>
            <a:grpSpLocks/>
          </p:cNvGrpSpPr>
          <p:nvPr userDrawn="1"/>
        </p:nvGrpSpPr>
        <p:grpSpPr bwMode="auto">
          <a:xfrm>
            <a:off x="-893764" y="798513"/>
            <a:ext cx="428625" cy="584200"/>
            <a:chOff x="12661025" y="-640070"/>
            <a:chExt cx="464559" cy="584268"/>
          </a:xfrm>
          <a:solidFill>
            <a:srgbClr val="58595B"/>
          </a:solidFill>
        </p:grpSpPr>
        <p:sp>
          <p:nvSpPr>
            <p:cNvPr id="16" name="Rectangle 25">
              <a:extLst>
                <a:ext uri="{FF2B5EF4-FFF2-40B4-BE49-F238E27FC236}">
                  <a16:creationId xmlns:a16="http://schemas.microsoft.com/office/drawing/2014/main" id="{70584D81-A3A2-8E46-9F7A-B598DF48D45A}"/>
                </a:ext>
              </a:extLst>
            </p:cNvPr>
            <p:cNvSpPr>
              <a:spLocks noChangeArrowheads="1"/>
            </p:cNvSpPr>
            <p:nvPr userDrawn="1">
              <p:custDataLst>
                <p:tags r:id="rId2"/>
              </p:custDataLst>
            </p:nvPr>
          </p:nvSpPr>
          <p:spPr bwMode="auto">
            <a:xfrm>
              <a:off x="12661025" y="-640070"/>
              <a:ext cx="464559" cy="584268"/>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17" name="Rectangle 15">
              <a:extLst>
                <a:ext uri="{FF2B5EF4-FFF2-40B4-BE49-F238E27FC236}">
                  <a16:creationId xmlns:a16="http://schemas.microsoft.com/office/drawing/2014/main" id="{67536E8A-8B3E-5B40-B75E-D23F4E523728}"/>
                </a:ext>
              </a:extLst>
            </p:cNvPr>
            <p:cNvSpPr>
              <a:spLocks noChangeArrowheads="1"/>
            </p:cNvSpPr>
            <p:nvPr userDrawn="1">
              <p:custDataLst>
                <p:tags r:id="rId3"/>
              </p:custDataLst>
            </p:nvPr>
          </p:nvSpPr>
          <p:spPr bwMode="auto">
            <a:xfrm>
              <a:off x="12719525" y="-578151"/>
              <a:ext cx="298832"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2"/>
                  </a:solidFill>
                  <a:latin typeface="Arial" panose="020B0604020202020204" pitchFamily="34" charset="0"/>
                  <a:cs typeface="Arial" panose="020B0604020202020204" pitchFamily="34" charset="0"/>
                </a:rPr>
                <a:t>R 88</a:t>
              </a:r>
            </a:p>
            <a:p>
              <a:pPr defTabSz="914724">
                <a:defRPr/>
              </a:pPr>
              <a:r>
                <a:rPr lang="en-GB" sz="1000" dirty="0">
                  <a:solidFill>
                    <a:schemeClr val="bg2"/>
                  </a:solidFill>
                  <a:latin typeface="Arial" panose="020B0604020202020204" pitchFamily="34" charset="0"/>
                  <a:cs typeface="Arial" panose="020B0604020202020204" pitchFamily="34" charset="0"/>
                </a:rPr>
                <a:t>G 89</a:t>
              </a:r>
            </a:p>
            <a:p>
              <a:pPr defTabSz="914724">
                <a:defRPr/>
              </a:pPr>
              <a:r>
                <a:rPr lang="en-GB" sz="1000" dirty="0">
                  <a:solidFill>
                    <a:schemeClr val="bg2"/>
                  </a:solidFill>
                  <a:latin typeface="Arial" panose="020B0604020202020204" pitchFamily="34" charset="0"/>
                  <a:cs typeface="Arial" panose="020B0604020202020204" pitchFamily="34" charset="0"/>
                </a:rPr>
                <a:t>B 91</a:t>
              </a:r>
            </a:p>
          </p:txBody>
        </p:sp>
      </p:grpSp>
      <p:sp>
        <p:nvSpPr>
          <p:cNvPr id="29" name="Content Placeholder 4">
            <a:extLst>
              <a:ext uri="{FF2B5EF4-FFF2-40B4-BE49-F238E27FC236}">
                <a16:creationId xmlns:a16="http://schemas.microsoft.com/office/drawing/2014/main" id="{F346796D-1756-1840-85BD-23B88AAF8966}"/>
              </a:ext>
            </a:extLst>
          </p:cNvPr>
          <p:cNvSpPr>
            <a:spLocks noGrp="1"/>
          </p:cNvSpPr>
          <p:nvPr>
            <p:ph sz="quarter" idx="10" hasCustomPrompt="1"/>
          </p:nvPr>
        </p:nvSpPr>
        <p:spPr>
          <a:xfrm>
            <a:off x="511627" y="6187721"/>
            <a:ext cx="3052763" cy="417513"/>
          </a:xfrm>
          <a:prstGeom prst="rect">
            <a:avLst/>
          </a:prstGeom>
        </p:spPr>
        <p:txBody>
          <a:bodyPr/>
          <a:lstStyle>
            <a:lvl1pPr marL="0" marR="0" indent="0" algn="l" defTabSz="914400" rtl="0" eaLnBrk="1" fontAlgn="auto" latinLnBrk="0" hangingPunct="1">
              <a:lnSpc>
                <a:spcPct val="100000"/>
              </a:lnSpc>
              <a:spcBef>
                <a:spcPts val="0"/>
              </a:spcBef>
              <a:spcAft>
                <a:spcPts val="0"/>
              </a:spcAft>
              <a:buClrTx/>
              <a:buSzTx/>
              <a:buFontTx/>
              <a:buNone/>
              <a:tabLst/>
              <a:defRPr/>
            </a:lvl1pPr>
            <a:lvl2pPr marL="457200" indent="0">
              <a:buNone/>
              <a:defRPr/>
            </a:lvl2pPr>
            <a:lvl3pPr marL="9144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a:lvl3pPr>
            <a:lvl4pPr marL="1371600" indent="0">
              <a:buNone/>
              <a:defRPr/>
            </a:lvl4pPr>
            <a:lvl5pPr marL="1828800" indent="0">
              <a:buNone/>
              <a:defRPr/>
            </a:lvl5pPr>
          </a:lstStyle>
          <a:p>
            <a:pPr lvl="0"/>
            <a:r>
              <a:rPr kumimoji="0" lang="en-US" sz="1300" b="0" i="0" u="none" strike="noStrike" kern="1200" cap="none" spc="0" normalizeH="0" baseline="0" noProof="0" dirty="0">
                <a:ln>
                  <a:noFill/>
                </a:ln>
                <a:solidFill>
                  <a:srgbClr val="58595B"/>
                </a:solidFill>
                <a:effectLst/>
                <a:uLnTx/>
                <a:uFillTx/>
                <a:latin typeface="+mn-lt"/>
                <a:ea typeface="+mn-ea"/>
                <a:cs typeface="+mn-cs"/>
              </a:rPr>
              <a:t>Click to edit date and time</a:t>
            </a:r>
            <a:endParaRPr lang="en-US" dirty="0"/>
          </a:p>
        </p:txBody>
      </p:sp>
    </p:spTree>
    <p:extLst>
      <p:ext uri="{BB962C8B-B14F-4D97-AF65-F5344CB8AC3E}">
        <p14:creationId xmlns:p14="http://schemas.microsoft.com/office/powerpoint/2010/main" val="385362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8C38B4F-DBCC-2A41-B9C0-52921CBF6402}"/>
              </a:ext>
            </a:extLst>
          </p:cNvPr>
          <p:cNvSpPr>
            <a:spLocks noGrp="1"/>
          </p:cNvSpPr>
          <p:nvPr>
            <p:ph type="sldNum" sz="quarter" idx="10"/>
          </p:nvPr>
        </p:nvSpPr>
        <p:spPr/>
        <p:txBody>
          <a:bodyPr/>
          <a:lstStyle/>
          <a:p>
            <a:fld id="{5AD0B71B-50D0-8142-8F07-578D02AF652D}" type="slidenum">
              <a:rPr lang="en-US" smtClean="0"/>
              <a:pPr/>
              <a:t>‹#›</a:t>
            </a:fld>
            <a:endParaRPr lang="en-US"/>
          </a:p>
        </p:txBody>
      </p:sp>
      <p:sp>
        <p:nvSpPr>
          <p:cNvPr id="4" name="Footer Placeholder 3">
            <a:extLst>
              <a:ext uri="{FF2B5EF4-FFF2-40B4-BE49-F238E27FC236}">
                <a16:creationId xmlns:a16="http://schemas.microsoft.com/office/drawing/2014/main" id="{DB37E9B2-9F22-A441-B675-124D5BB35C64}"/>
              </a:ext>
            </a:extLst>
          </p:cNvPr>
          <p:cNvSpPr>
            <a:spLocks noGrp="1"/>
          </p:cNvSpPr>
          <p:nvPr>
            <p:ph type="ftr" sz="quarter" idx="11"/>
          </p:nvPr>
        </p:nvSpPr>
        <p:spPr/>
        <p:txBody>
          <a:bodyPr/>
          <a:lstStyle/>
          <a:p>
            <a:r>
              <a:rPr lang="en-US"/>
              <a:t>www.dezshira.com</a:t>
            </a:r>
            <a:endParaRPr lang="en-US" dirty="0"/>
          </a:p>
        </p:txBody>
      </p:sp>
      <p:sp>
        <p:nvSpPr>
          <p:cNvPr id="14" name="Content Placeholder 13">
            <a:extLst>
              <a:ext uri="{FF2B5EF4-FFF2-40B4-BE49-F238E27FC236}">
                <a16:creationId xmlns:a16="http://schemas.microsoft.com/office/drawing/2014/main" id="{C4F95B9F-E28E-D14D-BC26-52990C0B2813}"/>
              </a:ext>
            </a:extLst>
          </p:cNvPr>
          <p:cNvSpPr>
            <a:spLocks noGrp="1"/>
          </p:cNvSpPr>
          <p:nvPr>
            <p:ph sz="quarter" idx="12" hasCustomPrompt="1"/>
          </p:nvPr>
        </p:nvSpPr>
        <p:spPr>
          <a:xfrm>
            <a:off x="3556000" y="2143124"/>
            <a:ext cx="7359650" cy="3757613"/>
          </a:xfrm>
          <a:prstGeom prst="rect">
            <a:avLst/>
          </a:prstGeom>
        </p:spPr>
        <p:txBody>
          <a:bodyPr anchor="t"/>
          <a:lstStyle>
            <a:lvl1pPr>
              <a:defRPr>
                <a:solidFill>
                  <a:srgbClr val="58595B"/>
                </a:solidFill>
              </a:defRPr>
            </a:lvl1pPr>
            <a:lvl2pPr marL="914400" indent="-457200">
              <a:buFont typeface="+mj-lt"/>
              <a:buAutoNum type="arabicPeriod"/>
              <a:defRPr>
                <a:solidFill>
                  <a:srgbClr val="58595B"/>
                </a:solidFill>
              </a:defRPr>
            </a:lvl2pPr>
            <a:lvl3pPr marL="1371600" indent="-457200">
              <a:buFont typeface="+mj-lt"/>
              <a:buAutoNum type="arabicPeriod"/>
              <a:defRPr>
                <a:solidFill>
                  <a:srgbClr val="58595B"/>
                </a:solidFill>
              </a:defRPr>
            </a:lvl3pPr>
            <a:lvl4pPr marL="1714500" indent="-342900">
              <a:buFont typeface="+mj-lt"/>
              <a:buAutoNum type="arabicPeriod"/>
              <a:defRPr>
                <a:solidFill>
                  <a:srgbClr val="58595B"/>
                </a:solidFill>
              </a:defRPr>
            </a:lvl4pPr>
            <a:lvl5pPr marL="2171700" indent="-342900">
              <a:buFont typeface="+mj-lt"/>
              <a:buAutoNum type="arabicPeriod"/>
              <a:defRPr>
                <a:solidFill>
                  <a:srgbClr val="58595B"/>
                </a:solidFill>
              </a:defRPr>
            </a:lvl5pPr>
          </a:lstStyle>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61584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93F3E-37C9-1040-A65B-ADE527AEC431}"/>
              </a:ext>
            </a:extLst>
          </p:cNvPr>
          <p:cNvSpPr>
            <a:spLocks noGrp="1"/>
          </p:cNvSpPr>
          <p:nvPr>
            <p:ph type="title"/>
          </p:nvPr>
        </p:nvSpPr>
        <p:spPr>
          <a:xfrm>
            <a:off x="838200" y="4131128"/>
            <a:ext cx="5671088" cy="1992085"/>
          </a:xfrm>
        </p:spPr>
        <p:txBody>
          <a:bodyPr anchor="t"/>
          <a:lstStyle>
            <a:lvl1pPr>
              <a:defRPr sz="36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585518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9F0F6-0D01-E643-87FB-1AC2A2134F83}"/>
              </a:ext>
            </a:extLst>
          </p:cNvPr>
          <p:cNvSpPr>
            <a:spLocks noGrp="1"/>
          </p:cNvSpPr>
          <p:nvPr>
            <p:ph type="title"/>
          </p:nvPr>
        </p:nvSpPr>
        <p:spPr/>
        <p:txBody>
          <a:bodyPr>
            <a:noAutofit/>
          </a:bodyPr>
          <a:lstStyle>
            <a:lvl1pPr>
              <a:defRPr>
                <a:solidFill>
                  <a:srgbClr val="1A294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D9A4616D-CB23-1C47-9691-9A74BCEE7144}"/>
              </a:ext>
            </a:extLst>
          </p:cNvPr>
          <p:cNvSpPr>
            <a:spLocks noGrp="1"/>
          </p:cNvSpPr>
          <p:nvPr>
            <p:ph idx="1"/>
          </p:nvPr>
        </p:nvSpPr>
        <p:spPr>
          <a:xfrm>
            <a:off x="838200" y="1825625"/>
            <a:ext cx="10515600" cy="4351338"/>
          </a:xfrm>
          <a:prstGeom prst="rect">
            <a:avLst/>
          </a:prstGeom>
        </p:spPr>
        <p:txBody>
          <a:bodyPr anchor="t" anchorCtr="0">
            <a:noAutofit/>
          </a:bodyPr>
          <a:lstStyle>
            <a:lvl1pPr>
              <a:buClr>
                <a:srgbClr val="1A2940"/>
              </a:buClr>
              <a:defRPr sz="1800">
                <a:solidFill>
                  <a:srgbClr val="58595B"/>
                </a:solidFill>
                <a:latin typeface="Arial" panose="020B0604020202020204" pitchFamily="34" charset="0"/>
                <a:cs typeface="Arial" panose="020B0604020202020204" pitchFamily="34" charset="0"/>
              </a:defRPr>
            </a:lvl1pPr>
            <a:lvl2pPr>
              <a:buClr>
                <a:srgbClr val="1A2940"/>
              </a:buClr>
              <a:defRPr sz="1600">
                <a:solidFill>
                  <a:srgbClr val="58595B"/>
                </a:solidFill>
                <a:latin typeface="Arial" panose="020B0604020202020204" pitchFamily="34" charset="0"/>
                <a:cs typeface="Arial" panose="020B0604020202020204" pitchFamily="34" charset="0"/>
              </a:defRPr>
            </a:lvl2pPr>
            <a:lvl3pPr>
              <a:buClr>
                <a:srgbClr val="1A2940"/>
              </a:buClr>
              <a:defRPr sz="1400">
                <a:solidFill>
                  <a:srgbClr val="58595B"/>
                </a:solidFill>
                <a:latin typeface="Arial" panose="020B0604020202020204" pitchFamily="34" charset="0"/>
                <a:cs typeface="Arial" panose="020B0604020202020204" pitchFamily="34" charset="0"/>
              </a:defRPr>
            </a:lvl3pPr>
            <a:lvl4pPr>
              <a:buClr>
                <a:srgbClr val="1A2940"/>
              </a:buClr>
              <a:defRPr sz="1200">
                <a:solidFill>
                  <a:srgbClr val="58595B"/>
                </a:solidFill>
                <a:latin typeface="Arial" panose="020B0604020202020204" pitchFamily="34" charset="0"/>
                <a:cs typeface="Arial" panose="020B0604020202020204" pitchFamily="34" charset="0"/>
              </a:defRPr>
            </a:lvl4pPr>
            <a:lvl5pPr>
              <a:buClr>
                <a:srgbClr val="1A2940"/>
              </a:buClr>
              <a:defRPr sz="1200">
                <a:solidFill>
                  <a:srgbClr val="58595B"/>
                </a:solidFill>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2363FCA7-BA30-3046-85FD-B6AE3DB721B5}"/>
              </a:ext>
            </a:extLst>
          </p:cNvPr>
          <p:cNvSpPr>
            <a:spLocks noGrp="1"/>
          </p:cNvSpPr>
          <p:nvPr>
            <p:ph type="ftr" sz="quarter" idx="10"/>
          </p:nvPr>
        </p:nvSpPr>
        <p:spPr>
          <a:xfrm>
            <a:off x="6800850" y="6356350"/>
            <a:ext cx="4114800" cy="365125"/>
          </a:xfrm>
          <a:prstGeom prst="rect">
            <a:avLst/>
          </a:prstGeom>
        </p:spPr>
        <p:txBody>
          <a:bodyPr/>
          <a:lstStyle/>
          <a:p>
            <a:r>
              <a:rPr lang="en-US"/>
              <a:t>www.dezshira.com</a:t>
            </a:r>
            <a:endParaRPr lang="en-US" dirty="0"/>
          </a:p>
        </p:txBody>
      </p:sp>
      <p:sp>
        <p:nvSpPr>
          <p:cNvPr id="9" name="Slide Number Placeholder 8">
            <a:extLst>
              <a:ext uri="{FF2B5EF4-FFF2-40B4-BE49-F238E27FC236}">
                <a16:creationId xmlns:a16="http://schemas.microsoft.com/office/drawing/2014/main" id="{D6FD4B55-0DA3-B64A-B235-3D5A05131A75}"/>
              </a:ext>
            </a:extLst>
          </p:cNvPr>
          <p:cNvSpPr>
            <a:spLocks noGrp="1"/>
          </p:cNvSpPr>
          <p:nvPr>
            <p:ph type="sldNum" sz="quarter" idx="11"/>
          </p:nvPr>
        </p:nvSpPr>
        <p:spPr/>
        <p:txBody>
          <a:bodyPr/>
          <a:lstStyle/>
          <a:p>
            <a:fld id="{5AD0B71B-50D0-8142-8F07-578D02AF652D}" type="slidenum">
              <a:rPr lang="en-US" smtClean="0"/>
              <a:pPr/>
              <a:t>‹#›</a:t>
            </a:fld>
            <a:endParaRPr lang="en-US"/>
          </a:p>
        </p:txBody>
      </p:sp>
    </p:spTree>
    <p:extLst>
      <p:ext uri="{BB962C8B-B14F-4D97-AF65-F5344CB8AC3E}">
        <p14:creationId xmlns:p14="http://schemas.microsoft.com/office/powerpoint/2010/main" val="499445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15AAA-49E0-7F46-8F68-E9673AD9B90D}"/>
              </a:ext>
            </a:extLst>
          </p:cNvPr>
          <p:cNvSpPr>
            <a:spLocks noGrp="1"/>
          </p:cNvSpPr>
          <p:nvPr>
            <p:ph type="title"/>
          </p:nvPr>
        </p:nvSpPr>
        <p:spPr/>
        <p:txBody>
          <a:bodyPr>
            <a:noAutofit/>
          </a:bodyPr>
          <a:lstStyle>
            <a:lvl1pPr>
              <a:defRPr>
                <a:solidFill>
                  <a:srgbClr val="1A294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354668C1-E776-D64F-B75D-3A772F4EE632}"/>
              </a:ext>
            </a:extLst>
          </p:cNvPr>
          <p:cNvSpPr>
            <a:spLocks noGrp="1"/>
          </p:cNvSpPr>
          <p:nvPr>
            <p:ph sz="half" idx="1"/>
          </p:nvPr>
        </p:nvSpPr>
        <p:spPr>
          <a:xfrm>
            <a:off x="838200" y="1825625"/>
            <a:ext cx="5181600" cy="4351338"/>
          </a:xfrm>
          <a:prstGeom prst="rect">
            <a:avLst/>
          </a:prstGeom>
        </p:spPr>
        <p:txBody>
          <a:bodyPr anchor="t" anchorCtr="0">
            <a:noAutofit/>
          </a:bodyPr>
          <a:lstStyle>
            <a:lvl1pPr>
              <a:buClr>
                <a:srgbClr val="1A2940"/>
              </a:buClr>
              <a:defRPr sz="1800">
                <a:solidFill>
                  <a:srgbClr val="58595B"/>
                </a:solidFill>
                <a:latin typeface="Arial" panose="020B0604020202020204" pitchFamily="34" charset="0"/>
                <a:cs typeface="Arial" panose="020B0604020202020204" pitchFamily="34" charset="0"/>
              </a:defRPr>
            </a:lvl1pPr>
            <a:lvl2pPr>
              <a:buClr>
                <a:srgbClr val="1A2940"/>
              </a:buClr>
              <a:defRPr sz="1600">
                <a:solidFill>
                  <a:srgbClr val="58595B"/>
                </a:solidFill>
                <a:latin typeface="Arial" panose="020B0604020202020204" pitchFamily="34" charset="0"/>
                <a:cs typeface="Arial" panose="020B0604020202020204" pitchFamily="34" charset="0"/>
              </a:defRPr>
            </a:lvl2pPr>
            <a:lvl3pPr>
              <a:buClr>
                <a:srgbClr val="1A2940"/>
              </a:buClr>
              <a:defRPr sz="1400">
                <a:solidFill>
                  <a:srgbClr val="58595B"/>
                </a:solidFill>
                <a:latin typeface="Arial" panose="020B0604020202020204" pitchFamily="34" charset="0"/>
                <a:cs typeface="Arial" panose="020B0604020202020204" pitchFamily="34" charset="0"/>
              </a:defRPr>
            </a:lvl3pPr>
            <a:lvl4pPr>
              <a:buClr>
                <a:srgbClr val="1A2940"/>
              </a:buClr>
              <a:defRPr sz="1200">
                <a:solidFill>
                  <a:srgbClr val="58595B"/>
                </a:solidFill>
                <a:latin typeface="Arial" panose="020B0604020202020204" pitchFamily="34" charset="0"/>
                <a:cs typeface="Arial" panose="020B0604020202020204" pitchFamily="34" charset="0"/>
              </a:defRPr>
            </a:lvl4pPr>
            <a:lvl5pPr>
              <a:buClr>
                <a:srgbClr val="1A2940"/>
              </a:buClr>
              <a:defRPr sz="1200">
                <a:solidFill>
                  <a:srgbClr val="58595B"/>
                </a:solidFill>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471BFD1-5183-824A-9369-35141D5B2E33}"/>
              </a:ext>
            </a:extLst>
          </p:cNvPr>
          <p:cNvSpPr>
            <a:spLocks noGrp="1"/>
          </p:cNvSpPr>
          <p:nvPr>
            <p:ph sz="half" idx="2"/>
          </p:nvPr>
        </p:nvSpPr>
        <p:spPr>
          <a:xfrm>
            <a:off x="6172200" y="1825625"/>
            <a:ext cx="5181600" cy="4351338"/>
          </a:xfrm>
          <a:prstGeom prst="rect">
            <a:avLst/>
          </a:prstGeom>
        </p:spPr>
        <p:txBody>
          <a:bodyPr anchor="t" anchorCtr="0">
            <a:noAutofit/>
          </a:bodyPr>
          <a:lstStyle>
            <a:lvl1pPr>
              <a:buClr>
                <a:srgbClr val="1A2940"/>
              </a:buClr>
              <a:defRPr sz="1800">
                <a:solidFill>
                  <a:srgbClr val="58595B"/>
                </a:solidFill>
                <a:latin typeface="Arial" panose="020B0604020202020204" pitchFamily="34" charset="0"/>
                <a:cs typeface="Arial" panose="020B0604020202020204" pitchFamily="34" charset="0"/>
              </a:defRPr>
            </a:lvl1pPr>
            <a:lvl2pPr>
              <a:buClr>
                <a:srgbClr val="1A2940"/>
              </a:buClr>
              <a:defRPr sz="1600">
                <a:solidFill>
                  <a:srgbClr val="58595B"/>
                </a:solidFill>
                <a:latin typeface="Arial" panose="020B0604020202020204" pitchFamily="34" charset="0"/>
                <a:cs typeface="Arial" panose="020B0604020202020204" pitchFamily="34" charset="0"/>
              </a:defRPr>
            </a:lvl2pPr>
            <a:lvl3pPr>
              <a:buClr>
                <a:srgbClr val="1A2940"/>
              </a:buClr>
              <a:defRPr sz="1400">
                <a:solidFill>
                  <a:srgbClr val="58595B"/>
                </a:solidFill>
                <a:latin typeface="Arial" panose="020B0604020202020204" pitchFamily="34" charset="0"/>
                <a:cs typeface="Arial" panose="020B0604020202020204" pitchFamily="34" charset="0"/>
              </a:defRPr>
            </a:lvl3pPr>
            <a:lvl4pPr>
              <a:buClr>
                <a:srgbClr val="1A2940"/>
              </a:buClr>
              <a:defRPr sz="1200">
                <a:solidFill>
                  <a:srgbClr val="58595B"/>
                </a:solidFill>
                <a:latin typeface="Arial" panose="020B0604020202020204" pitchFamily="34" charset="0"/>
                <a:cs typeface="Arial" panose="020B0604020202020204" pitchFamily="34" charset="0"/>
              </a:defRPr>
            </a:lvl4pPr>
            <a:lvl5pPr>
              <a:buClr>
                <a:srgbClr val="1A2940"/>
              </a:buClr>
              <a:defRPr sz="1200">
                <a:solidFill>
                  <a:srgbClr val="58595B"/>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A6454D99-FD64-7E40-AE1D-B0C1E834E69C}"/>
              </a:ext>
            </a:extLst>
          </p:cNvPr>
          <p:cNvSpPr>
            <a:spLocks noGrp="1"/>
          </p:cNvSpPr>
          <p:nvPr>
            <p:ph type="ftr" sz="quarter" idx="11"/>
          </p:nvPr>
        </p:nvSpPr>
        <p:spPr>
          <a:xfrm>
            <a:off x="6800850" y="6356350"/>
            <a:ext cx="4114800" cy="365125"/>
          </a:xfrm>
          <a:prstGeom prst="rect">
            <a:avLst/>
          </a:prstGeom>
        </p:spPr>
        <p:txBody>
          <a:bodyPr/>
          <a:lstStyle>
            <a:lvl1pPr>
              <a:defRPr>
                <a:solidFill>
                  <a:schemeClr val="bg1">
                    <a:lumMod val="50000"/>
                  </a:schemeClr>
                </a:solidFill>
              </a:defRPr>
            </a:lvl1pPr>
          </a:lstStyle>
          <a:p>
            <a:r>
              <a:rPr lang="en-US"/>
              <a:t>www.dezshira.com</a:t>
            </a:r>
            <a:endParaRPr lang="en-US" dirty="0"/>
          </a:p>
        </p:txBody>
      </p:sp>
      <p:sp>
        <p:nvSpPr>
          <p:cNvPr id="7" name="Slide Number Placeholder 6">
            <a:extLst>
              <a:ext uri="{FF2B5EF4-FFF2-40B4-BE49-F238E27FC236}">
                <a16:creationId xmlns:a16="http://schemas.microsoft.com/office/drawing/2014/main" id="{27F7DE30-72E9-AF48-B01A-CE5F56C828AC}"/>
              </a:ext>
            </a:extLst>
          </p:cNvPr>
          <p:cNvSpPr>
            <a:spLocks noGrp="1"/>
          </p:cNvSpPr>
          <p:nvPr>
            <p:ph type="sldNum" sz="quarter" idx="12"/>
          </p:nvPr>
        </p:nvSpPr>
        <p:spPr/>
        <p:txBody>
          <a:bodyPr/>
          <a:lstStyle>
            <a:lvl1pPr>
              <a:defRPr>
                <a:solidFill>
                  <a:schemeClr val="bg1">
                    <a:lumMod val="50000"/>
                  </a:schemeClr>
                </a:solidFill>
              </a:defRPr>
            </a:lvl1pPr>
          </a:lstStyle>
          <a:p>
            <a:fld id="{5AD0B71B-50D0-8142-8F07-578D02AF652D}" type="slidenum">
              <a:rPr lang="en-US" smtClean="0"/>
              <a:pPr/>
              <a:t>‹#›</a:t>
            </a:fld>
            <a:endParaRPr lang="en-US" dirty="0"/>
          </a:p>
        </p:txBody>
      </p:sp>
    </p:spTree>
    <p:extLst>
      <p:ext uri="{BB962C8B-B14F-4D97-AF65-F5344CB8AC3E}">
        <p14:creationId xmlns:p14="http://schemas.microsoft.com/office/powerpoint/2010/main" val="3634552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7CB52348-CA6F-ED40-8CF1-23F694FCDEF9}"/>
              </a:ext>
            </a:extLst>
          </p:cNvPr>
          <p:cNvSpPr>
            <a:spLocks noGrp="1"/>
          </p:cNvSpPr>
          <p:nvPr>
            <p:ph type="ftr" sz="quarter" idx="10"/>
          </p:nvPr>
        </p:nvSpPr>
        <p:spPr/>
        <p:txBody>
          <a:bodyPr/>
          <a:lstStyle/>
          <a:p>
            <a:r>
              <a:rPr lang="en-US"/>
              <a:t>www.dezshira.com</a:t>
            </a:r>
            <a:endParaRPr lang="en-US" dirty="0"/>
          </a:p>
        </p:txBody>
      </p:sp>
      <p:sp>
        <p:nvSpPr>
          <p:cNvPr id="7" name="Slide Number Placeholder 6">
            <a:extLst>
              <a:ext uri="{FF2B5EF4-FFF2-40B4-BE49-F238E27FC236}">
                <a16:creationId xmlns:a16="http://schemas.microsoft.com/office/drawing/2014/main" id="{A7BE99AB-D047-B044-9EE2-3CB4B5E4A60F}"/>
              </a:ext>
            </a:extLst>
          </p:cNvPr>
          <p:cNvSpPr>
            <a:spLocks noGrp="1"/>
          </p:cNvSpPr>
          <p:nvPr>
            <p:ph type="sldNum" sz="quarter" idx="11"/>
          </p:nvPr>
        </p:nvSpPr>
        <p:spPr/>
        <p:txBody>
          <a:bodyPr/>
          <a:lstStyle/>
          <a:p>
            <a:fld id="{5AD0B71B-50D0-8142-8F07-578D02AF652D}" type="slidenum">
              <a:rPr lang="en-US" smtClean="0"/>
              <a:pPr/>
              <a:t>‹#›</a:t>
            </a:fld>
            <a:endParaRPr lang="en-US"/>
          </a:p>
        </p:txBody>
      </p:sp>
    </p:spTree>
    <p:extLst>
      <p:ext uri="{BB962C8B-B14F-4D97-AF65-F5344CB8AC3E}">
        <p14:creationId xmlns:p14="http://schemas.microsoft.com/office/powerpoint/2010/main" val="3133018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506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727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3/27/2019</a:t>
            </a:fld>
            <a:endParaRPr lang="en-US"/>
          </a:p>
        </p:txBody>
      </p:sp>
      <p:sp>
        <p:nvSpPr>
          <p:cNvPr id="6" name="Holder 6"/>
          <p:cNvSpPr>
            <a:spLocks noGrp="1"/>
          </p:cNvSpPr>
          <p:nvPr>
            <p:ph type="sldNum" sz="quarter" idx="7"/>
          </p:nvPr>
        </p:nvSpPr>
        <p:spPr/>
        <p:txBody>
          <a:bodyPr lIns="0" tIns="0" rIns="0" bIns="0"/>
          <a:lstStyle>
            <a:lvl1pPr>
              <a:defRPr sz="1000" b="0" i="0">
                <a:solidFill>
                  <a:srgbClr val="7E7E7E"/>
                </a:solidFill>
                <a:latin typeface="Arial"/>
                <a:cs typeface="Arial"/>
              </a:defRPr>
            </a:lvl1pPr>
          </a:lstStyle>
          <a:p>
            <a:pPr marL="25400">
              <a:lnSpc>
                <a:spcPct val="100000"/>
              </a:lnSpc>
              <a:spcBef>
                <a:spcPts val="10"/>
              </a:spcBef>
            </a:pPr>
            <a:fld id="{81D60167-4931-47E6-BA6A-407CBD079E47}" type="slidenum">
              <a:rPr dirty="0"/>
              <a:t>‹#›</a:t>
            </a:fld>
            <a:endParaRPr dirty="0"/>
          </a:p>
        </p:txBody>
      </p:sp>
    </p:spTree>
    <p:extLst>
      <p:ext uri="{BB962C8B-B14F-4D97-AF65-F5344CB8AC3E}">
        <p14:creationId xmlns:p14="http://schemas.microsoft.com/office/powerpoint/2010/main" val="739409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FF0000"/>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3/27/2019</a:t>
            </a:fld>
            <a:endParaRPr lang="en-US"/>
          </a:p>
        </p:txBody>
      </p:sp>
      <p:sp>
        <p:nvSpPr>
          <p:cNvPr id="6" name="Holder 6"/>
          <p:cNvSpPr>
            <a:spLocks noGrp="1"/>
          </p:cNvSpPr>
          <p:nvPr>
            <p:ph type="sldNum" sz="quarter" idx="7"/>
          </p:nvPr>
        </p:nvSpPr>
        <p:spPr/>
        <p:txBody>
          <a:bodyPr lIns="0" tIns="0" rIns="0" bIns="0"/>
          <a:lstStyle>
            <a:lvl1pPr>
              <a:defRPr sz="1000" b="0" i="0">
                <a:solidFill>
                  <a:srgbClr val="7E7E7E"/>
                </a:solidFill>
                <a:latin typeface="Arial"/>
                <a:cs typeface="Arial"/>
              </a:defRPr>
            </a:lvl1pPr>
          </a:lstStyle>
          <a:p>
            <a:pPr marL="25400">
              <a:lnSpc>
                <a:spcPct val="100000"/>
              </a:lnSpc>
              <a:spcBef>
                <a:spcPts val="10"/>
              </a:spcBef>
            </a:pPr>
            <a:fld id="{81D60167-4931-47E6-BA6A-407CBD079E47}" type="slidenum">
              <a:rPr dirty="0"/>
              <a:t>‹#›</a:t>
            </a:fld>
            <a:endParaRPr dirty="0"/>
          </a:p>
        </p:txBody>
      </p:sp>
    </p:spTree>
    <p:extLst>
      <p:ext uri="{BB962C8B-B14F-4D97-AF65-F5344CB8AC3E}">
        <p14:creationId xmlns:p14="http://schemas.microsoft.com/office/powerpoint/2010/main" val="130912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FF0000"/>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3/27/2019</a:t>
            </a:fld>
            <a:endParaRPr lang="en-US"/>
          </a:p>
        </p:txBody>
      </p:sp>
      <p:sp>
        <p:nvSpPr>
          <p:cNvPr id="7" name="Holder 7"/>
          <p:cNvSpPr>
            <a:spLocks noGrp="1"/>
          </p:cNvSpPr>
          <p:nvPr>
            <p:ph type="sldNum" sz="quarter" idx="7"/>
          </p:nvPr>
        </p:nvSpPr>
        <p:spPr/>
        <p:txBody>
          <a:bodyPr lIns="0" tIns="0" rIns="0" bIns="0"/>
          <a:lstStyle>
            <a:lvl1pPr>
              <a:defRPr sz="1000" b="0" i="0">
                <a:solidFill>
                  <a:srgbClr val="7E7E7E"/>
                </a:solidFill>
                <a:latin typeface="Arial"/>
                <a:cs typeface="Arial"/>
              </a:defRPr>
            </a:lvl1pPr>
          </a:lstStyle>
          <a:p>
            <a:pPr marL="25400">
              <a:lnSpc>
                <a:spcPct val="100000"/>
              </a:lnSpc>
              <a:spcBef>
                <a:spcPts val="10"/>
              </a:spcBef>
            </a:pPr>
            <a:fld id="{81D60167-4931-47E6-BA6A-407CBD079E47}" type="slidenum">
              <a:rPr dirty="0"/>
              <a:t>‹#›</a:t>
            </a:fld>
            <a:endParaRPr dirty="0"/>
          </a:p>
        </p:txBody>
      </p:sp>
    </p:spTree>
    <p:extLst>
      <p:ext uri="{BB962C8B-B14F-4D97-AF65-F5344CB8AC3E}">
        <p14:creationId xmlns:p14="http://schemas.microsoft.com/office/powerpoint/2010/main" val="18609921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3600" b="1" i="0">
                <a:solidFill>
                  <a:srgbClr val="FF0000"/>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3/27/2019</a:t>
            </a:fld>
            <a:endParaRPr lang="en-US"/>
          </a:p>
        </p:txBody>
      </p:sp>
      <p:sp>
        <p:nvSpPr>
          <p:cNvPr id="5" name="Holder 5"/>
          <p:cNvSpPr>
            <a:spLocks noGrp="1"/>
          </p:cNvSpPr>
          <p:nvPr>
            <p:ph type="sldNum" sz="quarter" idx="7"/>
          </p:nvPr>
        </p:nvSpPr>
        <p:spPr/>
        <p:txBody>
          <a:bodyPr lIns="0" tIns="0" rIns="0" bIns="0"/>
          <a:lstStyle>
            <a:lvl1pPr>
              <a:defRPr sz="1000" b="0" i="0">
                <a:solidFill>
                  <a:srgbClr val="7E7E7E"/>
                </a:solidFill>
                <a:latin typeface="Arial"/>
                <a:cs typeface="Arial"/>
              </a:defRPr>
            </a:lvl1pPr>
          </a:lstStyle>
          <a:p>
            <a:pPr marL="25400">
              <a:lnSpc>
                <a:spcPct val="100000"/>
              </a:lnSpc>
              <a:spcBef>
                <a:spcPts val="10"/>
              </a:spcBef>
            </a:pPr>
            <a:fld id="{81D60167-4931-47E6-BA6A-407CBD079E47}" type="slidenum">
              <a:rPr dirty="0"/>
              <a:t>‹#›</a:t>
            </a:fld>
            <a:endParaRPr dirty="0"/>
          </a:p>
        </p:txBody>
      </p:sp>
    </p:spTree>
    <p:extLst>
      <p:ext uri="{BB962C8B-B14F-4D97-AF65-F5344CB8AC3E}">
        <p14:creationId xmlns:p14="http://schemas.microsoft.com/office/powerpoint/2010/main" val="159388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6248398"/>
            <a:ext cx="12192000" cy="609599"/>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1483741" y="1180846"/>
            <a:ext cx="833119" cy="833119"/>
          </a:xfrm>
          <a:custGeom>
            <a:avLst/>
            <a:gdLst/>
            <a:ahLst/>
            <a:cxnLst/>
            <a:rect l="l" t="t" r="r" b="b"/>
            <a:pathLst>
              <a:path w="833119" h="833119">
                <a:moveTo>
                  <a:pt x="405384" y="0"/>
                </a:moveTo>
                <a:lnTo>
                  <a:pt x="0" y="405383"/>
                </a:lnTo>
                <a:lnTo>
                  <a:pt x="427863" y="833119"/>
                </a:lnTo>
                <a:lnTo>
                  <a:pt x="833120" y="427863"/>
                </a:lnTo>
                <a:lnTo>
                  <a:pt x="405384" y="0"/>
                </a:lnTo>
                <a:close/>
              </a:path>
            </a:pathLst>
          </a:custGeom>
          <a:solidFill>
            <a:srgbClr val="FBCC1A"/>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3/27/2019</a:t>
            </a:fld>
            <a:endParaRPr lang="en-US"/>
          </a:p>
        </p:txBody>
      </p:sp>
      <p:sp>
        <p:nvSpPr>
          <p:cNvPr id="4" name="Holder 4"/>
          <p:cNvSpPr>
            <a:spLocks noGrp="1"/>
          </p:cNvSpPr>
          <p:nvPr>
            <p:ph type="sldNum" sz="quarter" idx="7"/>
          </p:nvPr>
        </p:nvSpPr>
        <p:spPr/>
        <p:txBody>
          <a:bodyPr lIns="0" tIns="0" rIns="0" bIns="0"/>
          <a:lstStyle>
            <a:lvl1pPr>
              <a:defRPr sz="1000" b="0" i="0">
                <a:solidFill>
                  <a:srgbClr val="7E7E7E"/>
                </a:solidFill>
                <a:latin typeface="Arial"/>
                <a:cs typeface="Arial"/>
              </a:defRPr>
            </a:lvl1pPr>
          </a:lstStyle>
          <a:p>
            <a:pPr marL="25400">
              <a:lnSpc>
                <a:spcPct val="100000"/>
              </a:lnSpc>
              <a:spcBef>
                <a:spcPts val="10"/>
              </a:spcBef>
            </a:pPr>
            <a:fld id="{81D60167-4931-47E6-BA6A-407CBD079E47}" type="slidenum">
              <a:rPr dirty="0"/>
              <a:t>‹#›</a:t>
            </a:fld>
            <a:endParaRPr dirty="0"/>
          </a:p>
        </p:txBody>
      </p:sp>
    </p:spTree>
    <p:extLst>
      <p:ext uri="{BB962C8B-B14F-4D97-AF65-F5344CB8AC3E}">
        <p14:creationId xmlns:p14="http://schemas.microsoft.com/office/powerpoint/2010/main" val="36292296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5981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1.xml"/><Relationship Id="rId7"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F0A3DB-F53B-9D4D-B6B7-62F02314E58B}"/>
              </a:ext>
            </a:extLst>
          </p:cNvPr>
          <p:cNvSpPr>
            <a:spLocks noGrp="1"/>
          </p:cNvSpPr>
          <p:nvPr>
            <p:ph type="title"/>
          </p:nvPr>
        </p:nvSpPr>
        <p:spPr>
          <a:xfrm>
            <a:off x="838200" y="365125"/>
            <a:ext cx="10515600" cy="1325563"/>
          </a:xfrm>
          <a:prstGeom prst="rect">
            <a:avLst/>
          </a:prstGeom>
        </p:spPr>
        <p:txBody>
          <a:bodyPr vert="horz" lIns="91440" tIns="45720" rIns="91440" bIns="45720" rtlCol="0" anchor="t" anchorCtr="0">
            <a:noAutofit/>
          </a:bodyPr>
          <a:lstStyle/>
          <a:p>
            <a:r>
              <a:rPr lang="en-US" dirty="0"/>
              <a:t>Click to edit Master title style</a:t>
            </a:r>
          </a:p>
        </p:txBody>
      </p:sp>
      <p:sp>
        <p:nvSpPr>
          <p:cNvPr id="6" name="Slide Number Placeholder 5">
            <a:extLst>
              <a:ext uri="{FF2B5EF4-FFF2-40B4-BE49-F238E27FC236}">
                <a16:creationId xmlns:a16="http://schemas.microsoft.com/office/drawing/2014/main" id="{51EDE201-E8BF-4243-91E3-718C921EC6C5}"/>
              </a:ext>
            </a:extLst>
          </p:cNvPr>
          <p:cNvSpPr>
            <a:spLocks noGrp="1"/>
          </p:cNvSpPr>
          <p:nvPr>
            <p:ph type="sldNum" sz="quarter" idx="4"/>
          </p:nvPr>
        </p:nvSpPr>
        <p:spPr>
          <a:xfrm>
            <a:off x="10915650" y="6356350"/>
            <a:ext cx="438149" cy="365125"/>
          </a:xfrm>
          <a:prstGeom prst="rect">
            <a:avLst/>
          </a:prstGeom>
        </p:spPr>
        <p:txBody>
          <a:bodyPr vert="horz" lIns="91440" tIns="45720" rIns="91440" bIns="4572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5AD0B71B-50D0-8142-8F07-578D02AF652D}" type="slidenum">
              <a:rPr lang="en-US" smtClean="0"/>
              <a:pPr/>
              <a:t>‹#›</a:t>
            </a:fld>
            <a:endParaRPr lang="en-US"/>
          </a:p>
        </p:txBody>
      </p:sp>
      <p:sp>
        <p:nvSpPr>
          <p:cNvPr id="9" name="Footer Placeholder 8">
            <a:extLst>
              <a:ext uri="{FF2B5EF4-FFF2-40B4-BE49-F238E27FC236}">
                <a16:creationId xmlns:a16="http://schemas.microsoft.com/office/drawing/2014/main" id="{77400146-A5C4-4544-B03C-150E1872EC23}"/>
              </a:ext>
            </a:extLst>
          </p:cNvPr>
          <p:cNvSpPr>
            <a:spLocks noGrp="1"/>
          </p:cNvSpPr>
          <p:nvPr>
            <p:ph type="ftr" sz="quarter" idx="3"/>
          </p:nvPr>
        </p:nvSpPr>
        <p:spPr>
          <a:xfrm>
            <a:off x="6800850" y="6356350"/>
            <a:ext cx="41148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r>
              <a:rPr lang="en-US"/>
              <a:t>www.dezshira.com</a:t>
            </a:r>
            <a:endParaRPr lang="en-US" dirty="0"/>
          </a:p>
        </p:txBody>
      </p:sp>
    </p:spTree>
    <p:extLst>
      <p:ext uri="{BB962C8B-B14F-4D97-AF65-F5344CB8AC3E}">
        <p14:creationId xmlns:p14="http://schemas.microsoft.com/office/powerpoint/2010/main" val="3953044533"/>
      </p:ext>
    </p:extLst>
  </p:cSld>
  <p:clrMap bg1="lt1" tx1="dk1" bg2="lt2" tx2="dk2" accent1="accent1" accent2="accent2" accent3="accent3" accent4="accent4" accent5="accent5" accent6="accent6" hlink="hlink" folHlink="folHlink"/>
  <p:sldLayoutIdLst>
    <p:sldLayoutId id="2147483657" r:id="rId1"/>
    <p:sldLayoutId id="2147483664" r:id="rId2"/>
    <p:sldLayoutId id="2147483660" r:id="rId3"/>
    <p:sldLayoutId id="2147483658" r:id="rId4"/>
    <p:sldLayoutId id="2147483659" r:id="rId5"/>
    <p:sldLayoutId id="2147483661" r:id="rId6"/>
    <p:sldLayoutId id="2147483662" r:id="rId7"/>
    <p:sldLayoutId id="2147483663" r:id="rId8"/>
  </p:sldLayoutIdLst>
  <p:hf hdr="0" dt="0"/>
  <p:txStyles>
    <p:title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6248398"/>
            <a:ext cx="12192000" cy="609599"/>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4029329" y="451561"/>
            <a:ext cx="4133341" cy="574675"/>
          </a:xfrm>
          <a:prstGeom prst="rect">
            <a:avLst/>
          </a:prstGeom>
        </p:spPr>
        <p:txBody>
          <a:bodyPr wrap="square" lIns="0" tIns="0" rIns="0" bIns="0">
            <a:spAutoFit/>
          </a:bodyPr>
          <a:lstStyle>
            <a:lvl1pPr>
              <a:defRPr sz="3600" b="1" i="0">
                <a:solidFill>
                  <a:srgbClr val="FF0000"/>
                </a:solidFill>
                <a:latin typeface="Arial"/>
                <a:cs typeface="Arial"/>
              </a:defRPr>
            </a:lvl1pPr>
          </a:lstStyle>
          <a:p>
            <a:endParaRPr/>
          </a:p>
        </p:txBody>
      </p:sp>
      <p:sp>
        <p:nvSpPr>
          <p:cNvPr id="3" name="Holder 3"/>
          <p:cNvSpPr>
            <a:spLocks noGrp="1"/>
          </p:cNvSpPr>
          <p:nvPr>
            <p:ph type="body" idx="1"/>
          </p:nvPr>
        </p:nvSpPr>
        <p:spPr>
          <a:xfrm>
            <a:off x="1375663" y="3346958"/>
            <a:ext cx="5176520" cy="149606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3/27/2019</a:t>
            </a:fld>
            <a:endParaRPr lang="en-US"/>
          </a:p>
        </p:txBody>
      </p:sp>
      <p:sp>
        <p:nvSpPr>
          <p:cNvPr id="6" name="Holder 6"/>
          <p:cNvSpPr>
            <a:spLocks noGrp="1"/>
          </p:cNvSpPr>
          <p:nvPr>
            <p:ph type="sldNum" sz="quarter" idx="7"/>
          </p:nvPr>
        </p:nvSpPr>
        <p:spPr>
          <a:xfrm>
            <a:off x="11097386" y="6462100"/>
            <a:ext cx="191134" cy="168909"/>
          </a:xfrm>
          <a:prstGeom prst="rect">
            <a:avLst/>
          </a:prstGeom>
        </p:spPr>
        <p:txBody>
          <a:bodyPr wrap="square" lIns="0" tIns="0" rIns="0" bIns="0">
            <a:spAutoFit/>
          </a:bodyPr>
          <a:lstStyle>
            <a:lvl1pPr>
              <a:defRPr sz="1000" b="0" i="0">
                <a:solidFill>
                  <a:srgbClr val="7E7E7E"/>
                </a:solidFill>
                <a:latin typeface="Arial"/>
                <a:cs typeface="Arial"/>
              </a:defRPr>
            </a:lvl1pPr>
          </a:lstStyle>
          <a:p>
            <a:pPr marL="25400">
              <a:lnSpc>
                <a:spcPct val="100000"/>
              </a:lnSpc>
              <a:spcBef>
                <a:spcPts val="10"/>
              </a:spcBef>
            </a:pPr>
            <a:fld id="{81D60167-4931-47E6-BA6A-407CBD079E47}" type="slidenum">
              <a:rPr dirty="0"/>
              <a:t>‹#›</a:t>
            </a:fld>
            <a:endParaRPr dirty="0"/>
          </a:p>
        </p:txBody>
      </p:sp>
    </p:spTree>
    <p:extLst>
      <p:ext uri="{BB962C8B-B14F-4D97-AF65-F5344CB8AC3E}">
        <p14:creationId xmlns:p14="http://schemas.microsoft.com/office/powerpoint/2010/main" val="183099272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www.stats.gov.cn/tjsj/ndsj/2017/indexeh.htm" TargetMode="External"/><Relationship Id="rId2" Type="http://schemas.openxmlformats.org/officeDocument/2006/relationships/hyperlink" Target="https://www.statista.com/chart/10443/china-labor-disputes-on-the-rise/" TargetMode="External"/><Relationship Id="rId1" Type="http://schemas.openxmlformats.org/officeDocument/2006/relationships/slideLayout" Target="../slideLayouts/slideLayout4.xml"/><Relationship Id="rId4" Type="http://schemas.openxmlformats.org/officeDocument/2006/relationships/hyperlink" Target="http://www.360doc.com/content/18/0308/10/32260249_735323479.shtml"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www.360doc.com/content/18/0308/10/32260249_735323479.shtml" TargetMode="External"/><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hyperlink" Target="http://www.360doc.com/content/18/0308/10/32260249_735323479.shtml" TargetMode="Externa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hyperlink" Target="http://www.360doc.com/content/17/0503/08/1113159_650511372.shtml"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hyperlink" Target="http://www.360doc.com/content/17/0503/08/1113159_650511372.shtml"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 Id="rId4" Type="http://schemas.openxmlformats.org/officeDocument/2006/relationships/hyperlink" Target="http://www.360doc.com/content/18/0308/10/32260249_735323479.shtml"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svg"/><Relationship Id="rId3" Type="http://schemas.openxmlformats.org/officeDocument/2006/relationships/image" Target="../media/image24.svg"/><Relationship Id="rId7" Type="http://schemas.openxmlformats.org/officeDocument/2006/relationships/image" Target="../media/image28.svg"/><Relationship Id="rId12" Type="http://schemas.openxmlformats.org/officeDocument/2006/relationships/image" Target="../media/image33.png"/><Relationship Id="rId2" Type="http://schemas.openxmlformats.org/officeDocument/2006/relationships/image" Target="../media/image23.png"/><Relationship Id="rId1" Type="http://schemas.openxmlformats.org/officeDocument/2006/relationships/slideLayout" Target="../slideLayouts/slideLayout5.xml"/><Relationship Id="rId6" Type="http://schemas.openxmlformats.org/officeDocument/2006/relationships/image" Target="../media/image27.png"/><Relationship Id="rId11" Type="http://schemas.openxmlformats.org/officeDocument/2006/relationships/image" Target="../media/image32.svg"/><Relationship Id="rId5" Type="http://schemas.openxmlformats.org/officeDocument/2006/relationships/image" Target="../media/image26.sv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svg"/></Relationships>
</file>

<file path=ppt/slides/_rels/slide32.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5.xml"/><Relationship Id="rId5" Type="http://schemas.openxmlformats.org/officeDocument/2006/relationships/image" Target="../media/image24.svg"/><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5.xml"/><Relationship Id="rId4" Type="http://schemas.openxmlformats.org/officeDocument/2006/relationships/image" Target="../media/image37.png"/></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26.svg"/><Relationship Id="rId7" Type="http://schemas.openxmlformats.org/officeDocument/2006/relationships/image" Target="../media/image34.svg"/><Relationship Id="rId2" Type="http://schemas.openxmlformats.org/officeDocument/2006/relationships/image" Target="../media/image25.png"/><Relationship Id="rId1" Type="http://schemas.openxmlformats.org/officeDocument/2006/relationships/slideLayout" Target="../slideLayouts/slideLayout5.xml"/><Relationship Id="rId6" Type="http://schemas.openxmlformats.org/officeDocument/2006/relationships/image" Target="../media/image33.png"/><Relationship Id="rId5" Type="http://schemas.openxmlformats.org/officeDocument/2006/relationships/image" Target="../media/image24.svg"/><Relationship Id="rId4" Type="http://schemas.openxmlformats.org/officeDocument/2006/relationships/image" Target="../media/image23.png"/></Relationships>
</file>

<file path=ppt/slides/_rels/slide42.xml.rels><?xml version="1.0" encoding="UTF-8" standalone="yes"?>
<Relationships xmlns="http://schemas.openxmlformats.org/package/2006/relationships"><Relationship Id="rId3" Type="http://schemas.openxmlformats.org/officeDocument/2006/relationships/image" Target="../media/image32.svg"/><Relationship Id="rId7" Type="http://schemas.openxmlformats.org/officeDocument/2006/relationships/image" Target="../media/image28.svg"/><Relationship Id="rId2" Type="http://schemas.openxmlformats.org/officeDocument/2006/relationships/image" Target="../media/image31.png"/><Relationship Id="rId1" Type="http://schemas.openxmlformats.org/officeDocument/2006/relationships/slideLayout" Target="../slideLayouts/slideLayout5.xml"/><Relationship Id="rId6" Type="http://schemas.openxmlformats.org/officeDocument/2006/relationships/image" Target="../media/image27.png"/><Relationship Id="rId5" Type="http://schemas.openxmlformats.org/officeDocument/2006/relationships/image" Target="../media/image30.svg"/><Relationship Id="rId4" Type="http://schemas.openxmlformats.org/officeDocument/2006/relationships/image" Target="../media/image29.png"/></Relationships>
</file>

<file path=ppt/slides/_rels/slide4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6DAAF2B-23B7-7D42-9590-055967C4B898}"/>
              </a:ext>
            </a:extLst>
          </p:cNvPr>
          <p:cNvSpPr>
            <a:spLocks noGrp="1"/>
          </p:cNvSpPr>
          <p:nvPr>
            <p:ph type="ctrTitle"/>
          </p:nvPr>
        </p:nvSpPr>
        <p:spPr>
          <a:xfrm>
            <a:off x="511628" y="1710192"/>
            <a:ext cx="4989060" cy="2551565"/>
          </a:xfrm>
        </p:spPr>
        <p:txBody>
          <a:bodyPr/>
          <a:lstStyle/>
          <a:p>
            <a:r>
              <a:rPr lang="en-US" dirty="0"/>
              <a:t>Hiring and Recruitment Methodologies and Issues</a:t>
            </a:r>
            <a:br>
              <a:rPr lang="en-US" dirty="0"/>
            </a:br>
            <a:r>
              <a:rPr lang="en-US" sz="1600" b="0" i="1" dirty="0">
                <a:solidFill>
                  <a:srgbClr val="FDCA33"/>
                </a:solidFill>
              </a:rPr>
              <a:t>Risks and Compliance Strategies</a:t>
            </a:r>
          </a:p>
        </p:txBody>
      </p:sp>
      <p:sp>
        <p:nvSpPr>
          <p:cNvPr id="6" name="Subtitle 5">
            <a:extLst>
              <a:ext uri="{FF2B5EF4-FFF2-40B4-BE49-F238E27FC236}">
                <a16:creationId xmlns:a16="http://schemas.microsoft.com/office/drawing/2014/main" id="{D296BACD-28E4-F24A-A81D-27186177EB89}"/>
              </a:ext>
            </a:extLst>
          </p:cNvPr>
          <p:cNvSpPr>
            <a:spLocks noGrp="1"/>
          </p:cNvSpPr>
          <p:nvPr>
            <p:ph type="subTitle" idx="1"/>
          </p:nvPr>
        </p:nvSpPr>
        <p:spPr>
          <a:xfrm>
            <a:off x="511627" y="4728069"/>
            <a:ext cx="4827815" cy="706795"/>
          </a:xfrm>
        </p:spPr>
        <p:txBody>
          <a:bodyPr/>
          <a:lstStyle/>
          <a:p>
            <a:pPr>
              <a:lnSpc>
                <a:spcPct val="100000"/>
              </a:lnSpc>
            </a:pPr>
            <a:r>
              <a:rPr lang="en-US" sz="1400" b="1" dirty="0">
                <a:solidFill>
                  <a:schemeClr val="bg1"/>
                </a:solidFill>
              </a:rPr>
              <a:t>C</a:t>
            </a:r>
            <a:r>
              <a:rPr lang="en-US" altLang="zh-CN" sz="1400" b="1" dirty="0">
                <a:solidFill>
                  <a:schemeClr val="bg1"/>
                </a:solidFill>
              </a:rPr>
              <a:t>herry Wu</a:t>
            </a:r>
            <a:endParaRPr lang="en-US" sz="1400" b="1" dirty="0">
              <a:solidFill>
                <a:schemeClr val="bg1"/>
              </a:solidFill>
            </a:endParaRPr>
          </a:p>
          <a:p>
            <a:pPr>
              <a:lnSpc>
                <a:spcPct val="100000"/>
              </a:lnSpc>
            </a:pPr>
            <a:r>
              <a:rPr lang="en-US" sz="1200" dirty="0"/>
              <a:t>HR Manager</a:t>
            </a:r>
          </a:p>
        </p:txBody>
      </p:sp>
      <p:sp>
        <p:nvSpPr>
          <p:cNvPr id="7" name="Content Placeholder 6">
            <a:extLst>
              <a:ext uri="{FF2B5EF4-FFF2-40B4-BE49-F238E27FC236}">
                <a16:creationId xmlns:a16="http://schemas.microsoft.com/office/drawing/2014/main" id="{1112F134-AED4-3A48-B0FD-754D8B22DF67}"/>
              </a:ext>
            </a:extLst>
          </p:cNvPr>
          <p:cNvSpPr>
            <a:spLocks noGrp="1"/>
          </p:cNvSpPr>
          <p:nvPr>
            <p:ph sz="quarter" idx="10"/>
          </p:nvPr>
        </p:nvSpPr>
        <p:spPr/>
        <p:txBody>
          <a:bodyPr/>
          <a:lstStyle/>
          <a:p>
            <a:r>
              <a:rPr lang="en-US" dirty="0"/>
              <a:t>March 28th, 2019</a:t>
            </a:r>
          </a:p>
        </p:txBody>
      </p:sp>
      <p:sp>
        <p:nvSpPr>
          <p:cNvPr id="8" name="Subtitle 5">
            <a:extLst>
              <a:ext uri="{FF2B5EF4-FFF2-40B4-BE49-F238E27FC236}">
                <a16:creationId xmlns:a16="http://schemas.microsoft.com/office/drawing/2014/main" id="{A03B3657-BCD9-441F-B099-7C1A7FF82141}"/>
              </a:ext>
            </a:extLst>
          </p:cNvPr>
          <p:cNvSpPr txBox="1">
            <a:spLocks/>
          </p:cNvSpPr>
          <p:nvPr/>
        </p:nvSpPr>
        <p:spPr>
          <a:xfrm>
            <a:off x="2336710" y="4728069"/>
            <a:ext cx="4827815" cy="706795"/>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b="0" kern="1200">
                <a:solidFill>
                  <a:srgbClr val="FDCA33"/>
                </a:solidFill>
                <a:latin typeface="Arial" panose="020B0604020202020204" pitchFamily="3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pPr>
            <a:r>
              <a:rPr lang="en-US" altLang="zh-CN" sz="1400" b="1" dirty="0">
                <a:solidFill>
                  <a:schemeClr val="bg1"/>
                </a:solidFill>
              </a:rPr>
              <a:t>Valeria Manunza</a:t>
            </a:r>
            <a:endParaRPr lang="en-US" sz="1400" b="1" dirty="0">
              <a:solidFill>
                <a:schemeClr val="bg1"/>
              </a:solidFill>
            </a:endParaRPr>
          </a:p>
          <a:p>
            <a:pPr>
              <a:lnSpc>
                <a:spcPct val="100000"/>
              </a:lnSpc>
            </a:pPr>
            <a:r>
              <a:rPr lang="en-US" sz="1200" dirty="0"/>
              <a:t>Assistant Manager</a:t>
            </a:r>
          </a:p>
        </p:txBody>
      </p:sp>
    </p:spTree>
    <p:extLst>
      <p:ext uri="{BB962C8B-B14F-4D97-AF65-F5344CB8AC3E}">
        <p14:creationId xmlns:p14="http://schemas.microsoft.com/office/powerpoint/2010/main" val="2537262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2</a:t>
            </a:r>
          </a:p>
        </p:txBody>
      </p:sp>
      <p:sp>
        <p:nvSpPr>
          <p:cNvPr id="12" name="object 5">
            <a:extLst>
              <a:ext uri="{FF2B5EF4-FFF2-40B4-BE49-F238E27FC236}">
                <a16:creationId xmlns:a16="http://schemas.microsoft.com/office/drawing/2014/main" id="{92625361-86AD-408F-A967-EFA91909815A}"/>
              </a:ext>
            </a:extLst>
          </p:cNvPr>
          <p:cNvSpPr txBox="1"/>
          <p:nvPr/>
        </p:nvSpPr>
        <p:spPr>
          <a:xfrm>
            <a:off x="7099234" y="1519719"/>
            <a:ext cx="949960" cy="574675"/>
          </a:xfrm>
          <a:prstGeom prst="rect">
            <a:avLst/>
          </a:prstGeom>
        </p:spPr>
        <p:txBody>
          <a:bodyPr vert="horz" wrap="square" lIns="0" tIns="12700" rIns="0" bIns="0" rtlCol="0">
            <a:spAutoFit/>
          </a:bodyPr>
          <a:lstStyle/>
          <a:p>
            <a:pPr marL="12700">
              <a:lnSpc>
                <a:spcPct val="100000"/>
              </a:lnSpc>
              <a:spcBef>
                <a:spcPts val="100"/>
              </a:spcBef>
            </a:pPr>
            <a:r>
              <a:rPr sz="3600" b="1" spc="-210" dirty="0">
                <a:solidFill>
                  <a:srgbClr val="006FC0"/>
                </a:solidFill>
                <a:latin typeface="Arial"/>
                <a:cs typeface="Arial"/>
              </a:rPr>
              <a:t>300+</a:t>
            </a:r>
            <a:endParaRPr sz="3600" dirty="0">
              <a:latin typeface="Arial"/>
              <a:cs typeface="Arial"/>
            </a:endParaRPr>
          </a:p>
        </p:txBody>
      </p:sp>
      <p:sp>
        <p:nvSpPr>
          <p:cNvPr id="13" name="object 6">
            <a:extLst>
              <a:ext uri="{FF2B5EF4-FFF2-40B4-BE49-F238E27FC236}">
                <a16:creationId xmlns:a16="http://schemas.microsoft.com/office/drawing/2014/main" id="{D5B3B33C-7117-40BD-AD45-B9105BF98740}"/>
              </a:ext>
            </a:extLst>
          </p:cNvPr>
          <p:cNvSpPr txBox="1"/>
          <p:nvPr/>
        </p:nvSpPr>
        <p:spPr>
          <a:xfrm>
            <a:off x="7097780" y="2570544"/>
            <a:ext cx="1299845" cy="574675"/>
          </a:xfrm>
          <a:prstGeom prst="rect">
            <a:avLst/>
          </a:prstGeom>
        </p:spPr>
        <p:txBody>
          <a:bodyPr vert="horz" wrap="square" lIns="0" tIns="12700" rIns="0" bIns="0" rtlCol="0">
            <a:spAutoFit/>
          </a:bodyPr>
          <a:lstStyle/>
          <a:p>
            <a:pPr marL="12700">
              <a:lnSpc>
                <a:spcPct val="100000"/>
              </a:lnSpc>
              <a:spcBef>
                <a:spcPts val="100"/>
              </a:spcBef>
            </a:pPr>
            <a:r>
              <a:rPr sz="3600" b="1" spc="-185" dirty="0">
                <a:solidFill>
                  <a:srgbClr val="00AF50"/>
                </a:solidFill>
                <a:latin typeface="Arial"/>
                <a:cs typeface="Arial"/>
              </a:rPr>
              <a:t>2,000+</a:t>
            </a:r>
            <a:endParaRPr sz="3600" dirty="0">
              <a:latin typeface="Arial"/>
              <a:cs typeface="Arial"/>
            </a:endParaRPr>
          </a:p>
        </p:txBody>
      </p:sp>
      <p:sp>
        <p:nvSpPr>
          <p:cNvPr id="14" name="object 7">
            <a:extLst>
              <a:ext uri="{FF2B5EF4-FFF2-40B4-BE49-F238E27FC236}">
                <a16:creationId xmlns:a16="http://schemas.microsoft.com/office/drawing/2014/main" id="{6E459AA5-9EC0-4AE6-89F4-8DAD3DF93EA0}"/>
              </a:ext>
            </a:extLst>
          </p:cNvPr>
          <p:cNvSpPr txBox="1"/>
          <p:nvPr/>
        </p:nvSpPr>
        <p:spPr>
          <a:xfrm>
            <a:off x="7118170" y="3621369"/>
            <a:ext cx="716915" cy="574675"/>
          </a:xfrm>
          <a:prstGeom prst="rect">
            <a:avLst/>
          </a:prstGeom>
        </p:spPr>
        <p:txBody>
          <a:bodyPr vert="horz" wrap="square" lIns="0" tIns="12700" rIns="0" bIns="0" rtlCol="0">
            <a:spAutoFit/>
          </a:bodyPr>
          <a:lstStyle/>
          <a:p>
            <a:pPr marL="12700">
              <a:lnSpc>
                <a:spcPct val="100000"/>
              </a:lnSpc>
              <a:spcBef>
                <a:spcPts val="100"/>
              </a:spcBef>
            </a:pPr>
            <a:r>
              <a:rPr sz="3600" b="1" spc="-229" dirty="0">
                <a:solidFill>
                  <a:srgbClr val="FFC000"/>
                </a:solidFill>
                <a:latin typeface="Arial"/>
                <a:cs typeface="Arial"/>
              </a:rPr>
              <a:t>80+</a:t>
            </a:r>
            <a:endParaRPr sz="3600" dirty="0">
              <a:latin typeface="Arial"/>
              <a:cs typeface="Arial"/>
            </a:endParaRPr>
          </a:p>
        </p:txBody>
      </p:sp>
      <p:sp>
        <p:nvSpPr>
          <p:cNvPr id="15" name="object 8">
            <a:extLst>
              <a:ext uri="{FF2B5EF4-FFF2-40B4-BE49-F238E27FC236}">
                <a16:creationId xmlns:a16="http://schemas.microsoft.com/office/drawing/2014/main" id="{F271107F-1FF5-4A79-8BD2-DADF6F47A77C}"/>
              </a:ext>
            </a:extLst>
          </p:cNvPr>
          <p:cNvSpPr txBox="1"/>
          <p:nvPr/>
        </p:nvSpPr>
        <p:spPr>
          <a:xfrm>
            <a:off x="7118170" y="4672194"/>
            <a:ext cx="488950" cy="574040"/>
          </a:xfrm>
          <a:prstGeom prst="rect">
            <a:avLst/>
          </a:prstGeom>
        </p:spPr>
        <p:txBody>
          <a:bodyPr vert="horz" wrap="square" lIns="0" tIns="12700" rIns="0" bIns="0" rtlCol="0">
            <a:spAutoFit/>
          </a:bodyPr>
          <a:lstStyle/>
          <a:p>
            <a:pPr marL="12700">
              <a:lnSpc>
                <a:spcPct val="100000"/>
              </a:lnSpc>
              <a:spcBef>
                <a:spcPts val="100"/>
              </a:spcBef>
            </a:pPr>
            <a:r>
              <a:rPr sz="3600" b="1" spc="-185" dirty="0">
                <a:solidFill>
                  <a:srgbClr val="006FC0"/>
                </a:solidFill>
                <a:latin typeface="Arial"/>
                <a:cs typeface="Arial"/>
              </a:rPr>
              <a:t>24</a:t>
            </a:r>
            <a:endParaRPr sz="3600" dirty="0">
              <a:latin typeface="Arial"/>
              <a:cs typeface="Arial"/>
            </a:endParaRPr>
          </a:p>
        </p:txBody>
      </p:sp>
      <p:grpSp>
        <p:nvGrpSpPr>
          <p:cNvPr id="22" name="Group 21">
            <a:extLst>
              <a:ext uri="{FF2B5EF4-FFF2-40B4-BE49-F238E27FC236}">
                <a16:creationId xmlns:a16="http://schemas.microsoft.com/office/drawing/2014/main" id="{8F776485-69C2-4BCE-977A-2D9D59358207}"/>
              </a:ext>
            </a:extLst>
          </p:cNvPr>
          <p:cNvGrpSpPr/>
          <p:nvPr/>
        </p:nvGrpSpPr>
        <p:grpSpPr>
          <a:xfrm>
            <a:off x="561482" y="445090"/>
            <a:ext cx="6339840" cy="5553190"/>
            <a:chOff x="947927" y="336562"/>
            <a:chExt cx="6339840" cy="5553190"/>
          </a:xfrm>
        </p:grpSpPr>
        <p:sp>
          <p:nvSpPr>
            <p:cNvPr id="10" name="object 3">
              <a:extLst>
                <a:ext uri="{FF2B5EF4-FFF2-40B4-BE49-F238E27FC236}">
                  <a16:creationId xmlns:a16="http://schemas.microsoft.com/office/drawing/2014/main" id="{32F192F5-A252-444C-9AAC-99249C990D19}"/>
                </a:ext>
              </a:extLst>
            </p:cNvPr>
            <p:cNvSpPr/>
            <p:nvPr/>
          </p:nvSpPr>
          <p:spPr>
            <a:xfrm>
              <a:off x="947927" y="382001"/>
              <a:ext cx="6339840" cy="5507751"/>
            </a:xfrm>
            <a:prstGeom prst="rect">
              <a:avLst/>
            </a:prstGeom>
            <a:blipFill>
              <a:blip r:embed="rId2" cstate="print"/>
              <a:stretch>
                <a:fillRect/>
              </a:stretch>
            </a:blipFill>
          </p:spPr>
          <p:txBody>
            <a:bodyPr wrap="square" lIns="0" tIns="0" rIns="0" bIns="0" rtlCol="0"/>
            <a:lstStyle/>
            <a:p>
              <a:endParaRPr dirty="0"/>
            </a:p>
          </p:txBody>
        </p:sp>
        <p:sp>
          <p:nvSpPr>
            <p:cNvPr id="16" name="object 9">
              <a:extLst>
                <a:ext uri="{FF2B5EF4-FFF2-40B4-BE49-F238E27FC236}">
                  <a16:creationId xmlns:a16="http://schemas.microsoft.com/office/drawing/2014/main" id="{8F96184D-D4EF-4A59-808D-B2A593434AF9}"/>
                </a:ext>
              </a:extLst>
            </p:cNvPr>
            <p:cNvSpPr/>
            <p:nvPr/>
          </p:nvSpPr>
          <p:spPr>
            <a:xfrm>
              <a:off x="947927" y="336562"/>
              <a:ext cx="2941320" cy="402336"/>
            </a:xfrm>
            <a:prstGeom prst="rect">
              <a:avLst/>
            </a:prstGeom>
            <a:blipFill>
              <a:blip r:embed="rId3" cstate="print"/>
              <a:stretch>
                <a:fillRect/>
              </a:stretch>
            </a:blipFill>
          </p:spPr>
          <p:txBody>
            <a:bodyPr wrap="square" lIns="0" tIns="0" rIns="0" bIns="0" rtlCol="0"/>
            <a:lstStyle/>
            <a:p>
              <a:endParaRPr dirty="0"/>
            </a:p>
          </p:txBody>
        </p:sp>
      </p:grpSp>
      <p:sp>
        <p:nvSpPr>
          <p:cNvPr id="17" name="object 10">
            <a:extLst>
              <a:ext uri="{FF2B5EF4-FFF2-40B4-BE49-F238E27FC236}">
                <a16:creationId xmlns:a16="http://schemas.microsoft.com/office/drawing/2014/main" id="{B613F87B-5CB2-48F7-8FEC-1E04CC1C6478}"/>
              </a:ext>
            </a:extLst>
          </p:cNvPr>
          <p:cNvSpPr txBox="1"/>
          <p:nvPr/>
        </p:nvSpPr>
        <p:spPr>
          <a:xfrm>
            <a:off x="8530404" y="4677260"/>
            <a:ext cx="3281679" cy="1490793"/>
          </a:xfrm>
          <a:prstGeom prst="rect">
            <a:avLst/>
          </a:prstGeom>
        </p:spPr>
        <p:txBody>
          <a:bodyPr vert="horz" wrap="square" lIns="0" tIns="13335" rIns="0" bIns="0" rtlCol="0">
            <a:spAutoFit/>
          </a:bodyPr>
          <a:lstStyle/>
          <a:p>
            <a:pPr marL="12700" marR="5080">
              <a:lnSpc>
                <a:spcPct val="100000"/>
              </a:lnSpc>
              <a:spcBef>
                <a:spcPts val="105"/>
              </a:spcBef>
            </a:pPr>
            <a:r>
              <a:rPr sz="1600" dirty="0">
                <a:solidFill>
                  <a:srgbClr val="3A3A3A"/>
                </a:solidFill>
                <a:latin typeface="Arial"/>
                <a:cs typeface="Arial"/>
              </a:rPr>
              <a:t>Our offices in China, India,</a:t>
            </a:r>
            <a:r>
              <a:rPr sz="1600" spc="-100" dirty="0">
                <a:solidFill>
                  <a:srgbClr val="3A3A3A"/>
                </a:solidFill>
                <a:latin typeface="Arial"/>
                <a:cs typeface="Arial"/>
              </a:rPr>
              <a:t> </a:t>
            </a:r>
            <a:r>
              <a:rPr sz="1600" spc="-5" dirty="0">
                <a:solidFill>
                  <a:srgbClr val="3A3A3A"/>
                </a:solidFill>
                <a:latin typeface="Arial"/>
                <a:cs typeface="Arial"/>
              </a:rPr>
              <a:t>Vietnam,  </a:t>
            </a:r>
            <a:r>
              <a:rPr sz="1600" dirty="0">
                <a:solidFill>
                  <a:srgbClr val="171717"/>
                </a:solidFill>
                <a:latin typeface="Arial"/>
                <a:cs typeface="Arial"/>
              </a:rPr>
              <a:t>Singapore, liaison offices in </a:t>
            </a:r>
            <a:r>
              <a:rPr sz="1600" spc="-20" dirty="0">
                <a:solidFill>
                  <a:srgbClr val="171717"/>
                </a:solidFill>
                <a:latin typeface="Arial"/>
                <a:cs typeface="Arial"/>
              </a:rPr>
              <a:t>Italy,  </a:t>
            </a:r>
            <a:r>
              <a:rPr sz="1600" dirty="0">
                <a:solidFill>
                  <a:srgbClr val="171717"/>
                </a:solidFill>
                <a:latin typeface="Arial"/>
                <a:cs typeface="Arial"/>
              </a:rPr>
              <a:t>the United </a:t>
            </a:r>
            <a:r>
              <a:rPr sz="1600" spc="5" dirty="0">
                <a:solidFill>
                  <a:srgbClr val="171717"/>
                </a:solidFill>
                <a:latin typeface="Arial"/>
                <a:cs typeface="Arial"/>
              </a:rPr>
              <a:t>States </a:t>
            </a:r>
            <a:r>
              <a:rPr sz="1600" spc="-5" dirty="0">
                <a:solidFill>
                  <a:srgbClr val="3A3A3A"/>
                </a:solidFill>
                <a:latin typeface="Arial"/>
                <a:cs typeface="Arial"/>
              </a:rPr>
              <a:t>and </a:t>
            </a:r>
            <a:r>
              <a:rPr sz="1600" spc="-15" dirty="0">
                <a:solidFill>
                  <a:srgbClr val="3A3A3A"/>
                </a:solidFill>
                <a:latin typeface="Arial"/>
                <a:cs typeface="Arial"/>
              </a:rPr>
              <a:t>Germany,  </a:t>
            </a:r>
            <a:r>
              <a:rPr sz="1600" dirty="0">
                <a:solidFill>
                  <a:srgbClr val="3A3A3A"/>
                </a:solidFill>
                <a:latin typeface="Arial"/>
                <a:cs typeface="Arial"/>
              </a:rPr>
              <a:t>and alliance offices in Indonesia,  Malaysia, </a:t>
            </a:r>
            <a:r>
              <a:rPr sz="1600" spc="5" dirty="0">
                <a:solidFill>
                  <a:srgbClr val="3A3A3A"/>
                </a:solidFill>
                <a:latin typeface="Arial"/>
                <a:cs typeface="Arial"/>
              </a:rPr>
              <a:t>the </a:t>
            </a:r>
            <a:r>
              <a:rPr sz="1600" dirty="0">
                <a:solidFill>
                  <a:srgbClr val="3A3A3A"/>
                </a:solidFill>
                <a:latin typeface="Arial"/>
                <a:cs typeface="Arial"/>
              </a:rPr>
              <a:t>Philippines, and  Thailand.</a:t>
            </a:r>
            <a:endParaRPr sz="1600" dirty="0">
              <a:latin typeface="Arial"/>
              <a:cs typeface="Arial"/>
            </a:endParaRPr>
          </a:p>
        </p:txBody>
      </p:sp>
      <p:sp>
        <p:nvSpPr>
          <p:cNvPr id="18" name="object 11">
            <a:extLst>
              <a:ext uri="{FF2B5EF4-FFF2-40B4-BE49-F238E27FC236}">
                <a16:creationId xmlns:a16="http://schemas.microsoft.com/office/drawing/2014/main" id="{78AE48C4-2B92-4FE6-A0E7-10358AB8B533}"/>
              </a:ext>
            </a:extLst>
          </p:cNvPr>
          <p:cNvSpPr txBox="1"/>
          <p:nvPr/>
        </p:nvSpPr>
        <p:spPr>
          <a:xfrm>
            <a:off x="8530404" y="3629514"/>
            <a:ext cx="2180590" cy="514350"/>
          </a:xfrm>
          <a:prstGeom prst="rect">
            <a:avLst/>
          </a:prstGeom>
        </p:spPr>
        <p:txBody>
          <a:bodyPr vert="horz" wrap="square" lIns="0" tIns="13335" rIns="0" bIns="0" rtlCol="0">
            <a:spAutoFit/>
          </a:bodyPr>
          <a:lstStyle/>
          <a:p>
            <a:pPr marL="12700" marR="5080">
              <a:lnSpc>
                <a:spcPct val="100000"/>
              </a:lnSpc>
              <a:spcBef>
                <a:spcPts val="105"/>
              </a:spcBef>
            </a:pPr>
            <a:r>
              <a:rPr sz="1600" spc="-5" dirty="0">
                <a:solidFill>
                  <a:srgbClr val="3A3A3A"/>
                </a:solidFill>
                <a:latin typeface="Arial"/>
                <a:cs typeface="Arial"/>
              </a:rPr>
              <a:t>Countries served by</a:t>
            </a:r>
            <a:r>
              <a:rPr sz="1600" spc="-60" dirty="0">
                <a:solidFill>
                  <a:srgbClr val="3A3A3A"/>
                </a:solidFill>
                <a:latin typeface="Arial"/>
                <a:cs typeface="Arial"/>
              </a:rPr>
              <a:t> </a:t>
            </a:r>
            <a:r>
              <a:rPr sz="1600" spc="-5" dirty="0">
                <a:solidFill>
                  <a:srgbClr val="3A3A3A"/>
                </a:solidFill>
                <a:latin typeface="Arial"/>
                <a:cs typeface="Arial"/>
              </a:rPr>
              <a:t>our  professional</a:t>
            </a:r>
            <a:r>
              <a:rPr sz="1600" spc="-40" dirty="0">
                <a:solidFill>
                  <a:srgbClr val="3A3A3A"/>
                </a:solidFill>
                <a:latin typeface="Arial"/>
                <a:cs typeface="Arial"/>
              </a:rPr>
              <a:t> </a:t>
            </a:r>
            <a:r>
              <a:rPr sz="1600" spc="-5" dirty="0">
                <a:solidFill>
                  <a:srgbClr val="3A3A3A"/>
                </a:solidFill>
                <a:latin typeface="Arial"/>
                <a:cs typeface="Arial"/>
              </a:rPr>
              <a:t>services</a:t>
            </a:r>
            <a:endParaRPr sz="1600">
              <a:latin typeface="Arial"/>
              <a:cs typeface="Arial"/>
            </a:endParaRPr>
          </a:p>
        </p:txBody>
      </p:sp>
      <p:sp>
        <p:nvSpPr>
          <p:cNvPr id="19" name="object 12">
            <a:extLst>
              <a:ext uri="{FF2B5EF4-FFF2-40B4-BE49-F238E27FC236}">
                <a16:creationId xmlns:a16="http://schemas.microsoft.com/office/drawing/2014/main" id="{46B8AFCE-D507-4EDA-B9D4-C39A0F20790B}"/>
              </a:ext>
            </a:extLst>
          </p:cNvPr>
          <p:cNvSpPr txBox="1"/>
          <p:nvPr/>
        </p:nvSpPr>
        <p:spPr>
          <a:xfrm>
            <a:off x="8545830" y="2570544"/>
            <a:ext cx="2688590" cy="514350"/>
          </a:xfrm>
          <a:prstGeom prst="rect">
            <a:avLst/>
          </a:prstGeom>
        </p:spPr>
        <p:txBody>
          <a:bodyPr vert="horz" wrap="square" lIns="0" tIns="13335" rIns="0" bIns="0" rtlCol="0">
            <a:spAutoFit/>
          </a:bodyPr>
          <a:lstStyle/>
          <a:p>
            <a:pPr marL="12700" marR="5080">
              <a:lnSpc>
                <a:spcPct val="100000"/>
              </a:lnSpc>
              <a:spcBef>
                <a:spcPts val="105"/>
              </a:spcBef>
            </a:pPr>
            <a:r>
              <a:rPr sz="1600" spc="-5" dirty="0">
                <a:solidFill>
                  <a:srgbClr val="3A3A3A"/>
                </a:solidFill>
                <a:latin typeface="Arial"/>
                <a:cs typeface="Arial"/>
              </a:rPr>
              <a:t>Multinational </a:t>
            </a:r>
            <a:r>
              <a:rPr sz="1600" dirty="0">
                <a:solidFill>
                  <a:srgbClr val="3A3A3A"/>
                </a:solidFill>
                <a:latin typeface="Arial"/>
                <a:cs typeface="Arial"/>
              </a:rPr>
              <a:t>clients </a:t>
            </a:r>
            <a:r>
              <a:rPr sz="1600" spc="-5" dirty="0">
                <a:solidFill>
                  <a:srgbClr val="3A3A3A"/>
                </a:solidFill>
                <a:latin typeface="Arial"/>
                <a:cs typeface="Arial"/>
              </a:rPr>
              <a:t>that</a:t>
            </a:r>
            <a:r>
              <a:rPr sz="1600" spc="-80" dirty="0">
                <a:solidFill>
                  <a:srgbClr val="3A3A3A"/>
                </a:solidFill>
                <a:latin typeface="Arial"/>
                <a:cs typeface="Arial"/>
              </a:rPr>
              <a:t> </a:t>
            </a:r>
            <a:r>
              <a:rPr sz="1600" spc="-5" dirty="0">
                <a:solidFill>
                  <a:srgbClr val="3A3A3A"/>
                </a:solidFill>
                <a:latin typeface="Arial"/>
                <a:cs typeface="Arial"/>
              </a:rPr>
              <a:t>have  already </a:t>
            </a:r>
            <a:r>
              <a:rPr sz="1600" dirty="0">
                <a:solidFill>
                  <a:srgbClr val="3A3A3A"/>
                </a:solidFill>
                <a:latin typeface="Arial"/>
                <a:cs typeface="Arial"/>
              </a:rPr>
              <a:t>chosen</a:t>
            </a:r>
            <a:r>
              <a:rPr sz="1600" spc="-55" dirty="0">
                <a:solidFill>
                  <a:srgbClr val="3A3A3A"/>
                </a:solidFill>
                <a:latin typeface="Arial"/>
                <a:cs typeface="Arial"/>
              </a:rPr>
              <a:t> </a:t>
            </a:r>
            <a:r>
              <a:rPr sz="1600" spc="-5" dirty="0">
                <a:solidFill>
                  <a:srgbClr val="3A3A3A"/>
                </a:solidFill>
                <a:latin typeface="Arial"/>
                <a:cs typeface="Arial"/>
              </a:rPr>
              <a:t>us</a:t>
            </a:r>
            <a:endParaRPr sz="1600" dirty="0">
              <a:latin typeface="Arial"/>
              <a:cs typeface="Arial"/>
            </a:endParaRPr>
          </a:p>
        </p:txBody>
      </p:sp>
      <p:sp>
        <p:nvSpPr>
          <p:cNvPr id="20" name="object 13">
            <a:extLst>
              <a:ext uri="{FF2B5EF4-FFF2-40B4-BE49-F238E27FC236}">
                <a16:creationId xmlns:a16="http://schemas.microsoft.com/office/drawing/2014/main" id="{8BB591A9-30C5-428F-88CF-C85196F699CB}"/>
              </a:ext>
            </a:extLst>
          </p:cNvPr>
          <p:cNvSpPr txBox="1"/>
          <p:nvPr/>
        </p:nvSpPr>
        <p:spPr>
          <a:xfrm>
            <a:off x="8545830" y="1519719"/>
            <a:ext cx="3129915" cy="514350"/>
          </a:xfrm>
          <a:prstGeom prst="rect">
            <a:avLst/>
          </a:prstGeom>
        </p:spPr>
        <p:txBody>
          <a:bodyPr vert="horz" wrap="square" lIns="0" tIns="13335" rIns="0" bIns="0" rtlCol="0">
            <a:spAutoFit/>
          </a:bodyPr>
          <a:lstStyle/>
          <a:p>
            <a:pPr marL="12700" marR="5080">
              <a:lnSpc>
                <a:spcPct val="100000"/>
              </a:lnSpc>
              <a:spcBef>
                <a:spcPts val="105"/>
              </a:spcBef>
            </a:pPr>
            <a:r>
              <a:rPr sz="1600" dirty="0">
                <a:solidFill>
                  <a:srgbClr val="3A3A3A"/>
                </a:solidFill>
                <a:latin typeface="Arial"/>
                <a:cs typeface="Arial"/>
              </a:rPr>
              <a:t>Our team </a:t>
            </a:r>
            <a:r>
              <a:rPr sz="1600" spc="-5" dirty="0">
                <a:solidFill>
                  <a:srgbClr val="3A3A3A"/>
                </a:solidFill>
                <a:latin typeface="Arial"/>
                <a:cs typeface="Arial"/>
              </a:rPr>
              <a:t>of legal, </a:t>
            </a:r>
            <a:r>
              <a:rPr sz="1600" spc="-10" dirty="0">
                <a:solidFill>
                  <a:srgbClr val="3A3A3A"/>
                </a:solidFill>
                <a:latin typeface="Arial"/>
                <a:cs typeface="Arial"/>
              </a:rPr>
              <a:t>tax, </a:t>
            </a:r>
            <a:r>
              <a:rPr sz="1600" dirty="0">
                <a:solidFill>
                  <a:srgbClr val="3A3A3A"/>
                </a:solidFill>
                <a:latin typeface="Arial"/>
                <a:cs typeface="Arial"/>
              </a:rPr>
              <a:t>accounting  </a:t>
            </a:r>
            <a:r>
              <a:rPr sz="1600" spc="-5" dirty="0">
                <a:solidFill>
                  <a:srgbClr val="3A3A3A"/>
                </a:solidFill>
                <a:latin typeface="Arial"/>
                <a:cs typeface="Arial"/>
              </a:rPr>
              <a:t>and audit</a:t>
            </a:r>
            <a:r>
              <a:rPr sz="1600" spc="-10" dirty="0">
                <a:solidFill>
                  <a:srgbClr val="3A3A3A"/>
                </a:solidFill>
                <a:latin typeface="Arial"/>
                <a:cs typeface="Arial"/>
              </a:rPr>
              <a:t> </a:t>
            </a:r>
            <a:r>
              <a:rPr sz="1600" dirty="0">
                <a:solidFill>
                  <a:srgbClr val="3A3A3A"/>
                </a:solidFill>
                <a:latin typeface="Arial"/>
                <a:cs typeface="Arial"/>
              </a:rPr>
              <a:t>professionals</a:t>
            </a:r>
            <a:endParaRPr sz="1600" dirty="0">
              <a:latin typeface="Arial"/>
              <a:cs typeface="Arial"/>
            </a:endParaRPr>
          </a:p>
        </p:txBody>
      </p:sp>
      <p:sp>
        <p:nvSpPr>
          <p:cNvPr id="21" name="object 14">
            <a:extLst>
              <a:ext uri="{FF2B5EF4-FFF2-40B4-BE49-F238E27FC236}">
                <a16:creationId xmlns:a16="http://schemas.microsoft.com/office/drawing/2014/main" id="{CAB9A093-1AFB-45F8-AB7C-C15A1E5EC464}"/>
              </a:ext>
            </a:extLst>
          </p:cNvPr>
          <p:cNvSpPr txBox="1"/>
          <p:nvPr/>
        </p:nvSpPr>
        <p:spPr>
          <a:xfrm>
            <a:off x="8545830" y="489570"/>
            <a:ext cx="2369820" cy="514984"/>
          </a:xfrm>
          <a:prstGeom prst="rect">
            <a:avLst/>
          </a:prstGeom>
        </p:spPr>
        <p:txBody>
          <a:bodyPr vert="horz" wrap="square" lIns="0" tIns="13970" rIns="0" bIns="0" rtlCol="0">
            <a:spAutoFit/>
          </a:bodyPr>
          <a:lstStyle/>
          <a:p>
            <a:pPr marL="12700">
              <a:lnSpc>
                <a:spcPct val="100000"/>
              </a:lnSpc>
              <a:spcBef>
                <a:spcPts val="110"/>
              </a:spcBef>
            </a:pPr>
            <a:r>
              <a:rPr sz="1600" spc="-5" dirty="0">
                <a:solidFill>
                  <a:srgbClr val="3A3A3A"/>
                </a:solidFill>
                <a:latin typeface="Arial"/>
                <a:cs typeface="Arial"/>
              </a:rPr>
              <a:t>Dezan </a:t>
            </a:r>
            <a:r>
              <a:rPr sz="1600" dirty="0">
                <a:solidFill>
                  <a:srgbClr val="3A3A3A"/>
                </a:solidFill>
                <a:latin typeface="Arial"/>
                <a:cs typeface="Arial"/>
              </a:rPr>
              <a:t>Shira </a:t>
            </a:r>
            <a:r>
              <a:rPr sz="1600" spc="5" dirty="0">
                <a:solidFill>
                  <a:srgbClr val="3A3A3A"/>
                </a:solidFill>
                <a:latin typeface="Arial"/>
                <a:cs typeface="Arial"/>
              </a:rPr>
              <a:t>&amp;</a:t>
            </a:r>
            <a:r>
              <a:rPr sz="1600" spc="-165" dirty="0">
                <a:solidFill>
                  <a:srgbClr val="3A3A3A"/>
                </a:solidFill>
                <a:latin typeface="Arial"/>
                <a:cs typeface="Arial"/>
              </a:rPr>
              <a:t> </a:t>
            </a:r>
            <a:r>
              <a:rPr sz="1600" dirty="0">
                <a:solidFill>
                  <a:srgbClr val="3A3A3A"/>
                </a:solidFill>
                <a:latin typeface="Arial"/>
                <a:cs typeface="Arial"/>
              </a:rPr>
              <a:t>Associates</a:t>
            </a:r>
            <a:endParaRPr sz="1600" dirty="0">
              <a:latin typeface="Arial"/>
              <a:cs typeface="Arial"/>
            </a:endParaRPr>
          </a:p>
          <a:p>
            <a:pPr marL="12700">
              <a:lnSpc>
                <a:spcPct val="100000"/>
              </a:lnSpc>
            </a:pPr>
            <a:r>
              <a:rPr sz="1600" dirty="0">
                <a:solidFill>
                  <a:srgbClr val="3A3A3A"/>
                </a:solidFill>
                <a:latin typeface="Arial"/>
                <a:cs typeface="Arial"/>
              </a:rPr>
              <a:t>establishment</a:t>
            </a:r>
            <a:endParaRPr sz="1600" dirty="0">
              <a:latin typeface="Arial"/>
              <a:cs typeface="Arial"/>
            </a:endParaRPr>
          </a:p>
        </p:txBody>
      </p:sp>
      <p:sp>
        <p:nvSpPr>
          <p:cNvPr id="26" name="object 4">
            <a:extLst>
              <a:ext uri="{FF2B5EF4-FFF2-40B4-BE49-F238E27FC236}">
                <a16:creationId xmlns:a16="http://schemas.microsoft.com/office/drawing/2014/main" id="{F42EF74E-C70B-4576-A7E4-945EA76FBD1B}"/>
              </a:ext>
            </a:extLst>
          </p:cNvPr>
          <p:cNvSpPr txBox="1">
            <a:spLocks/>
          </p:cNvSpPr>
          <p:nvPr/>
        </p:nvSpPr>
        <p:spPr>
          <a:xfrm>
            <a:off x="3850054" y="462763"/>
            <a:ext cx="4133341" cy="574675"/>
          </a:xfrm>
          <a:prstGeom prst="rect">
            <a:avLst/>
          </a:prstGeom>
        </p:spPr>
        <p:txBody>
          <a:bodyPr vert="horz" wrap="square" lIns="0" tIns="12700" rIns="0" bIns="0" rtlCol="0">
            <a:spAutoFit/>
          </a:bodyPr>
          <a:lstStyle>
            <a:lvl1pPr>
              <a:defRPr sz="3600" b="1" i="0">
                <a:solidFill>
                  <a:srgbClr val="FF0000"/>
                </a:solidFill>
                <a:latin typeface="Arial"/>
                <a:ea typeface="+mj-ea"/>
                <a:cs typeface="Arial"/>
              </a:defRPr>
            </a:lvl1pPr>
          </a:lstStyle>
          <a:p>
            <a:pPr marL="3193415" marR="0" lvl="0" indent="0" defTabSz="914400" eaLnBrk="1" fontAlgn="auto" latinLnBrk="0" hangingPunct="1">
              <a:lnSpc>
                <a:spcPct val="100000"/>
              </a:lnSpc>
              <a:spcBef>
                <a:spcPts val="100"/>
              </a:spcBef>
              <a:spcAft>
                <a:spcPts val="0"/>
              </a:spcAft>
              <a:buClrTx/>
              <a:buSzTx/>
              <a:buFontTx/>
              <a:buNone/>
              <a:tabLst/>
              <a:defRPr/>
            </a:pPr>
            <a:r>
              <a:rPr kumimoji="0" lang="en-US" sz="3600" b="1" i="0" u="none" strike="noStrike" kern="0" cap="none" spc="-185" normalizeH="0" baseline="0" noProof="0" dirty="0">
                <a:ln>
                  <a:noFill/>
                </a:ln>
                <a:solidFill>
                  <a:srgbClr val="FF0000"/>
                </a:solidFill>
                <a:effectLst/>
                <a:uLnTx/>
                <a:uFillTx/>
                <a:latin typeface="Arial"/>
                <a:ea typeface="+mj-ea"/>
                <a:cs typeface="Arial"/>
              </a:rPr>
              <a:t>1992</a:t>
            </a:r>
          </a:p>
        </p:txBody>
      </p:sp>
    </p:spTree>
    <p:extLst>
      <p:ext uri="{BB962C8B-B14F-4D97-AF65-F5344CB8AC3E}">
        <p14:creationId xmlns:p14="http://schemas.microsoft.com/office/powerpoint/2010/main" val="22111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493647" y="2462022"/>
            <a:ext cx="833119" cy="833119"/>
          </a:xfrm>
          <a:custGeom>
            <a:avLst/>
            <a:gdLst/>
            <a:ahLst/>
            <a:cxnLst/>
            <a:rect l="l" t="t" r="r" b="b"/>
            <a:pathLst>
              <a:path w="833119" h="833120">
                <a:moveTo>
                  <a:pt x="405384" y="0"/>
                </a:moveTo>
                <a:lnTo>
                  <a:pt x="0" y="405256"/>
                </a:lnTo>
                <a:lnTo>
                  <a:pt x="427863" y="833119"/>
                </a:lnTo>
                <a:lnTo>
                  <a:pt x="833120" y="427736"/>
                </a:lnTo>
                <a:lnTo>
                  <a:pt x="405384" y="0"/>
                </a:lnTo>
                <a:close/>
              </a:path>
            </a:pathLst>
          </a:custGeom>
          <a:solidFill>
            <a:srgbClr val="FF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p:cNvSpPr/>
          <p:nvPr/>
        </p:nvSpPr>
        <p:spPr>
          <a:xfrm>
            <a:off x="1483741" y="3743833"/>
            <a:ext cx="833119" cy="833119"/>
          </a:xfrm>
          <a:custGeom>
            <a:avLst/>
            <a:gdLst/>
            <a:ahLst/>
            <a:cxnLst/>
            <a:rect l="l" t="t" r="r" b="b"/>
            <a:pathLst>
              <a:path w="833119" h="833120">
                <a:moveTo>
                  <a:pt x="405384" y="0"/>
                </a:moveTo>
                <a:lnTo>
                  <a:pt x="0" y="405384"/>
                </a:lnTo>
                <a:lnTo>
                  <a:pt x="427863" y="833120"/>
                </a:lnTo>
                <a:lnTo>
                  <a:pt x="833120" y="427863"/>
                </a:lnTo>
                <a:lnTo>
                  <a:pt x="405384" y="0"/>
                </a:lnTo>
                <a:close/>
              </a:path>
            </a:pathLst>
          </a:custGeom>
          <a:solidFill>
            <a:srgbClr val="08881A"/>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object 6"/>
          <p:cNvSpPr/>
          <p:nvPr/>
        </p:nvSpPr>
        <p:spPr>
          <a:xfrm>
            <a:off x="1528444" y="5026405"/>
            <a:ext cx="833119" cy="833119"/>
          </a:xfrm>
          <a:custGeom>
            <a:avLst/>
            <a:gdLst/>
            <a:ahLst/>
            <a:cxnLst/>
            <a:rect l="l" t="t" r="r" b="b"/>
            <a:pathLst>
              <a:path w="833119" h="833120">
                <a:moveTo>
                  <a:pt x="405256" y="0"/>
                </a:moveTo>
                <a:lnTo>
                  <a:pt x="0" y="405257"/>
                </a:lnTo>
                <a:lnTo>
                  <a:pt x="427736" y="833107"/>
                </a:lnTo>
                <a:lnTo>
                  <a:pt x="833119" y="427736"/>
                </a:lnTo>
                <a:lnTo>
                  <a:pt x="405256" y="0"/>
                </a:lnTo>
                <a:close/>
              </a:path>
            </a:pathLst>
          </a:custGeom>
          <a:solidFill>
            <a:srgbClr val="636DAB"/>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object 7"/>
          <p:cNvSpPr/>
          <p:nvPr/>
        </p:nvSpPr>
        <p:spPr>
          <a:xfrm>
            <a:off x="6346316" y="1256030"/>
            <a:ext cx="833119" cy="833119"/>
          </a:xfrm>
          <a:custGeom>
            <a:avLst/>
            <a:gdLst/>
            <a:ahLst/>
            <a:cxnLst/>
            <a:rect l="l" t="t" r="r" b="b"/>
            <a:pathLst>
              <a:path w="833120" h="833119">
                <a:moveTo>
                  <a:pt x="405384" y="0"/>
                </a:moveTo>
                <a:lnTo>
                  <a:pt x="0" y="405384"/>
                </a:lnTo>
                <a:lnTo>
                  <a:pt x="427863" y="833120"/>
                </a:lnTo>
                <a:lnTo>
                  <a:pt x="833119" y="427863"/>
                </a:lnTo>
                <a:lnTo>
                  <a:pt x="405384" y="0"/>
                </a:lnTo>
                <a:close/>
              </a:path>
            </a:pathLst>
          </a:custGeom>
          <a:solidFill>
            <a:srgbClr val="FBCC1A"/>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object 8"/>
          <p:cNvSpPr/>
          <p:nvPr/>
        </p:nvSpPr>
        <p:spPr>
          <a:xfrm>
            <a:off x="6384035" y="2436241"/>
            <a:ext cx="833119" cy="833119"/>
          </a:xfrm>
          <a:custGeom>
            <a:avLst/>
            <a:gdLst/>
            <a:ahLst/>
            <a:cxnLst/>
            <a:rect l="l" t="t" r="r" b="b"/>
            <a:pathLst>
              <a:path w="833120" h="833120">
                <a:moveTo>
                  <a:pt x="405257" y="0"/>
                </a:moveTo>
                <a:lnTo>
                  <a:pt x="0" y="405257"/>
                </a:lnTo>
                <a:lnTo>
                  <a:pt x="427736" y="833120"/>
                </a:lnTo>
                <a:lnTo>
                  <a:pt x="833119" y="427736"/>
                </a:lnTo>
                <a:lnTo>
                  <a:pt x="405257" y="0"/>
                </a:lnTo>
                <a:close/>
              </a:path>
            </a:pathLst>
          </a:custGeom>
          <a:solidFill>
            <a:srgbClr val="FF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object 9"/>
          <p:cNvSpPr/>
          <p:nvPr/>
        </p:nvSpPr>
        <p:spPr>
          <a:xfrm>
            <a:off x="6384035" y="3748023"/>
            <a:ext cx="833119" cy="833119"/>
          </a:xfrm>
          <a:custGeom>
            <a:avLst/>
            <a:gdLst/>
            <a:ahLst/>
            <a:cxnLst/>
            <a:rect l="l" t="t" r="r" b="b"/>
            <a:pathLst>
              <a:path w="833120" h="833120">
                <a:moveTo>
                  <a:pt x="405257" y="0"/>
                </a:moveTo>
                <a:lnTo>
                  <a:pt x="0" y="405256"/>
                </a:lnTo>
                <a:lnTo>
                  <a:pt x="427736" y="833119"/>
                </a:lnTo>
                <a:lnTo>
                  <a:pt x="833119" y="427736"/>
                </a:lnTo>
                <a:lnTo>
                  <a:pt x="405257" y="0"/>
                </a:lnTo>
                <a:close/>
              </a:path>
            </a:pathLst>
          </a:custGeom>
          <a:solidFill>
            <a:srgbClr val="08881A"/>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object 10"/>
          <p:cNvSpPr/>
          <p:nvPr/>
        </p:nvSpPr>
        <p:spPr>
          <a:xfrm>
            <a:off x="6356603" y="5039105"/>
            <a:ext cx="833755" cy="833119"/>
          </a:xfrm>
          <a:custGeom>
            <a:avLst/>
            <a:gdLst/>
            <a:ahLst/>
            <a:cxnLst/>
            <a:rect l="l" t="t" r="r" b="b"/>
            <a:pathLst>
              <a:path w="833754" h="833120">
                <a:moveTo>
                  <a:pt x="405384" y="0"/>
                </a:moveTo>
                <a:lnTo>
                  <a:pt x="0" y="405257"/>
                </a:lnTo>
                <a:lnTo>
                  <a:pt x="427863" y="833107"/>
                </a:lnTo>
                <a:lnTo>
                  <a:pt x="833247" y="427736"/>
                </a:lnTo>
                <a:lnTo>
                  <a:pt x="405384" y="0"/>
                </a:lnTo>
                <a:close/>
              </a:path>
            </a:pathLst>
          </a:custGeom>
          <a:solidFill>
            <a:srgbClr val="636DAB"/>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object 11"/>
          <p:cNvSpPr/>
          <p:nvPr/>
        </p:nvSpPr>
        <p:spPr>
          <a:xfrm>
            <a:off x="6598919" y="5285232"/>
            <a:ext cx="347472" cy="341375"/>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object 12"/>
          <p:cNvSpPr/>
          <p:nvPr/>
        </p:nvSpPr>
        <p:spPr>
          <a:xfrm>
            <a:off x="1709927" y="1411224"/>
            <a:ext cx="402336" cy="368808"/>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object 13"/>
          <p:cNvSpPr/>
          <p:nvPr/>
        </p:nvSpPr>
        <p:spPr>
          <a:xfrm>
            <a:off x="1694688" y="5212079"/>
            <a:ext cx="481584" cy="353567"/>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object 14"/>
          <p:cNvSpPr/>
          <p:nvPr/>
        </p:nvSpPr>
        <p:spPr>
          <a:xfrm>
            <a:off x="6611111" y="2663951"/>
            <a:ext cx="377951" cy="365760"/>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object 15"/>
          <p:cNvSpPr/>
          <p:nvPr/>
        </p:nvSpPr>
        <p:spPr>
          <a:xfrm>
            <a:off x="1770888" y="2712720"/>
            <a:ext cx="268224" cy="353567"/>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object 16"/>
          <p:cNvSpPr/>
          <p:nvPr/>
        </p:nvSpPr>
        <p:spPr>
          <a:xfrm>
            <a:off x="6580631" y="1374647"/>
            <a:ext cx="365759" cy="454151"/>
          </a:xfrm>
          <a:prstGeom prst="rect">
            <a:avLst/>
          </a:prstGeom>
          <a:blipFill>
            <a:blip r:embed="rId7"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object 17"/>
          <p:cNvSpPr/>
          <p:nvPr/>
        </p:nvSpPr>
        <p:spPr>
          <a:xfrm>
            <a:off x="6598919" y="4035552"/>
            <a:ext cx="390144" cy="283463"/>
          </a:xfrm>
          <a:prstGeom prst="rect">
            <a:avLst/>
          </a:prstGeom>
          <a:blipFill>
            <a:blip r:embed="rId8"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object 18"/>
          <p:cNvSpPr/>
          <p:nvPr/>
        </p:nvSpPr>
        <p:spPr>
          <a:xfrm>
            <a:off x="1697735" y="3989832"/>
            <a:ext cx="344424" cy="362712"/>
          </a:xfrm>
          <a:prstGeom prst="rect">
            <a:avLst/>
          </a:prstGeom>
          <a:blipFill>
            <a:blip r:embed="rId9"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9" name="object 19"/>
          <p:cNvSpPr txBox="1"/>
          <p:nvPr/>
        </p:nvSpPr>
        <p:spPr>
          <a:xfrm>
            <a:off x="2473832" y="1205626"/>
            <a:ext cx="2621280" cy="904240"/>
          </a:xfrm>
          <a:prstGeom prst="rect">
            <a:avLst/>
          </a:prstGeom>
        </p:spPr>
        <p:txBody>
          <a:bodyPr vert="horz" wrap="square" lIns="0" tIns="61594" rIns="0" bIns="0" rtlCol="0">
            <a:spAutoFit/>
          </a:bodyPr>
          <a:lstStyle/>
          <a:p>
            <a:pPr marL="299085" marR="0" lvl="0" indent="-286385" algn="l" defTabSz="914400" rtl="0" eaLnBrk="1" fontAlgn="auto" latinLnBrk="0" hangingPunct="1">
              <a:lnSpc>
                <a:spcPct val="100000"/>
              </a:lnSpc>
              <a:spcBef>
                <a:spcPts val="484"/>
              </a:spcBef>
              <a:spcAft>
                <a:spcPts val="0"/>
              </a:spcAft>
              <a:buClrTx/>
              <a:buSzTx/>
              <a:buFontTx/>
              <a:buChar char="•"/>
              <a:tabLst>
                <a:tab pos="299085" algn="l"/>
                <a:tab pos="299720" algn="l"/>
              </a:tabLst>
              <a:defRPr/>
            </a:pPr>
            <a:r>
              <a:rPr kumimoji="0" sz="1600" b="0" i="0" u="none" strike="noStrike" kern="1200" cap="none" spc="0" normalizeH="0" baseline="0" noProof="0" dirty="0">
                <a:ln>
                  <a:noFill/>
                </a:ln>
                <a:solidFill>
                  <a:srgbClr val="171717"/>
                </a:solidFill>
                <a:effectLst/>
                <a:uLnTx/>
                <a:uFillTx/>
                <a:latin typeface="Arial"/>
                <a:ea typeface="+mn-ea"/>
                <a:cs typeface="Arial"/>
              </a:rPr>
              <a:t>Business</a:t>
            </a:r>
            <a:r>
              <a:rPr kumimoji="0" sz="1600" b="0" i="0" u="none" strike="noStrike" kern="1200" cap="none" spc="-65" normalizeH="0" baseline="0" noProof="0" dirty="0">
                <a:ln>
                  <a:noFill/>
                </a:ln>
                <a:solidFill>
                  <a:srgbClr val="171717"/>
                </a:solidFill>
                <a:effectLst/>
                <a:uLnTx/>
                <a:uFillTx/>
                <a:latin typeface="Arial"/>
                <a:ea typeface="+mn-ea"/>
                <a:cs typeface="Arial"/>
              </a:rPr>
              <a:t> </a:t>
            </a:r>
            <a:r>
              <a:rPr kumimoji="0" sz="1600" b="0" i="0" u="none" strike="noStrike" kern="1200" cap="none" spc="0" normalizeH="0" baseline="0" noProof="0" dirty="0">
                <a:ln>
                  <a:noFill/>
                </a:ln>
                <a:solidFill>
                  <a:srgbClr val="171717"/>
                </a:solidFill>
                <a:effectLst/>
                <a:uLnTx/>
                <a:uFillTx/>
                <a:latin typeface="Arial"/>
                <a:ea typeface="+mn-ea"/>
                <a:cs typeface="Arial"/>
              </a:rPr>
              <a:t>Intelligence</a:t>
            </a:r>
            <a:endParaRPr kumimoji="0" sz="1600" b="0" i="0" u="none" strike="noStrike" kern="1200" cap="none" spc="0" normalizeH="0" baseline="0" noProof="0" dirty="0">
              <a:ln>
                <a:noFill/>
              </a:ln>
              <a:solidFill>
                <a:prstClr val="black"/>
              </a:solidFill>
              <a:effectLst/>
              <a:uLnTx/>
              <a:uFillTx/>
              <a:latin typeface="Arial"/>
              <a:ea typeface="+mn-ea"/>
              <a:cs typeface="Arial"/>
            </a:endParaRPr>
          </a:p>
          <a:p>
            <a:pPr marL="299085" marR="5080" lvl="0" indent="-286385" algn="l" defTabSz="914400" rtl="0" eaLnBrk="1" fontAlgn="auto" latinLnBrk="0" hangingPunct="1">
              <a:lnSpc>
                <a:spcPct val="120000"/>
              </a:lnSpc>
              <a:spcBef>
                <a:spcPts val="0"/>
              </a:spcBef>
              <a:spcAft>
                <a:spcPts val="0"/>
              </a:spcAft>
              <a:buClrTx/>
              <a:buSzTx/>
              <a:buFontTx/>
              <a:buChar char="•"/>
              <a:tabLst>
                <a:tab pos="299085" algn="l"/>
                <a:tab pos="299720" algn="l"/>
              </a:tabLst>
              <a:defRPr/>
            </a:pPr>
            <a:r>
              <a:rPr kumimoji="0" sz="1600" b="0" i="0" u="none" strike="noStrike" kern="1200" cap="none" spc="0" normalizeH="0" baseline="0" noProof="0" dirty="0">
                <a:ln>
                  <a:noFill/>
                </a:ln>
                <a:solidFill>
                  <a:srgbClr val="171717"/>
                </a:solidFill>
                <a:effectLst/>
                <a:uLnTx/>
                <a:uFillTx/>
                <a:latin typeface="Arial"/>
                <a:ea typeface="+mn-ea"/>
                <a:cs typeface="Arial"/>
              </a:rPr>
              <a:t>Pre-Investment </a:t>
            </a:r>
            <a:r>
              <a:rPr kumimoji="0" sz="1600" b="0" i="0" u="none" strike="noStrike" kern="1200" cap="none" spc="-5" normalizeH="0" baseline="0" noProof="0" dirty="0">
                <a:ln>
                  <a:noFill/>
                </a:ln>
                <a:solidFill>
                  <a:srgbClr val="171717"/>
                </a:solidFill>
                <a:effectLst/>
                <a:uLnTx/>
                <a:uFillTx/>
                <a:latin typeface="Arial"/>
                <a:ea typeface="+mn-ea"/>
                <a:cs typeface="Arial"/>
              </a:rPr>
              <a:t>and</a:t>
            </a:r>
            <a:r>
              <a:rPr kumimoji="0" sz="1600" b="0" i="0" u="none" strike="noStrike" kern="1200" cap="none" spc="-100" normalizeH="0" baseline="0" noProof="0" dirty="0">
                <a:ln>
                  <a:noFill/>
                </a:ln>
                <a:solidFill>
                  <a:srgbClr val="171717"/>
                </a:solidFill>
                <a:effectLst/>
                <a:uLnTx/>
                <a:uFillTx/>
                <a:latin typeface="Arial"/>
                <a:ea typeface="+mn-ea"/>
                <a:cs typeface="Arial"/>
              </a:rPr>
              <a:t> </a:t>
            </a:r>
            <a:r>
              <a:rPr kumimoji="0" sz="1600" b="0" i="0" u="none" strike="noStrike" kern="1200" cap="none" spc="0" normalizeH="0" baseline="0" noProof="0" dirty="0">
                <a:ln>
                  <a:noFill/>
                </a:ln>
                <a:solidFill>
                  <a:srgbClr val="171717"/>
                </a:solidFill>
                <a:effectLst/>
                <a:uLnTx/>
                <a:uFillTx/>
                <a:latin typeface="Arial"/>
                <a:ea typeface="+mn-ea"/>
                <a:cs typeface="Arial"/>
              </a:rPr>
              <a:t>Entry  Strategy</a:t>
            </a:r>
            <a:r>
              <a:rPr kumimoji="0" sz="1600" b="0" i="0" u="none" strike="noStrike" kern="1200" cap="none" spc="-100" normalizeH="0" baseline="0" noProof="0" dirty="0">
                <a:ln>
                  <a:noFill/>
                </a:ln>
                <a:solidFill>
                  <a:srgbClr val="171717"/>
                </a:solidFill>
                <a:effectLst/>
                <a:uLnTx/>
                <a:uFillTx/>
                <a:latin typeface="Arial"/>
                <a:ea typeface="+mn-ea"/>
                <a:cs typeface="Arial"/>
              </a:rPr>
              <a:t> </a:t>
            </a:r>
            <a:r>
              <a:rPr kumimoji="0" sz="1600" b="0" i="0" u="none" strike="noStrike" kern="1200" cap="none" spc="0" normalizeH="0" baseline="0" noProof="0" dirty="0">
                <a:ln>
                  <a:noFill/>
                </a:ln>
                <a:solidFill>
                  <a:srgbClr val="171717"/>
                </a:solidFill>
                <a:effectLst/>
                <a:uLnTx/>
                <a:uFillTx/>
                <a:latin typeface="Arial"/>
                <a:ea typeface="+mn-ea"/>
                <a:cs typeface="Arial"/>
              </a:rPr>
              <a:t>Advisory</a:t>
            </a:r>
            <a:endParaRPr kumimoji="0" sz="1600" b="0" i="0" u="none" strike="noStrike" kern="1200" cap="none" spc="0" normalizeH="0" baseline="0" noProof="0" dirty="0">
              <a:ln>
                <a:noFill/>
              </a:ln>
              <a:solidFill>
                <a:prstClr val="black"/>
              </a:solidFill>
              <a:effectLst/>
              <a:uLnTx/>
              <a:uFillTx/>
              <a:latin typeface="Arial"/>
              <a:ea typeface="+mn-ea"/>
              <a:cs typeface="Arial"/>
            </a:endParaRPr>
          </a:p>
        </p:txBody>
      </p:sp>
      <p:sp>
        <p:nvSpPr>
          <p:cNvPr id="20" name="object 20"/>
          <p:cNvSpPr txBox="1"/>
          <p:nvPr/>
        </p:nvSpPr>
        <p:spPr>
          <a:xfrm>
            <a:off x="2473832" y="2485212"/>
            <a:ext cx="2941320" cy="611505"/>
          </a:xfrm>
          <a:prstGeom prst="rect">
            <a:avLst/>
          </a:prstGeom>
        </p:spPr>
        <p:txBody>
          <a:bodyPr vert="horz" wrap="square" lIns="0" tIns="12065" rIns="0" bIns="0" rtlCol="0">
            <a:spAutoFit/>
          </a:bodyPr>
          <a:lstStyle/>
          <a:p>
            <a:pPr marL="299085" marR="5080" lvl="0" indent="-286385" algn="l" defTabSz="914400" rtl="0" eaLnBrk="1" fontAlgn="auto" latinLnBrk="0" hangingPunct="1">
              <a:lnSpc>
                <a:spcPct val="120100"/>
              </a:lnSpc>
              <a:spcBef>
                <a:spcPts val="95"/>
              </a:spcBef>
              <a:spcAft>
                <a:spcPts val="0"/>
              </a:spcAft>
              <a:buClrTx/>
              <a:buSzTx/>
              <a:buFontTx/>
              <a:buChar char="•"/>
              <a:tabLst>
                <a:tab pos="299085" algn="l"/>
                <a:tab pos="299720" algn="l"/>
              </a:tabLst>
              <a:defRPr/>
            </a:pPr>
            <a:r>
              <a:rPr kumimoji="0" sz="1600" b="0" i="0" u="none" strike="noStrike" kern="1200" cap="none" spc="-5" normalizeH="0" baseline="0" noProof="0" dirty="0">
                <a:ln>
                  <a:noFill/>
                </a:ln>
                <a:solidFill>
                  <a:srgbClr val="171717"/>
                </a:solidFill>
                <a:effectLst/>
                <a:uLnTx/>
                <a:uFillTx/>
                <a:latin typeface="Arial"/>
                <a:ea typeface="+mn-ea"/>
                <a:cs typeface="Arial"/>
              </a:rPr>
              <a:t>Corporate </a:t>
            </a:r>
            <a:r>
              <a:rPr kumimoji="0" sz="1600" b="0" i="0" u="none" strike="noStrike" kern="1200" cap="none" spc="0" normalizeH="0" baseline="0" noProof="0" dirty="0">
                <a:ln>
                  <a:noFill/>
                </a:ln>
                <a:solidFill>
                  <a:srgbClr val="171717"/>
                </a:solidFill>
                <a:effectLst/>
                <a:uLnTx/>
                <a:uFillTx/>
                <a:latin typeface="Arial"/>
                <a:ea typeface="+mn-ea"/>
                <a:cs typeface="Arial"/>
              </a:rPr>
              <a:t>Establishment</a:t>
            </a:r>
            <a:r>
              <a:rPr kumimoji="0" sz="1600" b="0" i="0" u="none" strike="noStrike" kern="1200" cap="none" spc="-114" normalizeH="0" baseline="0" noProof="0" dirty="0">
                <a:ln>
                  <a:noFill/>
                </a:ln>
                <a:solidFill>
                  <a:srgbClr val="171717"/>
                </a:solidFill>
                <a:effectLst/>
                <a:uLnTx/>
                <a:uFillTx/>
                <a:latin typeface="Arial"/>
                <a:ea typeface="+mn-ea"/>
                <a:cs typeface="Arial"/>
              </a:rPr>
              <a:t> </a:t>
            </a:r>
            <a:r>
              <a:rPr kumimoji="0" sz="1600" b="0" i="0" u="none" strike="noStrike" kern="1200" cap="none" spc="-5" normalizeH="0" baseline="0" noProof="0" dirty="0">
                <a:ln>
                  <a:noFill/>
                </a:ln>
                <a:solidFill>
                  <a:srgbClr val="171717"/>
                </a:solidFill>
                <a:effectLst/>
                <a:uLnTx/>
                <a:uFillTx/>
                <a:latin typeface="Arial"/>
                <a:ea typeface="+mn-ea"/>
                <a:cs typeface="Arial"/>
              </a:rPr>
              <a:t>and  </a:t>
            </a:r>
            <a:r>
              <a:rPr kumimoji="0" sz="1600" b="0" i="0" u="none" strike="noStrike" kern="1200" cap="none" spc="0" normalizeH="0" baseline="0" noProof="0" dirty="0">
                <a:ln>
                  <a:noFill/>
                </a:ln>
                <a:solidFill>
                  <a:srgbClr val="171717"/>
                </a:solidFill>
                <a:effectLst/>
                <a:uLnTx/>
                <a:uFillTx/>
                <a:latin typeface="Arial"/>
                <a:ea typeface="+mn-ea"/>
                <a:cs typeface="Arial"/>
              </a:rPr>
              <a:t>Structuring</a:t>
            </a:r>
            <a:endParaRPr kumimoji="0" sz="1600" b="0" i="0" u="none" strike="noStrike" kern="1200" cap="none" spc="0" normalizeH="0" baseline="0" noProof="0">
              <a:ln>
                <a:noFill/>
              </a:ln>
              <a:solidFill>
                <a:prstClr val="black"/>
              </a:solidFill>
              <a:effectLst/>
              <a:uLnTx/>
              <a:uFillTx/>
              <a:latin typeface="Arial"/>
              <a:ea typeface="+mn-ea"/>
              <a:cs typeface="Arial"/>
            </a:endParaRPr>
          </a:p>
        </p:txBody>
      </p:sp>
      <p:sp>
        <p:nvSpPr>
          <p:cNvPr id="21" name="object 21"/>
          <p:cNvSpPr txBox="1"/>
          <p:nvPr/>
        </p:nvSpPr>
        <p:spPr>
          <a:xfrm>
            <a:off x="2530220" y="5204682"/>
            <a:ext cx="2770505" cy="610870"/>
          </a:xfrm>
          <a:prstGeom prst="rect">
            <a:avLst/>
          </a:prstGeom>
        </p:spPr>
        <p:txBody>
          <a:bodyPr vert="horz" wrap="square" lIns="0" tIns="60960" rIns="0" bIns="0" rtlCol="0">
            <a:spAutoFit/>
          </a:bodyPr>
          <a:lstStyle/>
          <a:p>
            <a:pPr marL="299085" marR="0" lvl="0" indent="-286385" algn="l" defTabSz="914400" rtl="0" eaLnBrk="1" fontAlgn="auto" latinLnBrk="0" hangingPunct="1">
              <a:lnSpc>
                <a:spcPct val="100000"/>
              </a:lnSpc>
              <a:spcBef>
                <a:spcPts val="480"/>
              </a:spcBef>
              <a:spcAft>
                <a:spcPts val="0"/>
              </a:spcAft>
              <a:buClrTx/>
              <a:buSzTx/>
              <a:buFontTx/>
              <a:buChar char="•"/>
              <a:tabLst>
                <a:tab pos="299085" algn="l"/>
                <a:tab pos="299720" algn="l"/>
              </a:tabLst>
              <a:defRPr/>
            </a:pPr>
            <a:r>
              <a:rPr kumimoji="0" sz="1600" b="0" i="0" u="none" strike="noStrike" kern="1200" cap="none" spc="-5" normalizeH="0" baseline="0" noProof="0" dirty="0">
                <a:ln>
                  <a:noFill/>
                </a:ln>
                <a:solidFill>
                  <a:srgbClr val="171717"/>
                </a:solidFill>
                <a:effectLst/>
                <a:uLnTx/>
                <a:uFillTx/>
                <a:latin typeface="Arial"/>
                <a:ea typeface="+mn-ea"/>
                <a:cs typeface="Arial"/>
              </a:rPr>
              <a:t>Cross-border</a:t>
            </a:r>
            <a:r>
              <a:rPr kumimoji="0" sz="1600" b="0" i="0" u="none" strike="noStrike" kern="1200" cap="none" spc="-55" normalizeH="0" baseline="0" noProof="0" dirty="0">
                <a:ln>
                  <a:noFill/>
                </a:ln>
                <a:solidFill>
                  <a:srgbClr val="171717"/>
                </a:solidFill>
                <a:effectLst/>
                <a:uLnTx/>
                <a:uFillTx/>
                <a:latin typeface="Arial"/>
                <a:ea typeface="+mn-ea"/>
                <a:cs typeface="Arial"/>
              </a:rPr>
              <a:t> </a:t>
            </a:r>
            <a:r>
              <a:rPr kumimoji="0" sz="1600" b="0" i="0" u="none" strike="noStrike" kern="1200" cap="none" spc="-5" normalizeH="0" baseline="0" noProof="0" dirty="0">
                <a:ln>
                  <a:noFill/>
                </a:ln>
                <a:solidFill>
                  <a:srgbClr val="171717"/>
                </a:solidFill>
                <a:effectLst/>
                <a:uLnTx/>
                <a:uFillTx/>
                <a:latin typeface="Arial"/>
                <a:ea typeface="+mn-ea"/>
                <a:cs typeface="Arial"/>
              </a:rPr>
              <a:t>Transactional</a:t>
            </a:r>
            <a:endParaRPr kumimoji="0" sz="1600" b="0" i="0" u="none" strike="noStrike" kern="1200" cap="none" spc="0" normalizeH="0" baseline="0" noProof="0">
              <a:ln>
                <a:noFill/>
              </a:ln>
              <a:solidFill>
                <a:prstClr val="black"/>
              </a:solidFill>
              <a:effectLst/>
              <a:uLnTx/>
              <a:uFillTx/>
              <a:latin typeface="Arial"/>
              <a:ea typeface="+mn-ea"/>
              <a:cs typeface="Arial"/>
            </a:endParaRPr>
          </a:p>
          <a:p>
            <a:pPr marL="299085" marR="0" lvl="0" indent="0" algn="l" defTabSz="914400" rtl="0" eaLnBrk="1" fontAlgn="auto" latinLnBrk="0" hangingPunct="1">
              <a:lnSpc>
                <a:spcPct val="100000"/>
              </a:lnSpc>
              <a:spcBef>
                <a:spcPts val="380"/>
              </a:spcBef>
              <a:spcAft>
                <a:spcPts val="0"/>
              </a:spcAft>
              <a:buClrTx/>
              <a:buSzTx/>
              <a:buFontTx/>
              <a:buNone/>
              <a:tabLst/>
              <a:defRPr/>
            </a:pPr>
            <a:r>
              <a:rPr kumimoji="0" sz="1600" b="0" i="0" u="none" strike="noStrike" kern="1200" cap="none" spc="0" normalizeH="0" baseline="0" noProof="0" dirty="0">
                <a:ln>
                  <a:noFill/>
                </a:ln>
                <a:solidFill>
                  <a:srgbClr val="171717"/>
                </a:solidFill>
                <a:effectLst/>
                <a:uLnTx/>
                <a:uFillTx/>
                <a:latin typeface="Arial"/>
                <a:ea typeface="+mn-ea"/>
                <a:cs typeface="Arial"/>
              </a:rPr>
              <a:t>Support</a:t>
            </a:r>
            <a:endParaRPr kumimoji="0" sz="1600" b="0" i="0" u="none" strike="noStrike" kern="1200" cap="none" spc="0" normalizeH="0" baseline="0" noProof="0">
              <a:ln>
                <a:noFill/>
              </a:ln>
              <a:solidFill>
                <a:prstClr val="black"/>
              </a:solidFill>
              <a:effectLst/>
              <a:uLnTx/>
              <a:uFillTx/>
              <a:latin typeface="Arial"/>
              <a:ea typeface="+mn-ea"/>
              <a:cs typeface="Arial"/>
            </a:endParaRPr>
          </a:p>
        </p:txBody>
      </p:sp>
      <p:sp>
        <p:nvSpPr>
          <p:cNvPr id="22" name="object 22"/>
          <p:cNvSpPr txBox="1"/>
          <p:nvPr/>
        </p:nvSpPr>
        <p:spPr>
          <a:xfrm>
            <a:off x="2473832" y="3305378"/>
            <a:ext cx="2512060" cy="1489075"/>
          </a:xfrm>
          <a:prstGeom prst="rect">
            <a:avLst/>
          </a:prstGeom>
        </p:spPr>
        <p:txBody>
          <a:bodyPr vert="horz" wrap="square" lIns="0" tIns="60960" rIns="0" bIns="0" rtlCol="0">
            <a:spAutoFit/>
          </a:bodyPr>
          <a:lstStyle/>
          <a:p>
            <a:pPr marL="299085" marR="0" lvl="0" indent="-286385" algn="l" defTabSz="914400" rtl="0" eaLnBrk="1" fontAlgn="auto" latinLnBrk="0" hangingPunct="1">
              <a:lnSpc>
                <a:spcPct val="100000"/>
              </a:lnSpc>
              <a:spcBef>
                <a:spcPts val="480"/>
              </a:spcBef>
              <a:spcAft>
                <a:spcPts val="0"/>
              </a:spcAft>
              <a:buClrTx/>
              <a:buSzTx/>
              <a:buFontTx/>
              <a:buChar char="•"/>
              <a:tabLst>
                <a:tab pos="299085" algn="l"/>
                <a:tab pos="299720" algn="l"/>
              </a:tabLst>
              <a:defRPr/>
            </a:pPr>
            <a:r>
              <a:rPr kumimoji="0" sz="1600" b="0" i="0" u="none" strike="noStrike" kern="1200" cap="none" spc="0" normalizeH="0" baseline="0" noProof="0" dirty="0">
                <a:ln>
                  <a:noFill/>
                </a:ln>
                <a:solidFill>
                  <a:srgbClr val="171717"/>
                </a:solidFill>
                <a:effectLst/>
                <a:uLnTx/>
                <a:uFillTx/>
                <a:latin typeface="Arial"/>
                <a:ea typeface="+mn-ea"/>
                <a:cs typeface="Arial"/>
              </a:rPr>
              <a:t>Audit</a:t>
            </a:r>
            <a:endParaRPr kumimoji="0" sz="1600" b="0" i="0" u="none" strike="noStrike" kern="1200" cap="none" spc="0" normalizeH="0" baseline="0" noProof="0">
              <a:ln>
                <a:noFill/>
              </a:ln>
              <a:solidFill>
                <a:prstClr val="black"/>
              </a:solidFill>
              <a:effectLst/>
              <a:uLnTx/>
              <a:uFillTx/>
              <a:latin typeface="Arial"/>
              <a:ea typeface="+mn-ea"/>
              <a:cs typeface="Arial"/>
            </a:endParaRPr>
          </a:p>
          <a:p>
            <a:pPr marL="299085" marR="0" lvl="0" indent="-286385" algn="l" defTabSz="914400" rtl="0" eaLnBrk="1" fontAlgn="auto" latinLnBrk="0" hangingPunct="1">
              <a:lnSpc>
                <a:spcPct val="100000"/>
              </a:lnSpc>
              <a:spcBef>
                <a:spcPts val="385"/>
              </a:spcBef>
              <a:spcAft>
                <a:spcPts val="0"/>
              </a:spcAft>
              <a:buClrTx/>
              <a:buSzTx/>
              <a:buFontTx/>
              <a:buChar char="•"/>
              <a:tabLst>
                <a:tab pos="299085" algn="l"/>
                <a:tab pos="299720" algn="l"/>
              </a:tabLst>
              <a:defRPr/>
            </a:pPr>
            <a:r>
              <a:rPr kumimoji="0" sz="1600" b="0" i="0" u="none" strike="noStrike" kern="1200" cap="none" spc="0" normalizeH="0" baseline="0" noProof="0" dirty="0">
                <a:ln>
                  <a:noFill/>
                </a:ln>
                <a:solidFill>
                  <a:srgbClr val="171717"/>
                </a:solidFill>
                <a:effectLst/>
                <a:uLnTx/>
                <a:uFillTx/>
                <a:latin typeface="Arial"/>
                <a:ea typeface="+mn-ea"/>
                <a:cs typeface="Arial"/>
              </a:rPr>
              <a:t>Financial</a:t>
            </a:r>
            <a:r>
              <a:rPr kumimoji="0" sz="1600" b="0" i="0" u="none" strike="noStrike" kern="1200" cap="none" spc="-70" normalizeH="0" baseline="0" noProof="0" dirty="0">
                <a:ln>
                  <a:noFill/>
                </a:ln>
                <a:solidFill>
                  <a:srgbClr val="171717"/>
                </a:solidFill>
                <a:effectLst/>
                <a:uLnTx/>
                <a:uFillTx/>
                <a:latin typeface="Arial"/>
                <a:ea typeface="+mn-ea"/>
                <a:cs typeface="Arial"/>
              </a:rPr>
              <a:t> </a:t>
            </a:r>
            <a:r>
              <a:rPr kumimoji="0" sz="1600" b="0" i="0" u="none" strike="noStrike" kern="1200" cap="none" spc="-5" normalizeH="0" baseline="0" noProof="0" dirty="0">
                <a:ln>
                  <a:noFill/>
                </a:ln>
                <a:solidFill>
                  <a:srgbClr val="171717"/>
                </a:solidFill>
                <a:effectLst/>
                <a:uLnTx/>
                <a:uFillTx/>
                <a:latin typeface="Arial"/>
                <a:ea typeface="+mn-ea"/>
                <a:cs typeface="Arial"/>
              </a:rPr>
              <a:t>Review</a:t>
            </a:r>
            <a:endParaRPr kumimoji="0" sz="1600" b="0" i="0" u="none" strike="noStrike" kern="1200" cap="none" spc="0" normalizeH="0" baseline="0" noProof="0">
              <a:ln>
                <a:noFill/>
              </a:ln>
              <a:solidFill>
                <a:prstClr val="black"/>
              </a:solidFill>
              <a:effectLst/>
              <a:uLnTx/>
              <a:uFillTx/>
              <a:latin typeface="Arial"/>
              <a:ea typeface="+mn-ea"/>
              <a:cs typeface="Arial"/>
            </a:endParaRPr>
          </a:p>
          <a:p>
            <a:pPr marL="299085" marR="5080" lvl="0" indent="-286385" algn="l" defTabSz="914400" rtl="0" eaLnBrk="1" fontAlgn="auto" latinLnBrk="0" hangingPunct="1">
              <a:lnSpc>
                <a:spcPct val="120000"/>
              </a:lnSpc>
              <a:spcBef>
                <a:spcPts val="0"/>
              </a:spcBef>
              <a:spcAft>
                <a:spcPts val="0"/>
              </a:spcAft>
              <a:buClrTx/>
              <a:buSzTx/>
              <a:buFontTx/>
              <a:buChar char="•"/>
              <a:tabLst>
                <a:tab pos="299085" algn="l"/>
                <a:tab pos="299720" algn="l"/>
              </a:tabLst>
              <a:defRPr/>
            </a:pPr>
            <a:r>
              <a:rPr kumimoji="0" sz="1600" b="0" i="0" u="none" strike="noStrike" kern="1200" cap="none" spc="0" normalizeH="0" baseline="0" noProof="0" dirty="0">
                <a:ln>
                  <a:noFill/>
                </a:ln>
                <a:solidFill>
                  <a:srgbClr val="171717"/>
                </a:solidFill>
                <a:effectLst/>
                <a:uLnTx/>
                <a:uFillTx/>
                <a:latin typeface="Arial"/>
                <a:ea typeface="+mn-ea"/>
                <a:cs typeface="Arial"/>
              </a:rPr>
              <a:t>Risk Advisory </a:t>
            </a:r>
            <a:r>
              <a:rPr kumimoji="0" sz="1600" b="0" i="0" u="none" strike="noStrike" kern="1200" cap="none" spc="-5" normalizeH="0" baseline="0" noProof="0" dirty="0">
                <a:ln>
                  <a:noFill/>
                </a:ln>
                <a:solidFill>
                  <a:srgbClr val="171717"/>
                </a:solidFill>
                <a:effectLst/>
                <a:uLnTx/>
                <a:uFillTx/>
                <a:latin typeface="Arial"/>
                <a:ea typeface="+mn-ea"/>
                <a:cs typeface="Arial"/>
              </a:rPr>
              <a:t>and</a:t>
            </a:r>
            <a:r>
              <a:rPr kumimoji="0" sz="1600" b="0" i="0" u="none" strike="noStrike" kern="1200" cap="none" spc="-210" normalizeH="0" baseline="0" noProof="0" dirty="0">
                <a:ln>
                  <a:noFill/>
                </a:ln>
                <a:solidFill>
                  <a:srgbClr val="171717"/>
                </a:solidFill>
                <a:effectLst/>
                <a:uLnTx/>
                <a:uFillTx/>
                <a:latin typeface="Arial"/>
                <a:ea typeface="+mn-ea"/>
                <a:cs typeface="Arial"/>
              </a:rPr>
              <a:t> </a:t>
            </a:r>
            <a:r>
              <a:rPr kumimoji="0" sz="1600" b="0" i="0" u="none" strike="noStrike" kern="1200" cap="none" spc="-5" normalizeH="0" baseline="0" noProof="0" dirty="0">
                <a:ln>
                  <a:noFill/>
                </a:ln>
                <a:solidFill>
                  <a:srgbClr val="171717"/>
                </a:solidFill>
                <a:effectLst/>
                <a:uLnTx/>
                <a:uFillTx/>
                <a:latin typeface="Arial"/>
                <a:ea typeface="+mn-ea"/>
                <a:cs typeface="Arial"/>
              </a:rPr>
              <a:t>Fraud  </a:t>
            </a:r>
            <a:r>
              <a:rPr kumimoji="0" sz="1600" b="0" i="0" u="none" strike="noStrike" kern="1200" cap="none" spc="0" normalizeH="0" baseline="0" noProof="0" dirty="0">
                <a:ln>
                  <a:noFill/>
                </a:ln>
                <a:solidFill>
                  <a:srgbClr val="171717"/>
                </a:solidFill>
                <a:effectLst/>
                <a:uLnTx/>
                <a:uFillTx/>
                <a:latin typeface="Arial"/>
                <a:ea typeface="+mn-ea"/>
                <a:cs typeface="Arial"/>
              </a:rPr>
              <a:t>Investigation</a:t>
            </a:r>
            <a:endParaRPr kumimoji="0" sz="1600" b="0" i="0" u="none" strike="noStrike" kern="1200" cap="none" spc="0" normalizeH="0" baseline="0" noProof="0">
              <a:ln>
                <a:noFill/>
              </a:ln>
              <a:solidFill>
                <a:prstClr val="black"/>
              </a:solidFill>
              <a:effectLst/>
              <a:uLnTx/>
              <a:uFillTx/>
              <a:latin typeface="Arial"/>
              <a:ea typeface="+mn-ea"/>
              <a:cs typeface="Arial"/>
            </a:endParaRPr>
          </a:p>
          <a:p>
            <a:pPr marL="299085" marR="0" lvl="0" indent="-286385" algn="l" defTabSz="914400" rtl="0" eaLnBrk="1" fontAlgn="auto" latinLnBrk="0" hangingPunct="1">
              <a:lnSpc>
                <a:spcPct val="100000"/>
              </a:lnSpc>
              <a:spcBef>
                <a:spcPts val="385"/>
              </a:spcBef>
              <a:spcAft>
                <a:spcPts val="0"/>
              </a:spcAft>
              <a:buClrTx/>
              <a:buSzTx/>
              <a:buFontTx/>
              <a:buChar char="•"/>
              <a:tabLst>
                <a:tab pos="299085" algn="l"/>
                <a:tab pos="299720" algn="l"/>
              </a:tabLst>
              <a:defRPr/>
            </a:pPr>
            <a:r>
              <a:rPr kumimoji="0" sz="1600" b="0" i="0" u="none" strike="noStrike" kern="1200" cap="none" spc="-5" normalizeH="0" baseline="0" noProof="0" dirty="0">
                <a:ln>
                  <a:noFill/>
                </a:ln>
                <a:solidFill>
                  <a:srgbClr val="171717"/>
                </a:solidFill>
                <a:effectLst/>
                <a:uLnTx/>
                <a:uFillTx/>
                <a:latin typeface="Arial"/>
                <a:ea typeface="+mn-ea"/>
                <a:cs typeface="Arial"/>
              </a:rPr>
              <a:t>Due </a:t>
            </a:r>
            <a:r>
              <a:rPr kumimoji="0" sz="1600" b="0" i="0" u="none" strike="noStrike" kern="1200" cap="none" spc="0" normalizeH="0" baseline="0" noProof="0" dirty="0">
                <a:ln>
                  <a:noFill/>
                </a:ln>
                <a:solidFill>
                  <a:srgbClr val="171717"/>
                </a:solidFill>
                <a:effectLst/>
                <a:uLnTx/>
                <a:uFillTx/>
                <a:latin typeface="Arial"/>
                <a:ea typeface="+mn-ea"/>
                <a:cs typeface="Arial"/>
              </a:rPr>
              <a:t>Diligence</a:t>
            </a:r>
            <a:endParaRPr kumimoji="0" sz="1600" b="0" i="0" u="none" strike="noStrike" kern="1200" cap="none" spc="0" normalizeH="0" baseline="0" noProof="0">
              <a:ln>
                <a:noFill/>
              </a:ln>
              <a:solidFill>
                <a:prstClr val="black"/>
              </a:solidFill>
              <a:effectLst/>
              <a:uLnTx/>
              <a:uFillTx/>
              <a:latin typeface="Arial"/>
              <a:ea typeface="+mn-ea"/>
              <a:cs typeface="Arial"/>
            </a:endParaRPr>
          </a:p>
        </p:txBody>
      </p:sp>
      <p:sp>
        <p:nvSpPr>
          <p:cNvPr id="23" name="object 23"/>
          <p:cNvSpPr txBox="1"/>
          <p:nvPr/>
        </p:nvSpPr>
        <p:spPr>
          <a:xfrm>
            <a:off x="7443343" y="1246073"/>
            <a:ext cx="2743835" cy="610870"/>
          </a:xfrm>
          <a:prstGeom prst="rect">
            <a:avLst/>
          </a:prstGeom>
        </p:spPr>
        <p:txBody>
          <a:bodyPr vert="horz" wrap="square" lIns="0" tIns="60960" rIns="0" bIns="0" rtlCol="0">
            <a:spAutoFit/>
          </a:bodyPr>
          <a:lstStyle/>
          <a:p>
            <a:pPr marL="299085" marR="0" lvl="0" indent="-286385" algn="l" defTabSz="914400" rtl="0" eaLnBrk="1" fontAlgn="auto" latinLnBrk="0" hangingPunct="1">
              <a:lnSpc>
                <a:spcPct val="100000"/>
              </a:lnSpc>
              <a:spcBef>
                <a:spcPts val="480"/>
              </a:spcBef>
              <a:spcAft>
                <a:spcPts val="0"/>
              </a:spcAft>
              <a:buClrTx/>
              <a:buSzTx/>
              <a:buFontTx/>
              <a:buChar char="•"/>
              <a:tabLst>
                <a:tab pos="299085" algn="l"/>
                <a:tab pos="299720" algn="l"/>
              </a:tabLst>
              <a:defRPr/>
            </a:pPr>
            <a:r>
              <a:rPr kumimoji="0" sz="1600" b="0" i="0" u="none" strike="noStrike" kern="1200" cap="none" spc="0" normalizeH="0" baseline="0" noProof="0" dirty="0">
                <a:ln>
                  <a:noFill/>
                </a:ln>
                <a:solidFill>
                  <a:srgbClr val="171717"/>
                </a:solidFill>
                <a:effectLst/>
                <a:uLnTx/>
                <a:uFillTx/>
                <a:latin typeface="Arial"/>
                <a:ea typeface="+mn-ea"/>
                <a:cs typeface="Arial"/>
              </a:rPr>
              <a:t>Accounting </a:t>
            </a:r>
            <a:r>
              <a:rPr kumimoji="0" sz="1600" b="0" i="0" u="none" strike="noStrike" kern="1200" cap="none" spc="5" normalizeH="0" baseline="0" noProof="0" dirty="0">
                <a:ln>
                  <a:noFill/>
                </a:ln>
                <a:solidFill>
                  <a:srgbClr val="171717"/>
                </a:solidFill>
                <a:effectLst/>
                <a:uLnTx/>
                <a:uFillTx/>
                <a:latin typeface="Arial"/>
                <a:ea typeface="+mn-ea"/>
                <a:cs typeface="Arial"/>
              </a:rPr>
              <a:t>&amp;</a:t>
            </a:r>
            <a:r>
              <a:rPr kumimoji="0" sz="1600" b="0" i="0" u="none" strike="noStrike" kern="1200" cap="none" spc="-135" normalizeH="0" baseline="0" noProof="0" dirty="0">
                <a:ln>
                  <a:noFill/>
                </a:ln>
                <a:solidFill>
                  <a:srgbClr val="171717"/>
                </a:solidFill>
                <a:effectLst/>
                <a:uLnTx/>
                <a:uFillTx/>
                <a:latin typeface="Arial"/>
                <a:ea typeface="+mn-ea"/>
                <a:cs typeface="Arial"/>
              </a:rPr>
              <a:t> </a:t>
            </a:r>
            <a:r>
              <a:rPr kumimoji="0" sz="1600" b="0" i="0" u="none" strike="noStrike" kern="1200" cap="none" spc="0" normalizeH="0" baseline="0" noProof="0" dirty="0">
                <a:ln>
                  <a:noFill/>
                </a:ln>
                <a:solidFill>
                  <a:srgbClr val="171717"/>
                </a:solidFill>
                <a:effectLst/>
                <a:uLnTx/>
                <a:uFillTx/>
                <a:latin typeface="Arial"/>
                <a:ea typeface="+mn-ea"/>
                <a:cs typeface="Arial"/>
              </a:rPr>
              <a:t>Bookkeeping</a:t>
            </a:r>
            <a:endParaRPr kumimoji="0" sz="1600" b="0" i="0" u="none" strike="noStrike" kern="1200" cap="none" spc="0" normalizeH="0" baseline="0" noProof="0">
              <a:ln>
                <a:noFill/>
              </a:ln>
              <a:solidFill>
                <a:prstClr val="black"/>
              </a:solidFill>
              <a:effectLst/>
              <a:uLnTx/>
              <a:uFillTx/>
              <a:latin typeface="Arial"/>
              <a:ea typeface="+mn-ea"/>
              <a:cs typeface="Arial"/>
            </a:endParaRPr>
          </a:p>
          <a:p>
            <a:pPr marL="299085" marR="0" lvl="0" indent="-286385" algn="l" defTabSz="914400" rtl="0" eaLnBrk="1" fontAlgn="auto" latinLnBrk="0" hangingPunct="1">
              <a:lnSpc>
                <a:spcPct val="100000"/>
              </a:lnSpc>
              <a:spcBef>
                <a:spcPts val="385"/>
              </a:spcBef>
              <a:spcAft>
                <a:spcPts val="0"/>
              </a:spcAft>
              <a:buClrTx/>
              <a:buSzTx/>
              <a:buFontTx/>
              <a:buChar char="•"/>
              <a:tabLst>
                <a:tab pos="299085" algn="l"/>
                <a:tab pos="299720" algn="l"/>
              </a:tabLst>
              <a:defRPr/>
            </a:pPr>
            <a:r>
              <a:rPr kumimoji="0" sz="1600" b="0" i="0" u="none" strike="noStrike" kern="1200" cap="none" spc="-10" normalizeH="0" baseline="0" noProof="0" dirty="0">
                <a:ln>
                  <a:noFill/>
                </a:ln>
                <a:solidFill>
                  <a:srgbClr val="171717"/>
                </a:solidFill>
                <a:effectLst/>
                <a:uLnTx/>
                <a:uFillTx/>
                <a:latin typeface="Arial"/>
                <a:ea typeface="+mn-ea"/>
                <a:cs typeface="Arial"/>
              </a:rPr>
              <a:t>Treasury</a:t>
            </a:r>
            <a:r>
              <a:rPr kumimoji="0" sz="1600" b="0" i="0" u="none" strike="noStrike" kern="1200" cap="none" spc="-35" normalizeH="0" baseline="0" noProof="0" dirty="0">
                <a:ln>
                  <a:noFill/>
                </a:ln>
                <a:solidFill>
                  <a:srgbClr val="171717"/>
                </a:solidFill>
                <a:effectLst/>
                <a:uLnTx/>
                <a:uFillTx/>
                <a:latin typeface="Arial"/>
                <a:ea typeface="+mn-ea"/>
                <a:cs typeface="Arial"/>
              </a:rPr>
              <a:t> </a:t>
            </a:r>
            <a:r>
              <a:rPr kumimoji="0" sz="1600" b="0" i="0" u="none" strike="noStrike" kern="1200" cap="none" spc="-5" normalizeH="0" baseline="0" noProof="0" dirty="0">
                <a:ln>
                  <a:noFill/>
                </a:ln>
                <a:solidFill>
                  <a:srgbClr val="171717"/>
                </a:solidFill>
                <a:effectLst/>
                <a:uLnTx/>
                <a:uFillTx/>
                <a:latin typeface="Arial"/>
                <a:ea typeface="+mn-ea"/>
                <a:cs typeface="Arial"/>
              </a:rPr>
              <a:t>Management</a:t>
            </a:r>
            <a:endParaRPr kumimoji="0" sz="1600" b="0" i="0" u="none" strike="noStrike" kern="1200" cap="none" spc="0" normalizeH="0" baseline="0" noProof="0">
              <a:ln>
                <a:noFill/>
              </a:ln>
              <a:solidFill>
                <a:prstClr val="black"/>
              </a:solidFill>
              <a:effectLst/>
              <a:uLnTx/>
              <a:uFillTx/>
              <a:latin typeface="Arial"/>
              <a:ea typeface="+mn-ea"/>
              <a:cs typeface="Arial"/>
            </a:endParaRPr>
          </a:p>
        </p:txBody>
      </p:sp>
      <p:sp>
        <p:nvSpPr>
          <p:cNvPr id="24" name="object 24"/>
          <p:cNvSpPr txBox="1"/>
          <p:nvPr/>
        </p:nvSpPr>
        <p:spPr>
          <a:xfrm>
            <a:off x="7426832" y="2155133"/>
            <a:ext cx="2815590" cy="1196340"/>
          </a:xfrm>
          <a:prstGeom prst="rect">
            <a:avLst/>
          </a:prstGeom>
        </p:spPr>
        <p:txBody>
          <a:bodyPr vert="horz" wrap="square" lIns="0" tIns="60960" rIns="0" bIns="0" rtlCol="0">
            <a:spAutoFit/>
          </a:bodyPr>
          <a:lstStyle/>
          <a:p>
            <a:pPr marL="299085" marR="0" lvl="0" indent="-286385" algn="l" defTabSz="914400" rtl="0" eaLnBrk="1" fontAlgn="auto" latinLnBrk="0" hangingPunct="1">
              <a:lnSpc>
                <a:spcPct val="100000"/>
              </a:lnSpc>
              <a:spcBef>
                <a:spcPts val="480"/>
              </a:spcBef>
              <a:spcAft>
                <a:spcPts val="0"/>
              </a:spcAft>
              <a:buClrTx/>
              <a:buSzTx/>
              <a:buFontTx/>
              <a:buChar char="•"/>
              <a:tabLst>
                <a:tab pos="299085" algn="l"/>
                <a:tab pos="299720" algn="l"/>
              </a:tabLst>
              <a:defRPr/>
            </a:pPr>
            <a:r>
              <a:rPr kumimoji="0" sz="1600" b="0" i="0" u="none" strike="noStrike" kern="1200" cap="none" spc="-5" normalizeH="0" baseline="0" noProof="0" dirty="0">
                <a:ln>
                  <a:noFill/>
                </a:ln>
                <a:solidFill>
                  <a:srgbClr val="171717"/>
                </a:solidFill>
                <a:effectLst/>
                <a:uLnTx/>
                <a:uFillTx/>
                <a:latin typeface="Arial"/>
                <a:ea typeface="+mn-ea"/>
                <a:cs typeface="Arial"/>
              </a:rPr>
              <a:t>Corporate </a:t>
            </a:r>
            <a:r>
              <a:rPr kumimoji="0" sz="1600" b="0" i="0" u="none" strike="noStrike" kern="1200" cap="none" spc="-60" normalizeH="0" baseline="0" noProof="0" dirty="0">
                <a:ln>
                  <a:noFill/>
                </a:ln>
                <a:solidFill>
                  <a:srgbClr val="171717"/>
                </a:solidFill>
                <a:effectLst/>
                <a:uLnTx/>
                <a:uFillTx/>
                <a:latin typeface="Arial"/>
                <a:ea typeface="+mn-ea"/>
                <a:cs typeface="Arial"/>
              </a:rPr>
              <a:t>Tax </a:t>
            </a:r>
            <a:r>
              <a:rPr kumimoji="0" sz="1600" b="0" i="0" u="none" strike="noStrike" kern="1200" cap="none" spc="0" normalizeH="0" baseline="0" noProof="0" dirty="0">
                <a:ln>
                  <a:noFill/>
                </a:ln>
                <a:solidFill>
                  <a:srgbClr val="171717"/>
                </a:solidFill>
                <a:effectLst/>
                <a:uLnTx/>
                <a:uFillTx/>
                <a:latin typeface="Arial"/>
                <a:ea typeface="+mn-ea"/>
                <a:cs typeface="Arial"/>
              </a:rPr>
              <a:t>Structuring</a:t>
            </a:r>
            <a:r>
              <a:rPr kumimoji="0" sz="1600" b="0" i="0" u="none" strike="noStrike" kern="1200" cap="none" spc="-80" normalizeH="0" baseline="0" noProof="0" dirty="0">
                <a:ln>
                  <a:noFill/>
                </a:ln>
                <a:solidFill>
                  <a:srgbClr val="171717"/>
                </a:solidFill>
                <a:effectLst/>
                <a:uLnTx/>
                <a:uFillTx/>
                <a:latin typeface="Arial"/>
                <a:ea typeface="+mn-ea"/>
                <a:cs typeface="Arial"/>
              </a:rPr>
              <a:t> </a:t>
            </a:r>
            <a:r>
              <a:rPr kumimoji="0" sz="1600" b="0" i="0" u="none" strike="noStrike" kern="1200" cap="none" spc="5" normalizeH="0" baseline="0" noProof="0" dirty="0">
                <a:ln>
                  <a:noFill/>
                </a:ln>
                <a:solidFill>
                  <a:srgbClr val="171717"/>
                </a:solidFill>
                <a:effectLst/>
                <a:uLnTx/>
                <a:uFillTx/>
                <a:latin typeface="Arial"/>
                <a:ea typeface="+mn-ea"/>
                <a:cs typeface="Arial"/>
              </a:rPr>
              <a:t>&amp;</a:t>
            </a:r>
            <a:endParaRPr kumimoji="0" sz="1600" b="0" i="0" u="none" strike="noStrike" kern="1200" cap="none" spc="0" normalizeH="0" baseline="0" noProof="0">
              <a:ln>
                <a:noFill/>
              </a:ln>
              <a:solidFill>
                <a:prstClr val="black"/>
              </a:solidFill>
              <a:effectLst/>
              <a:uLnTx/>
              <a:uFillTx/>
              <a:latin typeface="Arial"/>
              <a:ea typeface="+mn-ea"/>
              <a:cs typeface="Arial"/>
            </a:endParaRPr>
          </a:p>
          <a:p>
            <a:pPr marL="299085" marR="0" lvl="0" indent="0" algn="l" defTabSz="914400" rtl="0" eaLnBrk="1" fontAlgn="auto" latinLnBrk="0" hangingPunct="1">
              <a:lnSpc>
                <a:spcPct val="100000"/>
              </a:lnSpc>
              <a:spcBef>
                <a:spcPts val="380"/>
              </a:spcBef>
              <a:spcAft>
                <a:spcPts val="0"/>
              </a:spcAft>
              <a:buClrTx/>
              <a:buSzTx/>
              <a:buFontTx/>
              <a:buNone/>
              <a:tabLst/>
              <a:defRPr/>
            </a:pPr>
            <a:r>
              <a:rPr kumimoji="0" sz="1600" b="0" i="0" u="none" strike="noStrike" kern="1200" cap="none" spc="0" normalizeH="0" baseline="0" noProof="0" dirty="0">
                <a:ln>
                  <a:noFill/>
                </a:ln>
                <a:solidFill>
                  <a:srgbClr val="171717"/>
                </a:solidFill>
                <a:effectLst/>
                <a:uLnTx/>
                <a:uFillTx/>
                <a:latin typeface="Arial"/>
                <a:ea typeface="+mn-ea"/>
                <a:cs typeface="Arial"/>
              </a:rPr>
              <a:t>Compliance</a:t>
            </a:r>
            <a:endParaRPr kumimoji="0" sz="1600" b="0" i="0" u="none" strike="noStrike" kern="1200" cap="none" spc="0" normalizeH="0" baseline="0" noProof="0">
              <a:ln>
                <a:noFill/>
              </a:ln>
              <a:solidFill>
                <a:prstClr val="black"/>
              </a:solidFill>
              <a:effectLst/>
              <a:uLnTx/>
              <a:uFillTx/>
              <a:latin typeface="Arial"/>
              <a:ea typeface="+mn-ea"/>
              <a:cs typeface="Arial"/>
            </a:endParaRPr>
          </a:p>
          <a:p>
            <a:pPr marL="299085" marR="0" lvl="0" indent="-286385" algn="l" defTabSz="914400" rtl="0" eaLnBrk="1" fontAlgn="auto" latinLnBrk="0" hangingPunct="1">
              <a:lnSpc>
                <a:spcPct val="100000"/>
              </a:lnSpc>
              <a:spcBef>
                <a:spcPts val="390"/>
              </a:spcBef>
              <a:spcAft>
                <a:spcPts val="0"/>
              </a:spcAft>
              <a:buClrTx/>
              <a:buSzTx/>
              <a:buFontTx/>
              <a:buChar char="•"/>
              <a:tabLst>
                <a:tab pos="299085" algn="l"/>
                <a:tab pos="299720" algn="l"/>
              </a:tabLst>
              <a:defRPr/>
            </a:pPr>
            <a:r>
              <a:rPr kumimoji="0" sz="1600" b="0" i="0" u="none" strike="noStrike" kern="1200" cap="none" spc="-10" normalizeH="0" baseline="0" noProof="0" dirty="0">
                <a:ln>
                  <a:noFill/>
                </a:ln>
                <a:solidFill>
                  <a:srgbClr val="171717"/>
                </a:solidFill>
                <a:effectLst/>
                <a:uLnTx/>
                <a:uFillTx/>
                <a:latin typeface="Arial"/>
                <a:ea typeface="+mn-ea"/>
                <a:cs typeface="Arial"/>
              </a:rPr>
              <a:t>Transfer</a:t>
            </a:r>
            <a:r>
              <a:rPr kumimoji="0" sz="1600" b="0" i="0" u="none" strike="noStrike" kern="1200" cap="none" spc="-25" normalizeH="0" baseline="0" noProof="0" dirty="0">
                <a:ln>
                  <a:noFill/>
                </a:ln>
                <a:solidFill>
                  <a:srgbClr val="171717"/>
                </a:solidFill>
                <a:effectLst/>
                <a:uLnTx/>
                <a:uFillTx/>
                <a:latin typeface="Arial"/>
                <a:ea typeface="+mn-ea"/>
                <a:cs typeface="Arial"/>
              </a:rPr>
              <a:t> </a:t>
            </a:r>
            <a:r>
              <a:rPr kumimoji="0" sz="1600" b="0" i="0" u="none" strike="noStrike" kern="1200" cap="none" spc="0" normalizeH="0" baseline="0" noProof="0" dirty="0">
                <a:ln>
                  <a:noFill/>
                </a:ln>
                <a:solidFill>
                  <a:srgbClr val="171717"/>
                </a:solidFill>
                <a:effectLst/>
                <a:uLnTx/>
                <a:uFillTx/>
                <a:latin typeface="Arial"/>
                <a:ea typeface="+mn-ea"/>
                <a:cs typeface="Arial"/>
              </a:rPr>
              <a:t>Pricing</a:t>
            </a:r>
            <a:endParaRPr kumimoji="0" sz="1600" b="0" i="0" u="none" strike="noStrike" kern="1200" cap="none" spc="0" normalizeH="0" baseline="0" noProof="0">
              <a:ln>
                <a:noFill/>
              </a:ln>
              <a:solidFill>
                <a:prstClr val="black"/>
              </a:solidFill>
              <a:effectLst/>
              <a:uLnTx/>
              <a:uFillTx/>
              <a:latin typeface="Arial"/>
              <a:ea typeface="+mn-ea"/>
              <a:cs typeface="Arial"/>
            </a:endParaRPr>
          </a:p>
          <a:p>
            <a:pPr marL="299085" marR="0" lvl="0" indent="-286385" algn="l" defTabSz="914400" rtl="0" eaLnBrk="1" fontAlgn="auto" latinLnBrk="0" hangingPunct="1">
              <a:lnSpc>
                <a:spcPct val="100000"/>
              </a:lnSpc>
              <a:spcBef>
                <a:spcPts val="380"/>
              </a:spcBef>
              <a:spcAft>
                <a:spcPts val="0"/>
              </a:spcAft>
              <a:buClrTx/>
              <a:buSzTx/>
              <a:buFontTx/>
              <a:buChar char="•"/>
              <a:tabLst>
                <a:tab pos="299085" algn="l"/>
                <a:tab pos="299720" algn="l"/>
              </a:tabLst>
              <a:defRPr/>
            </a:pPr>
            <a:r>
              <a:rPr kumimoji="0" sz="1600" b="0" i="0" u="none" strike="noStrike" kern="1200" cap="none" spc="-5" normalizeH="0" baseline="0" noProof="0" dirty="0">
                <a:ln>
                  <a:noFill/>
                </a:ln>
                <a:solidFill>
                  <a:srgbClr val="171717"/>
                </a:solidFill>
                <a:effectLst/>
                <a:uLnTx/>
                <a:uFillTx/>
                <a:latin typeface="Arial"/>
                <a:ea typeface="+mn-ea"/>
                <a:cs typeface="Arial"/>
              </a:rPr>
              <a:t>Individual </a:t>
            </a:r>
            <a:r>
              <a:rPr kumimoji="0" sz="1600" b="0" i="0" u="none" strike="noStrike" kern="1200" cap="none" spc="5" normalizeH="0" baseline="0" noProof="0" dirty="0">
                <a:ln>
                  <a:noFill/>
                </a:ln>
                <a:solidFill>
                  <a:srgbClr val="171717"/>
                </a:solidFill>
                <a:effectLst/>
                <a:uLnTx/>
                <a:uFillTx/>
                <a:latin typeface="Arial"/>
                <a:ea typeface="+mn-ea"/>
                <a:cs typeface="Arial"/>
              </a:rPr>
              <a:t>Income</a:t>
            </a:r>
            <a:r>
              <a:rPr kumimoji="0" sz="1600" b="0" i="0" u="none" strike="noStrike" kern="1200" cap="none" spc="-110" normalizeH="0" baseline="0" noProof="0" dirty="0">
                <a:ln>
                  <a:noFill/>
                </a:ln>
                <a:solidFill>
                  <a:srgbClr val="171717"/>
                </a:solidFill>
                <a:effectLst/>
                <a:uLnTx/>
                <a:uFillTx/>
                <a:latin typeface="Arial"/>
                <a:ea typeface="+mn-ea"/>
                <a:cs typeface="Arial"/>
              </a:rPr>
              <a:t> </a:t>
            </a:r>
            <a:r>
              <a:rPr kumimoji="0" sz="1600" b="0" i="0" u="none" strike="noStrike" kern="1200" cap="none" spc="-55" normalizeH="0" baseline="0" noProof="0" dirty="0">
                <a:ln>
                  <a:noFill/>
                </a:ln>
                <a:solidFill>
                  <a:srgbClr val="171717"/>
                </a:solidFill>
                <a:effectLst/>
                <a:uLnTx/>
                <a:uFillTx/>
                <a:latin typeface="Arial"/>
                <a:ea typeface="+mn-ea"/>
                <a:cs typeface="Arial"/>
              </a:rPr>
              <a:t>Tax</a:t>
            </a:r>
            <a:endParaRPr kumimoji="0" sz="1600" b="0" i="0" u="none" strike="noStrike" kern="1200" cap="none" spc="0" normalizeH="0" baseline="0" noProof="0">
              <a:ln>
                <a:noFill/>
              </a:ln>
              <a:solidFill>
                <a:prstClr val="black"/>
              </a:solidFill>
              <a:effectLst/>
              <a:uLnTx/>
              <a:uFillTx/>
              <a:latin typeface="Arial"/>
              <a:ea typeface="+mn-ea"/>
              <a:cs typeface="Arial"/>
            </a:endParaRPr>
          </a:p>
        </p:txBody>
      </p:sp>
      <p:sp>
        <p:nvSpPr>
          <p:cNvPr id="25" name="object 25"/>
          <p:cNvSpPr txBox="1"/>
          <p:nvPr/>
        </p:nvSpPr>
        <p:spPr>
          <a:xfrm>
            <a:off x="7443343" y="3747078"/>
            <a:ext cx="2440940" cy="903605"/>
          </a:xfrm>
          <a:prstGeom prst="rect">
            <a:avLst/>
          </a:prstGeom>
        </p:spPr>
        <p:txBody>
          <a:bodyPr vert="horz" wrap="square" lIns="0" tIns="60960" rIns="0" bIns="0" rtlCol="0">
            <a:spAutoFit/>
          </a:bodyPr>
          <a:lstStyle/>
          <a:p>
            <a:pPr marL="299085" marR="0" lvl="0" indent="-286385" algn="l" defTabSz="914400" rtl="0" eaLnBrk="1" fontAlgn="auto" latinLnBrk="0" hangingPunct="1">
              <a:lnSpc>
                <a:spcPct val="100000"/>
              </a:lnSpc>
              <a:spcBef>
                <a:spcPts val="480"/>
              </a:spcBef>
              <a:spcAft>
                <a:spcPts val="0"/>
              </a:spcAft>
              <a:buClrTx/>
              <a:buSzTx/>
              <a:buFontTx/>
              <a:buChar char="•"/>
              <a:tabLst>
                <a:tab pos="299085" algn="l"/>
                <a:tab pos="299720" algn="l"/>
              </a:tabLst>
              <a:defRPr/>
            </a:pPr>
            <a:r>
              <a:rPr kumimoji="0" sz="1600" b="0" i="0" u="none" strike="noStrike" kern="1200" cap="none" spc="0" normalizeH="0" baseline="0" noProof="0" dirty="0">
                <a:ln>
                  <a:noFill/>
                </a:ln>
                <a:solidFill>
                  <a:srgbClr val="171717"/>
                </a:solidFill>
                <a:effectLst/>
                <a:uLnTx/>
                <a:uFillTx/>
                <a:latin typeface="Arial"/>
                <a:ea typeface="+mn-ea"/>
                <a:cs typeface="Arial"/>
              </a:rPr>
              <a:t>HR</a:t>
            </a:r>
            <a:r>
              <a:rPr kumimoji="0" sz="1600" b="0" i="0" u="none" strike="noStrike" kern="1200" cap="none" spc="-100" normalizeH="0" baseline="0" noProof="0" dirty="0">
                <a:ln>
                  <a:noFill/>
                </a:ln>
                <a:solidFill>
                  <a:srgbClr val="171717"/>
                </a:solidFill>
                <a:effectLst/>
                <a:uLnTx/>
                <a:uFillTx/>
                <a:latin typeface="Arial"/>
                <a:ea typeface="+mn-ea"/>
                <a:cs typeface="Arial"/>
              </a:rPr>
              <a:t> </a:t>
            </a:r>
            <a:r>
              <a:rPr kumimoji="0" sz="1600" b="0" i="0" u="none" strike="noStrike" kern="1200" cap="none" spc="0" normalizeH="0" baseline="0" noProof="0" dirty="0">
                <a:ln>
                  <a:noFill/>
                </a:ln>
                <a:solidFill>
                  <a:srgbClr val="171717"/>
                </a:solidFill>
                <a:effectLst/>
                <a:uLnTx/>
                <a:uFillTx/>
                <a:latin typeface="Arial"/>
                <a:ea typeface="+mn-ea"/>
                <a:cs typeface="Arial"/>
              </a:rPr>
              <a:t>Administration</a:t>
            </a:r>
            <a:endParaRPr kumimoji="0" sz="1600" b="0" i="0" u="none" strike="noStrike" kern="1200" cap="none" spc="0" normalizeH="0" baseline="0" noProof="0">
              <a:ln>
                <a:noFill/>
              </a:ln>
              <a:solidFill>
                <a:prstClr val="black"/>
              </a:solidFill>
              <a:effectLst/>
              <a:uLnTx/>
              <a:uFillTx/>
              <a:latin typeface="Arial"/>
              <a:ea typeface="+mn-ea"/>
              <a:cs typeface="Arial"/>
            </a:endParaRPr>
          </a:p>
          <a:p>
            <a:pPr marL="299085" marR="0" lvl="0" indent="-286385" algn="l" defTabSz="914400" rtl="0" eaLnBrk="1" fontAlgn="auto" latinLnBrk="0" hangingPunct="1">
              <a:lnSpc>
                <a:spcPct val="100000"/>
              </a:lnSpc>
              <a:spcBef>
                <a:spcPts val="380"/>
              </a:spcBef>
              <a:spcAft>
                <a:spcPts val="0"/>
              </a:spcAft>
              <a:buClrTx/>
              <a:buSzTx/>
              <a:buFontTx/>
              <a:buChar char="•"/>
              <a:tabLst>
                <a:tab pos="299085" algn="l"/>
                <a:tab pos="299720" algn="l"/>
              </a:tabLst>
              <a:defRPr/>
            </a:pPr>
            <a:r>
              <a:rPr kumimoji="0" sz="1600" b="0" i="0" u="none" strike="noStrike" kern="1200" cap="none" spc="-5" normalizeH="0" baseline="0" noProof="0" dirty="0">
                <a:ln>
                  <a:noFill/>
                </a:ln>
                <a:solidFill>
                  <a:srgbClr val="171717"/>
                </a:solidFill>
                <a:effectLst/>
                <a:uLnTx/>
                <a:uFillTx/>
                <a:latin typeface="Arial"/>
                <a:ea typeface="+mn-ea"/>
                <a:cs typeface="Arial"/>
              </a:rPr>
              <a:t>Payroll</a:t>
            </a:r>
            <a:r>
              <a:rPr kumimoji="0" sz="1600" b="0" i="0" u="none" strike="noStrike" kern="1200" cap="none" spc="-15" normalizeH="0" baseline="0" noProof="0" dirty="0">
                <a:ln>
                  <a:noFill/>
                </a:ln>
                <a:solidFill>
                  <a:srgbClr val="171717"/>
                </a:solidFill>
                <a:effectLst/>
                <a:uLnTx/>
                <a:uFillTx/>
                <a:latin typeface="Arial"/>
                <a:ea typeface="+mn-ea"/>
                <a:cs typeface="Arial"/>
              </a:rPr>
              <a:t> </a:t>
            </a:r>
            <a:r>
              <a:rPr kumimoji="0" sz="1600" b="0" i="0" u="none" strike="noStrike" kern="1200" cap="none" spc="0" normalizeH="0" baseline="0" noProof="0" dirty="0">
                <a:ln>
                  <a:noFill/>
                </a:ln>
                <a:solidFill>
                  <a:srgbClr val="171717"/>
                </a:solidFill>
                <a:effectLst/>
                <a:uLnTx/>
                <a:uFillTx/>
                <a:latin typeface="Arial"/>
                <a:ea typeface="+mn-ea"/>
                <a:cs typeface="Arial"/>
              </a:rPr>
              <a:t>Service</a:t>
            </a:r>
            <a:endParaRPr kumimoji="0" sz="1600" b="0" i="0" u="none" strike="noStrike" kern="1200" cap="none" spc="0" normalizeH="0" baseline="0" noProof="0">
              <a:ln>
                <a:noFill/>
              </a:ln>
              <a:solidFill>
                <a:prstClr val="black"/>
              </a:solidFill>
              <a:effectLst/>
              <a:uLnTx/>
              <a:uFillTx/>
              <a:latin typeface="Arial"/>
              <a:ea typeface="+mn-ea"/>
              <a:cs typeface="Arial"/>
            </a:endParaRPr>
          </a:p>
          <a:p>
            <a:pPr marL="299085" marR="0" lvl="0" indent="-286385" algn="l" defTabSz="914400" rtl="0" eaLnBrk="1" fontAlgn="auto" latinLnBrk="0" hangingPunct="1">
              <a:lnSpc>
                <a:spcPct val="100000"/>
              </a:lnSpc>
              <a:spcBef>
                <a:spcPts val="390"/>
              </a:spcBef>
              <a:spcAft>
                <a:spcPts val="0"/>
              </a:spcAft>
              <a:buClrTx/>
              <a:buSzTx/>
              <a:buFontTx/>
              <a:buChar char="•"/>
              <a:tabLst>
                <a:tab pos="299085" algn="l"/>
                <a:tab pos="299720" algn="l"/>
              </a:tabLst>
              <a:defRPr/>
            </a:pPr>
            <a:r>
              <a:rPr kumimoji="0" sz="1600" b="0" i="0" u="none" strike="noStrike" kern="1200" cap="none" spc="0" normalizeH="0" baseline="0" noProof="0" dirty="0">
                <a:ln>
                  <a:noFill/>
                </a:ln>
                <a:solidFill>
                  <a:srgbClr val="171717"/>
                </a:solidFill>
                <a:effectLst/>
                <a:uLnTx/>
                <a:uFillTx/>
                <a:latin typeface="Arial"/>
                <a:ea typeface="+mn-ea"/>
                <a:cs typeface="Arial"/>
              </a:rPr>
              <a:t>Recruitment</a:t>
            </a:r>
            <a:r>
              <a:rPr kumimoji="0" sz="1600" b="0" i="0" u="none" strike="noStrike" kern="1200" cap="none" spc="-185" normalizeH="0" baseline="0" noProof="0" dirty="0">
                <a:ln>
                  <a:noFill/>
                </a:ln>
                <a:solidFill>
                  <a:srgbClr val="171717"/>
                </a:solidFill>
                <a:effectLst/>
                <a:uLnTx/>
                <a:uFillTx/>
                <a:latin typeface="Arial"/>
                <a:ea typeface="+mn-ea"/>
                <a:cs typeface="Arial"/>
              </a:rPr>
              <a:t> </a:t>
            </a:r>
            <a:r>
              <a:rPr kumimoji="0" sz="1600" b="0" i="0" u="none" strike="noStrike" kern="1200" cap="none" spc="0" normalizeH="0" baseline="0" noProof="0" dirty="0">
                <a:ln>
                  <a:noFill/>
                </a:ln>
                <a:solidFill>
                  <a:srgbClr val="171717"/>
                </a:solidFill>
                <a:effectLst/>
                <a:uLnTx/>
                <a:uFillTx/>
                <a:latin typeface="Arial"/>
                <a:ea typeface="+mn-ea"/>
                <a:cs typeface="Arial"/>
              </a:rPr>
              <a:t>Assistance</a:t>
            </a:r>
            <a:endParaRPr kumimoji="0" sz="1600" b="0" i="0" u="none" strike="noStrike" kern="1200" cap="none" spc="0" normalizeH="0" baseline="0" noProof="0">
              <a:ln>
                <a:noFill/>
              </a:ln>
              <a:solidFill>
                <a:prstClr val="black"/>
              </a:solidFill>
              <a:effectLst/>
              <a:uLnTx/>
              <a:uFillTx/>
              <a:latin typeface="Arial"/>
              <a:ea typeface="+mn-ea"/>
              <a:cs typeface="Arial"/>
            </a:endParaRPr>
          </a:p>
        </p:txBody>
      </p:sp>
      <p:sp>
        <p:nvSpPr>
          <p:cNvPr id="26" name="object 26"/>
          <p:cNvSpPr txBox="1"/>
          <p:nvPr/>
        </p:nvSpPr>
        <p:spPr>
          <a:xfrm>
            <a:off x="7399781" y="4986090"/>
            <a:ext cx="3279775" cy="1196340"/>
          </a:xfrm>
          <a:prstGeom prst="rect">
            <a:avLst/>
          </a:prstGeom>
        </p:spPr>
        <p:txBody>
          <a:bodyPr vert="horz" wrap="square" lIns="0" tIns="60960" rIns="0" bIns="0" rtlCol="0">
            <a:spAutoFit/>
          </a:bodyPr>
          <a:lstStyle/>
          <a:p>
            <a:pPr marL="299085" marR="0" lvl="0" indent="-286385" algn="l" defTabSz="914400" rtl="0" eaLnBrk="1" fontAlgn="auto" latinLnBrk="0" hangingPunct="1">
              <a:lnSpc>
                <a:spcPct val="100000"/>
              </a:lnSpc>
              <a:spcBef>
                <a:spcPts val="480"/>
              </a:spcBef>
              <a:spcAft>
                <a:spcPts val="0"/>
              </a:spcAft>
              <a:buClrTx/>
              <a:buSzTx/>
              <a:buFontTx/>
              <a:buChar char="•"/>
              <a:tabLst>
                <a:tab pos="299085" algn="l"/>
                <a:tab pos="299720" algn="l"/>
              </a:tabLst>
              <a:defRPr/>
            </a:pPr>
            <a:r>
              <a:rPr kumimoji="0" sz="1600" b="0" i="0" u="none" strike="noStrike" kern="1200" cap="none" spc="0" normalizeH="0" baseline="0" noProof="0" dirty="0">
                <a:ln>
                  <a:noFill/>
                </a:ln>
                <a:solidFill>
                  <a:srgbClr val="171717"/>
                </a:solidFill>
                <a:effectLst/>
                <a:uLnTx/>
                <a:uFillTx/>
                <a:latin typeface="Arial"/>
                <a:ea typeface="+mn-ea"/>
                <a:cs typeface="Arial"/>
              </a:rPr>
              <a:t>Information </a:t>
            </a:r>
            <a:r>
              <a:rPr kumimoji="0" sz="1600" b="0" i="0" u="none" strike="noStrike" kern="1200" cap="none" spc="5" normalizeH="0" baseline="0" noProof="0" dirty="0">
                <a:ln>
                  <a:noFill/>
                </a:ln>
                <a:solidFill>
                  <a:srgbClr val="171717"/>
                </a:solidFill>
                <a:effectLst/>
                <a:uLnTx/>
                <a:uFillTx/>
                <a:latin typeface="Arial"/>
                <a:ea typeface="+mn-ea"/>
                <a:cs typeface="Arial"/>
              </a:rPr>
              <a:t>Systems &amp;</a:t>
            </a:r>
            <a:r>
              <a:rPr kumimoji="0" sz="1600" b="0" i="0" u="none" strike="noStrike" kern="1200" cap="none" spc="-150" normalizeH="0" baseline="0" noProof="0" dirty="0">
                <a:ln>
                  <a:noFill/>
                </a:ln>
                <a:solidFill>
                  <a:srgbClr val="171717"/>
                </a:solidFill>
                <a:effectLst/>
                <a:uLnTx/>
                <a:uFillTx/>
                <a:latin typeface="Arial"/>
                <a:ea typeface="+mn-ea"/>
                <a:cs typeface="Arial"/>
              </a:rPr>
              <a:t> </a:t>
            </a:r>
            <a:r>
              <a:rPr kumimoji="0" sz="1600" b="0" i="0" u="none" strike="noStrike" kern="1200" cap="none" spc="0" normalizeH="0" baseline="0" noProof="0" dirty="0">
                <a:ln>
                  <a:noFill/>
                </a:ln>
                <a:solidFill>
                  <a:srgbClr val="171717"/>
                </a:solidFill>
                <a:effectLst/>
                <a:uLnTx/>
                <a:uFillTx/>
                <a:latin typeface="Arial"/>
                <a:ea typeface="+mn-ea"/>
                <a:cs typeface="Arial"/>
              </a:rPr>
              <a:t>ERP</a:t>
            </a:r>
            <a:endParaRPr kumimoji="0" sz="1600" b="0" i="0" u="none" strike="noStrike" kern="1200" cap="none" spc="0" normalizeH="0" baseline="0" noProof="0" dirty="0">
              <a:ln>
                <a:noFill/>
              </a:ln>
              <a:solidFill>
                <a:prstClr val="black"/>
              </a:solidFill>
              <a:effectLst/>
              <a:uLnTx/>
              <a:uFillTx/>
              <a:latin typeface="Arial"/>
              <a:ea typeface="+mn-ea"/>
              <a:cs typeface="Arial"/>
            </a:endParaRPr>
          </a:p>
          <a:p>
            <a:pPr marL="299085" marR="0" lvl="0" indent="-286385" algn="l" defTabSz="914400" rtl="0" eaLnBrk="1" fontAlgn="auto" latinLnBrk="0" hangingPunct="1">
              <a:lnSpc>
                <a:spcPct val="100000"/>
              </a:lnSpc>
              <a:spcBef>
                <a:spcPts val="380"/>
              </a:spcBef>
              <a:spcAft>
                <a:spcPts val="0"/>
              </a:spcAft>
              <a:buClrTx/>
              <a:buSzTx/>
              <a:buFontTx/>
              <a:buChar char="•"/>
              <a:tabLst>
                <a:tab pos="299085" algn="l"/>
                <a:tab pos="299720" algn="l"/>
              </a:tabLst>
              <a:defRPr/>
            </a:pPr>
            <a:r>
              <a:rPr kumimoji="0" sz="1600" b="0" i="0" u="none" strike="noStrike" kern="1200" cap="none" spc="-5" normalizeH="0" baseline="0" noProof="0" dirty="0">
                <a:ln>
                  <a:noFill/>
                </a:ln>
                <a:solidFill>
                  <a:srgbClr val="171717"/>
                </a:solidFill>
                <a:effectLst/>
                <a:uLnTx/>
                <a:uFillTx/>
                <a:latin typeface="Arial"/>
                <a:ea typeface="+mn-ea"/>
                <a:cs typeface="Arial"/>
              </a:rPr>
              <a:t>Cloud-based</a:t>
            </a:r>
            <a:r>
              <a:rPr kumimoji="0" sz="1600" b="0" i="0" u="none" strike="noStrike" kern="1200" cap="none" spc="-25" normalizeH="0" baseline="0" noProof="0" dirty="0">
                <a:ln>
                  <a:noFill/>
                </a:ln>
                <a:solidFill>
                  <a:srgbClr val="171717"/>
                </a:solidFill>
                <a:effectLst/>
                <a:uLnTx/>
                <a:uFillTx/>
                <a:latin typeface="Arial"/>
                <a:ea typeface="+mn-ea"/>
                <a:cs typeface="Arial"/>
              </a:rPr>
              <a:t> </a:t>
            </a:r>
            <a:r>
              <a:rPr kumimoji="0" sz="1600" b="0" i="0" u="none" strike="noStrike" kern="1200" cap="none" spc="0" normalizeH="0" baseline="0" noProof="0" dirty="0">
                <a:ln>
                  <a:noFill/>
                </a:ln>
                <a:solidFill>
                  <a:srgbClr val="171717"/>
                </a:solidFill>
                <a:effectLst/>
                <a:uLnTx/>
                <a:uFillTx/>
                <a:latin typeface="Arial"/>
                <a:ea typeface="+mn-ea"/>
                <a:cs typeface="Arial"/>
              </a:rPr>
              <a:t>Solutions</a:t>
            </a:r>
            <a:endParaRPr kumimoji="0" sz="1600" b="0" i="0" u="none" strike="noStrike" kern="1200" cap="none" spc="0" normalizeH="0" baseline="0" noProof="0" dirty="0">
              <a:ln>
                <a:noFill/>
              </a:ln>
              <a:solidFill>
                <a:prstClr val="black"/>
              </a:solidFill>
              <a:effectLst/>
              <a:uLnTx/>
              <a:uFillTx/>
              <a:latin typeface="Arial"/>
              <a:ea typeface="+mn-ea"/>
              <a:cs typeface="Arial"/>
            </a:endParaRPr>
          </a:p>
          <a:p>
            <a:pPr marL="299085" marR="0" lvl="0" indent="-286385" algn="l" defTabSz="914400" rtl="0" eaLnBrk="1" fontAlgn="auto" latinLnBrk="0" hangingPunct="1">
              <a:lnSpc>
                <a:spcPct val="100000"/>
              </a:lnSpc>
              <a:spcBef>
                <a:spcPts val="390"/>
              </a:spcBef>
              <a:spcAft>
                <a:spcPts val="0"/>
              </a:spcAft>
              <a:buClrTx/>
              <a:buSzTx/>
              <a:buFontTx/>
              <a:buChar char="•"/>
              <a:tabLst>
                <a:tab pos="299085" algn="l"/>
                <a:tab pos="299720" algn="l"/>
              </a:tabLst>
              <a:defRPr/>
            </a:pPr>
            <a:r>
              <a:rPr kumimoji="0" sz="1600" b="0" i="0" u="none" strike="noStrike" kern="1200" cap="none" spc="5" normalizeH="0" baseline="0" noProof="0" dirty="0">
                <a:ln>
                  <a:noFill/>
                </a:ln>
                <a:solidFill>
                  <a:srgbClr val="171717"/>
                </a:solidFill>
                <a:effectLst/>
                <a:uLnTx/>
                <a:uFillTx/>
                <a:latin typeface="Arial"/>
                <a:ea typeface="+mn-ea"/>
                <a:cs typeface="Arial"/>
              </a:rPr>
              <a:t>IT </a:t>
            </a:r>
            <a:r>
              <a:rPr kumimoji="0" sz="1600" b="0" i="0" u="none" strike="noStrike" kern="1200" cap="none" spc="0" normalizeH="0" baseline="0" noProof="0" dirty="0">
                <a:ln>
                  <a:noFill/>
                </a:ln>
                <a:solidFill>
                  <a:srgbClr val="171717"/>
                </a:solidFill>
                <a:effectLst/>
                <a:uLnTx/>
                <a:uFillTx/>
                <a:latin typeface="Arial"/>
                <a:ea typeface="+mn-ea"/>
                <a:cs typeface="Arial"/>
              </a:rPr>
              <a:t>Infrastructure </a:t>
            </a:r>
            <a:r>
              <a:rPr kumimoji="0" sz="1600" b="0" i="0" u="none" strike="noStrike" kern="1200" cap="none" spc="-5" normalizeH="0" baseline="0" noProof="0" dirty="0">
                <a:ln>
                  <a:noFill/>
                </a:ln>
                <a:solidFill>
                  <a:srgbClr val="171717"/>
                </a:solidFill>
                <a:effectLst/>
                <a:uLnTx/>
                <a:uFillTx/>
                <a:latin typeface="Arial"/>
                <a:ea typeface="+mn-ea"/>
                <a:cs typeface="Arial"/>
              </a:rPr>
              <a:t>Engineering</a:t>
            </a:r>
            <a:r>
              <a:rPr kumimoji="0" sz="1600" b="0" i="0" u="none" strike="noStrike" kern="1200" cap="none" spc="-140" normalizeH="0" baseline="0" noProof="0" dirty="0">
                <a:ln>
                  <a:noFill/>
                </a:ln>
                <a:solidFill>
                  <a:srgbClr val="171717"/>
                </a:solidFill>
                <a:effectLst/>
                <a:uLnTx/>
                <a:uFillTx/>
                <a:latin typeface="Arial"/>
                <a:ea typeface="+mn-ea"/>
                <a:cs typeface="Arial"/>
              </a:rPr>
              <a:t> </a:t>
            </a:r>
            <a:r>
              <a:rPr kumimoji="0" sz="1600" b="0" i="0" u="none" strike="noStrike" kern="1200" cap="none" spc="-5" normalizeH="0" baseline="0" noProof="0" dirty="0">
                <a:ln>
                  <a:noFill/>
                </a:ln>
                <a:solidFill>
                  <a:srgbClr val="171717"/>
                </a:solidFill>
                <a:effectLst/>
                <a:uLnTx/>
                <a:uFillTx/>
                <a:latin typeface="Arial"/>
                <a:ea typeface="+mn-ea"/>
                <a:cs typeface="Arial"/>
              </a:rPr>
              <a:t>and</a:t>
            </a:r>
            <a:endParaRPr kumimoji="0" sz="1600" b="0" i="0" u="none" strike="noStrike" kern="1200" cap="none" spc="0" normalizeH="0" baseline="0" noProof="0" dirty="0">
              <a:ln>
                <a:noFill/>
              </a:ln>
              <a:solidFill>
                <a:prstClr val="black"/>
              </a:solidFill>
              <a:effectLst/>
              <a:uLnTx/>
              <a:uFillTx/>
              <a:latin typeface="Arial"/>
              <a:ea typeface="+mn-ea"/>
              <a:cs typeface="Arial"/>
            </a:endParaRPr>
          </a:p>
          <a:p>
            <a:pPr marL="299085" marR="0" lvl="0" indent="0" algn="l" defTabSz="914400" rtl="0" eaLnBrk="1" fontAlgn="auto" latinLnBrk="0" hangingPunct="1">
              <a:lnSpc>
                <a:spcPct val="100000"/>
              </a:lnSpc>
              <a:spcBef>
                <a:spcPts val="380"/>
              </a:spcBef>
              <a:spcAft>
                <a:spcPts val="0"/>
              </a:spcAft>
              <a:buClrTx/>
              <a:buSzTx/>
              <a:buFontTx/>
              <a:buNone/>
              <a:tabLst/>
              <a:defRPr/>
            </a:pPr>
            <a:r>
              <a:rPr kumimoji="0" sz="1600" b="0" i="0" u="none" strike="noStrike" kern="1200" cap="none" spc="0" normalizeH="0" baseline="0" noProof="0" dirty="0">
                <a:ln>
                  <a:noFill/>
                </a:ln>
                <a:solidFill>
                  <a:srgbClr val="171717"/>
                </a:solidFill>
                <a:effectLst/>
                <a:uLnTx/>
                <a:uFillTx/>
                <a:latin typeface="Arial"/>
                <a:ea typeface="+mn-ea"/>
                <a:cs typeface="Arial"/>
              </a:rPr>
              <a:t>Consulting</a:t>
            </a:r>
            <a:endParaRPr kumimoji="0" sz="1600" b="0" i="0" u="none" strike="noStrike" kern="1200" cap="none" spc="0" normalizeH="0" baseline="0" noProof="0" dirty="0">
              <a:ln>
                <a:noFill/>
              </a:ln>
              <a:solidFill>
                <a:prstClr val="black"/>
              </a:solidFill>
              <a:effectLst/>
              <a:uLnTx/>
              <a:uFillTx/>
              <a:latin typeface="Arial"/>
              <a:ea typeface="+mn-ea"/>
              <a:cs typeface="Arial"/>
            </a:endParaRPr>
          </a:p>
        </p:txBody>
      </p:sp>
      <p:pic>
        <p:nvPicPr>
          <p:cNvPr id="28" name="Picture 27">
            <a:extLst>
              <a:ext uri="{FF2B5EF4-FFF2-40B4-BE49-F238E27FC236}">
                <a16:creationId xmlns:a16="http://schemas.microsoft.com/office/drawing/2014/main" id="{51C2B8EF-2DB5-474B-9CD2-AF13E507312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0958" y="406046"/>
            <a:ext cx="3591804" cy="549275"/>
          </a:xfrm>
          <a:prstGeom prst="rect">
            <a:avLst/>
          </a:prstGeom>
        </p:spPr>
      </p:pic>
      <p:sp>
        <p:nvSpPr>
          <p:cNvPr id="32" name="Footer Placeholder 6">
            <a:extLst>
              <a:ext uri="{FF2B5EF4-FFF2-40B4-BE49-F238E27FC236}">
                <a16:creationId xmlns:a16="http://schemas.microsoft.com/office/drawing/2014/main" id="{8165619B-069F-42EE-A6AA-CEF65C301AB9}"/>
              </a:ext>
            </a:extLst>
          </p:cNvPr>
          <p:cNvSpPr txBox="1">
            <a:spLocks/>
          </p:cNvSpPr>
          <p:nvPr/>
        </p:nvSpPr>
        <p:spPr>
          <a:xfrm>
            <a:off x="6800850" y="6356350"/>
            <a:ext cx="4114800" cy="365125"/>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FFFFFF">
                    <a:lumMod val="50000"/>
                  </a:srgbClr>
                </a:solidFill>
                <a:latin typeface="Arial" panose="020B0604020202020204"/>
              </a:rPr>
              <a:t>www.dezshira.com</a:t>
            </a:r>
          </a:p>
        </p:txBody>
      </p:sp>
      <p:sp>
        <p:nvSpPr>
          <p:cNvPr id="33" name="Slide Number Placeholder 7">
            <a:extLst>
              <a:ext uri="{FF2B5EF4-FFF2-40B4-BE49-F238E27FC236}">
                <a16:creationId xmlns:a16="http://schemas.microsoft.com/office/drawing/2014/main" id="{29B05094-1B1C-46F3-9570-360BBA9676AF}"/>
              </a:ext>
            </a:extLst>
          </p:cNvPr>
          <p:cNvSpPr txBox="1">
            <a:spLocks/>
          </p:cNvSpPr>
          <p:nvPr/>
        </p:nvSpPr>
        <p:spPr>
          <a:xfrm>
            <a:off x="10915650" y="6356350"/>
            <a:ext cx="438149" cy="365125"/>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lumMod val="50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dirty="0">
                <a:solidFill>
                  <a:srgbClr val="FFFFFF">
                    <a:lumMod val="50000"/>
                  </a:srgbClr>
                </a:solidFill>
              </a:rPr>
              <a:t>3</a:t>
            </a:r>
            <a:endParaRPr kumimoji="0" lang="en-US" sz="10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6">
            <a:extLst>
              <a:ext uri="{FF2B5EF4-FFF2-40B4-BE49-F238E27FC236}">
                <a16:creationId xmlns:a16="http://schemas.microsoft.com/office/drawing/2014/main" id="{CAAD98C1-AC62-4580-B1FA-BEC80E2CE4FF}"/>
              </a:ext>
            </a:extLst>
          </p:cNvPr>
          <p:cNvSpPr txBox="1">
            <a:spLocks/>
          </p:cNvSpPr>
          <p:nvPr/>
        </p:nvSpPr>
        <p:spPr>
          <a:xfrm>
            <a:off x="6800850" y="6356350"/>
            <a:ext cx="4114800" cy="365125"/>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FFFFFF">
                    <a:lumMod val="50000"/>
                  </a:srgbClr>
                </a:solidFill>
                <a:latin typeface="Arial" panose="020B0604020202020204"/>
              </a:rPr>
              <a:t>www.dezshira.com</a:t>
            </a:r>
          </a:p>
        </p:txBody>
      </p:sp>
      <p:sp>
        <p:nvSpPr>
          <p:cNvPr id="3" name="Slide Number Placeholder 7">
            <a:extLst>
              <a:ext uri="{FF2B5EF4-FFF2-40B4-BE49-F238E27FC236}">
                <a16:creationId xmlns:a16="http://schemas.microsoft.com/office/drawing/2014/main" id="{4B215881-C95F-4226-B4D2-D8BE800355D1}"/>
              </a:ext>
            </a:extLst>
          </p:cNvPr>
          <p:cNvSpPr txBox="1">
            <a:spLocks/>
          </p:cNvSpPr>
          <p:nvPr/>
        </p:nvSpPr>
        <p:spPr>
          <a:xfrm>
            <a:off x="10915650" y="6356350"/>
            <a:ext cx="438149" cy="365125"/>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bg1">
                    <a:lumMod val="50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lumMod val="50000"/>
                  </a:srgbClr>
                </a:solidFill>
                <a:effectLst/>
                <a:uLnTx/>
                <a:uFillTx/>
                <a:latin typeface="Arial" panose="020B0604020202020204" pitchFamily="34" charset="0"/>
                <a:ea typeface="+mn-ea"/>
                <a:cs typeface="Arial" panose="020B0604020202020204" pitchFamily="34" charset="0"/>
              </a:rPr>
              <a:t>4</a:t>
            </a:r>
          </a:p>
        </p:txBody>
      </p:sp>
    </p:spTree>
    <p:extLst>
      <p:ext uri="{BB962C8B-B14F-4D97-AF65-F5344CB8AC3E}">
        <p14:creationId xmlns:p14="http://schemas.microsoft.com/office/powerpoint/2010/main" val="38867705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5D30B-B334-401D-827F-861F58A4E439}"/>
              </a:ext>
            </a:extLst>
          </p:cNvPr>
          <p:cNvSpPr>
            <a:spLocks noGrp="1"/>
          </p:cNvSpPr>
          <p:nvPr>
            <p:ph type="title"/>
          </p:nvPr>
        </p:nvSpPr>
        <p:spPr>
          <a:xfrm>
            <a:off x="910682" y="974414"/>
            <a:ext cx="8093927" cy="1325563"/>
          </a:xfrm>
        </p:spPr>
        <p:txBody>
          <a:bodyPr>
            <a:noAutofit/>
          </a:bodyPr>
          <a:lstStyle/>
          <a:p>
            <a:r>
              <a:rPr lang="en-US" sz="2000" dirty="0">
                <a:solidFill>
                  <a:srgbClr val="3B3B3B"/>
                </a:solidFill>
                <a:latin typeface="Arial" panose="020B0604020202020204" pitchFamily="34" charset="0"/>
                <a:cs typeface="Arial" panose="020B0604020202020204" pitchFamily="34" charset="0"/>
              </a:rPr>
              <a:t>Valeria Manunza </a:t>
            </a:r>
            <a:r>
              <a:rPr lang="en-US" sz="1400" b="0" dirty="0">
                <a:solidFill>
                  <a:srgbClr val="3B3B3B"/>
                </a:solidFill>
                <a:latin typeface="Arial" panose="020B0604020202020204" pitchFamily="34" charset="0"/>
                <a:cs typeface="Arial" panose="020B0604020202020204" pitchFamily="34" charset="0"/>
              </a:rPr>
              <a:t>currently works as Assistant Manager at Dezan Shira &amp; Associates, leading the team of South China International Business Advisory providing support to foreign investors aiming at Asia and assistance about legal and management issues affecting foreign Invested Enterprises in China.</a:t>
            </a:r>
            <a:br>
              <a:rPr lang="en-US" sz="1400" dirty="0">
                <a:solidFill>
                  <a:srgbClr val="3B3B3B"/>
                </a:solidFill>
                <a:latin typeface="Arial" panose="020B0604020202020204" pitchFamily="34" charset="0"/>
                <a:cs typeface="Arial" panose="020B0604020202020204" pitchFamily="34" charset="0"/>
              </a:rPr>
            </a:br>
            <a:br>
              <a:rPr lang="en-US" sz="1400" dirty="0">
                <a:solidFill>
                  <a:srgbClr val="3B3B3B"/>
                </a:solidFill>
                <a:latin typeface="Arial" panose="020B0604020202020204" pitchFamily="34" charset="0"/>
                <a:cs typeface="Arial" panose="020B0604020202020204" pitchFamily="34" charset="0"/>
              </a:rPr>
            </a:br>
            <a:r>
              <a:rPr lang="en-US" sz="1400" b="0" dirty="0">
                <a:solidFill>
                  <a:srgbClr val="3B3B3B"/>
                </a:solidFill>
                <a:latin typeface="Arial" panose="020B0604020202020204" pitchFamily="34" charset="0"/>
                <a:cs typeface="Arial" panose="020B0604020202020204" pitchFamily="34" charset="0"/>
              </a:rPr>
              <a:t>Valeria is an Italian lawyer, having obtained a master degree cum laude in Law at the University of Milan in 2011 and was admitted to the Milan Bar in October 2014. </a:t>
            </a:r>
            <a:br>
              <a:rPr lang="en-US" sz="1400" b="0" dirty="0">
                <a:solidFill>
                  <a:srgbClr val="3B3B3B"/>
                </a:solidFill>
                <a:latin typeface="Arial" panose="020B0604020202020204" pitchFamily="34" charset="0"/>
                <a:cs typeface="Arial" panose="020B0604020202020204" pitchFamily="34" charset="0"/>
              </a:rPr>
            </a:br>
            <a:br>
              <a:rPr lang="en-US" sz="1400" b="0" dirty="0">
                <a:solidFill>
                  <a:srgbClr val="3B3B3B"/>
                </a:solidFill>
                <a:latin typeface="Arial" panose="020B0604020202020204" pitchFamily="34" charset="0"/>
                <a:cs typeface="Arial" panose="020B0604020202020204" pitchFamily="34" charset="0"/>
              </a:rPr>
            </a:br>
            <a:r>
              <a:rPr lang="en-US" sz="1400" b="0" dirty="0">
                <a:solidFill>
                  <a:srgbClr val="3B3B3B"/>
                </a:solidFill>
                <a:latin typeface="Arial" panose="020B0604020202020204" pitchFamily="34" charset="0"/>
                <a:cs typeface="Arial" panose="020B0604020202020204" pitchFamily="34" charset="0"/>
              </a:rPr>
              <a:t>Valeria also performs the role of Chair for the Small and Medium-sized Enterprise South of China Working Group of the European Chamber of Commerce in China and Vice Coordinator of the Intellectual Property Working Group of the Italian Chamber of Commerce in China.</a:t>
            </a:r>
            <a:br>
              <a:rPr lang="en-US" sz="1400" dirty="0">
                <a:solidFill>
                  <a:srgbClr val="3B3B3B"/>
                </a:solidFill>
              </a:rPr>
            </a:br>
            <a:endParaRPr lang="en-US" sz="1400" dirty="0">
              <a:solidFill>
                <a:srgbClr val="3B3B3B"/>
              </a:solidFill>
            </a:endParaRPr>
          </a:p>
        </p:txBody>
      </p:sp>
      <p:pic>
        <p:nvPicPr>
          <p:cNvPr id="7" name="Content Placeholder 6">
            <a:extLst>
              <a:ext uri="{FF2B5EF4-FFF2-40B4-BE49-F238E27FC236}">
                <a16:creationId xmlns:a16="http://schemas.microsoft.com/office/drawing/2014/main" id="{C8556CB4-6782-426E-A597-4E6AD32B97D7}"/>
              </a:ext>
            </a:extLst>
          </p:cNvPr>
          <p:cNvPicPr>
            <a:picLocks/>
          </p:cNvPicPr>
          <p:nvPr/>
        </p:nvPicPr>
        <p:blipFill rotWithShape="1">
          <a:blip r:embed="rId2" cstate="print">
            <a:extLst>
              <a:ext uri="{28A0092B-C50C-407E-A947-70E740481C1C}">
                <a14:useLocalDpi xmlns:a14="http://schemas.microsoft.com/office/drawing/2010/main" val="0"/>
              </a:ext>
            </a:extLst>
          </a:blip>
          <a:srcRect l="18698" t="6202" r="17079" b="2203"/>
          <a:stretch/>
        </p:blipFill>
        <p:spPr bwMode="auto">
          <a:xfrm>
            <a:off x="9522382" y="745739"/>
            <a:ext cx="1831416" cy="2546191"/>
          </a:xfrm>
          <a:prstGeom prst="rect">
            <a:avLst/>
          </a:prstGeom>
          <a:noFill/>
        </p:spPr>
      </p:pic>
      <p:pic>
        <p:nvPicPr>
          <p:cNvPr id="6" name="Picture 5">
            <a:extLst>
              <a:ext uri="{FF2B5EF4-FFF2-40B4-BE49-F238E27FC236}">
                <a16:creationId xmlns:a16="http://schemas.microsoft.com/office/drawing/2014/main" id="{613C139F-1C7C-47DD-9968-5230F2F35BB2}"/>
              </a:ext>
            </a:extLst>
          </p:cNvPr>
          <p:cNvPicPr/>
          <p:nvPr/>
        </p:nvPicPr>
        <p:blipFill rotWithShape="1">
          <a:blip r:embed="rId3" cstate="print">
            <a:extLst>
              <a:ext uri="{28A0092B-C50C-407E-A947-70E740481C1C}">
                <a14:useLocalDpi xmlns:a14="http://schemas.microsoft.com/office/drawing/2010/main" val="0"/>
              </a:ext>
            </a:extLst>
          </a:blip>
          <a:srcRect l="1634" r="2132" b="-2"/>
          <a:stretch/>
        </p:blipFill>
        <p:spPr bwMode="auto">
          <a:xfrm>
            <a:off x="9419971" y="3786739"/>
            <a:ext cx="2036237" cy="2257590"/>
          </a:xfrm>
          <a:prstGeom prst="rect">
            <a:avLst/>
          </a:prstGeom>
          <a:noFill/>
        </p:spPr>
      </p:pic>
      <p:sp>
        <p:nvSpPr>
          <p:cNvPr id="9" name="Title 3">
            <a:extLst>
              <a:ext uri="{FF2B5EF4-FFF2-40B4-BE49-F238E27FC236}">
                <a16:creationId xmlns:a16="http://schemas.microsoft.com/office/drawing/2014/main" id="{A94FAFE6-A5E9-4FD3-9ED3-7956324FCA17}"/>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400" b="1" i="0" u="none" strike="noStrike" kern="1200" cap="none" spc="0" normalizeH="0" baseline="0" noProof="0" dirty="0">
                <a:ln>
                  <a:noFill/>
                </a:ln>
                <a:solidFill>
                  <a:srgbClr val="1A2940"/>
                </a:solidFill>
                <a:effectLst/>
                <a:uLnTx/>
                <a:uFillTx/>
                <a:latin typeface="Arial" panose="020B0604020202020204" pitchFamily="34" charset="0"/>
                <a:ea typeface="+mj-ea"/>
                <a:cs typeface="Arial" panose="020B0604020202020204" pitchFamily="34" charset="0"/>
              </a:rPr>
              <a:t>Speakers</a:t>
            </a:r>
            <a:r>
              <a:rPr kumimoji="0" lang="en-US" sz="1600" b="1" i="0" u="none" strike="noStrike" kern="1200" cap="none" spc="0" normalizeH="0" baseline="0" noProof="0" dirty="0">
                <a:ln>
                  <a:noFill/>
                </a:ln>
                <a:solidFill>
                  <a:srgbClr val="1A2940"/>
                </a:solidFill>
                <a:effectLst/>
                <a:uLnTx/>
                <a:uFillTx/>
                <a:latin typeface="Arial" panose="020B0604020202020204" pitchFamily="34" charset="0"/>
                <a:ea typeface="+mj-ea"/>
                <a:cs typeface="Arial" panose="020B0604020202020204" pitchFamily="34" charset="0"/>
              </a:rPr>
              <a:t>(Introduction)</a:t>
            </a:r>
            <a:endParaRPr kumimoji="0" lang="en-US" sz="2400" b="1" i="0" u="none" strike="noStrike" kern="1200" cap="none" spc="0" normalizeH="0" baseline="0" noProof="0" dirty="0">
              <a:ln>
                <a:noFill/>
              </a:ln>
              <a:solidFill>
                <a:srgbClr val="1A2940"/>
              </a:solidFill>
              <a:effectLst/>
              <a:uLnTx/>
              <a:uFillTx/>
              <a:latin typeface="Arial" panose="020B0604020202020204" pitchFamily="34" charset="0"/>
              <a:ea typeface="+mj-ea"/>
              <a:cs typeface="Arial" panose="020B0604020202020204" pitchFamily="34" charset="0"/>
            </a:endParaRPr>
          </a:p>
        </p:txBody>
      </p:sp>
      <p:sp>
        <p:nvSpPr>
          <p:cNvPr id="16" name="Slide Number Placeholder 1">
            <a:extLst>
              <a:ext uri="{FF2B5EF4-FFF2-40B4-BE49-F238E27FC236}">
                <a16:creationId xmlns:a16="http://schemas.microsoft.com/office/drawing/2014/main" id="{D5A099AC-FA47-40A2-A19D-32348ECD2F51}"/>
              </a:ext>
            </a:extLst>
          </p:cNvPr>
          <p:cNvSpPr txBox="1">
            <a:spLocks/>
          </p:cNvSpPr>
          <p:nvPr/>
        </p:nvSpPr>
        <p:spPr>
          <a:xfrm>
            <a:off x="10915650" y="6356350"/>
            <a:ext cx="438149" cy="365125"/>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dirty="0">
                <a:solidFill>
                  <a:srgbClr val="1A293F">
                    <a:tint val="75000"/>
                  </a:srgbClr>
                </a:solidFill>
              </a:rPr>
              <a:t>5</a:t>
            </a:r>
            <a:endParaRPr kumimoji="0" lang="en-US" sz="1000" b="0" i="0" u="none" strike="noStrike" kern="1200" cap="none" spc="0" normalizeH="0" baseline="0" noProof="0" dirty="0">
              <a:ln>
                <a:noFill/>
              </a:ln>
              <a:solidFill>
                <a:srgbClr val="1A293F">
                  <a:tint val="75000"/>
                </a:srgbClr>
              </a:solidFill>
              <a:effectLst/>
              <a:uLnTx/>
              <a:uFillTx/>
              <a:latin typeface="Arial" panose="020B0604020202020204" pitchFamily="34" charset="0"/>
              <a:ea typeface="+mn-ea"/>
              <a:cs typeface="Arial" panose="020B0604020202020204" pitchFamily="34" charset="0"/>
            </a:endParaRPr>
          </a:p>
        </p:txBody>
      </p:sp>
      <p:sp>
        <p:nvSpPr>
          <p:cNvPr id="17" name="Footer Placeholder 2">
            <a:extLst>
              <a:ext uri="{FF2B5EF4-FFF2-40B4-BE49-F238E27FC236}">
                <a16:creationId xmlns:a16="http://schemas.microsoft.com/office/drawing/2014/main" id="{A30749F8-1394-4876-A722-D1DFF4E709A7}"/>
              </a:ext>
            </a:extLst>
          </p:cNvPr>
          <p:cNvSpPr txBox="1">
            <a:spLocks/>
          </p:cNvSpPr>
          <p:nvPr/>
        </p:nvSpPr>
        <p:spPr>
          <a:xfrm>
            <a:off x="6800850" y="6356350"/>
            <a:ext cx="4114800" cy="365125"/>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solidFill>
                  <a:srgbClr val="1A293F">
                    <a:tint val="75000"/>
                  </a:srgbClr>
                </a:solidFill>
                <a:latin typeface="Arial" panose="020B0604020202020204"/>
              </a:rPr>
              <a:t>www.dezshira.com</a:t>
            </a:r>
            <a:endParaRPr lang="en-US" dirty="0">
              <a:solidFill>
                <a:srgbClr val="1A293F">
                  <a:tint val="75000"/>
                </a:srgbClr>
              </a:solidFill>
              <a:latin typeface="Arial" panose="020B0604020202020204"/>
            </a:endParaRPr>
          </a:p>
        </p:txBody>
      </p:sp>
      <p:sp>
        <p:nvSpPr>
          <p:cNvPr id="10" name="Rectangle 9">
            <a:extLst>
              <a:ext uri="{FF2B5EF4-FFF2-40B4-BE49-F238E27FC236}">
                <a16:creationId xmlns:a16="http://schemas.microsoft.com/office/drawing/2014/main" id="{10EC7CD8-6827-46C5-8373-C6B6788E3E8D}"/>
              </a:ext>
            </a:extLst>
          </p:cNvPr>
          <p:cNvSpPr/>
          <p:nvPr/>
        </p:nvSpPr>
        <p:spPr>
          <a:xfrm>
            <a:off x="9702108" y="3516475"/>
            <a:ext cx="1471961" cy="45719"/>
          </a:xfrm>
          <a:prstGeom prst="rect">
            <a:avLst/>
          </a:prstGeom>
          <a:solidFill>
            <a:srgbClr val="314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314D77"/>
              </a:solidFill>
            </a:endParaRPr>
          </a:p>
        </p:txBody>
      </p:sp>
      <p:sp>
        <p:nvSpPr>
          <p:cNvPr id="18" name="Title 1">
            <a:extLst>
              <a:ext uri="{FF2B5EF4-FFF2-40B4-BE49-F238E27FC236}">
                <a16:creationId xmlns:a16="http://schemas.microsoft.com/office/drawing/2014/main" id="{9E8907BF-9C73-4B54-B1D7-634E84F221CA}"/>
              </a:ext>
            </a:extLst>
          </p:cNvPr>
          <p:cNvSpPr txBox="1">
            <a:spLocks/>
          </p:cNvSpPr>
          <p:nvPr/>
        </p:nvSpPr>
        <p:spPr>
          <a:xfrm>
            <a:off x="910682" y="3638369"/>
            <a:ext cx="8093927" cy="1325563"/>
          </a:xfrm>
          <a:prstGeom prst="rect">
            <a:avLst/>
          </a:prstGeom>
        </p:spPr>
        <p:txBody>
          <a:bodyPr wrap="square" lIns="0" tIns="0" rIns="0" bIns="0">
            <a:noAutofit/>
          </a:bodyPr>
          <a:lstStyle>
            <a:lvl1pPr>
              <a:defRPr sz="3600" b="1" i="0">
                <a:solidFill>
                  <a:srgbClr val="FF0000"/>
                </a:solidFill>
                <a:latin typeface="Arial"/>
                <a:ea typeface="+mj-ea"/>
                <a:cs typeface="Arial"/>
              </a:defRPr>
            </a:lvl1pPr>
          </a:lstStyle>
          <a:p>
            <a:r>
              <a:rPr lang="en-US" sz="2000" kern="0" dirty="0">
                <a:solidFill>
                  <a:srgbClr val="3B3B3B"/>
                </a:solidFill>
                <a:latin typeface="Arial" panose="020B0604020202020204" pitchFamily="34" charset="0"/>
                <a:cs typeface="Arial" panose="020B0604020202020204" pitchFamily="34" charset="0"/>
              </a:rPr>
              <a:t>Cherry Wu </a:t>
            </a:r>
            <a:r>
              <a:rPr lang="en-US" sz="1400" b="0" kern="0" dirty="0">
                <a:solidFill>
                  <a:srgbClr val="3B3B3B"/>
                </a:solidFill>
                <a:latin typeface="Arial" panose="020B0604020202020204" pitchFamily="34" charset="0"/>
                <a:cs typeface="Arial" panose="020B0604020202020204" pitchFamily="34" charset="0"/>
              </a:rPr>
              <a:t>currently works as a manager in the HR &amp; Payroll services team of </a:t>
            </a:r>
            <a:r>
              <a:rPr lang="en-US" sz="1400" b="0" kern="0" dirty="0" err="1">
                <a:solidFill>
                  <a:srgbClr val="3B3B3B"/>
                </a:solidFill>
                <a:latin typeface="Arial" panose="020B0604020202020204" pitchFamily="34" charset="0"/>
                <a:cs typeface="Arial" panose="020B0604020202020204" pitchFamily="34" charset="0"/>
              </a:rPr>
              <a:t>Dezan</a:t>
            </a:r>
            <a:r>
              <a:rPr lang="en-US" sz="1400" b="0" kern="0" dirty="0">
                <a:solidFill>
                  <a:srgbClr val="3B3B3B"/>
                </a:solidFill>
                <a:latin typeface="Arial" panose="020B0604020202020204" pitchFamily="34" charset="0"/>
                <a:cs typeface="Arial" panose="020B0604020202020204" pitchFamily="34" charset="0"/>
              </a:rPr>
              <a:t> Shira &amp; Associates' Shenzhen office. She joined </a:t>
            </a:r>
            <a:r>
              <a:rPr lang="en-US" sz="1400" b="0" kern="0" dirty="0" err="1">
                <a:solidFill>
                  <a:srgbClr val="3B3B3B"/>
                </a:solidFill>
                <a:latin typeface="Arial" panose="020B0604020202020204" pitchFamily="34" charset="0"/>
                <a:cs typeface="Arial" panose="020B0604020202020204" pitchFamily="34" charset="0"/>
              </a:rPr>
              <a:t>Dezan</a:t>
            </a:r>
            <a:r>
              <a:rPr lang="en-US" sz="1400" b="0" kern="0" dirty="0">
                <a:solidFill>
                  <a:srgbClr val="3B3B3B"/>
                </a:solidFill>
                <a:latin typeface="Arial" panose="020B0604020202020204" pitchFamily="34" charset="0"/>
                <a:cs typeface="Arial" panose="020B0604020202020204" pitchFamily="34" charset="0"/>
              </a:rPr>
              <a:t> Shira &amp; Associates as the Manager of HR &amp; Payroll in August 2016.</a:t>
            </a:r>
            <a:br>
              <a:rPr lang="en-US" sz="1400" b="0" kern="0" dirty="0">
                <a:solidFill>
                  <a:srgbClr val="3B3B3B"/>
                </a:solidFill>
                <a:latin typeface="Arial" panose="020B0604020202020204" pitchFamily="34" charset="0"/>
                <a:cs typeface="Arial" panose="020B0604020202020204" pitchFamily="34" charset="0"/>
              </a:rPr>
            </a:br>
            <a:br>
              <a:rPr lang="en-US" sz="1400" b="0" kern="0" dirty="0">
                <a:solidFill>
                  <a:srgbClr val="3B3B3B"/>
                </a:solidFill>
                <a:latin typeface="Arial" panose="020B0604020202020204" pitchFamily="34" charset="0"/>
                <a:cs typeface="Arial" panose="020B0604020202020204" pitchFamily="34" charset="0"/>
              </a:rPr>
            </a:br>
            <a:r>
              <a:rPr lang="en-US" sz="1400" b="0" kern="0" dirty="0">
                <a:solidFill>
                  <a:srgbClr val="3B3B3B"/>
                </a:solidFill>
                <a:latin typeface="Arial" panose="020B0604020202020204" pitchFamily="34" charset="0"/>
                <a:cs typeface="Arial" panose="020B0604020202020204" pitchFamily="34" charset="0"/>
              </a:rPr>
              <a:t>Cherry holds a bachelor’s degree major in English from Hunan Institute of Science and Technology.</a:t>
            </a:r>
            <a:br>
              <a:rPr lang="en-US" sz="1400" b="0" kern="0" dirty="0">
                <a:solidFill>
                  <a:srgbClr val="3B3B3B"/>
                </a:solidFill>
                <a:latin typeface="Arial" panose="020B0604020202020204" pitchFamily="34" charset="0"/>
                <a:cs typeface="Arial" panose="020B0604020202020204" pitchFamily="34" charset="0"/>
              </a:rPr>
            </a:br>
            <a:br>
              <a:rPr lang="en-US" sz="1400" b="0" kern="0" dirty="0">
                <a:solidFill>
                  <a:srgbClr val="3B3B3B"/>
                </a:solidFill>
                <a:latin typeface="Arial" panose="020B0604020202020204" pitchFamily="34" charset="0"/>
                <a:cs typeface="Arial" panose="020B0604020202020204" pitchFamily="34" charset="0"/>
              </a:rPr>
            </a:br>
            <a:r>
              <a:rPr lang="en-US" sz="1400" b="0" kern="0" dirty="0">
                <a:solidFill>
                  <a:srgbClr val="3B3B3B"/>
                </a:solidFill>
                <a:latin typeface="Arial" panose="020B0604020202020204" pitchFamily="34" charset="0"/>
                <a:cs typeface="Arial" panose="020B0604020202020204" pitchFamily="34" charset="0"/>
              </a:rPr>
              <a:t>Before joining </a:t>
            </a:r>
            <a:r>
              <a:rPr lang="en-US" sz="1400" b="0" kern="0" dirty="0" err="1">
                <a:solidFill>
                  <a:srgbClr val="3B3B3B"/>
                </a:solidFill>
                <a:latin typeface="Arial" panose="020B0604020202020204" pitchFamily="34" charset="0"/>
                <a:cs typeface="Arial" panose="020B0604020202020204" pitchFamily="34" charset="0"/>
              </a:rPr>
              <a:t>Dezan</a:t>
            </a:r>
            <a:r>
              <a:rPr lang="en-US" sz="1400" b="0" kern="0" dirty="0">
                <a:solidFill>
                  <a:srgbClr val="3B3B3B"/>
                </a:solidFill>
                <a:latin typeface="Arial" panose="020B0604020202020204" pitchFamily="34" charset="0"/>
                <a:cs typeface="Arial" panose="020B0604020202020204" pitchFamily="34" charset="0"/>
              </a:rPr>
              <a:t> Shira &amp; Associates, Cherry worked in several multi-national enterprises where she developed an extensive skillset in human resource management, compensation and benefit (C&amp;B), recruitment, organization development (OD), employee relationship (ER) management.</a:t>
            </a:r>
            <a:br>
              <a:rPr lang="en-US" sz="1400" b="0" kern="0" dirty="0">
                <a:solidFill>
                  <a:srgbClr val="3B3B3B"/>
                </a:solidFill>
                <a:latin typeface="Arial" panose="020B0604020202020204" pitchFamily="34" charset="0"/>
                <a:cs typeface="Arial" panose="020B0604020202020204" pitchFamily="34" charset="0"/>
              </a:rPr>
            </a:br>
            <a:br>
              <a:rPr lang="en-US" sz="1400" b="0" kern="0" dirty="0">
                <a:solidFill>
                  <a:srgbClr val="3B3B3B"/>
                </a:solidFill>
                <a:latin typeface="Arial" panose="020B0604020202020204" pitchFamily="34" charset="0"/>
                <a:cs typeface="Arial" panose="020B0604020202020204" pitchFamily="34" charset="0"/>
              </a:rPr>
            </a:br>
            <a:r>
              <a:rPr lang="en-US" sz="1400" b="0" kern="0" dirty="0">
                <a:solidFill>
                  <a:srgbClr val="3B3B3B"/>
                </a:solidFill>
                <a:latin typeface="Arial" panose="020B0604020202020204" pitchFamily="34" charset="0"/>
                <a:cs typeface="Arial" panose="020B0604020202020204" pitchFamily="34" charset="0"/>
              </a:rPr>
              <a:t>Cherry is specialized in the fields of payroll, labor law, recruiting, hiring pattern. </a:t>
            </a:r>
          </a:p>
          <a:p>
            <a:br>
              <a:rPr lang="en-US" sz="1400" kern="0" dirty="0">
                <a:solidFill>
                  <a:srgbClr val="3B3B3B"/>
                </a:solidFill>
              </a:rPr>
            </a:br>
            <a:endParaRPr lang="en-US" sz="1400" kern="0" dirty="0">
              <a:solidFill>
                <a:srgbClr val="3B3B3B"/>
              </a:solidFill>
            </a:endParaRPr>
          </a:p>
        </p:txBody>
      </p:sp>
    </p:spTree>
    <p:extLst>
      <p:ext uri="{BB962C8B-B14F-4D97-AF65-F5344CB8AC3E}">
        <p14:creationId xmlns:p14="http://schemas.microsoft.com/office/powerpoint/2010/main" val="4016458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56661F7-08C5-1C46-9907-96E8D0DA220F}"/>
              </a:ext>
            </a:extLst>
          </p:cNvPr>
          <p:cNvSpPr>
            <a:spLocks noGrp="1"/>
          </p:cNvSpPr>
          <p:nvPr>
            <p:ph type="sldNum" sz="quarter" idx="10"/>
          </p:nvPr>
        </p:nvSpPr>
        <p:spPr/>
        <p:txBody>
          <a:bodyPr/>
          <a:lstStyle/>
          <a:p>
            <a:r>
              <a:rPr lang="en-US" dirty="0"/>
              <a:t>6</a:t>
            </a:r>
          </a:p>
        </p:txBody>
      </p:sp>
      <p:sp>
        <p:nvSpPr>
          <p:cNvPr id="3" name="Footer Placeholder 2">
            <a:extLst>
              <a:ext uri="{FF2B5EF4-FFF2-40B4-BE49-F238E27FC236}">
                <a16:creationId xmlns:a16="http://schemas.microsoft.com/office/drawing/2014/main" id="{AC75052B-3735-6F4A-B584-3568D09E56E4}"/>
              </a:ext>
            </a:extLst>
          </p:cNvPr>
          <p:cNvSpPr>
            <a:spLocks noGrp="1"/>
          </p:cNvSpPr>
          <p:nvPr>
            <p:ph type="ftr" sz="quarter" idx="11"/>
          </p:nvPr>
        </p:nvSpPr>
        <p:spPr/>
        <p:txBody>
          <a:bodyPr/>
          <a:lstStyle/>
          <a:p>
            <a:r>
              <a:rPr lang="en-US" dirty="0"/>
              <a:t>www.dezshira.com</a:t>
            </a:r>
          </a:p>
        </p:txBody>
      </p:sp>
      <p:sp>
        <p:nvSpPr>
          <p:cNvPr id="4" name="Content Placeholder 3">
            <a:extLst>
              <a:ext uri="{FF2B5EF4-FFF2-40B4-BE49-F238E27FC236}">
                <a16:creationId xmlns:a16="http://schemas.microsoft.com/office/drawing/2014/main" id="{310C5593-8ADC-C84E-9EF0-D1723C5B440A}"/>
              </a:ext>
            </a:extLst>
          </p:cNvPr>
          <p:cNvSpPr>
            <a:spLocks noGrp="1"/>
          </p:cNvSpPr>
          <p:nvPr>
            <p:ph sz="quarter" idx="12"/>
          </p:nvPr>
        </p:nvSpPr>
        <p:spPr>
          <a:xfrm>
            <a:off x="3943336" y="1562497"/>
            <a:ext cx="7031037" cy="4793853"/>
          </a:xfrm>
        </p:spPr>
        <p:txBody>
          <a:bodyPr/>
          <a:lstStyle/>
          <a:p>
            <a:pPr>
              <a:spcBef>
                <a:spcPct val="20000"/>
              </a:spcBef>
            </a:pPr>
            <a:r>
              <a:rPr lang="en-US" sz="1600" dirty="0">
                <a:solidFill>
                  <a:srgbClr val="1A2940"/>
                </a:solidFill>
                <a:latin typeface="Arial" panose="020B0604020202020204" pitchFamily="34" charset="0"/>
                <a:cs typeface="Arial" panose="020B0604020202020204" pitchFamily="34" charset="0"/>
              </a:rPr>
              <a:t>Section 1:</a:t>
            </a:r>
          </a:p>
          <a:p>
            <a:pPr>
              <a:spcBef>
                <a:spcPct val="20000"/>
              </a:spcBef>
            </a:pPr>
            <a:r>
              <a:rPr lang="en-US" sz="1600" dirty="0">
                <a:solidFill>
                  <a:schemeClr val="accent6">
                    <a:lumMod val="25000"/>
                  </a:schemeClr>
                </a:solidFill>
                <a:latin typeface="Arial" panose="020B0604020202020204" pitchFamily="34" charset="0"/>
                <a:cs typeface="Arial" panose="020B0604020202020204" pitchFamily="34" charset="0"/>
              </a:rPr>
              <a:t>The Reasons Behind Labor Disputes</a:t>
            </a:r>
          </a:p>
          <a:p>
            <a:pPr>
              <a:spcBef>
                <a:spcPct val="20000"/>
              </a:spcBef>
            </a:pPr>
            <a:endParaRPr lang="en-US" sz="1600" dirty="0">
              <a:solidFill>
                <a:srgbClr val="1A2940"/>
              </a:solidFill>
              <a:latin typeface="Arial" panose="020B0604020202020204" pitchFamily="34" charset="0"/>
              <a:cs typeface="Arial" panose="020B0604020202020204" pitchFamily="34" charset="0"/>
            </a:endParaRPr>
          </a:p>
          <a:p>
            <a:pPr>
              <a:spcBef>
                <a:spcPct val="20000"/>
              </a:spcBef>
            </a:pPr>
            <a:r>
              <a:rPr lang="en-US" sz="1600" dirty="0">
                <a:solidFill>
                  <a:srgbClr val="1A2940"/>
                </a:solidFill>
                <a:latin typeface="Arial" panose="020B0604020202020204" pitchFamily="34" charset="0"/>
                <a:cs typeface="Arial" panose="020B0604020202020204" pitchFamily="34" charset="0"/>
              </a:rPr>
              <a:t>Section 2:</a:t>
            </a:r>
          </a:p>
          <a:p>
            <a:pPr>
              <a:spcBef>
                <a:spcPct val="20000"/>
              </a:spcBef>
            </a:pPr>
            <a:r>
              <a:rPr lang="en-US" sz="1600" dirty="0">
                <a:solidFill>
                  <a:schemeClr val="accent6">
                    <a:lumMod val="25000"/>
                  </a:schemeClr>
                </a:solidFill>
                <a:latin typeface="Arial" panose="020B0604020202020204" pitchFamily="34" charset="0"/>
                <a:cs typeface="Arial" panose="020B0604020202020204" pitchFamily="34" charset="0"/>
              </a:rPr>
              <a:t>Drafting Employment Contracts</a:t>
            </a:r>
          </a:p>
          <a:p>
            <a:pPr>
              <a:spcBef>
                <a:spcPct val="20000"/>
              </a:spcBef>
            </a:pPr>
            <a:endParaRPr lang="en-US" sz="1600" dirty="0">
              <a:solidFill>
                <a:srgbClr val="1A2940"/>
              </a:solidFill>
              <a:latin typeface="Arial" panose="020B0604020202020204" pitchFamily="34" charset="0"/>
              <a:cs typeface="Arial" panose="020B0604020202020204" pitchFamily="34" charset="0"/>
            </a:endParaRPr>
          </a:p>
          <a:p>
            <a:pPr>
              <a:spcBef>
                <a:spcPct val="20000"/>
              </a:spcBef>
            </a:pPr>
            <a:r>
              <a:rPr lang="en-US" sz="1600" dirty="0">
                <a:solidFill>
                  <a:srgbClr val="1A2940"/>
                </a:solidFill>
                <a:latin typeface="Arial" panose="020B0604020202020204" pitchFamily="34" charset="0"/>
                <a:cs typeface="Arial" panose="020B0604020202020204" pitchFamily="34" charset="0"/>
              </a:rPr>
              <a:t>Section 3:</a:t>
            </a:r>
          </a:p>
          <a:p>
            <a:pPr>
              <a:spcBef>
                <a:spcPct val="20000"/>
              </a:spcBef>
            </a:pPr>
            <a:r>
              <a:rPr lang="en-US" sz="1600" dirty="0">
                <a:solidFill>
                  <a:schemeClr val="accent6">
                    <a:lumMod val="25000"/>
                  </a:schemeClr>
                </a:solidFill>
                <a:latin typeface="Arial" panose="020B0604020202020204" pitchFamily="34" charset="0"/>
                <a:cs typeface="Arial" panose="020B0604020202020204" pitchFamily="34" charset="0"/>
              </a:rPr>
              <a:t>Designing the Staff Handbook</a:t>
            </a:r>
          </a:p>
          <a:p>
            <a:pPr>
              <a:spcBef>
                <a:spcPct val="20000"/>
              </a:spcBef>
            </a:pPr>
            <a:endParaRPr lang="en-US" sz="1600" dirty="0">
              <a:solidFill>
                <a:srgbClr val="1A2940"/>
              </a:solidFill>
              <a:latin typeface="Arial" panose="020B0604020202020204" pitchFamily="34" charset="0"/>
              <a:cs typeface="Arial" panose="020B0604020202020204" pitchFamily="34" charset="0"/>
            </a:endParaRPr>
          </a:p>
          <a:p>
            <a:pPr>
              <a:spcBef>
                <a:spcPct val="20000"/>
              </a:spcBef>
            </a:pPr>
            <a:r>
              <a:rPr lang="en-US" sz="1600" dirty="0">
                <a:solidFill>
                  <a:srgbClr val="1A2940"/>
                </a:solidFill>
                <a:latin typeface="Arial" panose="020B0604020202020204" pitchFamily="34" charset="0"/>
                <a:cs typeface="Arial" panose="020B0604020202020204" pitchFamily="34" charset="0"/>
              </a:rPr>
              <a:t>Section 4:</a:t>
            </a:r>
          </a:p>
          <a:p>
            <a:pPr>
              <a:spcBef>
                <a:spcPct val="20000"/>
              </a:spcBef>
            </a:pPr>
            <a:r>
              <a:rPr lang="en-US" sz="1600" dirty="0">
                <a:solidFill>
                  <a:schemeClr val="accent6">
                    <a:lumMod val="25000"/>
                  </a:schemeClr>
                </a:solidFill>
                <a:latin typeface="Arial" panose="020B0604020202020204" pitchFamily="34" charset="0"/>
                <a:cs typeface="Arial" panose="020B0604020202020204" pitchFamily="34" charset="0"/>
              </a:rPr>
              <a:t>Tips for Termination and Severance Pay</a:t>
            </a:r>
          </a:p>
          <a:p>
            <a:pPr>
              <a:spcBef>
                <a:spcPct val="20000"/>
              </a:spcBef>
            </a:pPr>
            <a:endParaRPr lang="en-US" sz="1600" dirty="0">
              <a:solidFill>
                <a:schemeClr val="accent6">
                  <a:lumMod val="25000"/>
                </a:schemeClr>
              </a:solidFill>
              <a:latin typeface="Arial" panose="020B0604020202020204" pitchFamily="34" charset="0"/>
              <a:cs typeface="Arial" panose="020B0604020202020204" pitchFamily="34" charset="0"/>
            </a:endParaRPr>
          </a:p>
          <a:p>
            <a:pPr>
              <a:spcBef>
                <a:spcPct val="20000"/>
              </a:spcBef>
            </a:pPr>
            <a:r>
              <a:rPr lang="en-US" sz="1600" dirty="0">
                <a:solidFill>
                  <a:srgbClr val="1A2940"/>
                </a:solidFill>
                <a:latin typeface="Arial" panose="020B0604020202020204" pitchFamily="34" charset="0"/>
                <a:cs typeface="Arial" panose="020B0604020202020204" pitchFamily="34" charset="0"/>
              </a:rPr>
              <a:t>Section 5:</a:t>
            </a:r>
          </a:p>
          <a:p>
            <a:pPr>
              <a:spcBef>
                <a:spcPct val="20000"/>
              </a:spcBef>
            </a:pPr>
            <a:r>
              <a:rPr lang="en-US" sz="1600" dirty="0">
                <a:solidFill>
                  <a:schemeClr val="accent6">
                    <a:lumMod val="25000"/>
                  </a:schemeClr>
                </a:solidFill>
                <a:latin typeface="Arial" panose="020B0604020202020204" pitchFamily="34" charset="0"/>
                <a:cs typeface="Arial" panose="020B0604020202020204" pitchFamily="34" charset="0"/>
              </a:rPr>
              <a:t>Risk during Hiring and Recruitment</a:t>
            </a:r>
          </a:p>
          <a:p>
            <a:pPr>
              <a:spcBef>
                <a:spcPct val="20000"/>
              </a:spcBef>
            </a:pPr>
            <a:endParaRPr lang="en-US" sz="1600" dirty="0">
              <a:solidFill>
                <a:schemeClr val="accent6">
                  <a:lumMod val="25000"/>
                </a:schemeClr>
              </a:solidFill>
              <a:latin typeface="Arial" panose="020B0604020202020204" pitchFamily="34" charset="0"/>
              <a:cs typeface="Arial" panose="020B0604020202020204" pitchFamily="34" charset="0"/>
            </a:endParaRPr>
          </a:p>
          <a:p>
            <a:pPr>
              <a:spcBef>
                <a:spcPct val="20000"/>
              </a:spcBef>
            </a:pPr>
            <a:endParaRPr lang="en-US" sz="1600" dirty="0">
              <a:solidFill>
                <a:schemeClr val="accent6">
                  <a:lumMod val="25000"/>
                </a:schemeClr>
              </a:solidFill>
              <a:latin typeface="Arial" panose="020B0604020202020204" pitchFamily="34" charset="0"/>
              <a:cs typeface="Arial" panose="020B0604020202020204" pitchFamily="34" charset="0"/>
            </a:endParaRPr>
          </a:p>
          <a:p>
            <a:pPr>
              <a:spcBef>
                <a:spcPct val="20000"/>
              </a:spcBef>
            </a:pPr>
            <a:endParaRPr lang="en-US" sz="1600" dirty="0">
              <a:solidFill>
                <a:prstClr val="black"/>
              </a:solidFill>
              <a:latin typeface="Arial" panose="020B0604020202020204" pitchFamily="34" charset="0"/>
              <a:cs typeface="Arial" panose="020B0604020202020204" pitchFamily="34" charset="0"/>
            </a:endParaRPr>
          </a:p>
        </p:txBody>
      </p:sp>
      <p:sp>
        <p:nvSpPr>
          <p:cNvPr id="5" name="Text Placeholder 4">
            <a:extLst>
              <a:ext uri="{FF2B5EF4-FFF2-40B4-BE49-F238E27FC236}">
                <a16:creationId xmlns:a16="http://schemas.microsoft.com/office/drawing/2014/main" id="{E42795C2-9AEC-B047-941A-254C56E3728C}"/>
              </a:ext>
            </a:extLst>
          </p:cNvPr>
          <p:cNvSpPr>
            <a:spLocks noGrp="1"/>
          </p:cNvSpPr>
          <p:nvPr>
            <p:ph type="body" sz="quarter" idx="4294967295"/>
          </p:nvPr>
        </p:nvSpPr>
        <p:spPr>
          <a:xfrm>
            <a:off x="3157523" y="828214"/>
            <a:ext cx="7816850" cy="699825"/>
          </a:xfrm>
          <a:prstGeom prst="rect">
            <a:avLst/>
          </a:prstGeom>
        </p:spPr>
        <p:txBody>
          <a:bodyPr/>
          <a:lstStyle/>
          <a:p>
            <a:r>
              <a:rPr lang="en-US" sz="2800" dirty="0">
                <a:solidFill>
                  <a:srgbClr val="1A2940"/>
                </a:solidFill>
                <a:latin typeface="+mj-lt"/>
              </a:rPr>
              <a:t>Table of Contents</a:t>
            </a:r>
          </a:p>
        </p:txBody>
      </p:sp>
    </p:spTree>
    <p:extLst>
      <p:ext uri="{BB962C8B-B14F-4D97-AF65-F5344CB8AC3E}">
        <p14:creationId xmlns:p14="http://schemas.microsoft.com/office/powerpoint/2010/main" val="42609370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p:txBody>
          <a:bodyPr/>
          <a:lstStyle/>
          <a:p>
            <a:r>
              <a:rPr lang="en-US" dirty="0">
                <a:solidFill>
                  <a:prstClr val="white">
                    <a:lumMod val="95000"/>
                  </a:prstClr>
                </a:solidFill>
              </a:rPr>
              <a:t>The Reasons Behind Labor Disputes</a:t>
            </a:r>
          </a:p>
        </p:txBody>
      </p:sp>
    </p:spTree>
    <p:extLst>
      <p:ext uri="{BB962C8B-B14F-4D97-AF65-F5344CB8AC3E}">
        <p14:creationId xmlns:p14="http://schemas.microsoft.com/office/powerpoint/2010/main" val="2948072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7244" y="352805"/>
            <a:ext cx="5090160" cy="391160"/>
          </a:xfrm>
          <a:prstGeom prst="rect">
            <a:avLst/>
          </a:prstGeom>
        </p:spPr>
        <p:txBody>
          <a:bodyPr vert="horz" wrap="square" lIns="0" tIns="12700" rIns="0" bIns="0" rtlCol="0">
            <a:spAutoFit/>
          </a:bodyPr>
          <a:lstStyle/>
          <a:p>
            <a:pPr marL="12700">
              <a:lnSpc>
                <a:spcPct val="100000"/>
              </a:lnSpc>
              <a:spcBef>
                <a:spcPts val="100"/>
              </a:spcBef>
            </a:pPr>
            <a:r>
              <a:rPr sz="2400" spc="-5" dirty="0">
                <a:solidFill>
                  <a:srgbClr val="1A2940"/>
                </a:solidFill>
              </a:rPr>
              <a:t>A </a:t>
            </a:r>
            <a:r>
              <a:rPr sz="2400" dirty="0">
                <a:solidFill>
                  <a:srgbClr val="1A2940"/>
                </a:solidFill>
              </a:rPr>
              <a:t>Rise in the Incidence of</a:t>
            </a:r>
            <a:r>
              <a:rPr sz="2400" spc="-254" dirty="0">
                <a:solidFill>
                  <a:srgbClr val="1A2940"/>
                </a:solidFill>
              </a:rPr>
              <a:t> </a:t>
            </a:r>
            <a:r>
              <a:rPr sz="2400" dirty="0">
                <a:solidFill>
                  <a:srgbClr val="1A2940"/>
                </a:solidFill>
              </a:rPr>
              <a:t>Disputes</a:t>
            </a:r>
            <a:endParaRPr sz="2400" dirty="0"/>
          </a:p>
        </p:txBody>
      </p:sp>
      <p:graphicFrame>
        <p:nvGraphicFramePr>
          <p:cNvPr id="3" name="object 3"/>
          <p:cNvGraphicFramePr>
            <a:graphicFrameLocks noGrp="1"/>
          </p:cNvGraphicFramePr>
          <p:nvPr>
            <p:extLst>
              <p:ext uri="{D42A27DB-BD31-4B8C-83A1-F6EECF244321}">
                <p14:modId xmlns:p14="http://schemas.microsoft.com/office/powerpoint/2010/main" val="813062576"/>
              </p:ext>
            </p:extLst>
          </p:nvPr>
        </p:nvGraphicFramePr>
        <p:xfrm>
          <a:off x="6276054" y="2769742"/>
          <a:ext cx="4447539" cy="548131"/>
        </p:xfrm>
        <a:graphic>
          <a:graphicData uri="http://schemas.openxmlformats.org/drawingml/2006/table">
            <a:tbl>
              <a:tblPr firstRow="1" bandRow="1">
                <a:tableStyleId>{2D5ABB26-0587-4C30-8999-92F81FD0307C}</a:tableStyleId>
              </a:tblPr>
              <a:tblGrid>
                <a:gridCol w="1111885">
                  <a:extLst>
                    <a:ext uri="{9D8B030D-6E8A-4147-A177-3AD203B41FA5}">
                      <a16:colId xmlns:a16="http://schemas.microsoft.com/office/drawing/2014/main" val="20000"/>
                    </a:ext>
                  </a:extLst>
                </a:gridCol>
                <a:gridCol w="1111885">
                  <a:extLst>
                    <a:ext uri="{9D8B030D-6E8A-4147-A177-3AD203B41FA5}">
                      <a16:colId xmlns:a16="http://schemas.microsoft.com/office/drawing/2014/main" val="20001"/>
                    </a:ext>
                  </a:extLst>
                </a:gridCol>
                <a:gridCol w="1111884">
                  <a:extLst>
                    <a:ext uri="{9D8B030D-6E8A-4147-A177-3AD203B41FA5}">
                      <a16:colId xmlns:a16="http://schemas.microsoft.com/office/drawing/2014/main" val="20002"/>
                    </a:ext>
                  </a:extLst>
                </a:gridCol>
                <a:gridCol w="1111885">
                  <a:extLst>
                    <a:ext uri="{9D8B030D-6E8A-4147-A177-3AD203B41FA5}">
                      <a16:colId xmlns:a16="http://schemas.microsoft.com/office/drawing/2014/main" val="20003"/>
                    </a:ext>
                  </a:extLst>
                </a:gridCol>
              </a:tblGrid>
              <a:tr h="278130">
                <a:tc>
                  <a:txBody>
                    <a:bodyPr/>
                    <a:lstStyle/>
                    <a:p>
                      <a:pPr marL="330200">
                        <a:lnSpc>
                          <a:spcPct val="100000"/>
                        </a:lnSpc>
                        <a:spcBef>
                          <a:spcPts val="525"/>
                        </a:spcBef>
                      </a:pPr>
                      <a:r>
                        <a:rPr sz="900" b="1" dirty="0">
                          <a:solidFill>
                            <a:srgbClr val="FFFFFF"/>
                          </a:solidFill>
                          <a:latin typeface="Arial"/>
                          <a:cs typeface="Arial"/>
                        </a:rPr>
                        <a:t>Average</a:t>
                      </a:r>
                      <a:endParaRPr sz="900">
                        <a:latin typeface="Arial"/>
                        <a:cs typeface="Arial"/>
                      </a:endParaRPr>
                    </a:p>
                  </a:txBody>
                  <a:tcPr marL="0" marR="0" marT="6667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2F4B77"/>
                    </a:solidFill>
                  </a:tcPr>
                </a:tc>
                <a:tc>
                  <a:txBody>
                    <a:bodyPr/>
                    <a:lstStyle/>
                    <a:p>
                      <a:pPr algn="ctr">
                        <a:lnSpc>
                          <a:spcPct val="100000"/>
                        </a:lnSpc>
                        <a:spcBef>
                          <a:spcPts val="525"/>
                        </a:spcBef>
                      </a:pPr>
                      <a:r>
                        <a:rPr sz="900" b="1" spc="10" dirty="0">
                          <a:solidFill>
                            <a:srgbClr val="FFFFFF"/>
                          </a:solidFill>
                          <a:latin typeface="Arial"/>
                          <a:cs typeface="Arial"/>
                        </a:rPr>
                        <a:t>Min.</a:t>
                      </a:r>
                      <a:endParaRPr sz="900">
                        <a:latin typeface="Arial"/>
                        <a:cs typeface="Arial"/>
                      </a:endParaRPr>
                    </a:p>
                  </a:txBody>
                  <a:tcPr marL="0" marR="0" marT="6667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2F4B77"/>
                    </a:solidFill>
                  </a:tcPr>
                </a:tc>
                <a:tc>
                  <a:txBody>
                    <a:bodyPr/>
                    <a:lstStyle/>
                    <a:p>
                      <a:pPr marL="1270" algn="ctr">
                        <a:lnSpc>
                          <a:spcPct val="100000"/>
                        </a:lnSpc>
                        <a:spcBef>
                          <a:spcPts val="525"/>
                        </a:spcBef>
                      </a:pPr>
                      <a:r>
                        <a:rPr sz="900" b="1" spc="10" dirty="0">
                          <a:solidFill>
                            <a:srgbClr val="FFFFFF"/>
                          </a:solidFill>
                          <a:latin typeface="Arial"/>
                          <a:cs typeface="Arial"/>
                        </a:rPr>
                        <a:t>Median</a:t>
                      </a:r>
                      <a:endParaRPr sz="900">
                        <a:latin typeface="Arial"/>
                        <a:cs typeface="Arial"/>
                      </a:endParaRPr>
                    </a:p>
                  </a:txBody>
                  <a:tcPr marL="0" marR="0" marT="6667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2F4B77"/>
                    </a:solidFill>
                  </a:tcPr>
                </a:tc>
                <a:tc>
                  <a:txBody>
                    <a:bodyPr/>
                    <a:lstStyle/>
                    <a:p>
                      <a:pPr algn="ctr">
                        <a:lnSpc>
                          <a:spcPct val="100000"/>
                        </a:lnSpc>
                        <a:spcBef>
                          <a:spcPts val="525"/>
                        </a:spcBef>
                      </a:pPr>
                      <a:r>
                        <a:rPr sz="900" b="1" spc="10" dirty="0">
                          <a:solidFill>
                            <a:srgbClr val="FFFFFF"/>
                          </a:solidFill>
                          <a:latin typeface="Arial"/>
                          <a:cs typeface="Arial"/>
                        </a:rPr>
                        <a:t>Max.</a:t>
                      </a:r>
                      <a:endParaRPr sz="900">
                        <a:latin typeface="Arial"/>
                        <a:cs typeface="Arial"/>
                      </a:endParaRPr>
                    </a:p>
                  </a:txBody>
                  <a:tcPr marL="0" marR="0" marT="6667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2F4B77"/>
                    </a:solidFill>
                  </a:tcPr>
                </a:tc>
                <a:extLst>
                  <a:ext uri="{0D108BD9-81ED-4DB2-BD59-A6C34878D82A}">
                    <a16:rowId xmlns:a16="http://schemas.microsoft.com/office/drawing/2014/main" val="10000"/>
                  </a:ext>
                </a:extLst>
              </a:tr>
              <a:tr h="270001">
                <a:tc>
                  <a:txBody>
                    <a:bodyPr/>
                    <a:lstStyle/>
                    <a:p>
                      <a:pPr marL="354330">
                        <a:lnSpc>
                          <a:spcPct val="100000"/>
                        </a:lnSpc>
                        <a:spcBef>
                          <a:spcPts val="495"/>
                        </a:spcBef>
                      </a:pPr>
                      <a:r>
                        <a:rPr sz="900" dirty="0">
                          <a:solidFill>
                            <a:srgbClr val="3B3B3B"/>
                          </a:solidFill>
                          <a:latin typeface="Arial"/>
                          <a:cs typeface="Arial"/>
                        </a:rPr>
                        <a:t>96</a:t>
                      </a:r>
                      <a:r>
                        <a:rPr sz="900" spc="-25" dirty="0">
                          <a:solidFill>
                            <a:srgbClr val="3B3B3B"/>
                          </a:solidFill>
                          <a:latin typeface="Arial"/>
                          <a:cs typeface="Arial"/>
                        </a:rPr>
                        <a:t> </a:t>
                      </a:r>
                      <a:r>
                        <a:rPr sz="900" dirty="0">
                          <a:solidFill>
                            <a:srgbClr val="3B3B3B"/>
                          </a:solidFill>
                          <a:latin typeface="Arial"/>
                          <a:cs typeface="Arial"/>
                        </a:rPr>
                        <a:t>days</a:t>
                      </a:r>
                      <a:endParaRPr sz="900">
                        <a:solidFill>
                          <a:srgbClr val="3B3B3B"/>
                        </a:solidFill>
                        <a:latin typeface="Arial"/>
                        <a:cs typeface="Arial"/>
                      </a:endParaRPr>
                    </a:p>
                  </a:txBody>
                  <a:tcPr marL="0" marR="0" marT="6286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D0D5"/>
                    </a:solidFill>
                  </a:tcPr>
                </a:tc>
                <a:tc>
                  <a:txBody>
                    <a:bodyPr/>
                    <a:lstStyle/>
                    <a:p>
                      <a:pPr marL="635" algn="ctr">
                        <a:lnSpc>
                          <a:spcPct val="100000"/>
                        </a:lnSpc>
                        <a:spcBef>
                          <a:spcPts val="495"/>
                        </a:spcBef>
                      </a:pPr>
                      <a:r>
                        <a:rPr sz="900" spc="5" dirty="0">
                          <a:solidFill>
                            <a:srgbClr val="3B3B3B"/>
                          </a:solidFill>
                          <a:latin typeface="Arial"/>
                          <a:cs typeface="Arial"/>
                        </a:rPr>
                        <a:t>1</a:t>
                      </a:r>
                      <a:r>
                        <a:rPr sz="900" spc="-25" dirty="0">
                          <a:solidFill>
                            <a:srgbClr val="3B3B3B"/>
                          </a:solidFill>
                          <a:latin typeface="Arial"/>
                          <a:cs typeface="Arial"/>
                        </a:rPr>
                        <a:t> </a:t>
                      </a:r>
                      <a:r>
                        <a:rPr sz="900" spc="5" dirty="0">
                          <a:solidFill>
                            <a:srgbClr val="3B3B3B"/>
                          </a:solidFill>
                          <a:latin typeface="Arial"/>
                          <a:cs typeface="Arial"/>
                        </a:rPr>
                        <a:t>day</a:t>
                      </a:r>
                      <a:endParaRPr sz="900">
                        <a:solidFill>
                          <a:srgbClr val="3B3B3B"/>
                        </a:solidFill>
                        <a:latin typeface="Arial"/>
                        <a:cs typeface="Arial"/>
                      </a:endParaRPr>
                    </a:p>
                  </a:txBody>
                  <a:tcPr marL="0" marR="0" marT="6286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D0D5"/>
                    </a:solidFill>
                  </a:tcPr>
                </a:tc>
                <a:tc>
                  <a:txBody>
                    <a:bodyPr/>
                    <a:lstStyle/>
                    <a:p>
                      <a:pPr marL="635" algn="ctr">
                        <a:lnSpc>
                          <a:spcPct val="100000"/>
                        </a:lnSpc>
                        <a:spcBef>
                          <a:spcPts val="495"/>
                        </a:spcBef>
                      </a:pPr>
                      <a:r>
                        <a:rPr sz="900" dirty="0">
                          <a:solidFill>
                            <a:srgbClr val="3B3B3B"/>
                          </a:solidFill>
                          <a:latin typeface="Arial"/>
                          <a:cs typeface="Arial"/>
                        </a:rPr>
                        <a:t>74</a:t>
                      </a:r>
                      <a:r>
                        <a:rPr sz="900" spc="-25" dirty="0">
                          <a:solidFill>
                            <a:srgbClr val="3B3B3B"/>
                          </a:solidFill>
                          <a:latin typeface="Arial"/>
                          <a:cs typeface="Arial"/>
                        </a:rPr>
                        <a:t> </a:t>
                      </a:r>
                      <a:r>
                        <a:rPr sz="900" dirty="0">
                          <a:solidFill>
                            <a:srgbClr val="3B3B3B"/>
                          </a:solidFill>
                          <a:latin typeface="Arial"/>
                          <a:cs typeface="Arial"/>
                        </a:rPr>
                        <a:t>days</a:t>
                      </a:r>
                      <a:endParaRPr sz="900">
                        <a:solidFill>
                          <a:srgbClr val="3B3B3B"/>
                        </a:solidFill>
                        <a:latin typeface="Arial"/>
                        <a:cs typeface="Arial"/>
                      </a:endParaRPr>
                    </a:p>
                  </a:txBody>
                  <a:tcPr marL="0" marR="0" marT="6286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D0D5"/>
                    </a:solidFill>
                  </a:tcPr>
                </a:tc>
                <a:tc>
                  <a:txBody>
                    <a:bodyPr/>
                    <a:lstStyle/>
                    <a:p>
                      <a:pPr marL="1270" algn="ctr">
                        <a:lnSpc>
                          <a:spcPct val="100000"/>
                        </a:lnSpc>
                        <a:spcBef>
                          <a:spcPts val="495"/>
                        </a:spcBef>
                      </a:pPr>
                      <a:r>
                        <a:rPr sz="900" dirty="0">
                          <a:solidFill>
                            <a:srgbClr val="3B3B3B"/>
                          </a:solidFill>
                          <a:latin typeface="Arial"/>
                          <a:cs typeface="Arial"/>
                        </a:rPr>
                        <a:t>3830</a:t>
                      </a:r>
                      <a:r>
                        <a:rPr sz="900" spc="-25" dirty="0">
                          <a:solidFill>
                            <a:srgbClr val="3B3B3B"/>
                          </a:solidFill>
                          <a:latin typeface="Arial"/>
                          <a:cs typeface="Arial"/>
                        </a:rPr>
                        <a:t> </a:t>
                      </a:r>
                      <a:r>
                        <a:rPr sz="900" dirty="0">
                          <a:solidFill>
                            <a:srgbClr val="3B3B3B"/>
                          </a:solidFill>
                          <a:latin typeface="Arial"/>
                          <a:cs typeface="Arial"/>
                        </a:rPr>
                        <a:t>days</a:t>
                      </a:r>
                    </a:p>
                  </a:txBody>
                  <a:tcPr marL="0" marR="0" marT="6286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DD0D5"/>
                    </a:solidFill>
                  </a:tcPr>
                </a:tc>
                <a:extLst>
                  <a:ext uri="{0D108BD9-81ED-4DB2-BD59-A6C34878D82A}">
                    <a16:rowId xmlns:a16="http://schemas.microsoft.com/office/drawing/2014/main" val="10001"/>
                  </a:ext>
                </a:extLst>
              </a:tr>
            </a:tbl>
          </a:graphicData>
        </a:graphic>
      </p:graphicFrame>
      <p:sp>
        <p:nvSpPr>
          <p:cNvPr id="4" name="object 4"/>
          <p:cNvSpPr txBox="1"/>
          <p:nvPr/>
        </p:nvSpPr>
        <p:spPr>
          <a:xfrm>
            <a:off x="6310598" y="2476246"/>
            <a:ext cx="2640330" cy="197490"/>
          </a:xfrm>
          <a:prstGeom prst="rect">
            <a:avLst/>
          </a:prstGeom>
        </p:spPr>
        <p:txBody>
          <a:bodyPr vert="horz" wrap="square" lIns="0" tIns="12700" rIns="0" bIns="0" rtlCol="0">
            <a:spAutoFit/>
          </a:bodyPr>
          <a:lstStyle/>
          <a:p>
            <a:pPr marL="12700">
              <a:lnSpc>
                <a:spcPct val="100000"/>
              </a:lnSpc>
              <a:spcBef>
                <a:spcPts val="100"/>
              </a:spcBef>
            </a:pPr>
            <a:r>
              <a:rPr sz="1200" b="1" spc="-5" dirty="0">
                <a:solidFill>
                  <a:srgbClr val="3B3B3B"/>
                </a:solidFill>
                <a:latin typeface="Arial"/>
                <a:cs typeface="Arial"/>
              </a:rPr>
              <a:t>Processing Time </a:t>
            </a:r>
            <a:r>
              <a:rPr sz="1200" b="1" dirty="0">
                <a:solidFill>
                  <a:srgbClr val="3B3B3B"/>
                </a:solidFill>
                <a:latin typeface="Arial"/>
                <a:cs typeface="Arial"/>
              </a:rPr>
              <a:t>for Labor</a:t>
            </a:r>
            <a:r>
              <a:rPr sz="1200" b="1" spc="-80" dirty="0">
                <a:solidFill>
                  <a:srgbClr val="3B3B3B"/>
                </a:solidFill>
                <a:latin typeface="Arial"/>
                <a:cs typeface="Arial"/>
              </a:rPr>
              <a:t> </a:t>
            </a:r>
            <a:r>
              <a:rPr sz="1200" b="1" spc="-5" dirty="0">
                <a:solidFill>
                  <a:srgbClr val="3B3B3B"/>
                </a:solidFill>
                <a:latin typeface="Arial"/>
                <a:cs typeface="Arial"/>
              </a:rPr>
              <a:t>Disputes</a:t>
            </a:r>
            <a:endParaRPr sz="1200" dirty="0">
              <a:solidFill>
                <a:srgbClr val="3B3B3B"/>
              </a:solidFill>
              <a:latin typeface="Arial"/>
              <a:cs typeface="Arial"/>
            </a:endParaRPr>
          </a:p>
        </p:txBody>
      </p:sp>
      <p:sp>
        <p:nvSpPr>
          <p:cNvPr id="10" name="object 10"/>
          <p:cNvSpPr txBox="1"/>
          <p:nvPr/>
        </p:nvSpPr>
        <p:spPr>
          <a:xfrm>
            <a:off x="6276054" y="1100698"/>
            <a:ext cx="3728720" cy="498475"/>
          </a:xfrm>
          <a:prstGeom prst="rect">
            <a:avLst/>
          </a:prstGeom>
        </p:spPr>
        <p:txBody>
          <a:bodyPr vert="horz" wrap="square" lIns="0" tIns="69850" rIns="0" bIns="0" rtlCol="0">
            <a:spAutoFit/>
          </a:bodyPr>
          <a:lstStyle/>
          <a:p>
            <a:pPr marL="12700">
              <a:lnSpc>
                <a:spcPct val="100000"/>
              </a:lnSpc>
              <a:spcBef>
                <a:spcPts val="550"/>
              </a:spcBef>
            </a:pPr>
            <a:r>
              <a:rPr sz="1600" b="1" spc="-25" dirty="0">
                <a:solidFill>
                  <a:srgbClr val="3B3B3B"/>
                </a:solidFill>
                <a:latin typeface="Arial"/>
                <a:cs typeface="Arial"/>
              </a:rPr>
              <a:t>Trial </a:t>
            </a:r>
            <a:r>
              <a:rPr sz="1600" b="1" spc="-5" dirty="0">
                <a:solidFill>
                  <a:srgbClr val="3B3B3B"/>
                </a:solidFill>
                <a:latin typeface="Arial"/>
                <a:cs typeface="Arial"/>
              </a:rPr>
              <a:t>Result </a:t>
            </a:r>
            <a:r>
              <a:rPr sz="1600" b="1" dirty="0">
                <a:solidFill>
                  <a:srgbClr val="3B3B3B"/>
                </a:solidFill>
                <a:latin typeface="Arial"/>
                <a:cs typeface="Arial"/>
              </a:rPr>
              <a:t>for Labor Disputes </a:t>
            </a:r>
            <a:r>
              <a:rPr sz="1600" b="1" spc="5" dirty="0">
                <a:solidFill>
                  <a:srgbClr val="3B3B3B"/>
                </a:solidFill>
                <a:latin typeface="Arial"/>
                <a:cs typeface="Arial"/>
              </a:rPr>
              <a:t>in</a:t>
            </a:r>
            <a:r>
              <a:rPr sz="1600" b="1" spc="-65" dirty="0">
                <a:solidFill>
                  <a:srgbClr val="3B3B3B"/>
                </a:solidFill>
                <a:latin typeface="Arial"/>
                <a:cs typeface="Arial"/>
              </a:rPr>
              <a:t> </a:t>
            </a:r>
            <a:r>
              <a:rPr sz="1600" b="1" spc="-5" dirty="0">
                <a:solidFill>
                  <a:srgbClr val="3B3B3B"/>
                </a:solidFill>
                <a:latin typeface="Arial"/>
                <a:cs typeface="Arial"/>
              </a:rPr>
              <a:t>2017</a:t>
            </a:r>
            <a:endParaRPr lang="en-US" sz="1600" dirty="0">
              <a:solidFill>
                <a:srgbClr val="3B3B3B"/>
              </a:solidFill>
              <a:latin typeface="Arial"/>
              <a:cs typeface="Arial"/>
            </a:endParaRPr>
          </a:p>
          <a:p>
            <a:pPr marL="422910" indent="-171450">
              <a:lnSpc>
                <a:spcPct val="100000"/>
              </a:lnSpc>
              <a:spcBef>
                <a:spcPts val="270"/>
              </a:spcBef>
              <a:buFont typeface="Arial" panose="020B0604020202020204" pitchFamily="34" charset="0"/>
              <a:buChar char="•"/>
            </a:pPr>
            <a:r>
              <a:rPr lang="en-US" sz="900" dirty="0">
                <a:solidFill>
                  <a:srgbClr val="3B3B3B"/>
                </a:solidFill>
                <a:latin typeface="Arial"/>
                <a:cs typeface="Arial"/>
              </a:rPr>
              <a:t>Number of cases </a:t>
            </a:r>
            <a:r>
              <a:rPr lang="en-US" sz="900" spc="-5" dirty="0">
                <a:solidFill>
                  <a:srgbClr val="3B3B3B"/>
                </a:solidFill>
                <a:latin typeface="Arial"/>
                <a:cs typeface="Arial"/>
              </a:rPr>
              <a:t>employees</a:t>
            </a:r>
            <a:r>
              <a:rPr lang="en-US" sz="900" spc="-45" dirty="0">
                <a:solidFill>
                  <a:srgbClr val="3B3B3B"/>
                </a:solidFill>
                <a:latin typeface="Arial"/>
                <a:cs typeface="Arial"/>
              </a:rPr>
              <a:t> </a:t>
            </a:r>
            <a:r>
              <a:rPr lang="en-US" sz="900" dirty="0">
                <a:solidFill>
                  <a:srgbClr val="3B3B3B"/>
                </a:solidFill>
                <a:latin typeface="Arial"/>
                <a:cs typeface="Arial"/>
              </a:rPr>
              <a:t>won</a:t>
            </a:r>
          </a:p>
        </p:txBody>
      </p:sp>
      <p:grpSp>
        <p:nvGrpSpPr>
          <p:cNvPr id="32" name="Group 31">
            <a:extLst>
              <a:ext uri="{FF2B5EF4-FFF2-40B4-BE49-F238E27FC236}">
                <a16:creationId xmlns:a16="http://schemas.microsoft.com/office/drawing/2014/main" id="{3AD9FF16-92FB-4358-9129-360528586E31}"/>
              </a:ext>
            </a:extLst>
          </p:cNvPr>
          <p:cNvGrpSpPr/>
          <p:nvPr/>
        </p:nvGrpSpPr>
        <p:grpSpPr>
          <a:xfrm>
            <a:off x="6276054" y="1802892"/>
            <a:ext cx="4411599" cy="466521"/>
            <a:chOff x="5945504" y="1746580"/>
            <a:chExt cx="4411599" cy="466521"/>
          </a:xfrm>
        </p:grpSpPr>
        <p:sp>
          <p:nvSpPr>
            <p:cNvPr id="5" name="object 5"/>
            <p:cNvSpPr/>
            <p:nvPr/>
          </p:nvSpPr>
          <p:spPr>
            <a:xfrm>
              <a:off x="7531607" y="2039111"/>
              <a:ext cx="643255" cy="173990"/>
            </a:xfrm>
            <a:custGeom>
              <a:avLst/>
              <a:gdLst/>
              <a:ahLst/>
              <a:cxnLst/>
              <a:rect l="l" t="t" r="r" b="b"/>
              <a:pathLst>
                <a:path w="643254" h="173989">
                  <a:moveTo>
                    <a:pt x="643127" y="0"/>
                  </a:moveTo>
                  <a:lnTo>
                    <a:pt x="0" y="0"/>
                  </a:lnTo>
                  <a:lnTo>
                    <a:pt x="0" y="173736"/>
                  </a:lnTo>
                  <a:lnTo>
                    <a:pt x="643127" y="173736"/>
                  </a:lnTo>
                  <a:lnTo>
                    <a:pt x="643127" y="0"/>
                  </a:lnTo>
                  <a:close/>
                </a:path>
              </a:pathLst>
            </a:custGeom>
            <a:solidFill>
              <a:srgbClr val="2F4B77"/>
            </a:solidFill>
          </p:spPr>
          <p:txBody>
            <a:bodyPr wrap="square" lIns="0" tIns="0" rIns="0" bIns="0" rtlCol="0"/>
            <a:lstStyle/>
            <a:p>
              <a:endParaRPr/>
            </a:p>
          </p:txBody>
        </p:sp>
        <p:sp>
          <p:nvSpPr>
            <p:cNvPr id="6" name="object 6"/>
            <p:cNvSpPr/>
            <p:nvPr/>
          </p:nvSpPr>
          <p:spPr>
            <a:xfrm>
              <a:off x="7531607" y="1752600"/>
              <a:ext cx="2155190" cy="173990"/>
            </a:xfrm>
            <a:custGeom>
              <a:avLst/>
              <a:gdLst/>
              <a:ahLst/>
              <a:cxnLst/>
              <a:rect l="l" t="t" r="r" b="b"/>
              <a:pathLst>
                <a:path w="2155190" h="173989">
                  <a:moveTo>
                    <a:pt x="2154936" y="0"/>
                  </a:moveTo>
                  <a:lnTo>
                    <a:pt x="0" y="0"/>
                  </a:lnTo>
                  <a:lnTo>
                    <a:pt x="0" y="173736"/>
                  </a:lnTo>
                  <a:lnTo>
                    <a:pt x="2154936" y="173736"/>
                  </a:lnTo>
                  <a:lnTo>
                    <a:pt x="2154936" y="0"/>
                  </a:lnTo>
                  <a:close/>
                </a:path>
              </a:pathLst>
            </a:custGeom>
            <a:solidFill>
              <a:srgbClr val="2F4B77"/>
            </a:solidFill>
          </p:spPr>
          <p:txBody>
            <a:bodyPr wrap="square" lIns="0" tIns="0" rIns="0" bIns="0" rtlCol="0"/>
            <a:lstStyle/>
            <a:p>
              <a:endParaRPr/>
            </a:p>
          </p:txBody>
        </p:sp>
        <p:sp>
          <p:nvSpPr>
            <p:cNvPr id="7" name="object 7"/>
            <p:cNvSpPr/>
            <p:nvPr/>
          </p:nvSpPr>
          <p:spPr>
            <a:xfrm>
              <a:off x="8174735" y="2039111"/>
              <a:ext cx="344805" cy="173990"/>
            </a:xfrm>
            <a:custGeom>
              <a:avLst/>
              <a:gdLst/>
              <a:ahLst/>
              <a:cxnLst/>
              <a:rect l="l" t="t" r="r" b="b"/>
              <a:pathLst>
                <a:path w="344804" h="173989">
                  <a:moveTo>
                    <a:pt x="344424" y="0"/>
                  </a:moveTo>
                  <a:lnTo>
                    <a:pt x="0" y="0"/>
                  </a:lnTo>
                  <a:lnTo>
                    <a:pt x="0" y="173736"/>
                  </a:lnTo>
                  <a:lnTo>
                    <a:pt x="344424" y="173736"/>
                  </a:lnTo>
                  <a:lnTo>
                    <a:pt x="344424" y="0"/>
                  </a:lnTo>
                  <a:close/>
                </a:path>
              </a:pathLst>
            </a:custGeom>
            <a:solidFill>
              <a:srgbClr val="0095EF"/>
            </a:solidFill>
          </p:spPr>
          <p:txBody>
            <a:bodyPr wrap="square" lIns="0" tIns="0" rIns="0" bIns="0" rtlCol="0"/>
            <a:lstStyle/>
            <a:p>
              <a:endParaRPr/>
            </a:p>
          </p:txBody>
        </p:sp>
        <p:sp>
          <p:nvSpPr>
            <p:cNvPr id="8" name="object 8"/>
            <p:cNvSpPr/>
            <p:nvPr/>
          </p:nvSpPr>
          <p:spPr>
            <a:xfrm>
              <a:off x="9686543" y="1752600"/>
              <a:ext cx="670560" cy="173990"/>
            </a:xfrm>
            <a:custGeom>
              <a:avLst/>
              <a:gdLst/>
              <a:ahLst/>
              <a:cxnLst/>
              <a:rect l="l" t="t" r="r" b="b"/>
              <a:pathLst>
                <a:path w="670559" h="173989">
                  <a:moveTo>
                    <a:pt x="670559" y="0"/>
                  </a:moveTo>
                  <a:lnTo>
                    <a:pt x="0" y="0"/>
                  </a:lnTo>
                  <a:lnTo>
                    <a:pt x="0" y="173736"/>
                  </a:lnTo>
                  <a:lnTo>
                    <a:pt x="670559" y="173736"/>
                  </a:lnTo>
                  <a:lnTo>
                    <a:pt x="670559" y="0"/>
                  </a:lnTo>
                  <a:close/>
                </a:path>
              </a:pathLst>
            </a:custGeom>
            <a:solidFill>
              <a:srgbClr val="0095EF"/>
            </a:solidFill>
          </p:spPr>
          <p:txBody>
            <a:bodyPr wrap="square" lIns="0" tIns="0" rIns="0" bIns="0" rtlCol="0"/>
            <a:lstStyle/>
            <a:p>
              <a:endParaRPr/>
            </a:p>
          </p:txBody>
        </p:sp>
        <p:sp>
          <p:nvSpPr>
            <p:cNvPr id="11" name="object 11"/>
            <p:cNvSpPr txBox="1"/>
            <p:nvPr/>
          </p:nvSpPr>
          <p:spPr>
            <a:xfrm>
              <a:off x="7531607" y="1752600"/>
              <a:ext cx="2155190" cy="173990"/>
            </a:xfrm>
            <a:prstGeom prst="rect">
              <a:avLst/>
            </a:prstGeom>
            <a:solidFill>
              <a:srgbClr val="2F4B77"/>
            </a:solidFill>
          </p:spPr>
          <p:txBody>
            <a:bodyPr vert="horz" wrap="square" lIns="0" tIns="17145" rIns="0" bIns="0" rtlCol="0">
              <a:spAutoFit/>
            </a:bodyPr>
            <a:lstStyle/>
            <a:p>
              <a:pPr marR="101600" algn="r">
                <a:lnSpc>
                  <a:spcPct val="100000"/>
                </a:lnSpc>
                <a:spcBef>
                  <a:spcPts val="135"/>
                </a:spcBef>
              </a:pPr>
              <a:r>
                <a:rPr sz="800" b="1" spc="-20" dirty="0">
                  <a:solidFill>
                    <a:srgbClr val="FFFFFF"/>
                  </a:solidFill>
                  <a:latin typeface="Arial"/>
                  <a:cs typeface="Arial"/>
                </a:rPr>
                <a:t>76%</a:t>
              </a:r>
              <a:endParaRPr sz="800">
                <a:latin typeface="Arial"/>
                <a:cs typeface="Arial"/>
              </a:endParaRPr>
            </a:p>
          </p:txBody>
        </p:sp>
        <p:sp>
          <p:nvSpPr>
            <p:cNvPr id="12" name="object 12"/>
            <p:cNvSpPr txBox="1"/>
            <p:nvPr/>
          </p:nvSpPr>
          <p:spPr>
            <a:xfrm>
              <a:off x="5945504" y="1746580"/>
              <a:ext cx="1157605" cy="153247"/>
            </a:xfrm>
            <a:prstGeom prst="rect">
              <a:avLst/>
            </a:prstGeom>
          </p:spPr>
          <p:txBody>
            <a:bodyPr vert="horz" wrap="square" lIns="0" tIns="14605" rIns="0" bIns="0" rtlCol="0">
              <a:spAutoFit/>
            </a:bodyPr>
            <a:lstStyle/>
            <a:p>
              <a:pPr marL="12700">
                <a:lnSpc>
                  <a:spcPct val="100000"/>
                </a:lnSpc>
                <a:spcBef>
                  <a:spcPts val="115"/>
                </a:spcBef>
              </a:pPr>
              <a:r>
                <a:rPr sz="900" dirty="0">
                  <a:solidFill>
                    <a:srgbClr val="3B3B3B"/>
                  </a:solidFill>
                  <a:latin typeface="Arial"/>
                  <a:cs typeface="Arial"/>
                </a:rPr>
                <a:t>Employees </a:t>
              </a:r>
              <a:r>
                <a:rPr sz="900" spc="5" dirty="0">
                  <a:solidFill>
                    <a:srgbClr val="3B3B3B"/>
                  </a:solidFill>
                  <a:latin typeface="Arial"/>
                  <a:cs typeface="Arial"/>
                </a:rPr>
                <a:t>as</a:t>
              </a:r>
              <a:r>
                <a:rPr sz="900" spc="-85" dirty="0">
                  <a:solidFill>
                    <a:srgbClr val="3B3B3B"/>
                  </a:solidFill>
                  <a:latin typeface="Arial"/>
                  <a:cs typeface="Arial"/>
                </a:rPr>
                <a:t> </a:t>
              </a:r>
              <a:r>
                <a:rPr sz="900" dirty="0">
                  <a:solidFill>
                    <a:srgbClr val="3B3B3B"/>
                  </a:solidFill>
                  <a:latin typeface="Arial"/>
                  <a:cs typeface="Arial"/>
                </a:rPr>
                <a:t>Plaintiff</a:t>
              </a:r>
            </a:p>
          </p:txBody>
        </p:sp>
        <p:sp>
          <p:nvSpPr>
            <p:cNvPr id="13" name="object 13"/>
            <p:cNvSpPr txBox="1"/>
            <p:nvPr/>
          </p:nvSpPr>
          <p:spPr>
            <a:xfrm>
              <a:off x="5950711" y="2044700"/>
              <a:ext cx="1301115" cy="152606"/>
            </a:xfrm>
            <a:prstGeom prst="rect">
              <a:avLst/>
            </a:prstGeom>
          </p:spPr>
          <p:txBody>
            <a:bodyPr vert="horz" wrap="square" lIns="0" tIns="13970" rIns="0" bIns="0" rtlCol="0">
              <a:spAutoFit/>
            </a:bodyPr>
            <a:lstStyle/>
            <a:p>
              <a:pPr marL="12700">
                <a:lnSpc>
                  <a:spcPct val="100000"/>
                </a:lnSpc>
                <a:spcBef>
                  <a:spcPts val="110"/>
                </a:spcBef>
              </a:pPr>
              <a:r>
                <a:rPr sz="900" dirty="0">
                  <a:solidFill>
                    <a:srgbClr val="3B3B3B"/>
                  </a:solidFill>
                  <a:latin typeface="Arial"/>
                  <a:cs typeface="Arial"/>
                </a:rPr>
                <a:t>Employees as</a:t>
              </a:r>
              <a:r>
                <a:rPr sz="900" spc="-95" dirty="0">
                  <a:solidFill>
                    <a:srgbClr val="3B3B3B"/>
                  </a:solidFill>
                  <a:latin typeface="Arial"/>
                  <a:cs typeface="Arial"/>
                </a:rPr>
                <a:t> </a:t>
              </a:r>
              <a:r>
                <a:rPr sz="900" spc="-5" dirty="0">
                  <a:solidFill>
                    <a:srgbClr val="3B3B3B"/>
                  </a:solidFill>
                  <a:latin typeface="Arial"/>
                  <a:cs typeface="Arial"/>
                </a:rPr>
                <a:t>Defendant</a:t>
              </a:r>
              <a:endParaRPr sz="900" dirty="0">
                <a:solidFill>
                  <a:srgbClr val="3B3B3B"/>
                </a:solidFill>
                <a:latin typeface="Arial"/>
                <a:cs typeface="Arial"/>
              </a:endParaRPr>
            </a:p>
          </p:txBody>
        </p:sp>
        <p:sp>
          <p:nvSpPr>
            <p:cNvPr id="14" name="object 14"/>
            <p:cNvSpPr txBox="1"/>
            <p:nvPr/>
          </p:nvSpPr>
          <p:spPr>
            <a:xfrm>
              <a:off x="7531607" y="2039111"/>
              <a:ext cx="643255" cy="173990"/>
            </a:xfrm>
            <a:prstGeom prst="rect">
              <a:avLst/>
            </a:prstGeom>
            <a:solidFill>
              <a:srgbClr val="2F4B77"/>
            </a:solidFill>
          </p:spPr>
          <p:txBody>
            <a:bodyPr vert="horz" wrap="square" lIns="0" tIns="23495" rIns="0" bIns="0" rtlCol="0">
              <a:spAutoFit/>
            </a:bodyPr>
            <a:lstStyle/>
            <a:p>
              <a:pPr marL="341630">
                <a:lnSpc>
                  <a:spcPct val="100000"/>
                </a:lnSpc>
                <a:spcBef>
                  <a:spcPts val="185"/>
                </a:spcBef>
              </a:pPr>
              <a:r>
                <a:rPr sz="800" b="1" spc="-20" dirty="0">
                  <a:solidFill>
                    <a:srgbClr val="FFFFFF"/>
                  </a:solidFill>
                  <a:latin typeface="Arial"/>
                  <a:cs typeface="Arial"/>
                </a:rPr>
                <a:t>65%</a:t>
              </a:r>
              <a:endParaRPr sz="800">
                <a:latin typeface="Arial"/>
                <a:cs typeface="Arial"/>
              </a:endParaRPr>
            </a:p>
          </p:txBody>
        </p:sp>
      </p:grpSp>
      <p:sp>
        <p:nvSpPr>
          <p:cNvPr id="15" name="object 15"/>
          <p:cNvSpPr/>
          <p:nvPr/>
        </p:nvSpPr>
        <p:spPr>
          <a:xfrm>
            <a:off x="1277111" y="2606039"/>
            <a:ext cx="2853055" cy="165100"/>
          </a:xfrm>
          <a:custGeom>
            <a:avLst/>
            <a:gdLst/>
            <a:ahLst/>
            <a:cxnLst/>
            <a:rect l="l" t="t" r="r" b="b"/>
            <a:pathLst>
              <a:path w="2853054" h="165100">
                <a:moveTo>
                  <a:pt x="2852928" y="0"/>
                </a:moveTo>
                <a:lnTo>
                  <a:pt x="0" y="0"/>
                </a:lnTo>
                <a:lnTo>
                  <a:pt x="0" y="164592"/>
                </a:lnTo>
                <a:lnTo>
                  <a:pt x="2852928" y="164592"/>
                </a:lnTo>
                <a:lnTo>
                  <a:pt x="2852928" y="0"/>
                </a:lnTo>
                <a:close/>
              </a:path>
            </a:pathLst>
          </a:custGeom>
          <a:solidFill>
            <a:srgbClr val="304D77"/>
          </a:solidFill>
        </p:spPr>
        <p:txBody>
          <a:bodyPr wrap="square" lIns="0" tIns="0" rIns="0" bIns="0" rtlCol="0"/>
          <a:lstStyle/>
          <a:p>
            <a:endParaRPr/>
          </a:p>
        </p:txBody>
      </p:sp>
      <p:sp>
        <p:nvSpPr>
          <p:cNvPr id="16" name="object 16"/>
          <p:cNvSpPr/>
          <p:nvPr/>
        </p:nvSpPr>
        <p:spPr>
          <a:xfrm>
            <a:off x="1277111" y="2353055"/>
            <a:ext cx="2654935" cy="165100"/>
          </a:xfrm>
          <a:custGeom>
            <a:avLst/>
            <a:gdLst/>
            <a:ahLst/>
            <a:cxnLst/>
            <a:rect l="l" t="t" r="r" b="b"/>
            <a:pathLst>
              <a:path w="2654935" h="165100">
                <a:moveTo>
                  <a:pt x="2654808" y="0"/>
                </a:moveTo>
                <a:lnTo>
                  <a:pt x="0" y="0"/>
                </a:lnTo>
                <a:lnTo>
                  <a:pt x="0" y="164592"/>
                </a:lnTo>
                <a:lnTo>
                  <a:pt x="2654808" y="164592"/>
                </a:lnTo>
                <a:lnTo>
                  <a:pt x="2654808" y="0"/>
                </a:lnTo>
                <a:close/>
              </a:path>
            </a:pathLst>
          </a:custGeom>
          <a:solidFill>
            <a:srgbClr val="304D77"/>
          </a:solidFill>
        </p:spPr>
        <p:txBody>
          <a:bodyPr wrap="square" lIns="0" tIns="0" rIns="0" bIns="0" rtlCol="0"/>
          <a:lstStyle/>
          <a:p>
            <a:endParaRPr/>
          </a:p>
        </p:txBody>
      </p:sp>
      <p:sp>
        <p:nvSpPr>
          <p:cNvPr id="17" name="object 17"/>
          <p:cNvSpPr/>
          <p:nvPr/>
        </p:nvSpPr>
        <p:spPr>
          <a:xfrm>
            <a:off x="1277111" y="1847088"/>
            <a:ext cx="2338070" cy="165100"/>
          </a:xfrm>
          <a:custGeom>
            <a:avLst/>
            <a:gdLst/>
            <a:ahLst/>
            <a:cxnLst/>
            <a:rect l="l" t="t" r="r" b="b"/>
            <a:pathLst>
              <a:path w="2338070" h="165100">
                <a:moveTo>
                  <a:pt x="2337816" y="0"/>
                </a:moveTo>
                <a:lnTo>
                  <a:pt x="0" y="0"/>
                </a:lnTo>
                <a:lnTo>
                  <a:pt x="0" y="164591"/>
                </a:lnTo>
                <a:lnTo>
                  <a:pt x="2337816" y="164591"/>
                </a:lnTo>
                <a:lnTo>
                  <a:pt x="2337816" y="0"/>
                </a:lnTo>
                <a:close/>
              </a:path>
            </a:pathLst>
          </a:custGeom>
          <a:solidFill>
            <a:srgbClr val="304D77"/>
          </a:solidFill>
        </p:spPr>
        <p:txBody>
          <a:bodyPr wrap="square" lIns="0" tIns="0" rIns="0" bIns="0" rtlCol="0"/>
          <a:lstStyle/>
          <a:p>
            <a:endParaRPr/>
          </a:p>
        </p:txBody>
      </p:sp>
      <p:sp>
        <p:nvSpPr>
          <p:cNvPr id="18" name="object 18"/>
          <p:cNvSpPr/>
          <p:nvPr/>
        </p:nvSpPr>
        <p:spPr>
          <a:xfrm>
            <a:off x="1278636" y="1802892"/>
            <a:ext cx="0" cy="1518285"/>
          </a:xfrm>
          <a:custGeom>
            <a:avLst/>
            <a:gdLst/>
            <a:ahLst/>
            <a:cxnLst/>
            <a:rect l="l" t="t" r="r" b="b"/>
            <a:pathLst>
              <a:path h="1518285">
                <a:moveTo>
                  <a:pt x="0" y="1517904"/>
                </a:moveTo>
                <a:lnTo>
                  <a:pt x="0" y="0"/>
                </a:lnTo>
              </a:path>
            </a:pathLst>
          </a:custGeom>
          <a:ln w="9144">
            <a:solidFill>
              <a:srgbClr val="D2DDEC"/>
            </a:solidFill>
          </a:ln>
        </p:spPr>
        <p:txBody>
          <a:bodyPr wrap="square" lIns="0" tIns="0" rIns="0" bIns="0" rtlCol="0"/>
          <a:lstStyle/>
          <a:p>
            <a:endParaRPr/>
          </a:p>
        </p:txBody>
      </p:sp>
      <p:sp>
        <p:nvSpPr>
          <p:cNvPr id="19" name="object 19"/>
          <p:cNvSpPr txBox="1"/>
          <p:nvPr/>
        </p:nvSpPr>
        <p:spPr>
          <a:xfrm>
            <a:off x="3677539" y="1842261"/>
            <a:ext cx="251460" cy="164465"/>
          </a:xfrm>
          <a:prstGeom prst="rect">
            <a:avLst/>
          </a:prstGeom>
        </p:spPr>
        <p:txBody>
          <a:bodyPr vert="horz" wrap="square" lIns="0" tIns="13970" rIns="0" bIns="0" rtlCol="0">
            <a:spAutoFit/>
          </a:bodyPr>
          <a:lstStyle/>
          <a:p>
            <a:pPr marL="12700">
              <a:lnSpc>
                <a:spcPct val="100000"/>
              </a:lnSpc>
              <a:spcBef>
                <a:spcPts val="110"/>
              </a:spcBef>
            </a:pPr>
            <a:r>
              <a:rPr sz="900" b="1" dirty="0">
                <a:solidFill>
                  <a:srgbClr val="3A3A3A"/>
                </a:solidFill>
                <a:latin typeface="Arial"/>
                <a:cs typeface="Arial"/>
              </a:rPr>
              <a:t>0</a:t>
            </a:r>
            <a:r>
              <a:rPr sz="900" b="1" spc="5" dirty="0">
                <a:solidFill>
                  <a:srgbClr val="3A3A3A"/>
                </a:solidFill>
                <a:latin typeface="Arial"/>
                <a:cs typeface="Arial"/>
              </a:rPr>
              <a:t>.</a:t>
            </a:r>
            <a:r>
              <a:rPr sz="900" b="1" dirty="0">
                <a:solidFill>
                  <a:srgbClr val="3A3A3A"/>
                </a:solidFill>
                <a:latin typeface="Arial"/>
                <a:cs typeface="Arial"/>
              </a:rPr>
              <a:t>5</a:t>
            </a:r>
            <a:r>
              <a:rPr sz="900" b="1" spc="5" dirty="0">
                <a:solidFill>
                  <a:srgbClr val="3A3A3A"/>
                </a:solidFill>
                <a:latin typeface="Arial"/>
                <a:cs typeface="Arial"/>
              </a:rPr>
              <a:t>9</a:t>
            </a:r>
            <a:endParaRPr sz="900">
              <a:latin typeface="Arial"/>
              <a:cs typeface="Arial"/>
            </a:endParaRPr>
          </a:p>
        </p:txBody>
      </p:sp>
      <p:graphicFrame>
        <p:nvGraphicFramePr>
          <p:cNvPr id="20" name="object 20"/>
          <p:cNvGraphicFramePr>
            <a:graphicFrameLocks noGrp="1"/>
          </p:cNvGraphicFramePr>
          <p:nvPr>
            <p:extLst>
              <p:ext uri="{D42A27DB-BD31-4B8C-83A1-F6EECF244321}">
                <p14:modId xmlns:p14="http://schemas.microsoft.com/office/powerpoint/2010/main" val="1620160679"/>
              </p:ext>
            </p:extLst>
          </p:nvPr>
        </p:nvGraphicFramePr>
        <p:xfrm>
          <a:off x="894537" y="2100072"/>
          <a:ext cx="4005580" cy="1176524"/>
        </p:xfrm>
        <a:graphic>
          <a:graphicData uri="http://schemas.openxmlformats.org/drawingml/2006/table">
            <a:tbl>
              <a:tblPr firstRow="1" bandRow="1">
                <a:tableStyleId>{2D5ABB26-0587-4C30-8999-92F81FD0307C}</a:tableStyleId>
              </a:tblPr>
              <a:tblGrid>
                <a:gridCol w="384175">
                  <a:extLst>
                    <a:ext uri="{9D8B030D-6E8A-4147-A177-3AD203B41FA5}">
                      <a16:colId xmlns:a16="http://schemas.microsoft.com/office/drawing/2014/main" val="20000"/>
                    </a:ext>
                  </a:extLst>
                </a:gridCol>
                <a:gridCol w="2534285">
                  <a:extLst>
                    <a:ext uri="{9D8B030D-6E8A-4147-A177-3AD203B41FA5}">
                      <a16:colId xmlns:a16="http://schemas.microsoft.com/office/drawing/2014/main" val="20001"/>
                    </a:ext>
                  </a:extLst>
                </a:gridCol>
                <a:gridCol w="673735">
                  <a:extLst>
                    <a:ext uri="{9D8B030D-6E8A-4147-A177-3AD203B41FA5}">
                      <a16:colId xmlns:a16="http://schemas.microsoft.com/office/drawing/2014/main" val="20002"/>
                    </a:ext>
                  </a:extLst>
                </a:gridCol>
                <a:gridCol w="79375">
                  <a:extLst>
                    <a:ext uri="{9D8B030D-6E8A-4147-A177-3AD203B41FA5}">
                      <a16:colId xmlns:a16="http://schemas.microsoft.com/office/drawing/2014/main" val="20003"/>
                    </a:ext>
                  </a:extLst>
                </a:gridCol>
                <a:gridCol w="334010">
                  <a:extLst>
                    <a:ext uri="{9D8B030D-6E8A-4147-A177-3AD203B41FA5}">
                      <a16:colId xmlns:a16="http://schemas.microsoft.com/office/drawing/2014/main" val="20004"/>
                    </a:ext>
                  </a:extLst>
                </a:gridCol>
              </a:tblGrid>
              <a:tr h="164592">
                <a:tc>
                  <a:txBody>
                    <a:bodyPr/>
                    <a:lstStyle/>
                    <a:p>
                      <a:pPr marL="31750">
                        <a:lnSpc>
                          <a:spcPct val="100000"/>
                        </a:lnSpc>
                        <a:spcBef>
                          <a:spcPts val="35"/>
                        </a:spcBef>
                      </a:pPr>
                      <a:r>
                        <a:rPr sz="900" dirty="0">
                          <a:solidFill>
                            <a:srgbClr val="3A3A3A"/>
                          </a:solidFill>
                          <a:latin typeface="Arial"/>
                          <a:cs typeface="Arial"/>
                        </a:rPr>
                        <a:t>2012</a:t>
                      </a:r>
                      <a:endParaRPr sz="900">
                        <a:latin typeface="Arial"/>
                        <a:cs typeface="Arial"/>
                      </a:endParaRPr>
                    </a:p>
                  </a:txBody>
                  <a:tcPr marL="0" marR="0" marT="4445" marB="0"/>
                </a:tc>
                <a:tc>
                  <a:txBody>
                    <a:bodyPr/>
                    <a:lstStyle/>
                    <a:p>
                      <a:pPr>
                        <a:lnSpc>
                          <a:spcPct val="100000"/>
                        </a:lnSpc>
                      </a:pPr>
                      <a:endParaRPr sz="900">
                        <a:latin typeface="Times New Roman"/>
                        <a:cs typeface="Times New Roman"/>
                      </a:endParaRPr>
                    </a:p>
                  </a:txBody>
                  <a:tcPr marL="0" marR="0" marT="0" marB="0">
                    <a:solidFill>
                      <a:srgbClr val="304D77"/>
                    </a:solidFill>
                  </a:tcPr>
                </a:tc>
                <a:tc>
                  <a:txBody>
                    <a:bodyPr/>
                    <a:lstStyle/>
                    <a:p>
                      <a:pPr marL="74930">
                        <a:lnSpc>
                          <a:spcPct val="100000"/>
                        </a:lnSpc>
                        <a:spcBef>
                          <a:spcPts val="75"/>
                        </a:spcBef>
                      </a:pPr>
                      <a:r>
                        <a:rPr sz="900" b="1" dirty="0">
                          <a:solidFill>
                            <a:srgbClr val="3A3A3A"/>
                          </a:solidFill>
                          <a:latin typeface="Arial"/>
                          <a:cs typeface="Arial"/>
                        </a:rPr>
                        <a:t>0.64</a:t>
                      </a:r>
                      <a:endParaRPr sz="900">
                        <a:latin typeface="Arial"/>
                        <a:cs typeface="Arial"/>
                      </a:endParaRPr>
                    </a:p>
                  </a:txBody>
                  <a:tcPr marL="0" marR="0" marT="9525" marB="0"/>
                </a:tc>
                <a:tc rowSpan="6" gridSpan="2">
                  <a:txBody>
                    <a:bodyPr/>
                    <a:lstStyle/>
                    <a:p>
                      <a:pPr>
                        <a:lnSpc>
                          <a:spcPct val="100000"/>
                        </a:lnSpc>
                      </a:pPr>
                      <a:endParaRPr sz="1100">
                        <a:latin typeface="Times New Roman"/>
                        <a:cs typeface="Times New Roman"/>
                      </a:endParaRPr>
                    </a:p>
                  </a:txBody>
                  <a:tcPr marL="0" marR="0" marT="0" marB="0"/>
                </a:tc>
                <a:tc rowSpan="6" hMerge="1">
                  <a:txBody>
                    <a:bodyPr/>
                    <a:lstStyle/>
                    <a:p>
                      <a:endParaRPr/>
                    </a:p>
                  </a:txBody>
                  <a:tcPr marL="0" marR="0" marT="0" marB="0"/>
                </a:tc>
                <a:extLst>
                  <a:ext uri="{0D108BD9-81ED-4DB2-BD59-A6C34878D82A}">
                    <a16:rowId xmlns:a16="http://schemas.microsoft.com/office/drawing/2014/main" val="10000"/>
                  </a:ext>
                </a:extLst>
              </a:tr>
              <a:tr h="88391">
                <a:tc>
                  <a:txBody>
                    <a:bodyPr/>
                    <a:lstStyle/>
                    <a:p>
                      <a:pPr>
                        <a:lnSpc>
                          <a:spcPct val="100000"/>
                        </a:lnSpc>
                      </a:pPr>
                      <a:endParaRPr sz="400">
                        <a:latin typeface="Times New Roman"/>
                        <a:cs typeface="Times New Roman"/>
                      </a:endParaRPr>
                    </a:p>
                  </a:txBody>
                  <a:tcPr marL="0" marR="0" marT="0" marB="0"/>
                </a:tc>
                <a:tc>
                  <a:txBody>
                    <a:bodyPr/>
                    <a:lstStyle/>
                    <a:p>
                      <a:pPr>
                        <a:lnSpc>
                          <a:spcPct val="100000"/>
                        </a:lnSpc>
                      </a:pPr>
                      <a:endParaRPr sz="400">
                        <a:latin typeface="Times New Roman"/>
                        <a:cs typeface="Times New Roman"/>
                      </a:endParaRPr>
                    </a:p>
                  </a:txBody>
                  <a:tcPr marL="0" marR="0" marT="0" marB="0"/>
                </a:tc>
                <a:tc>
                  <a:txBody>
                    <a:bodyPr/>
                    <a:lstStyle/>
                    <a:p>
                      <a:pPr>
                        <a:lnSpc>
                          <a:spcPct val="100000"/>
                        </a:lnSpc>
                      </a:pPr>
                      <a:endParaRPr sz="400">
                        <a:latin typeface="Times New Roman"/>
                        <a:cs typeface="Times New Roman"/>
                      </a:endParaRPr>
                    </a:p>
                  </a:txBody>
                  <a:tcPr marL="0" marR="0" marT="0" marB="0"/>
                </a:tc>
                <a:tc gridSpan="2" vMerge="1">
                  <a:txBody>
                    <a:bodyPr/>
                    <a:lstStyle/>
                    <a:p>
                      <a:endParaRPr/>
                    </a:p>
                  </a:txBody>
                  <a:tcPr marL="0" marR="0" marT="0" marB="0"/>
                </a:tc>
                <a:tc hMerge="1" vMerge="1">
                  <a:txBody>
                    <a:bodyPr/>
                    <a:lstStyle/>
                    <a:p>
                      <a:endParaRPr/>
                    </a:p>
                  </a:txBody>
                  <a:tcPr marL="0" marR="0" marT="0" marB="0"/>
                </a:tc>
                <a:extLst>
                  <a:ext uri="{0D108BD9-81ED-4DB2-BD59-A6C34878D82A}">
                    <a16:rowId xmlns:a16="http://schemas.microsoft.com/office/drawing/2014/main" val="10001"/>
                  </a:ext>
                </a:extLst>
              </a:tr>
              <a:tr h="164592">
                <a:tc>
                  <a:txBody>
                    <a:bodyPr/>
                    <a:lstStyle/>
                    <a:p>
                      <a:pPr marL="31750">
                        <a:lnSpc>
                          <a:spcPct val="100000"/>
                        </a:lnSpc>
                        <a:spcBef>
                          <a:spcPts val="35"/>
                        </a:spcBef>
                      </a:pPr>
                      <a:r>
                        <a:rPr sz="900" dirty="0">
                          <a:solidFill>
                            <a:srgbClr val="3A3A3A"/>
                          </a:solidFill>
                          <a:latin typeface="Arial"/>
                          <a:cs typeface="Arial"/>
                        </a:rPr>
                        <a:t>2013</a:t>
                      </a:r>
                      <a:endParaRPr sz="900">
                        <a:latin typeface="Arial"/>
                        <a:cs typeface="Arial"/>
                      </a:endParaRPr>
                    </a:p>
                  </a:txBody>
                  <a:tcPr marL="0" marR="0" marT="4445" marB="0"/>
                </a:tc>
                <a:tc>
                  <a:txBody>
                    <a:bodyPr/>
                    <a:lstStyle/>
                    <a:p>
                      <a:pPr>
                        <a:lnSpc>
                          <a:spcPct val="100000"/>
                        </a:lnSpc>
                      </a:pPr>
                      <a:endParaRPr sz="900">
                        <a:latin typeface="Times New Roman"/>
                        <a:cs typeface="Times New Roman"/>
                      </a:endParaRPr>
                    </a:p>
                  </a:txBody>
                  <a:tcPr marL="0" marR="0" marT="0" marB="0">
                    <a:solidFill>
                      <a:srgbClr val="304D77"/>
                    </a:solidFill>
                  </a:tcPr>
                </a:tc>
                <a:tc>
                  <a:txBody>
                    <a:bodyPr/>
                    <a:lstStyle/>
                    <a:p>
                      <a:pPr marL="193675">
                        <a:lnSpc>
                          <a:spcPct val="100000"/>
                        </a:lnSpc>
                        <a:spcBef>
                          <a:spcPts val="70"/>
                        </a:spcBef>
                      </a:pPr>
                      <a:r>
                        <a:rPr sz="900" b="1" dirty="0">
                          <a:solidFill>
                            <a:srgbClr val="3A3A3A"/>
                          </a:solidFill>
                          <a:latin typeface="Arial"/>
                          <a:cs typeface="Arial"/>
                        </a:rPr>
                        <a:t>0.67</a:t>
                      </a:r>
                      <a:endParaRPr sz="900">
                        <a:latin typeface="Arial"/>
                        <a:cs typeface="Arial"/>
                      </a:endParaRPr>
                    </a:p>
                  </a:txBody>
                  <a:tcPr marL="0" marR="0" marT="8890" marB="0"/>
                </a:tc>
                <a:tc gridSpan="2" vMerge="1">
                  <a:txBody>
                    <a:bodyPr/>
                    <a:lstStyle/>
                    <a:p>
                      <a:endParaRPr/>
                    </a:p>
                  </a:txBody>
                  <a:tcPr marL="0" marR="0" marT="0" marB="0"/>
                </a:tc>
                <a:tc hMerge="1" vMerge="1">
                  <a:txBody>
                    <a:bodyPr/>
                    <a:lstStyle/>
                    <a:p>
                      <a:endParaRPr/>
                    </a:p>
                  </a:txBody>
                  <a:tcPr marL="0" marR="0" marT="0" marB="0"/>
                </a:tc>
                <a:extLst>
                  <a:ext uri="{0D108BD9-81ED-4DB2-BD59-A6C34878D82A}">
                    <a16:rowId xmlns:a16="http://schemas.microsoft.com/office/drawing/2014/main" val="10002"/>
                  </a:ext>
                </a:extLst>
              </a:tr>
              <a:tr h="88391">
                <a:tc>
                  <a:txBody>
                    <a:bodyPr/>
                    <a:lstStyle/>
                    <a:p>
                      <a:pPr>
                        <a:lnSpc>
                          <a:spcPct val="100000"/>
                        </a:lnSpc>
                      </a:pPr>
                      <a:endParaRPr sz="400">
                        <a:latin typeface="Times New Roman"/>
                        <a:cs typeface="Times New Roman"/>
                      </a:endParaRPr>
                    </a:p>
                  </a:txBody>
                  <a:tcPr marL="0" marR="0" marT="0" marB="0"/>
                </a:tc>
                <a:tc>
                  <a:txBody>
                    <a:bodyPr/>
                    <a:lstStyle/>
                    <a:p>
                      <a:pPr>
                        <a:lnSpc>
                          <a:spcPct val="100000"/>
                        </a:lnSpc>
                      </a:pPr>
                      <a:endParaRPr sz="400">
                        <a:latin typeface="Times New Roman"/>
                        <a:cs typeface="Times New Roman"/>
                      </a:endParaRPr>
                    </a:p>
                  </a:txBody>
                  <a:tcPr marL="0" marR="0" marT="0" marB="0"/>
                </a:tc>
                <a:tc>
                  <a:txBody>
                    <a:bodyPr/>
                    <a:lstStyle/>
                    <a:p>
                      <a:pPr>
                        <a:lnSpc>
                          <a:spcPct val="100000"/>
                        </a:lnSpc>
                      </a:pPr>
                      <a:endParaRPr sz="400">
                        <a:latin typeface="Times New Roman"/>
                        <a:cs typeface="Times New Roman"/>
                      </a:endParaRPr>
                    </a:p>
                  </a:txBody>
                  <a:tcPr marL="0" marR="0" marT="0" marB="0"/>
                </a:tc>
                <a:tc gridSpan="2" vMerge="1">
                  <a:txBody>
                    <a:bodyPr/>
                    <a:lstStyle/>
                    <a:p>
                      <a:endParaRPr/>
                    </a:p>
                  </a:txBody>
                  <a:tcPr marL="0" marR="0" marT="0" marB="0"/>
                </a:tc>
                <a:tc hMerge="1" vMerge="1">
                  <a:txBody>
                    <a:bodyPr/>
                    <a:lstStyle/>
                    <a:p>
                      <a:endParaRPr/>
                    </a:p>
                  </a:txBody>
                  <a:tcPr marL="0" marR="0" marT="0" marB="0"/>
                </a:tc>
                <a:extLst>
                  <a:ext uri="{0D108BD9-81ED-4DB2-BD59-A6C34878D82A}">
                    <a16:rowId xmlns:a16="http://schemas.microsoft.com/office/drawing/2014/main" val="10003"/>
                  </a:ext>
                </a:extLst>
              </a:tr>
              <a:tr h="164592">
                <a:tc>
                  <a:txBody>
                    <a:bodyPr/>
                    <a:lstStyle/>
                    <a:p>
                      <a:pPr marL="31750">
                        <a:lnSpc>
                          <a:spcPct val="100000"/>
                        </a:lnSpc>
                        <a:spcBef>
                          <a:spcPts val="40"/>
                        </a:spcBef>
                      </a:pPr>
                      <a:r>
                        <a:rPr sz="900" dirty="0">
                          <a:solidFill>
                            <a:srgbClr val="3A3A3A"/>
                          </a:solidFill>
                          <a:latin typeface="Arial"/>
                          <a:cs typeface="Arial"/>
                        </a:rPr>
                        <a:t>2014</a:t>
                      </a:r>
                      <a:endParaRPr sz="900">
                        <a:latin typeface="Arial"/>
                        <a:cs typeface="Arial"/>
                      </a:endParaRPr>
                    </a:p>
                  </a:txBody>
                  <a:tcPr marL="0" marR="0" marT="5080" marB="0"/>
                </a:tc>
                <a:tc>
                  <a:txBody>
                    <a:bodyPr/>
                    <a:lstStyle/>
                    <a:p>
                      <a:pPr>
                        <a:lnSpc>
                          <a:spcPct val="100000"/>
                        </a:lnSpc>
                      </a:pPr>
                      <a:endParaRPr sz="900">
                        <a:latin typeface="Times New Roman"/>
                        <a:cs typeface="Times New Roman"/>
                      </a:endParaRPr>
                    </a:p>
                  </a:txBody>
                  <a:tcPr marL="0" marR="0" marT="0" marB="0">
                    <a:solidFill>
                      <a:srgbClr val="304D77"/>
                    </a:solidFill>
                  </a:tcPr>
                </a:tc>
                <a:tc>
                  <a:txBody>
                    <a:bodyPr/>
                    <a:lstStyle/>
                    <a:p>
                      <a:pPr marL="391795">
                        <a:lnSpc>
                          <a:spcPct val="100000"/>
                        </a:lnSpc>
                        <a:spcBef>
                          <a:spcPts val="75"/>
                        </a:spcBef>
                      </a:pPr>
                      <a:r>
                        <a:rPr sz="900" b="1" dirty="0">
                          <a:solidFill>
                            <a:srgbClr val="3A3A3A"/>
                          </a:solidFill>
                          <a:latin typeface="Arial"/>
                          <a:cs typeface="Arial"/>
                        </a:rPr>
                        <a:t>0.72</a:t>
                      </a:r>
                      <a:endParaRPr sz="900">
                        <a:latin typeface="Arial"/>
                        <a:cs typeface="Arial"/>
                      </a:endParaRPr>
                    </a:p>
                  </a:txBody>
                  <a:tcPr marL="0" marR="0" marT="9525" marB="0"/>
                </a:tc>
                <a:tc gridSpan="2" vMerge="1">
                  <a:txBody>
                    <a:bodyPr/>
                    <a:lstStyle/>
                    <a:p>
                      <a:endParaRPr/>
                    </a:p>
                  </a:txBody>
                  <a:tcPr marL="0" marR="0" marT="0" marB="0"/>
                </a:tc>
                <a:tc hMerge="1" vMerge="1">
                  <a:txBody>
                    <a:bodyPr/>
                    <a:lstStyle/>
                    <a:p>
                      <a:endParaRPr/>
                    </a:p>
                  </a:txBody>
                  <a:tcPr marL="0" marR="0" marT="0" marB="0"/>
                </a:tc>
                <a:extLst>
                  <a:ext uri="{0D108BD9-81ED-4DB2-BD59-A6C34878D82A}">
                    <a16:rowId xmlns:a16="http://schemas.microsoft.com/office/drawing/2014/main" val="10004"/>
                  </a:ext>
                </a:extLst>
              </a:tr>
              <a:tr h="88391">
                <a:tc>
                  <a:txBody>
                    <a:bodyPr/>
                    <a:lstStyle/>
                    <a:p>
                      <a:pPr>
                        <a:lnSpc>
                          <a:spcPct val="100000"/>
                        </a:lnSpc>
                      </a:pPr>
                      <a:endParaRPr sz="400">
                        <a:latin typeface="Times New Roman"/>
                        <a:cs typeface="Times New Roman"/>
                      </a:endParaRPr>
                    </a:p>
                  </a:txBody>
                  <a:tcPr marL="0" marR="0" marT="0" marB="0"/>
                </a:tc>
                <a:tc>
                  <a:txBody>
                    <a:bodyPr/>
                    <a:lstStyle/>
                    <a:p>
                      <a:pPr>
                        <a:lnSpc>
                          <a:spcPct val="100000"/>
                        </a:lnSpc>
                      </a:pPr>
                      <a:endParaRPr sz="400">
                        <a:latin typeface="Times New Roman"/>
                        <a:cs typeface="Times New Roman"/>
                      </a:endParaRPr>
                    </a:p>
                  </a:txBody>
                  <a:tcPr marL="0" marR="0" marT="0" marB="0"/>
                </a:tc>
                <a:tc>
                  <a:txBody>
                    <a:bodyPr/>
                    <a:lstStyle/>
                    <a:p>
                      <a:pPr>
                        <a:lnSpc>
                          <a:spcPct val="100000"/>
                        </a:lnSpc>
                      </a:pPr>
                      <a:endParaRPr sz="400">
                        <a:latin typeface="Times New Roman"/>
                        <a:cs typeface="Times New Roman"/>
                      </a:endParaRPr>
                    </a:p>
                  </a:txBody>
                  <a:tcPr marL="0" marR="0" marT="0" marB="0"/>
                </a:tc>
                <a:tc gridSpan="2" vMerge="1">
                  <a:txBody>
                    <a:bodyPr/>
                    <a:lstStyle/>
                    <a:p>
                      <a:endParaRPr/>
                    </a:p>
                  </a:txBody>
                  <a:tcPr marL="0" marR="0" marT="0" marB="0"/>
                </a:tc>
                <a:tc hMerge="1" vMerge="1">
                  <a:txBody>
                    <a:bodyPr/>
                    <a:lstStyle/>
                    <a:p>
                      <a:endParaRPr/>
                    </a:p>
                  </a:txBody>
                  <a:tcPr marL="0" marR="0" marT="0" marB="0"/>
                </a:tc>
                <a:extLst>
                  <a:ext uri="{0D108BD9-81ED-4DB2-BD59-A6C34878D82A}">
                    <a16:rowId xmlns:a16="http://schemas.microsoft.com/office/drawing/2014/main" val="10005"/>
                  </a:ext>
                </a:extLst>
              </a:tr>
              <a:tr h="164592">
                <a:tc>
                  <a:txBody>
                    <a:bodyPr/>
                    <a:lstStyle/>
                    <a:p>
                      <a:pPr marL="31750">
                        <a:lnSpc>
                          <a:spcPct val="100000"/>
                        </a:lnSpc>
                        <a:spcBef>
                          <a:spcPts val="40"/>
                        </a:spcBef>
                      </a:pPr>
                      <a:r>
                        <a:rPr sz="900" dirty="0">
                          <a:solidFill>
                            <a:srgbClr val="3A3A3A"/>
                          </a:solidFill>
                          <a:latin typeface="Arial"/>
                          <a:cs typeface="Arial"/>
                        </a:rPr>
                        <a:t>2015</a:t>
                      </a:r>
                      <a:endParaRPr sz="900">
                        <a:latin typeface="Arial"/>
                        <a:cs typeface="Arial"/>
                      </a:endParaRPr>
                    </a:p>
                  </a:txBody>
                  <a:tcPr marL="0" marR="0" marT="5080" marB="0"/>
                </a:tc>
                <a:tc>
                  <a:txBody>
                    <a:bodyPr/>
                    <a:lstStyle/>
                    <a:p>
                      <a:pPr>
                        <a:lnSpc>
                          <a:spcPct val="100000"/>
                        </a:lnSpc>
                      </a:pPr>
                      <a:endParaRPr sz="900">
                        <a:latin typeface="Times New Roman"/>
                        <a:cs typeface="Times New Roman"/>
                      </a:endParaRPr>
                    </a:p>
                  </a:txBody>
                  <a:tcPr marL="0" marR="0" marT="0" marB="0">
                    <a:solidFill>
                      <a:srgbClr val="304D77"/>
                    </a:solidFill>
                  </a:tcPr>
                </a:tc>
                <a:tc>
                  <a:txBody>
                    <a:bodyPr/>
                    <a:lstStyle/>
                    <a:p>
                      <a:pPr>
                        <a:lnSpc>
                          <a:spcPct val="100000"/>
                        </a:lnSpc>
                      </a:pPr>
                      <a:endParaRPr sz="900">
                        <a:latin typeface="Times New Roman"/>
                        <a:cs typeface="Times New Roman"/>
                      </a:endParaRPr>
                    </a:p>
                  </a:txBody>
                  <a:tcPr marL="0" marR="0" marT="0" marB="0">
                    <a:solidFill>
                      <a:srgbClr val="304D77"/>
                    </a:solidFill>
                  </a:tcPr>
                </a:tc>
                <a:tc>
                  <a:txBody>
                    <a:bodyPr/>
                    <a:lstStyle/>
                    <a:p>
                      <a:pPr>
                        <a:lnSpc>
                          <a:spcPct val="100000"/>
                        </a:lnSpc>
                      </a:pPr>
                      <a:endParaRPr sz="900">
                        <a:latin typeface="Times New Roman"/>
                        <a:cs typeface="Times New Roman"/>
                      </a:endParaRPr>
                    </a:p>
                  </a:txBody>
                  <a:tcPr marL="0" marR="0" marT="0" marB="0"/>
                </a:tc>
                <a:tc>
                  <a:txBody>
                    <a:bodyPr/>
                    <a:lstStyle/>
                    <a:p>
                      <a:pPr>
                        <a:lnSpc>
                          <a:spcPct val="100000"/>
                        </a:lnSpc>
                        <a:spcBef>
                          <a:spcPts val="75"/>
                        </a:spcBef>
                      </a:pPr>
                      <a:r>
                        <a:rPr sz="900" b="1" dirty="0">
                          <a:solidFill>
                            <a:srgbClr val="3A3A3A"/>
                          </a:solidFill>
                          <a:latin typeface="Arial"/>
                          <a:cs typeface="Arial"/>
                        </a:rPr>
                        <a:t>0.81</a:t>
                      </a:r>
                      <a:endParaRPr sz="900">
                        <a:latin typeface="Arial"/>
                        <a:cs typeface="Arial"/>
                      </a:endParaRPr>
                    </a:p>
                  </a:txBody>
                  <a:tcPr marL="0" marR="0" marT="9525" marB="0"/>
                </a:tc>
                <a:extLst>
                  <a:ext uri="{0D108BD9-81ED-4DB2-BD59-A6C34878D82A}">
                    <a16:rowId xmlns:a16="http://schemas.microsoft.com/office/drawing/2014/main" val="10006"/>
                  </a:ext>
                </a:extLst>
              </a:tr>
              <a:tr h="88391">
                <a:tc>
                  <a:txBody>
                    <a:bodyPr/>
                    <a:lstStyle/>
                    <a:p>
                      <a:pPr>
                        <a:lnSpc>
                          <a:spcPct val="100000"/>
                        </a:lnSpc>
                      </a:pPr>
                      <a:endParaRPr sz="400">
                        <a:latin typeface="Times New Roman"/>
                        <a:cs typeface="Times New Roman"/>
                      </a:endParaRPr>
                    </a:p>
                  </a:txBody>
                  <a:tcPr marL="0" marR="0" marT="0" marB="0"/>
                </a:tc>
                <a:tc>
                  <a:txBody>
                    <a:bodyPr/>
                    <a:lstStyle/>
                    <a:p>
                      <a:pPr>
                        <a:lnSpc>
                          <a:spcPct val="100000"/>
                        </a:lnSpc>
                      </a:pPr>
                      <a:endParaRPr sz="400">
                        <a:latin typeface="Times New Roman"/>
                        <a:cs typeface="Times New Roman"/>
                      </a:endParaRPr>
                    </a:p>
                  </a:txBody>
                  <a:tcPr marL="0" marR="0" marT="0" marB="0"/>
                </a:tc>
                <a:tc>
                  <a:txBody>
                    <a:bodyPr/>
                    <a:lstStyle/>
                    <a:p>
                      <a:pPr>
                        <a:lnSpc>
                          <a:spcPct val="100000"/>
                        </a:lnSpc>
                      </a:pPr>
                      <a:endParaRPr sz="400">
                        <a:latin typeface="Times New Roman"/>
                        <a:cs typeface="Times New Roman"/>
                      </a:endParaRPr>
                    </a:p>
                  </a:txBody>
                  <a:tcPr marL="0" marR="0" marT="0" marB="0"/>
                </a:tc>
                <a:tc>
                  <a:txBody>
                    <a:bodyPr/>
                    <a:lstStyle/>
                    <a:p>
                      <a:pPr>
                        <a:lnSpc>
                          <a:spcPct val="100000"/>
                        </a:lnSpc>
                      </a:pPr>
                      <a:endParaRPr sz="400">
                        <a:latin typeface="Times New Roman"/>
                        <a:cs typeface="Times New Roman"/>
                      </a:endParaRPr>
                    </a:p>
                  </a:txBody>
                  <a:tcPr marL="0" marR="0" marT="0" marB="0"/>
                </a:tc>
                <a:tc>
                  <a:txBody>
                    <a:bodyPr/>
                    <a:lstStyle/>
                    <a:p>
                      <a:pPr>
                        <a:lnSpc>
                          <a:spcPct val="100000"/>
                        </a:lnSpc>
                      </a:pPr>
                      <a:endParaRPr sz="400">
                        <a:latin typeface="Times New Roman"/>
                        <a:cs typeface="Times New Roman"/>
                      </a:endParaRPr>
                    </a:p>
                  </a:txBody>
                  <a:tcPr marL="0" marR="0" marT="0" marB="0"/>
                </a:tc>
                <a:extLst>
                  <a:ext uri="{0D108BD9-81ED-4DB2-BD59-A6C34878D82A}">
                    <a16:rowId xmlns:a16="http://schemas.microsoft.com/office/drawing/2014/main" val="10007"/>
                  </a:ext>
                </a:extLst>
              </a:tr>
              <a:tr h="164592">
                <a:tc>
                  <a:txBody>
                    <a:bodyPr/>
                    <a:lstStyle/>
                    <a:p>
                      <a:pPr marL="31750">
                        <a:lnSpc>
                          <a:spcPct val="100000"/>
                        </a:lnSpc>
                        <a:spcBef>
                          <a:spcPts val="40"/>
                        </a:spcBef>
                      </a:pPr>
                      <a:r>
                        <a:rPr sz="900" dirty="0">
                          <a:solidFill>
                            <a:srgbClr val="3A3A3A"/>
                          </a:solidFill>
                          <a:latin typeface="Arial"/>
                          <a:cs typeface="Arial"/>
                        </a:rPr>
                        <a:t>2016</a:t>
                      </a:r>
                      <a:endParaRPr sz="900">
                        <a:latin typeface="Arial"/>
                        <a:cs typeface="Arial"/>
                      </a:endParaRPr>
                    </a:p>
                  </a:txBody>
                  <a:tcPr marL="0" marR="0" marT="5080" marB="0"/>
                </a:tc>
                <a:tc>
                  <a:txBody>
                    <a:bodyPr/>
                    <a:lstStyle/>
                    <a:p>
                      <a:pPr>
                        <a:lnSpc>
                          <a:spcPct val="100000"/>
                        </a:lnSpc>
                      </a:pPr>
                      <a:endParaRPr sz="900" dirty="0">
                        <a:latin typeface="Times New Roman"/>
                        <a:cs typeface="Times New Roman"/>
                      </a:endParaRPr>
                    </a:p>
                  </a:txBody>
                  <a:tcPr marL="0" marR="0" marT="0" marB="0">
                    <a:solidFill>
                      <a:srgbClr val="304D77"/>
                    </a:solidFill>
                  </a:tcPr>
                </a:tc>
                <a:tc>
                  <a:txBody>
                    <a:bodyPr/>
                    <a:lstStyle/>
                    <a:p>
                      <a:pPr>
                        <a:lnSpc>
                          <a:spcPct val="100000"/>
                        </a:lnSpc>
                      </a:pPr>
                      <a:endParaRPr sz="900">
                        <a:latin typeface="Times New Roman"/>
                        <a:cs typeface="Times New Roman"/>
                      </a:endParaRPr>
                    </a:p>
                  </a:txBody>
                  <a:tcPr marL="0" marR="0" marT="0" marB="0">
                    <a:solidFill>
                      <a:srgbClr val="304D77"/>
                    </a:solidFill>
                  </a:tcPr>
                </a:tc>
                <a:tc>
                  <a:txBody>
                    <a:bodyPr/>
                    <a:lstStyle/>
                    <a:p>
                      <a:pPr>
                        <a:lnSpc>
                          <a:spcPct val="100000"/>
                        </a:lnSpc>
                      </a:pPr>
                      <a:endParaRPr sz="900">
                        <a:latin typeface="Times New Roman"/>
                        <a:cs typeface="Times New Roman"/>
                      </a:endParaRPr>
                    </a:p>
                  </a:txBody>
                  <a:tcPr marL="0" marR="0" marT="0" marB="0">
                    <a:solidFill>
                      <a:srgbClr val="304D77"/>
                    </a:solidFill>
                  </a:tcPr>
                </a:tc>
                <a:tc>
                  <a:txBody>
                    <a:bodyPr/>
                    <a:lstStyle/>
                    <a:p>
                      <a:pPr marL="74930">
                        <a:lnSpc>
                          <a:spcPct val="100000"/>
                        </a:lnSpc>
                        <a:spcBef>
                          <a:spcPts val="75"/>
                        </a:spcBef>
                      </a:pPr>
                      <a:r>
                        <a:rPr sz="900" b="1" spc="5" dirty="0">
                          <a:solidFill>
                            <a:srgbClr val="3A3A3A"/>
                          </a:solidFill>
                          <a:latin typeface="Arial"/>
                          <a:cs typeface="Arial"/>
                        </a:rPr>
                        <a:t>0.83</a:t>
                      </a:r>
                      <a:endParaRPr sz="900" dirty="0">
                        <a:latin typeface="Arial"/>
                        <a:cs typeface="Arial"/>
                      </a:endParaRPr>
                    </a:p>
                  </a:txBody>
                  <a:tcPr marL="0" marR="0" marT="9525" marB="0"/>
                </a:tc>
                <a:extLst>
                  <a:ext uri="{0D108BD9-81ED-4DB2-BD59-A6C34878D82A}">
                    <a16:rowId xmlns:a16="http://schemas.microsoft.com/office/drawing/2014/main" val="10008"/>
                  </a:ext>
                </a:extLst>
              </a:tr>
            </a:tbl>
          </a:graphicData>
        </a:graphic>
      </p:graphicFrame>
      <p:sp>
        <p:nvSpPr>
          <p:cNvPr id="21" name="object 21"/>
          <p:cNvSpPr txBox="1"/>
          <p:nvPr/>
        </p:nvSpPr>
        <p:spPr>
          <a:xfrm>
            <a:off x="913587" y="1837690"/>
            <a:ext cx="281940" cy="152606"/>
          </a:xfrm>
          <a:prstGeom prst="rect">
            <a:avLst/>
          </a:prstGeom>
        </p:spPr>
        <p:txBody>
          <a:bodyPr vert="horz" wrap="square" lIns="0" tIns="13970" rIns="0" bIns="0" rtlCol="0">
            <a:spAutoFit/>
          </a:bodyPr>
          <a:lstStyle/>
          <a:p>
            <a:pPr marL="12700">
              <a:lnSpc>
                <a:spcPct val="100000"/>
              </a:lnSpc>
              <a:spcBef>
                <a:spcPts val="110"/>
              </a:spcBef>
            </a:pPr>
            <a:r>
              <a:rPr sz="900" dirty="0">
                <a:solidFill>
                  <a:srgbClr val="3B3B3B"/>
                </a:solidFill>
                <a:latin typeface="Arial"/>
                <a:cs typeface="Arial"/>
              </a:rPr>
              <a:t>2011</a:t>
            </a:r>
          </a:p>
        </p:txBody>
      </p:sp>
      <p:sp>
        <p:nvSpPr>
          <p:cNvPr id="22" name="object 22"/>
          <p:cNvSpPr txBox="1"/>
          <p:nvPr/>
        </p:nvSpPr>
        <p:spPr>
          <a:xfrm>
            <a:off x="889730" y="1033135"/>
            <a:ext cx="3810867" cy="563615"/>
          </a:xfrm>
          <a:prstGeom prst="rect">
            <a:avLst/>
          </a:prstGeom>
        </p:spPr>
        <p:txBody>
          <a:bodyPr vert="horz" wrap="square" lIns="0" tIns="113664" rIns="0" bIns="0" rtlCol="0">
            <a:spAutoFit/>
          </a:bodyPr>
          <a:lstStyle/>
          <a:p>
            <a:pPr marL="12700">
              <a:lnSpc>
                <a:spcPct val="100000"/>
              </a:lnSpc>
              <a:spcBef>
                <a:spcPts val="894"/>
              </a:spcBef>
            </a:pPr>
            <a:r>
              <a:rPr sz="1600" b="1" dirty="0">
                <a:solidFill>
                  <a:srgbClr val="3B3B3B"/>
                </a:solidFill>
                <a:latin typeface="Arial"/>
                <a:cs typeface="Arial"/>
              </a:rPr>
              <a:t>Labor Disputes </a:t>
            </a:r>
            <a:r>
              <a:rPr sz="1600" b="1" spc="5" dirty="0">
                <a:solidFill>
                  <a:srgbClr val="3B3B3B"/>
                </a:solidFill>
                <a:latin typeface="Arial"/>
                <a:cs typeface="Arial"/>
              </a:rPr>
              <a:t>in</a:t>
            </a:r>
            <a:r>
              <a:rPr sz="1600" b="1" spc="-65" dirty="0">
                <a:solidFill>
                  <a:srgbClr val="3B3B3B"/>
                </a:solidFill>
                <a:latin typeface="Arial"/>
                <a:cs typeface="Arial"/>
              </a:rPr>
              <a:t> </a:t>
            </a:r>
            <a:r>
              <a:rPr sz="1600" b="1" dirty="0">
                <a:solidFill>
                  <a:srgbClr val="3B3B3B"/>
                </a:solidFill>
                <a:latin typeface="Arial"/>
                <a:cs typeface="Arial"/>
              </a:rPr>
              <a:t>China</a:t>
            </a:r>
            <a:endParaRPr lang="en-US" sz="1600" dirty="0">
              <a:solidFill>
                <a:srgbClr val="3B3B3B"/>
              </a:solidFill>
              <a:latin typeface="Arial"/>
              <a:cs typeface="Arial"/>
            </a:endParaRPr>
          </a:p>
          <a:p>
            <a:pPr marL="385445" indent="-171450">
              <a:lnSpc>
                <a:spcPct val="100000"/>
              </a:lnSpc>
              <a:spcBef>
                <a:spcPts val="459"/>
              </a:spcBef>
              <a:buFont typeface="Arial" panose="020B0604020202020204" pitchFamily="34" charset="0"/>
              <a:buChar char="•"/>
            </a:pPr>
            <a:r>
              <a:rPr lang="en-US" sz="900" dirty="0">
                <a:solidFill>
                  <a:srgbClr val="3B3B3B"/>
                </a:solidFill>
                <a:latin typeface="Arial"/>
                <a:cs typeface="Arial"/>
              </a:rPr>
              <a:t>Number</a:t>
            </a:r>
            <a:r>
              <a:rPr lang="en-US" sz="900" spc="-30" dirty="0">
                <a:solidFill>
                  <a:srgbClr val="3B3B3B"/>
                </a:solidFill>
                <a:latin typeface="Arial"/>
                <a:cs typeface="Arial"/>
              </a:rPr>
              <a:t> </a:t>
            </a:r>
            <a:r>
              <a:rPr lang="en-US" sz="900" dirty="0">
                <a:solidFill>
                  <a:srgbClr val="3B3B3B"/>
                </a:solidFill>
                <a:latin typeface="Arial"/>
                <a:cs typeface="Arial"/>
              </a:rPr>
              <a:t>of</a:t>
            </a:r>
            <a:r>
              <a:rPr lang="en-US" sz="900" spc="-15" dirty="0">
                <a:solidFill>
                  <a:srgbClr val="3B3B3B"/>
                </a:solidFill>
                <a:latin typeface="Arial"/>
                <a:cs typeface="Arial"/>
              </a:rPr>
              <a:t> </a:t>
            </a:r>
            <a:r>
              <a:rPr lang="en-US" sz="900" dirty="0">
                <a:solidFill>
                  <a:srgbClr val="3B3B3B"/>
                </a:solidFill>
                <a:latin typeface="Arial"/>
                <a:cs typeface="Arial"/>
              </a:rPr>
              <a:t>labor</a:t>
            </a:r>
            <a:r>
              <a:rPr lang="en-US" sz="900" spc="-30" dirty="0">
                <a:solidFill>
                  <a:srgbClr val="3B3B3B"/>
                </a:solidFill>
                <a:latin typeface="Arial"/>
                <a:cs typeface="Arial"/>
              </a:rPr>
              <a:t> </a:t>
            </a:r>
            <a:r>
              <a:rPr lang="en-US" sz="900" dirty="0">
                <a:solidFill>
                  <a:srgbClr val="3B3B3B"/>
                </a:solidFill>
                <a:latin typeface="Arial"/>
                <a:cs typeface="Arial"/>
              </a:rPr>
              <a:t>disputes</a:t>
            </a:r>
            <a:r>
              <a:rPr lang="en-US" sz="900" spc="-30" dirty="0">
                <a:solidFill>
                  <a:srgbClr val="3B3B3B"/>
                </a:solidFill>
                <a:latin typeface="Arial"/>
                <a:cs typeface="Arial"/>
              </a:rPr>
              <a:t> </a:t>
            </a:r>
            <a:r>
              <a:rPr lang="en-US" sz="900" spc="5" dirty="0">
                <a:solidFill>
                  <a:srgbClr val="3B3B3B"/>
                </a:solidFill>
                <a:latin typeface="Arial"/>
                <a:cs typeface="Arial"/>
              </a:rPr>
              <a:t>in</a:t>
            </a:r>
            <a:r>
              <a:rPr lang="en-US" sz="900" spc="-5" dirty="0">
                <a:solidFill>
                  <a:srgbClr val="3B3B3B"/>
                </a:solidFill>
                <a:latin typeface="Arial"/>
                <a:cs typeface="Arial"/>
              </a:rPr>
              <a:t> </a:t>
            </a:r>
            <a:r>
              <a:rPr lang="en-US" sz="900" dirty="0">
                <a:solidFill>
                  <a:srgbClr val="3B3B3B"/>
                </a:solidFill>
                <a:latin typeface="Arial"/>
                <a:cs typeface="Arial"/>
              </a:rPr>
              <a:t>China</a:t>
            </a:r>
            <a:r>
              <a:rPr lang="en-US" sz="900" spc="-40" dirty="0">
                <a:solidFill>
                  <a:srgbClr val="3B3B3B"/>
                </a:solidFill>
                <a:latin typeface="Arial"/>
                <a:cs typeface="Arial"/>
              </a:rPr>
              <a:t> </a:t>
            </a:r>
            <a:r>
              <a:rPr lang="en-US" sz="900" spc="5" dirty="0">
                <a:solidFill>
                  <a:srgbClr val="3B3B3B"/>
                </a:solidFill>
                <a:latin typeface="Arial"/>
                <a:cs typeface="Arial"/>
              </a:rPr>
              <a:t>from</a:t>
            </a:r>
            <a:r>
              <a:rPr lang="en-US" sz="900" spc="-25" dirty="0">
                <a:solidFill>
                  <a:srgbClr val="3B3B3B"/>
                </a:solidFill>
                <a:latin typeface="Arial"/>
                <a:cs typeface="Arial"/>
              </a:rPr>
              <a:t> </a:t>
            </a:r>
            <a:r>
              <a:rPr lang="en-US" sz="900" dirty="0">
                <a:solidFill>
                  <a:srgbClr val="3B3B3B"/>
                </a:solidFill>
                <a:latin typeface="Arial"/>
                <a:cs typeface="Arial"/>
              </a:rPr>
              <a:t>2011</a:t>
            </a:r>
            <a:r>
              <a:rPr lang="en-US" sz="900" spc="-35" dirty="0">
                <a:solidFill>
                  <a:srgbClr val="3B3B3B"/>
                </a:solidFill>
                <a:latin typeface="Arial"/>
                <a:cs typeface="Arial"/>
              </a:rPr>
              <a:t> </a:t>
            </a:r>
            <a:r>
              <a:rPr lang="en-US" sz="900" spc="5" dirty="0">
                <a:solidFill>
                  <a:srgbClr val="3B3B3B"/>
                </a:solidFill>
                <a:latin typeface="Arial"/>
                <a:cs typeface="Arial"/>
              </a:rPr>
              <a:t>to</a:t>
            </a:r>
            <a:r>
              <a:rPr lang="en-US" sz="900" spc="-10" dirty="0">
                <a:solidFill>
                  <a:srgbClr val="3B3B3B"/>
                </a:solidFill>
                <a:latin typeface="Arial"/>
                <a:cs typeface="Arial"/>
              </a:rPr>
              <a:t> </a:t>
            </a:r>
            <a:r>
              <a:rPr lang="en-US" sz="900" dirty="0">
                <a:solidFill>
                  <a:srgbClr val="3B3B3B"/>
                </a:solidFill>
                <a:latin typeface="Arial"/>
                <a:cs typeface="Arial"/>
              </a:rPr>
              <a:t>2016</a:t>
            </a:r>
            <a:r>
              <a:rPr lang="en-US" sz="900" spc="-10" dirty="0">
                <a:solidFill>
                  <a:srgbClr val="3B3B3B"/>
                </a:solidFill>
                <a:latin typeface="Arial"/>
                <a:cs typeface="Arial"/>
              </a:rPr>
              <a:t> </a:t>
            </a:r>
            <a:r>
              <a:rPr lang="en-US" sz="900" spc="5" dirty="0">
                <a:solidFill>
                  <a:srgbClr val="3B3B3B"/>
                </a:solidFill>
                <a:latin typeface="Arial"/>
                <a:cs typeface="Arial"/>
              </a:rPr>
              <a:t>(in</a:t>
            </a:r>
            <a:r>
              <a:rPr lang="en-US" sz="900" spc="-35" dirty="0">
                <a:solidFill>
                  <a:srgbClr val="3B3B3B"/>
                </a:solidFill>
                <a:latin typeface="Arial"/>
                <a:cs typeface="Arial"/>
              </a:rPr>
              <a:t> </a:t>
            </a:r>
            <a:r>
              <a:rPr lang="en-US" sz="900" spc="5" dirty="0">
                <a:solidFill>
                  <a:srgbClr val="3B3B3B"/>
                </a:solidFill>
                <a:latin typeface="Arial"/>
                <a:cs typeface="Arial"/>
              </a:rPr>
              <a:t>millions)</a:t>
            </a:r>
            <a:endParaRPr lang="en-US" sz="900" dirty="0">
              <a:solidFill>
                <a:srgbClr val="3B3B3B"/>
              </a:solidFill>
              <a:latin typeface="Arial"/>
              <a:cs typeface="Arial"/>
            </a:endParaRPr>
          </a:p>
        </p:txBody>
      </p:sp>
      <p:sp>
        <p:nvSpPr>
          <p:cNvPr id="25" name="object 25"/>
          <p:cNvSpPr txBox="1"/>
          <p:nvPr/>
        </p:nvSpPr>
        <p:spPr>
          <a:xfrm>
            <a:off x="5960489" y="5993993"/>
            <a:ext cx="3596105" cy="350737"/>
          </a:xfrm>
          <a:prstGeom prst="rect">
            <a:avLst/>
          </a:prstGeom>
        </p:spPr>
        <p:txBody>
          <a:bodyPr vert="horz" wrap="square" lIns="0" tIns="12065" rIns="0" bIns="0" rtlCol="0">
            <a:spAutoFit/>
          </a:bodyPr>
          <a:lstStyle/>
          <a:p>
            <a:pPr marL="12700">
              <a:lnSpc>
                <a:spcPct val="100000"/>
              </a:lnSpc>
              <a:spcBef>
                <a:spcPts val="95"/>
              </a:spcBef>
            </a:pPr>
            <a:r>
              <a:rPr sz="700" b="1" i="1" spc="-5" dirty="0">
                <a:solidFill>
                  <a:srgbClr val="3A3A3A"/>
                </a:solidFill>
                <a:latin typeface="Arial-BoldItalicMT"/>
                <a:cs typeface="Arial-BoldItalicMT"/>
              </a:rPr>
              <a:t>Source:</a:t>
            </a:r>
            <a:r>
              <a:rPr lang="en-US" sz="700" b="1" i="1" spc="-5" dirty="0">
                <a:solidFill>
                  <a:srgbClr val="3A3A3A"/>
                </a:solidFill>
                <a:latin typeface="Arial-BoldItalicMT"/>
                <a:cs typeface="Arial-BoldItalicMT"/>
              </a:rPr>
              <a:t> </a:t>
            </a:r>
            <a:r>
              <a:rPr lang="en-US" sz="800" i="1" spc="-4" dirty="0">
                <a:solidFill>
                  <a:schemeClr val="bg2">
                    <a:lumMod val="10000"/>
                  </a:schemeClr>
                </a:solidFill>
                <a:cs typeface="Arial"/>
                <a:hlinkClick r:id="rId2"/>
              </a:rPr>
              <a:t>https://www.statista.com/chart/10443/china-labor-disputes-on-the-rise/</a:t>
            </a:r>
            <a:endParaRPr lang="en-US" sz="800" i="1" spc="-4" dirty="0">
              <a:solidFill>
                <a:schemeClr val="bg2">
                  <a:lumMod val="10000"/>
                </a:schemeClr>
              </a:solidFill>
              <a:cs typeface="Arial"/>
            </a:endParaRPr>
          </a:p>
          <a:p>
            <a:pPr marL="12700" marR="5080">
              <a:lnSpc>
                <a:spcPct val="100000"/>
              </a:lnSpc>
            </a:pPr>
            <a:r>
              <a:rPr sz="700" i="1" spc="-5" dirty="0">
                <a:solidFill>
                  <a:srgbClr val="3A3A3A"/>
                </a:solidFill>
                <a:latin typeface="Arial"/>
                <a:cs typeface="Arial"/>
                <a:hlinkClick r:id="rId3"/>
              </a:rPr>
              <a:t>http://www.stats.gov.cn/tjsj/ndsj/2017/indexeh.htm </a:t>
            </a:r>
            <a:r>
              <a:rPr sz="700" i="1" spc="-5" dirty="0">
                <a:solidFill>
                  <a:srgbClr val="3A3A3A"/>
                </a:solidFill>
                <a:latin typeface="Arial"/>
                <a:cs typeface="Arial"/>
              </a:rPr>
              <a:t> </a:t>
            </a:r>
            <a:r>
              <a:rPr sz="700" i="1" spc="-5" dirty="0">
                <a:solidFill>
                  <a:srgbClr val="3A3A3A"/>
                </a:solidFill>
                <a:latin typeface="Arial"/>
                <a:cs typeface="Arial"/>
                <a:hlinkClick r:id="rId4"/>
              </a:rPr>
              <a:t>http://www.360doc.com/content/18/0308/10/32260249_735323479.shtml#</a:t>
            </a:r>
            <a:endParaRPr sz="700" dirty="0">
              <a:latin typeface="Arial"/>
              <a:cs typeface="Arial"/>
            </a:endParaRPr>
          </a:p>
        </p:txBody>
      </p:sp>
      <p:sp>
        <p:nvSpPr>
          <p:cNvPr id="28" name="object 28"/>
          <p:cNvSpPr txBox="1"/>
          <p:nvPr/>
        </p:nvSpPr>
        <p:spPr>
          <a:xfrm>
            <a:off x="11167491" y="6462100"/>
            <a:ext cx="122555" cy="155171"/>
          </a:xfrm>
          <a:prstGeom prst="rect">
            <a:avLst/>
          </a:prstGeom>
        </p:spPr>
        <p:txBody>
          <a:bodyPr vert="horz" wrap="square" lIns="0" tIns="1270" rIns="0" bIns="0" rtlCol="0">
            <a:spAutoFit/>
          </a:bodyPr>
          <a:lstStyle/>
          <a:p>
            <a:pPr marL="25400">
              <a:lnSpc>
                <a:spcPct val="100000"/>
              </a:lnSpc>
              <a:spcBef>
                <a:spcPts val="10"/>
              </a:spcBef>
            </a:pPr>
            <a:r>
              <a:rPr lang="en-US" sz="1000" dirty="0">
                <a:solidFill>
                  <a:srgbClr val="8A8D92"/>
                </a:solidFill>
                <a:latin typeface="Arial"/>
                <a:cs typeface="Arial"/>
              </a:rPr>
              <a:t>8</a:t>
            </a:r>
            <a:endParaRPr sz="1000" dirty="0">
              <a:latin typeface="Arial"/>
              <a:cs typeface="Arial"/>
            </a:endParaRPr>
          </a:p>
        </p:txBody>
      </p:sp>
      <p:sp>
        <p:nvSpPr>
          <p:cNvPr id="26" name="object 26"/>
          <p:cNvSpPr txBox="1"/>
          <p:nvPr/>
        </p:nvSpPr>
        <p:spPr>
          <a:xfrm>
            <a:off x="1175714" y="3728161"/>
            <a:ext cx="9739935" cy="1967230"/>
          </a:xfrm>
          <a:prstGeom prst="rect">
            <a:avLst/>
          </a:prstGeom>
        </p:spPr>
        <p:txBody>
          <a:bodyPr vert="horz" wrap="square" lIns="0" tIns="12065" rIns="0" bIns="0" rtlCol="0">
            <a:spAutoFit/>
          </a:bodyPr>
          <a:lstStyle/>
          <a:p>
            <a:pPr marL="298450" indent="-285750">
              <a:lnSpc>
                <a:spcPct val="100000"/>
              </a:lnSpc>
              <a:spcBef>
                <a:spcPts val="95"/>
              </a:spcBef>
              <a:buClr>
                <a:srgbClr val="304D77"/>
              </a:buClr>
              <a:buFont typeface="Wingdings" panose="05000000000000000000" pitchFamily="2" charset="2"/>
              <a:buChar char="§"/>
              <a:tabLst>
                <a:tab pos="299085" algn="l"/>
                <a:tab pos="299720" algn="l"/>
              </a:tabLst>
            </a:pPr>
            <a:r>
              <a:rPr sz="1400" spc="-10" dirty="0">
                <a:solidFill>
                  <a:srgbClr val="3B3B3B"/>
                </a:solidFill>
                <a:latin typeface="Arial"/>
                <a:cs typeface="Arial"/>
              </a:rPr>
              <a:t>Number of labor disputes increased dramatically </a:t>
            </a:r>
            <a:r>
              <a:rPr sz="1400" spc="-5" dirty="0">
                <a:solidFill>
                  <a:srgbClr val="3B3B3B"/>
                </a:solidFill>
                <a:latin typeface="Arial"/>
                <a:cs typeface="Arial"/>
              </a:rPr>
              <a:t>in </a:t>
            </a:r>
            <a:r>
              <a:rPr sz="1400" spc="-10" dirty="0">
                <a:solidFill>
                  <a:srgbClr val="3B3B3B"/>
                </a:solidFill>
                <a:latin typeface="Arial"/>
                <a:cs typeface="Arial"/>
              </a:rPr>
              <a:t>China from </a:t>
            </a:r>
            <a:r>
              <a:rPr sz="1400" spc="-35" dirty="0">
                <a:solidFill>
                  <a:srgbClr val="3B3B3B"/>
                </a:solidFill>
                <a:latin typeface="Arial"/>
                <a:cs typeface="Arial"/>
              </a:rPr>
              <a:t>2011 </a:t>
            </a:r>
            <a:r>
              <a:rPr sz="1400" spc="-5" dirty="0">
                <a:solidFill>
                  <a:srgbClr val="3B3B3B"/>
                </a:solidFill>
                <a:latin typeface="Arial"/>
                <a:cs typeface="Arial"/>
              </a:rPr>
              <a:t>to</a:t>
            </a:r>
            <a:r>
              <a:rPr sz="1400" spc="295" dirty="0">
                <a:solidFill>
                  <a:srgbClr val="3B3B3B"/>
                </a:solidFill>
                <a:latin typeface="Arial"/>
                <a:cs typeface="Arial"/>
              </a:rPr>
              <a:t> </a:t>
            </a:r>
            <a:r>
              <a:rPr sz="1400" spc="-15" dirty="0">
                <a:solidFill>
                  <a:srgbClr val="3B3B3B"/>
                </a:solidFill>
                <a:latin typeface="Arial"/>
                <a:cs typeface="Arial"/>
              </a:rPr>
              <a:t>2016.</a:t>
            </a:r>
            <a:endParaRPr sz="1400" dirty="0">
              <a:solidFill>
                <a:srgbClr val="3B3B3B"/>
              </a:solidFill>
              <a:latin typeface="Arial"/>
              <a:cs typeface="Arial"/>
            </a:endParaRPr>
          </a:p>
          <a:p>
            <a:pPr marL="298450" indent="-285750">
              <a:lnSpc>
                <a:spcPct val="100000"/>
              </a:lnSpc>
              <a:spcBef>
                <a:spcPts val="1175"/>
              </a:spcBef>
              <a:buClr>
                <a:srgbClr val="304D77"/>
              </a:buClr>
              <a:buFont typeface="Wingdings" panose="05000000000000000000" pitchFamily="2" charset="2"/>
              <a:buChar char="§"/>
              <a:tabLst>
                <a:tab pos="299085" algn="l"/>
                <a:tab pos="299720" algn="l"/>
              </a:tabLst>
            </a:pPr>
            <a:r>
              <a:rPr sz="1400" spc="-10" dirty="0">
                <a:solidFill>
                  <a:srgbClr val="3B3B3B"/>
                </a:solidFill>
                <a:latin typeface="Arial"/>
                <a:cs typeface="Arial"/>
              </a:rPr>
              <a:t>Chinese</a:t>
            </a:r>
            <a:r>
              <a:rPr sz="1400" spc="45" dirty="0">
                <a:solidFill>
                  <a:srgbClr val="3B3B3B"/>
                </a:solidFill>
                <a:latin typeface="Arial"/>
                <a:cs typeface="Arial"/>
              </a:rPr>
              <a:t> </a:t>
            </a:r>
            <a:r>
              <a:rPr sz="1400" spc="-15" dirty="0">
                <a:solidFill>
                  <a:srgbClr val="3B3B3B"/>
                </a:solidFill>
                <a:latin typeface="Arial"/>
                <a:cs typeface="Arial"/>
              </a:rPr>
              <a:t>employees</a:t>
            </a:r>
            <a:r>
              <a:rPr sz="1400" spc="75" dirty="0">
                <a:solidFill>
                  <a:srgbClr val="3B3B3B"/>
                </a:solidFill>
                <a:latin typeface="Arial"/>
                <a:cs typeface="Arial"/>
              </a:rPr>
              <a:t> </a:t>
            </a:r>
            <a:r>
              <a:rPr sz="1400" spc="-15" dirty="0">
                <a:solidFill>
                  <a:srgbClr val="3B3B3B"/>
                </a:solidFill>
                <a:latin typeface="Arial"/>
                <a:cs typeface="Arial"/>
              </a:rPr>
              <a:t>are</a:t>
            </a:r>
            <a:r>
              <a:rPr sz="1400" spc="20" dirty="0">
                <a:solidFill>
                  <a:srgbClr val="3B3B3B"/>
                </a:solidFill>
                <a:latin typeface="Arial"/>
                <a:cs typeface="Arial"/>
              </a:rPr>
              <a:t> </a:t>
            </a:r>
            <a:r>
              <a:rPr sz="1400" spc="-10" dirty="0">
                <a:solidFill>
                  <a:srgbClr val="3B3B3B"/>
                </a:solidFill>
                <a:latin typeface="Arial"/>
                <a:cs typeface="Arial"/>
              </a:rPr>
              <a:t>increasingly</a:t>
            </a:r>
            <a:r>
              <a:rPr sz="1400" spc="75" dirty="0">
                <a:solidFill>
                  <a:srgbClr val="3B3B3B"/>
                </a:solidFill>
                <a:latin typeface="Arial"/>
                <a:cs typeface="Arial"/>
              </a:rPr>
              <a:t> </a:t>
            </a:r>
            <a:r>
              <a:rPr sz="1400" spc="-20" dirty="0">
                <a:solidFill>
                  <a:srgbClr val="3B3B3B"/>
                </a:solidFill>
                <a:latin typeface="Arial"/>
                <a:cs typeface="Arial"/>
              </a:rPr>
              <a:t>aware</a:t>
            </a:r>
            <a:r>
              <a:rPr sz="1400" spc="45" dirty="0">
                <a:solidFill>
                  <a:srgbClr val="3B3B3B"/>
                </a:solidFill>
                <a:latin typeface="Arial"/>
                <a:cs typeface="Arial"/>
              </a:rPr>
              <a:t> </a:t>
            </a:r>
            <a:r>
              <a:rPr sz="1400" spc="-10" dirty="0">
                <a:solidFill>
                  <a:srgbClr val="3B3B3B"/>
                </a:solidFill>
                <a:latin typeface="Arial"/>
                <a:cs typeface="Arial"/>
              </a:rPr>
              <a:t>of</a:t>
            </a:r>
            <a:r>
              <a:rPr sz="1400" spc="20" dirty="0">
                <a:solidFill>
                  <a:srgbClr val="3B3B3B"/>
                </a:solidFill>
                <a:latin typeface="Arial"/>
                <a:cs typeface="Arial"/>
              </a:rPr>
              <a:t> </a:t>
            </a:r>
            <a:r>
              <a:rPr sz="1400" spc="-10" dirty="0">
                <a:solidFill>
                  <a:srgbClr val="3B3B3B"/>
                </a:solidFill>
                <a:latin typeface="Arial"/>
                <a:cs typeface="Arial"/>
              </a:rPr>
              <a:t>their</a:t>
            </a:r>
            <a:r>
              <a:rPr sz="1400" spc="20" dirty="0">
                <a:solidFill>
                  <a:srgbClr val="3B3B3B"/>
                </a:solidFill>
                <a:latin typeface="Arial"/>
                <a:cs typeface="Arial"/>
              </a:rPr>
              <a:t> </a:t>
            </a:r>
            <a:r>
              <a:rPr sz="1400" spc="-10" dirty="0">
                <a:solidFill>
                  <a:srgbClr val="3B3B3B"/>
                </a:solidFill>
                <a:latin typeface="Arial"/>
                <a:cs typeface="Arial"/>
              </a:rPr>
              <a:t>rights,</a:t>
            </a:r>
            <a:r>
              <a:rPr sz="1400" spc="30" dirty="0">
                <a:solidFill>
                  <a:srgbClr val="3B3B3B"/>
                </a:solidFill>
                <a:latin typeface="Arial"/>
                <a:cs typeface="Arial"/>
              </a:rPr>
              <a:t> </a:t>
            </a:r>
            <a:r>
              <a:rPr sz="1400" spc="-10" dirty="0">
                <a:solidFill>
                  <a:srgbClr val="3B3B3B"/>
                </a:solidFill>
                <a:latin typeface="Arial"/>
                <a:cs typeface="Arial"/>
              </a:rPr>
              <a:t>disgruntled</a:t>
            </a:r>
            <a:r>
              <a:rPr sz="1400" spc="70" dirty="0">
                <a:solidFill>
                  <a:srgbClr val="3B3B3B"/>
                </a:solidFill>
                <a:latin typeface="Arial"/>
                <a:cs typeface="Arial"/>
              </a:rPr>
              <a:t> </a:t>
            </a:r>
            <a:r>
              <a:rPr sz="1400" spc="-15" dirty="0">
                <a:solidFill>
                  <a:srgbClr val="3B3B3B"/>
                </a:solidFill>
                <a:latin typeface="Arial"/>
                <a:cs typeface="Arial"/>
              </a:rPr>
              <a:t>employees</a:t>
            </a:r>
            <a:r>
              <a:rPr sz="1400" spc="75" dirty="0">
                <a:solidFill>
                  <a:srgbClr val="3B3B3B"/>
                </a:solidFill>
                <a:latin typeface="Arial"/>
                <a:cs typeface="Arial"/>
              </a:rPr>
              <a:t> </a:t>
            </a:r>
            <a:r>
              <a:rPr sz="1400" spc="-15" dirty="0">
                <a:solidFill>
                  <a:srgbClr val="3B3B3B"/>
                </a:solidFill>
                <a:latin typeface="Arial"/>
                <a:cs typeface="Arial"/>
              </a:rPr>
              <a:t>are</a:t>
            </a:r>
            <a:r>
              <a:rPr sz="1400" spc="20" dirty="0">
                <a:solidFill>
                  <a:srgbClr val="3B3B3B"/>
                </a:solidFill>
                <a:latin typeface="Arial"/>
                <a:cs typeface="Arial"/>
              </a:rPr>
              <a:t> </a:t>
            </a:r>
            <a:r>
              <a:rPr sz="1400" spc="-10" dirty="0">
                <a:solidFill>
                  <a:srgbClr val="3B3B3B"/>
                </a:solidFill>
                <a:latin typeface="Arial"/>
                <a:cs typeface="Arial"/>
              </a:rPr>
              <a:t>litigious</a:t>
            </a:r>
            <a:r>
              <a:rPr sz="1400" spc="50" dirty="0">
                <a:solidFill>
                  <a:srgbClr val="3B3B3B"/>
                </a:solidFill>
                <a:latin typeface="Arial"/>
                <a:cs typeface="Arial"/>
              </a:rPr>
              <a:t> </a:t>
            </a:r>
            <a:r>
              <a:rPr sz="1400" spc="-15" dirty="0">
                <a:solidFill>
                  <a:srgbClr val="3B3B3B"/>
                </a:solidFill>
                <a:latin typeface="Arial"/>
                <a:cs typeface="Arial"/>
              </a:rPr>
              <a:t>and</a:t>
            </a:r>
            <a:r>
              <a:rPr sz="1400" spc="20" dirty="0">
                <a:solidFill>
                  <a:srgbClr val="3B3B3B"/>
                </a:solidFill>
                <a:latin typeface="Arial"/>
                <a:cs typeface="Arial"/>
              </a:rPr>
              <a:t> </a:t>
            </a:r>
            <a:r>
              <a:rPr sz="1400" spc="-10" dirty="0">
                <a:solidFill>
                  <a:srgbClr val="3B3B3B"/>
                </a:solidFill>
                <a:latin typeface="Arial"/>
                <a:cs typeface="Arial"/>
              </a:rPr>
              <a:t>increasingly</a:t>
            </a:r>
            <a:r>
              <a:rPr sz="1400" spc="55" dirty="0">
                <a:solidFill>
                  <a:srgbClr val="3B3B3B"/>
                </a:solidFill>
                <a:latin typeface="Arial"/>
                <a:cs typeface="Arial"/>
              </a:rPr>
              <a:t> </a:t>
            </a:r>
            <a:r>
              <a:rPr sz="1400" spc="-5" dirty="0">
                <a:solidFill>
                  <a:srgbClr val="3B3B3B"/>
                </a:solidFill>
                <a:latin typeface="Arial"/>
                <a:cs typeface="Arial"/>
              </a:rPr>
              <a:t>take</a:t>
            </a:r>
            <a:endParaRPr sz="1400" dirty="0">
              <a:solidFill>
                <a:srgbClr val="3B3B3B"/>
              </a:solidFill>
              <a:latin typeface="Arial"/>
              <a:cs typeface="Arial"/>
            </a:endParaRPr>
          </a:p>
          <a:p>
            <a:pPr marL="299085">
              <a:lnSpc>
                <a:spcPct val="100000"/>
              </a:lnSpc>
              <a:spcBef>
                <a:spcPts val="840"/>
              </a:spcBef>
            </a:pPr>
            <a:r>
              <a:rPr sz="1400" spc="-10" dirty="0">
                <a:solidFill>
                  <a:srgbClr val="3B3B3B"/>
                </a:solidFill>
                <a:latin typeface="Arial"/>
                <a:cs typeface="Arial"/>
              </a:rPr>
              <a:t>legal action (or </a:t>
            </a:r>
            <a:r>
              <a:rPr sz="1400" spc="-15" dirty="0">
                <a:solidFill>
                  <a:srgbClr val="3B3B3B"/>
                </a:solidFill>
                <a:latin typeface="Arial"/>
                <a:cs typeface="Arial"/>
              </a:rPr>
              <a:t>threaten </a:t>
            </a:r>
            <a:r>
              <a:rPr sz="1400" spc="-5" dirty="0">
                <a:solidFill>
                  <a:srgbClr val="3B3B3B"/>
                </a:solidFill>
                <a:latin typeface="Arial"/>
                <a:cs typeface="Arial"/>
              </a:rPr>
              <a:t>to </a:t>
            </a:r>
            <a:r>
              <a:rPr sz="1400" spc="-15" dirty="0">
                <a:solidFill>
                  <a:srgbClr val="3B3B3B"/>
                </a:solidFill>
                <a:latin typeface="Arial"/>
                <a:cs typeface="Arial"/>
              </a:rPr>
              <a:t>do</a:t>
            </a:r>
            <a:r>
              <a:rPr sz="1400" spc="130" dirty="0">
                <a:solidFill>
                  <a:srgbClr val="3B3B3B"/>
                </a:solidFill>
                <a:latin typeface="Arial"/>
                <a:cs typeface="Arial"/>
              </a:rPr>
              <a:t> </a:t>
            </a:r>
            <a:r>
              <a:rPr sz="1400" spc="-10" dirty="0">
                <a:solidFill>
                  <a:srgbClr val="3B3B3B"/>
                </a:solidFill>
                <a:latin typeface="Arial"/>
                <a:cs typeface="Arial"/>
              </a:rPr>
              <a:t>so).</a:t>
            </a:r>
            <a:endParaRPr sz="1400" dirty="0">
              <a:solidFill>
                <a:srgbClr val="3B3B3B"/>
              </a:solidFill>
              <a:latin typeface="Arial"/>
              <a:cs typeface="Arial"/>
            </a:endParaRPr>
          </a:p>
          <a:p>
            <a:pPr marL="298450" indent="-285750">
              <a:lnSpc>
                <a:spcPct val="100000"/>
              </a:lnSpc>
              <a:spcBef>
                <a:spcPts val="1180"/>
              </a:spcBef>
              <a:buClr>
                <a:srgbClr val="304D77"/>
              </a:buClr>
              <a:buFont typeface="Wingdings" panose="05000000000000000000" pitchFamily="2" charset="2"/>
              <a:buChar char="§"/>
              <a:tabLst>
                <a:tab pos="299085" algn="l"/>
                <a:tab pos="299720" algn="l"/>
              </a:tabLst>
            </a:pPr>
            <a:r>
              <a:rPr sz="1400" spc="-15" dirty="0">
                <a:solidFill>
                  <a:srgbClr val="3B3B3B"/>
                </a:solidFill>
                <a:latin typeface="Arial"/>
                <a:cs typeface="Arial"/>
              </a:rPr>
              <a:t>For </a:t>
            </a:r>
            <a:r>
              <a:rPr sz="1400" spc="-25" dirty="0">
                <a:solidFill>
                  <a:srgbClr val="3B3B3B"/>
                </a:solidFill>
                <a:latin typeface="Arial"/>
                <a:cs typeface="Arial"/>
              </a:rPr>
              <a:t>employer, </a:t>
            </a:r>
            <a:r>
              <a:rPr sz="1400" spc="-10" dirty="0">
                <a:solidFill>
                  <a:srgbClr val="3B3B3B"/>
                </a:solidFill>
                <a:latin typeface="Arial"/>
                <a:cs typeface="Arial"/>
              </a:rPr>
              <a:t>labor disputes </a:t>
            </a:r>
            <a:r>
              <a:rPr sz="1400" spc="-15" dirty="0">
                <a:solidFill>
                  <a:srgbClr val="3B3B3B"/>
                </a:solidFill>
                <a:latin typeface="Arial"/>
                <a:cs typeface="Arial"/>
              </a:rPr>
              <a:t>are </a:t>
            </a:r>
            <a:r>
              <a:rPr sz="1400" spc="-10" dirty="0">
                <a:solidFill>
                  <a:srgbClr val="3B3B3B"/>
                </a:solidFill>
                <a:latin typeface="Arial"/>
                <a:cs typeface="Arial"/>
              </a:rPr>
              <a:t>the </a:t>
            </a:r>
            <a:r>
              <a:rPr sz="1400" spc="-15" dirty="0">
                <a:solidFill>
                  <a:srgbClr val="3B3B3B"/>
                </a:solidFill>
                <a:latin typeface="Arial"/>
                <a:cs typeface="Arial"/>
              </a:rPr>
              <a:t>waste </a:t>
            </a:r>
            <a:r>
              <a:rPr sz="1400" spc="-10" dirty="0">
                <a:solidFill>
                  <a:srgbClr val="3B3B3B"/>
                </a:solidFill>
                <a:latin typeface="Arial"/>
                <a:cs typeface="Arial"/>
              </a:rPr>
              <a:t>of </a:t>
            </a:r>
            <a:r>
              <a:rPr sz="1400" spc="-25" dirty="0">
                <a:solidFill>
                  <a:srgbClr val="3B3B3B"/>
                </a:solidFill>
                <a:latin typeface="Arial"/>
                <a:cs typeface="Arial"/>
              </a:rPr>
              <a:t>manpower,</a:t>
            </a:r>
            <a:r>
              <a:rPr sz="1400" spc="140" dirty="0">
                <a:solidFill>
                  <a:srgbClr val="3B3B3B"/>
                </a:solidFill>
                <a:latin typeface="Arial"/>
                <a:cs typeface="Arial"/>
              </a:rPr>
              <a:t> </a:t>
            </a:r>
            <a:r>
              <a:rPr sz="1400" spc="-10" dirty="0">
                <a:solidFill>
                  <a:srgbClr val="3B3B3B"/>
                </a:solidFill>
                <a:latin typeface="Arial"/>
                <a:cs typeface="Arial"/>
              </a:rPr>
              <a:t>material, financial resources, </a:t>
            </a:r>
            <a:r>
              <a:rPr sz="1400" spc="-35" dirty="0">
                <a:solidFill>
                  <a:srgbClr val="3B3B3B"/>
                </a:solidFill>
                <a:latin typeface="Arial"/>
                <a:cs typeface="Arial"/>
              </a:rPr>
              <a:t>energy.</a:t>
            </a:r>
            <a:endParaRPr sz="1400" dirty="0">
              <a:solidFill>
                <a:srgbClr val="3B3B3B"/>
              </a:solidFill>
              <a:latin typeface="Arial"/>
              <a:cs typeface="Arial"/>
            </a:endParaRPr>
          </a:p>
          <a:p>
            <a:pPr marL="298450" indent="-285750">
              <a:lnSpc>
                <a:spcPct val="100000"/>
              </a:lnSpc>
              <a:spcBef>
                <a:spcPts val="1175"/>
              </a:spcBef>
              <a:buClr>
                <a:srgbClr val="304D77"/>
              </a:buClr>
              <a:buFont typeface="Wingdings" panose="05000000000000000000" pitchFamily="2" charset="2"/>
              <a:buChar char="§"/>
              <a:tabLst>
                <a:tab pos="299085" algn="l"/>
                <a:tab pos="299720" algn="l"/>
              </a:tabLst>
            </a:pPr>
            <a:r>
              <a:rPr sz="1400" spc="-5" dirty="0">
                <a:solidFill>
                  <a:srgbClr val="3B3B3B"/>
                </a:solidFill>
                <a:latin typeface="Arial"/>
                <a:cs typeface="Arial"/>
              </a:rPr>
              <a:t>The </a:t>
            </a:r>
            <a:r>
              <a:rPr sz="1400" spc="-15" dirty="0">
                <a:solidFill>
                  <a:srgbClr val="3B3B3B"/>
                </a:solidFill>
                <a:latin typeface="Arial"/>
                <a:cs typeface="Arial"/>
              </a:rPr>
              <a:t>whole </a:t>
            </a:r>
            <a:r>
              <a:rPr sz="1400" spc="-10" dirty="0">
                <a:solidFill>
                  <a:srgbClr val="3B3B3B"/>
                </a:solidFill>
                <a:latin typeface="Arial"/>
                <a:cs typeface="Arial"/>
              </a:rPr>
              <a:t>process and result of labor disputes </a:t>
            </a:r>
            <a:r>
              <a:rPr sz="1400" spc="-5" dirty="0">
                <a:solidFill>
                  <a:srgbClr val="3B3B3B"/>
                </a:solidFill>
                <a:latin typeface="Arial"/>
                <a:cs typeface="Arial"/>
              </a:rPr>
              <a:t>may</a:t>
            </a:r>
            <a:r>
              <a:rPr sz="1400" spc="165" dirty="0">
                <a:solidFill>
                  <a:srgbClr val="3B3B3B"/>
                </a:solidFill>
                <a:latin typeface="Arial"/>
                <a:cs typeface="Arial"/>
              </a:rPr>
              <a:t> </a:t>
            </a:r>
            <a:r>
              <a:rPr sz="1400" spc="-10" dirty="0">
                <a:solidFill>
                  <a:srgbClr val="3B3B3B"/>
                </a:solidFill>
                <a:latin typeface="Arial"/>
                <a:cs typeface="Arial"/>
              </a:rPr>
              <a:t>hugely influence the current or future </a:t>
            </a:r>
            <a:r>
              <a:rPr sz="1400" spc="-5" dirty="0">
                <a:solidFill>
                  <a:srgbClr val="3B3B3B"/>
                </a:solidFill>
                <a:latin typeface="Arial"/>
                <a:cs typeface="Arial"/>
              </a:rPr>
              <a:t>HR </a:t>
            </a:r>
            <a:r>
              <a:rPr sz="1400" spc="-10" dirty="0">
                <a:solidFill>
                  <a:srgbClr val="3B3B3B"/>
                </a:solidFill>
                <a:latin typeface="Arial"/>
                <a:cs typeface="Arial"/>
              </a:rPr>
              <a:t>management within the</a:t>
            </a:r>
            <a:endParaRPr sz="1400" dirty="0">
              <a:solidFill>
                <a:srgbClr val="3B3B3B"/>
              </a:solidFill>
              <a:latin typeface="Arial"/>
              <a:cs typeface="Arial"/>
            </a:endParaRPr>
          </a:p>
          <a:p>
            <a:pPr marL="299085">
              <a:lnSpc>
                <a:spcPct val="100000"/>
              </a:lnSpc>
              <a:spcBef>
                <a:spcPts val="845"/>
              </a:spcBef>
            </a:pPr>
            <a:r>
              <a:rPr sz="1400" spc="-30" dirty="0">
                <a:solidFill>
                  <a:srgbClr val="3B3B3B"/>
                </a:solidFill>
                <a:latin typeface="Arial"/>
                <a:cs typeface="Arial"/>
              </a:rPr>
              <a:t>company.</a:t>
            </a:r>
            <a:endParaRPr sz="1400" dirty="0">
              <a:solidFill>
                <a:srgbClr val="3B3B3B"/>
              </a:solidFill>
              <a:latin typeface="Arial"/>
              <a:cs typeface="Arial"/>
            </a:endParaRPr>
          </a:p>
        </p:txBody>
      </p:sp>
      <p:sp>
        <p:nvSpPr>
          <p:cNvPr id="29" name="Footer Placeholder 2">
            <a:extLst>
              <a:ext uri="{FF2B5EF4-FFF2-40B4-BE49-F238E27FC236}">
                <a16:creationId xmlns:a16="http://schemas.microsoft.com/office/drawing/2014/main" id="{BD06C027-03C3-4515-9204-ED3B3D85A4CD}"/>
              </a:ext>
            </a:extLst>
          </p:cNvPr>
          <p:cNvSpPr txBox="1">
            <a:spLocks/>
          </p:cNvSpPr>
          <p:nvPr/>
        </p:nvSpPr>
        <p:spPr>
          <a:xfrm>
            <a:off x="6800850" y="6356350"/>
            <a:ext cx="4114800" cy="365125"/>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www.dezshira.com</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6FFA8437-A1BC-4AAD-8F14-613CE4E36E2D}"/>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8C9D1707-F811-4C47-998A-0991D7C0FB05}"/>
              </a:ext>
            </a:extLst>
          </p:cNvPr>
          <p:cNvSpPr>
            <a:spLocks noGrp="1"/>
          </p:cNvSpPr>
          <p:nvPr>
            <p:ph type="sldNum" sz="quarter" idx="11"/>
          </p:nvPr>
        </p:nvSpPr>
        <p:spPr/>
        <p:txBody>
          <a:bodyPr/>
          <a:lstStyle/>
          <a:p>
            <a:r>
              <a:rPr lang="en-US" dirty="0"/>
              <a:t>9</a:t>
            </a:r>
          </a:p>
        </p:txBody>
      </p:sp>
      <p:sp>
        <p:nvSpPr>
          <p:cNvPr id="6" name="object 2">
            <a:extLst>
              <a:ext uri="{FF2B5EF4-FFF2-40B4-BE49-F238E27FC236}">
                <a16:creationId xmlns:a16="http://schemas.microsoft.com/office/drawing/2014/main" id="{4C1DEBF1-B32F-41EF-8FCA-EB22AB49856A}"/>
              </a:ext>
            </a:extLst>
          </p:cNvPr>
          <p:cNvSpPr txBox="1">
            <a:spLocks noGrp="1"/>
          </p:cNvSpPr>
          <p:nvPr>
            <p:ph type="title"/>
          </p:nvPr>
        </p:nvSpPr>
        <p:spPr>
          <a:xfrm>
            <a:off x="917244" y="352805"/>
            <a:ext cx="6632132" cy="628377"/>
          </a:xfrm>
          <a:prstGeom prst="rect">
            <a:avLst/>
          </a:prstGeom>
        </p:spPr>
        <p:txBody>
          <a:bodyPr vert="horz" wrap="square" lIns="0" tIns="12700" rIns="0" bIns="0" rtlCol="0">
            <a:spAutoFit/>
          </a:bodyPr>
          <a:lstStyle/>
          <a:p>
            <a:pPr marL="12700">
              <a:lnSpc>
                <a:spcPct val="100000"/>
              </a:lnSpc>
              <a:spcBef>
                <a:spcPts val="100"/>
              </a:spcBef>
            </a:pPr>
            <a:r>
              <a:rPr lang="en-US" spc="-5" dirty="0"/>
              <a:t>Regional Distribution of Disputes</a:t>
            </a:r>
            <a:br>
              <a:rPr lang="en-US" spc="-5" dirty="0"/>
            </a:br>
            <a:r>
              <a:rPr lang="en-US" sz="1600" spc="-5" dirty="0"/>
              <a:t>(excluding Hong Kong, Macao and Taiwan)</a:t>
            </a:r>
            <a:endParaRPr lang="en-US" sz="1600" dirty="0"/>
          </a:p>
        </p:txBody>
      </p:sp>
      <p:pic>
        <p:nvPicPr>
          <p:cNvPr id="7" name="Picture 2" descr="C:\Users\metro1\Desktop\126611742_2_20180308100532794.jpg">
            <a:extLst>
              <a:ext uri="{FF2B5EF4-FFF2-40B4-BE49-F238E27FC236}">
                <a16:creationId xmlns:a16="http://schemas.microsoft.com/office/drawing/2014/main" id="{B407E279-E83E-43BF-AE17-B2A27959754F}"/>
              </a:ext>
            </a:extLst>
          </p:cNvPr>
          <p:cNvPicPr>
            <a:picLocks noGrp="1" noChangeAspect="1" noChangeArrowheads="1"/>
          </p:cNvPicPr>
          <p:nvPr>
            <p:ph sz="half" idx="1"/>
          </p:nvPr>
        </p:nvPicPr>
        <p:blipFill>
          <a:blip r:embed="rId2" cstate="print"/>
          <a:stretch>
            <a:fillRect/>
          </a:stretch>
        </p:blipFill>
        <p:spPr bwMode="auto">
          <a:xfrm>
            <a:off x="917244" y="1425630"/>
            <a:ext cx="5000180" cy="4486272"/>
          </a:xfrm>
          <a:prstGeom prst="rect">
            <a:avLst/>
          </a:prstGeom>
          <a:noFill/>
        </p:spPr>
      </p:pic>
      <p:sp>
        <p:nvSpPr>
          <p:cNvPr id="8" name="CasellaDiTesto 10">
            <a:extLst>
              <a:ext uri="{FF2B5EF4-FFF2-40B4-BE49-F238E27FC236}">
                <a16:creationId xmlns:a16="http://schemas.microsoft.com/office/drawing/2014/main" id="{94D6EEE0-B770-47F8-B6A8-403B7FAF51EE}"/>
              </a:ext>
            </a:extLst>
          </p:cNvPr>
          <p:cNvSpPr txBox="1"/>
          <p:nvPr/>
        </p:nvSpPr>
        <p:spPr>
          <a:xfrm>
            <a:off x="6590851" y="981182"/>
            <a:ext cx="4683905" cy="2264996"/>
          </a:xfrm>
          <a:prstGeom prst="rect">
            <a:avLst/>
          </a:prstGeom>
          <a:solidFill>
            <a:schemeClr val="bg1"/>
          </a:solidFill>
        </p:spPr>
        <p:txBody>
          <a:bodyPr vert="horz" wrap="square" lIns="91440" tIns="45720" rIns="91440" bIns="45720" rtlCol="0" anchor="t" anchorCtr="0">
            <a:noAutofit/>
          </a:bodyPr>
          <a:lstStyle/>
          <a:p>
            <a:pPr marL="285750" indent="-285750">
              <a:lnSpc>
                <a:spcPct val="150000"/>
              </a:lnSpc>
              <a:buFont typeface="Wingdings" panose="05000000000000000000" pitchFamily="2" charset="2"/>
              <a:buChar char="§"/>
            </a:pPr>
            <a:r>
              <a:rPr lang="en-US" sz="1400" dirty="0">
                <a:solidFill>
                  <a:srgbClr val="3B3B3B"/>
                </a:solidFill>
                <a:latin typeface="Arial" panose="020B0604020202020204" pitchFamily="34" charset="0"/>
                <a:cs typeface="Arial" panose="020B0604020202020204" pitchFamily="34" charset="0"/>
              </a:rPr>
              <a:t>7 provinces had more than 3,000 labor disputes cases in the whole year: Jiangsu, Sichuan, Guangdong, Jilin, Shandong, Chongqing and Hunan.</a:t>
            </a:r>
          </a:p>
          <a:p>
            <a:pPr marL="285750" indent="-285750">
              <a:lnSpc>
                <a:spcPct val="150000"/>
              </a:lnSpc>
              <a:buFont typeface="Wingdings" panose="05000000000000000000" pitchFamily="2" charset="2"/>
              <a:buChar char="§"/>
            </a:pPr>
            <a:r>
              <a:rPr lang="en-US" sz="1400" dirty="0">
                <a:solidFill>
                  <a:srgbClr val="3B3B3B"/>
                </a:solidFill>
                <a:latin typeface="Arial" panose="020B0604020202020204" pitchFamily="34" charset="0"/>
                <a:cs typeface="Arial" panose="020B0604020202020204" pitchFamily="34" charset="0"/>
              </a:rPr>
              <a:t>Provinces of  Guangxi, Jilin and Shandong have the highest  employee’s success rate, exceeding 80%.</a:t>
            </a:r>
          </a:p>
          <a:p>
            <a:pPr marL="285750" indent="-285750">
              <a:lnSpc>
                <a:spcPct val="150000"/>
              </a:lnSpc>
              <a:buFont typeface="Wingdings" panose="05000000000000000000" pitchFamily="2" charset="2"/>
              <a:buChar char="§"/>
            </a:pPr>
            <a:r>
              <a:rPr lang="en-US" sz="1400" dirty="0">
                <a:solidFill>
                  <a:srgbClr val="3B3B3B"/>
                </a:solidFill>
                <a:latin typeface="Arial" panose="020B0604020202020204" pitchFamily="34" charset="0"/>
                <a:cs typeface="Arial" panose="020B0604020202020204" pitchFamily="34" charset="0"/>
              </a:rPr>
              <a:t>Provinces Of Shanghai, Xinjiang and Hunan have the lowest employee’s success rate, which is below 65%.</a:t>
            </a:r>
          </a:p>
        </p:txBody>
      </p:sp>
      <p:graphicFrame>
        <p:nvGraphicFramePr>
          <p:cNvPr id="9" name="Tabella 9">
            <a:extLst>
              <a:ext uri="{FF2B5EF4-FFF2-40B4-BE49-F238E27FC236}">
                <a16:creationId xmlns:a16="http://schemas.microsoft.com/office/drawing/2014/main" id="{CB738B2A-CA3A-4B8B-A174-9712B3E4734E}"/>
              </a:ext>
            </a:extLst>
          </p:cNvPr>
          <p:cNvGraphicFramePr>
            <a:graphicFrameLocks noGrp="1"/>
          </p:cNvGraphicFramePr>
          <p:nvPr>
            <p:extLst>
              <p:ext uri="{D42A27DB-BD31-4B8C-83A1-F6EECF244321}">
                <p14:modId xmlns:p14="http://schemas.microsoft.com/office/powerpoint/2010/main" val="416155453"/>
              </p:ext>
            </p:extLst>
          </p:nvPr>
        </p:nvGraphicFramePr>
        <p:xfrm>
          <a:off x="6800850" y="3617725"/>
          <a:ext cx="4036149" cy="1872225"/>
        </p:xfrm>
        <a:graphic>
          <a:graphicData uri="http://schemas.openxmlformats.org/drawingml/2006/table">
            <a:tbl>
              <a:tblPr firstRow="1" bandRow="1">
                <a:tableStyleId>{5C22544A-7EE6-4342-B048-85BDC9FD1C3A}</a:tableStyleId>
              </a:tblPr>
              <a:tblGrid>
                <a:gridCol w="1978549">
                  <a:extLst>
                    <a:ext uri="{9D8B030D-6E8A-4147-A177-3AD203B41FA5}">
                      <a16:colId xmlns:a16="http://schemas.microsoft.com/office/drawing/2014/main" val="20000"/>
                    </a:ext>
                  </a:extLst>
                </a:gridCol>
                <a:gridCol w="2057600">
                  <a:extLst>
                    <a:ext uri="{9D8B030D-6E8A-4147-A177-3AD203B41FA5}">
                      <a16:colId xmlns:a16="http://schemas.microsoft.com/office/drawing/2014/main" val="20001"/>
                    </a:ext>
                  </a:extLst>
                </a:gridCol>
              </a:tblGrid>
              <a:tr h="285423">
                <a:tc gridSpan="2">
                  <a:txBody>
                    <a:bodyPr/>
                    <a:lstStyle/>
                    <a:p>
                      <a:pPr algn="ctr"/>
                      <a:r>
                        <a:rPr lang="it-IT" sz="1400" b="1" noProof="0" dirty="0" err="1"/>
                        <a:t>Guangdong</a:t>
                      </a:r>
                      <a:endParaRPr lang="it-IT" sz="1400" b="1" noProof="0" dirty="0"/>
                    </a:p>
                  </a:txBody>
                  <a:tcPr anchor="ctr" anchorCtr="1"/>
                </a:tc>
                <a:tc hMerge="1">
                  <a:txBody>
                    <a:bodyPr/>
                    <a:lstStyle/>
                    <a:p>
                      <a:endParaRPr lang="it-IT" dirty="0"/>
                    </a:p>
                  </a:txBody>
                  <a:tcPr/>
                </a:tc>
                <a:extLst>
                  <a:ext uri="{0D108BD9-81ED-4DB2-BD59-A6C34878D82A}">
                    <a16:rowId xmlns:a16="http://schemas.microsoft.com/office/drawing/2014/main" val="10000"/>
                  </a:ext>
                </a:extLst>
              </a:tr>
              <a:tr h="459778">
                <a:tc>
                  <a:txBody>
                    <a:bodyPr/>
                    <a:lstStyle/>
                    <a:p>
                      <a:pPr algn="ctr"/>
                      <a:r>
                        <a:rPr lang="it-IT" sz="1400" b="1" noProof="0" dirty="0">
                          <a:solidFill>
                            <a:srgbClr val="3B3B3B"/>
                          </a:solidFill>
                        </a:rPr>
                        <a:t>Number of cases</a:t>
                      </a:r>
                    </a:p>
                  </a:txBody>
                  <a:tcPr anchor="ctr" anchorCtr="1"/>
                </a:tc>
                <a:tc>
                  <a:txBody>
                    <a:bodyPr/>
                    <a:lstStyle/>
                    <a:p>
                      <a:pPr algn="ctr"/>
                      <a:r>
                        <a:rPr lang="it-IT" sz="1400" dirty="0">
                          <a:solidFill>
                            <a:srgbClr val="3B3B3B"/>
                          </a:solidFill>
                        </a:rPr>
                        <a:t>4,232</a:t>
                      </a:r>
                    </a:p>
                  </a:txBody>
                  <a:tcPr anchor="ctr" anchorCtr="1"/>
                </a:tc>
                <a:extLst>
                  <a:ext uri="{0D108BD9-81ED-4DB2-BD59-A6C34878D82A}">
                    <a16:rowId xmlns:a16="http://schemas.microsoft.com/office/drawing/2014/main" val="10001"/>
                  </a:ext>
                </a:extLst>
              </a:tr>
              <a:tr h="459778">
                <a:tc>
                  <a:txBody>
                    <a:bodyPr/>
                    <a:lstStyle/>
                    <a:p>
                      <a:pPr algn="ctr"/>
                      <a:r>
                        <a:rPr lang="it-IT" sz="1400" b="1" noProof="0" dirty="0">
                          <a:solidFill>
                            <a:srgbClr val="3B3B3B"/>
                          </a:solidFill>
                        </a:rPr>
                        <a:t>Employee’s wins</a:t>
                      </a:r>
                    </a:p>
                  </a:txBody>
                  <a:tcPr anchor="ctr" anchorCtr="1"/>
                </a:tc>
                <a:tc>
                  <a:txBody>
                    <a:bodyPr/>
                    <a:lstStyle/>
                    <a:p>
                      <a:pPr algn="ctr"/>
                      <a:r>
                        <a:rPr lang="it-IT" sz="1400" dirty="0">
                          <a:solidFill>
                            <a:srgbClr val="3B3B3B"/>
                          </a:solidFill>
                        </a:rPr>
                        <a:t>2,967</a:t>
                      </a:r>
                    </a:p>
                  </a:txBody>
                  <a:tcPr anchor="ctr" anchorCtr="1"/>
                </a:tc>
                <a:extLst>
                  <a:ext uri="{0D108BD9-81ED-4DB2-BD59-A6C34878D82A}">
                    <a16:rowId xmlns:a16="http://schemas.microsoft.com/office/drawing/2014/main" val="10002"/>
                  </a:ext>
                </a:extLst>
              </a:tr>
              <a:tr h="647869">
                <a:tc>
                  <a:txBody>
                    <a:bodyPr/>
                    <a:lstStyle/>
                    <a:p>
                      <a:pPr algn="ctr"/>
                      <a:r>
                        <a:rPr lang="en-US" sz="1400" b="1" noProof="0" dirty="0">
                          <a:solidFill>
                            <a:srgbClr val="3B3B3B"/>
                          </a:solidFill>
                        </a:rPr>
                        <a:t>Employee’s rate of</a:t>
                      </a:r>
                      <a:r>
                        <a:rPr lang="en-US" sz="1400" b="1" baseline="0" noProof="0" dirty="0">
                          <a:solidFill>
                            <a:srgbClr val="3B3B3B"/>
                          </a:solidFill>
                        </a:rPr>
                        <a:t> success</a:t>
                      </a:r>
                      <a:endParaRPr lang="en-US" sz="1400" b="1" noProof="0" dirty="0">
                        <a:solidFill>
                          <a:srgbClr val="3B3B3B"/>
                        </a:solidFill>
                      </a:endParaRPr>
                    </a:p>
                  </a:txBody>
                  <a:tcPr anchor="ctr" anchorCtr="1"/>
                </a:tc>
                <a:tc>
                  <a:txBody>
                    <a:bodyPr/>
                    <a:lstStyle/>
                    <a:p>
                      <a:pPr algn="ctr"/>
                      <a:r>
                        <a:rPr lang="it-IT" sz="1400" dirty="0">
                          <a:solidFill>
                            <a:srgbClr val="3B3B3B"/>
                          </a:solidFill>
                        </a:rPr>
                        <a:t>70%</a:t>
                      </a:r>
                    </a:p>
                  </a:txBody>
                  <a:tcPr anchor="ctr" anchorCtr="1"/>
                </a:tc>
                <a:extLst>
                  <a:ext uri="{0D108BD9-81ED-4DB2-BD59-A6C34878D82A}">
                    <a16:rowId xmlns:a16="http://schemas.microsoft.com/office/drawing/2014/main" val="10003"/>
                  </a:ext>
                </a:extLst>
              </a:tr>
            </a:tbl>
          </a:graphicData>
        </a:graphic>
      </p:graphicFrame>
      <p:sp>
        <p:nvSpPr>
          <p:cNvPr id="10" name="object 25">
            <a:extLst>
              <a:ext uri="{FF2B5EF4-FFF2-40B4-BE49-F238E27FC236}">
                <a16:creationId xmlns:a16="http://schemas.microsoft.com/office/drawing/2014/main" id="{DFA04C6A-0EDE-4C26-8A83-A952D53D0F27}"/>
              </a:ext>
            </a:extLst>
          </p:cNvPr>
          <p:cNvSpPr txBox="1"/>
          <p:nvPr/>
        </p:nvSpPr>
        <p:spPr>
          <a:xfrm>
            <a:off x="5960490" y="5993993"/>
            <a:ext cx="3350778" cy="119905"/>
          </a:xfrm>
          <a:prstGeom prst="rect">
            <a:avLst/>
          </a:prstGeom>
        </p:spPr>
        <p:txBody>
          <a:bodyPr vert="horz" wrap="square" lIns="0" tIns="12065" rIns="0" bIns="0" rtlCol="0">
            <a:spAutoFit/>
          </a:bodyPr>
          <a:lstStyle/>
          <a:p>
            <a:pPr marL="12700">
              <a:lnSpc>
                <a:spcPct val="100000"/>
              </a:lnSpc>
              <a:spcBef>
                <a:spcPts val="95"/>
              </a:spcBef>
            </a:pPr>
            <a:r>
              <a:rPr sz="700" b="1" i="1" spc="-5" dirty="0">
                <a:solidFill>
                  <a:srgbClr val="3A3A3A"/>
                </a:solidFill>
                <a:latin typeface="Arial-BoldItalicMT"/>
                <a:cs typeface="Arial-BoldItalicMT"/>
              </a:rPr>
              <a:t>Source:</a:t>
            </a:r>
            <a:r>
              <a:rPr lang="en-US" sz="700" b="1" i="1" spc="-5" dirty="0">
                <a:solidFill>
                  <a:srgbClr val="3A3A3A"/>
                </a:solidFill>
                <a:latin typeface="Arial-BoldItalicMT"/>
                <a:cs typeface="Arial-BoldItalicMT"/>
              </a:rPr>
              <a:t> </a:t>
            </a:r>
            <a:r>
              <a:rPr sz="700" i="1" spc="-5" dirty="0">
                <a:solidFill>
                  <a:srgbClr val="3A3A3A"/>
                </a:solidFill>
                <a:latin typeface="Arial"/>
                <a:cs typeface="Arial"/>
                <a:hlinkClick r:id="rId3"/>
              </a:rPr>
              <a:t>http://www.360doc.com/content/18/0308/10/32260249_735323479.shtml#</a:t>
            </a:r>
            <a:endParaRPr sz="700" dirty="0">
              <a:latin typeface="Arial"/>
              <a:cs typeface="Arial"/>
            </a:endParaRPr>
          </a:p>
        </p:txBody>
      </p:sp>
    </p:spTree>
    <p:extLst>
      <p:ext uri="{BB962C8B-B14F-4D97-AF65-F5344CB8AC3E}">
        <p14:creationId xmlns:p14="http://schemas.microsoft.com/office/powerpoint/2010/main" val="1218403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B6B2F-8CCA-4222-B8C6-58AF16AB48AC}"/>
              </a:ext>
            </a:extLst>
          </p:cNvPr>
          <p:cNvSpPr>
            <a:spLocks noGrp="1"/>
          </p:cNvSpPr>
          <p:nvPr>
            <p:ph type="title"/>
          </p:nvPr>
        </p:nvSpPr>
        <p:spPr/>
        <p:txBody>
          <a:bodyPr/>
          <a:lstStyle/>
          <a:p>
            <a:r>
              <a:rPr lang="en-US" dirty="0"/>
              <a:t>Industry</a:t>
            </a:r>
          </a:p>
        </p:txBody>
      </p:sp>
      <p:sp>
        <p:nvSpPr>
          <p:cNvPr id="4" name="Footer Placeholder 3">
            <a:extLst>
              <a:ext uri="{FF2B5EF4-FFF2-40B4-BE49-F238E27FC236}">
                <a16:creationId xmlns:a16="http://schemas.microsoft.com/office/drawing/2014/main" id="{A8488C6A-0F8E-49EF-AA87-EB14F185B746}"/>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B7D5ED9C-9E41-4691-8DF2-F35496096B76}"/>
              </a:ext>
            </a:extLst>
          </p:cNvPr>
          <p:cNvSpPr>
            <a:spLocks noGrp="1"/>
          </p:cNvSpPr>
          <p:nvPr>
            <p:ph type="sldNum" sz="quarter" idx="11"/>
          </p:nvPr>
        </p:nvSpPr>
        <p:spPr/>
        <p:txBody>
          <a:bodyPr/>
          <a:lstStyle/>
          <a:p>
            <a:r>
              <a:rPr lang="en-US" dirty="0"/>
              <a:t>10</a:t>
            </a:r>
          </a:p>
        </p:txBody>
      </p:sp>
      <p:graphicFrame>
        <p:nvGraphicFramePr>
          <p:cNvPr id="6" name="Segnaposto contenuto 24">
            <a:extLst>
              <a:ext uri="{FF2B5EF4-FFF2-40B4-BE49-F238E27FC236}">
                <a16:creationId xmlns:a16="http://schemas.microsoft.com/office/drawing/2014/main" id="{0010B132-21B0-4B3F-87D5-7F4EF4C815B0}"/>
              </a:ext>
            </a:extLst>
          </p:cNvPr>
          <p:cNvGraphicFramePr>
            <a:graphicFrameLocks noGrp="1"/>
          </p:cNvGraphicFramePr>
          <p:nvPr>
            <p:ph sz="half" idx="1"/>
            <p:extLst>
              <p:ext uri="{D42A27DB-BD31-4B8C-83A1-F6EECF244321}">
                <p14:modId xmlns:p14="http://schemas.microsoft.com/office/powerpoint/2010/main" val="4014748375"/>
              </p:ext>
            </p:extLst>
          </p:nvPr>
        </p:nvGraphicFramePr>
        <p:xfrm>
          <a:off x="927410" y="1294741"/>
          <a:ext cx="3788387" cy="3902994"/>
        </p:xfrm>
        <a:graphic>
          <a:graphicData uri="http://schemas.openxmlformats.org/drawingml/2006/table">
            <a:tbl>
              <a:tblPr firstRow="1" bandRow="1">
                <a:tableStyleId>{5C22544A-7EE6-4342-B048-85BDC9FD1C3A}</a:tableStyleId>
              </a:tblPr>
              <a:tblGrid>
                <a:gridCol w="1894727">
                  <a:extLst>
                    <a:ext uri="{9D8B030D-6E8A-4147-A177-3AD203B41FA5}">
                      <a16:colId xmlns:a16="http://schemas.microsoft.com/office/drawing/2014/main" val="20000"/>
                    </a:ext>
                  </a:extLst>
                </a:gridCol>
                <a:gridCol w="1893660">
                  <a:extLst>
                    <a:ext uri="{9D8B030D-6E8A-4147-A177-3AD203B41FA5}">
                      <a16:colId xmlns:a16="http://schemas.microsoft.com/office/drawing/2014/main" val="20001"/>
                    </a:ext>
                  </a:extLst>
                </a:gridCol>
              </a:tblGrid>
              <a:tr h="457501">
                <a:tc>
                  <a:txBody>
                    <a:bodyPr/>
                    <a:lstStyle/>
                    <a:p>
                      <a:r>
                        <a:rPr lang="en-US" sz="1400" b="1" noProof="0" dirty="0"/>
                        <a:t>Industry</a:t>
                      </a:r>
                    </a:p>
                  </a:txBody>
                  <a:tcPr anchor="ctr" anchorCtr="1"/>
                </a:tc>
                <a:tc>
                  <a:txBody>
                    <a:bodyPr/>
                    <a:lstStyle/>
                    <a:p>
                      <a:r>
                        <a:rPr lang="en-US" sz="1400" b="1" noProof="0" dirty="0"/>
                        <a:t>Employees’</a:t>
                      </a:r>
                      <a:r>
                        <a:rPr lang="en-US" sz="1400" b="1" baseline="0" noProof="0" dirty="0"/>
                        <a:t> rate of success</a:t>
                      </a:r>
                      <a:endParaRPr lang="en-US" sz="1400" b="1" noProof="0" dirty="0"/>
                    </a:p>
                  </a:txBody>
                  <a:tcPr anchor="ctr" anchorCtr="1"/>
                </a:tc>
                <a:extLst>
                  <a:ext uri="{0D108BD9-81ED-4DB2-BD59-A6C34878D82A}">
                    <a16:rowId xmlns:a16="http://schemas.microsoft.com/office/drawing/2014/main" val="10000"/>
                  </a:ext>
                </a:extLst>
              </a:tr>
              <a:tr h="441161">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400" noProof="0" dirty="0">
                          <a:solidFill>
                            <a:srgbClr val="3B3B3B"/>
                          </a:solidFill>
                        </a:rPr>
                        <a:t>Technology</a:t>
                      </a:r>
                    </a:p>
                  </a:txBody>
                  <a:tcPr anchor="ctr" anchorCtr="1"/>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US" sz="1400" noProof="0" dirty="0">
                          <a:solidFill>
                            <a:srgbClr val="3B3B3B"/>
                          </a:solidFill>
                        </a:rPr>
                        <a:t>80%</a:t>
                      </a:r>
                    </a:p>
                  </a:txBody>
                  <a:tcPr anchor="ctr" anchorCtr="1"/>
                </a:tc>
                <a:extLst>
                  <a:ext uri="{0D108BD9-81ED-4DB2-BD59-A6C34878D82A}">
                    <a16:rowId xmlns:a16="http://schemas.microsoft.com/office/drawing/2014/main" val="10001"/>
                  </a:ext>
                </a:extLst>
              </a:tr>
              <a:tr h="474848">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400" noProof="0" dirty="0">
                          <a:solidFill>
                            <a:srgbClr val="3B3B3B"/>
                          </a:solidFill>
                        </a:rPr>
                        <a:t>Wholesale and retail</a:t>
                      </a:r>
                    </a:p>
                  </a:txBody>
                  <a:tcPr anchor="ctr" anchorCtr="1"/>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US" sz="1400" noProof="0" dirty="0">
                          <a:solidFill>
                            <a:srgbClr val="3B3B3B"/>
                          </a:solidFill>
                        </a:rPr>
                        <a:t>81%</a:t>
                      </a:r>
                    </a:p>
                  </a:txBody>
                  <a:tcPr anchor="ctr" anchorCtr="1"/>
                </a:tc>
                <a:extLst>
                  <a:ext uri="{0D108BD9-81ED-4DB2-BD59-A6C34878D82A}">
                    <a16:rowId xmlns:a16="http://schemas.microsoft.com/office/drawing/2014/main" val="10002"/>
                  </a:ext>
                </a:extLst>
              </a:tr>
              <a:tr h="441161">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400" noProof="0" dirty="0">
                          <a:solidFill>
                            <a:srgbClr val="3B3B3B"/>
                          </a:solidFill>
                        </a:rPr>
                        <a:t>IT</a:t>
                      </a:r>
                    </a:p>
                  </a:txBody>
                  <a:tcPr anchor="ctr" anchorCtr="1"/>
                </a:tc>
                <a:tc>
                  <a:txBody>
                    <a:bodyPr/>
                    <a:lstStyle/>
                    <a:p>
                      <a:pPr algn="ctr"/>
                      <a:r>
                        <a:rPr lang="en-US" sz="1400" noProof="0" dirty="0">
                          <a:solidFill>
                            <a:srgbClr val="3B3B3B"/>
                          </a:solidFill>
                        </a:rPr>
                        <a:t>74%</a:t>
                      </a:r>
                    </a:p>
                  </a:txBody>
                  <a:tcPr anchor="ctr" anchorCtr="1"/>
                </a:tc>
                <a:extLst>
                  <a:ext uri="{0D108BD9-81ED-4DB2-BD59-A6C34878D82A}">
                    <a16:rowId xmlns:a16="http://schemas.microsoft.com/office/drawing/2014/main" val="10003"/>
                  </a:ext>
                </a:extLst>
              </a:tr>
              <a:tr h="341710">
                <a:tc>
                  <a:txBody>
                    <a:bodyPr/>
                    <a:lstStyle/>
                    <a:p>
                      <a:r>
                        <a:rPr lang="en-US" sz="1400" noProof="0">
                          <a:solidFill>
                            <a:srgbClr val="3B3B3B"/>
                          </a:solidFill>
                        </a:rPr>
                        <a:t>Manufacture</a:t>
                      </a:r>
                    </a:p>
                  </a:txBody>
                  <a:tcPr anchor="ctr" anchorCtr="1"/>
                </a:tc>
                <a:tc>
                  <a:txBody>
                    <a:bodyPr/>
                    <a:lstStyle/>
                    <a:p>
                      <a:pPr algn="ctr"/>
                      <a:r>
                        <a:rPr lang="en-US" sz="1400" noProof="0" dirty="0">
                          <a:solidFill>
                            <a:srgbClr val="3B3B3B"/>
                          </a:solidFill>
                        </a:rPr>
                        <a:t>72%</a:t>
                      </a:r>
                    </a:p>
                  </a:txBody>
                  <a:tcPr anchor="ctr" anchorCtr="1"/>
                </a:tc>
                <a:extLst>
                  <a:ext uri="{0D108BD9-81ED-4DB2-BD59-A6C34878D82A}">
                    <a16:rowId xmlns:a16="http://schemas.microsoft.com/office/drawing/2014/main" val="10004"/>
                  </a:ext>
                </a:extLst>
              </a:tr>
              <a:tr h="612724">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400" noProof="0">
                          <a:solidFill>
                            <a:srgbClr val="3B3B3B"/>
                          </a:solidFill>
                        </a:rPr>
                        <a:t>Environment</a:t>
                      </a:r>
                    </a:p>
                  </a:txBody>
                  <a:tcPr anchor="ctr" anchorCtr="1"/>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US" sz="1400" noProof="0" dirty="0">
                          <a:solidFill>
                            <a:srgbClr val="3B3B3B"/>
                          </a:solidFill>
                        </a:rPr>
                        <a:t>63%</a:t>
                      </a:r>
                    </a:p>
                  </a:txBody>
                  <a:tcPr anchor="ctr" anchorCtr="1"/>
                </a:tc>
                <a:extLst>
                  <a:ext uri="{0D108BD9-81ED-4DB2-BD59-A6C34878D82A}">
                    <a16:rowId xmlns:a16="http://schemas.microsoft.com/office/drawing/2014/main" val="10005"/>
                  </a:ext>
                </a:extLst>
              </a:tr>
              <a:tr h="713621">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400" noProof="0" dirty="0">
                          <a:solidFill>
                            <a:srgbClr val="3B3B3B"/>
                          </a:solidFill>
                        </a:rPr>
                        <a:t>Power,</a:t>
                      </a:r>
                      <a:r>
                        <a:rPr lang="en-US" sz="1400" baseline="0" noProof="0" dirty="0">
                          <a:solidFill>
                            <a:srgbClr val="3B3B3B"/>
                          </a:solidFill>
                        </a:rPr>
                        <a:t> heat, gas and water production and supply</a:t>
                      </a:r>
                    </a:p>
                  </a:txBody>
                  <a:tcPr anchor="ctr" anchorCtr="1"/>
                </a:tc>
                <a:tc>
                  <a:txBody>
                    <a:bodyPr/>
                    <a:lstStyle/>
                    <a:p>
                      <a:pPr algn="ctr"/>
                      <a:r>
                        <a:rPr lang="en-US" sz="1400" noProof="0" dirty="0">
                          <a:solidFill>
                            <a:srgbClr val="3B3B3B"/>
                          </a:solidFill>
                        </a:rPr>
                        <a:t>50%</a:t>
                      </a:r>
                    </a:p>
                  </a:txBody>
                  <a:tcPr anchor="ctr" anchorCtr="1"/>
                </a:tc>
                <a:extLst>
                  <a:ext uri="{0D108BD9-81ED-4DB2-BD59-A6C34878D82A}">
                    <a16:rowId xmlns:a16="http://schemas.microsoft.com/office/drawing/2014/main" val="10006"/>
                  </a:ext>
                </a:extLst>
              </a:tr>
              <a:tr h="341710">
                <a:tc>
                  <a:txBody>
                    <a:bodyPr/>
                    <a:lstStyle/>
                    <a:p>
                      <a:r>
                        <a:rPr lang="en-US" sz="1400" noProof="0" dirty="0">
                          <a:solidFill>
                            <a:srgbClr val="3B3B3B"/>
                          </a:solidFill>
                        </a:rPr>
                        <a:t>Finance</a:t>
                      </a:r>
                    </a:p>
                  </a:txBody>
                  <a:tcPr anchor="ctr" anchorCtr="1"/>
                </a:tc>
                <a:tc>
                  <a:txBody>
                    <a:bodyPr/>
                    <a:lstStyle/>
                    <a:p>
                      <a:pPr algn="ctr"/>
                      <a:r>
                        <a:rPr lang="en-US" sz="1400" noProof="0" dirty="0">
                          <a:solidFill>
                            <a:srgbClr val="3B3B3B"/>
                          </a:solidFill>
                        </a:rPr>
                        <a:t>29%</a:t>
                      </a:r>
                    </a:p>
                  </a:txBody>
                  <a:tcPr anchor="ctr" anchorCtr="1"/>
                </a:tc>
                <a:extLst>
                  <a:ext uri="{0D108BD9-81ED-4DB2-BD59-A6C34878D82A}">
                    <a16:rowId xmlns:a16="http://schemas.microsoft.com/office/drawing/2014/main" val="10007"/>
                  </a:ext>
                </a:extLst>
              </a:tr>
            </a:tbl>
          </a:graphicData>
        </a:graphic>
      </p:graphicFrame>
      <p:sp>
        <p:nvSpPr>
          <p:cNvPr id="7" name="CasellaDiTesto 6">
            <a:extLst>
              <a:ext uri="{FF2B5EF4-FFF2-40B4-BE49-F238E27FC236}">
                <a16:creationId xmlns:a16="http://schemas.microsoft.com/office/drawing/2014/main" id="{ACB5FC41-4C38-4D85-8F4B-7DEF32D8541B}"/>
              </a:ext>
            </a:extLst>
          </p:cNvPr>
          <p:cNvSpPr txBox="1"/>
          <p:nvPr/>
        </p:nvSpPr>
        <p:spPr>
          <a:xfrm>
            <a:off x="5416126" y="1294741"/>
            <a:ext cx="5848463" cy="3002726"/>
          </a:xfrm>
          <a:prstGeom prst="rect">
            <a:avLst/>
          </a:prstGeom>
          <a:solidFill>
            <a:schemeClr val="bg1"/>
          </a:solidFill>
        </p:spPr>
        <p:txBody>
          <a:bodyPr vert="horz" wrap="square" lIns="91440" tIns="45720" rIns="91440" bIns="45720" rtlCol="0" anchor="t" anchorCtr="0">
            <a:noAutofit/>
          </a:bodyPr>
          <a:lstStyle/>
          <a:p>
            <a:pPr marL="285750" indent="-285750">
              <a:lnSpc>
                <a:spcPct val="150000"/>
              </a:lnSpc>
              <a:buFont typeface="Wingdings" panose="05000000000000000000" pitchFamily="2" charset="2"/>
              <a:buChar char="§"/>
            </a:pPr>
            <a:r>
              <a:rPr lang="en-US" sz="1400" dirty="0">
                <a:solidFill>
                  <a:srgbClr val="3B3B3B"/>
                </a:solidFill>
                <a:latin typeface="Arial" panose="020B0604020202020204" pitchFamily="34" charset="0"/>
                <a:cs typeface="Arial" panose="020B0604020202020204" pitchFamily="34" charset="0"/>
              </a:rPr>
              <a:t>The industry has a great impact on the outcome of labor disputes. The gap in employee success rate in labor disputes in different industries can reach up to 56%.</a:t>
            </a:r>
          </a:p>
          <a:p>
            <a:pPr marL="285750" indent="-285750">
              <a:lnSpc>
                <a:spcPct val="150000"/>
              </a:lnSpc>
              <a:buFont typeface="Arial" panose="020B0604020202020204" pitchFamily="34" charset="0"/>
              <a:buChar char="•"/>
            </a:pPr>
            <a:endParaRPr lang="en-US" sz="1400" dirty="0">
              <a:solidFill>
                <a:srgbClr val="3B3B3B"/>
              </a:solidFill>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
            </a:pPr>
            <a:r>
              <a:rPr lang="en-US" sz="1400" dirty="0">
                <a:solidFill>
                  <a:srgbClr val="3B3B3B"/>
                </a:solidFill>
                <a:latin typeface="Arial" panose="020B0604020202020204" pitchFamily="34" charset="0"/>
                <a:cs typeface="Arial" panose="020B0604020202020204" pitchFamily="34" charset="0"/>
              </a:rPr>
              <a:t>The probability of employees winning the case in labor disputes in wholesale and retail industries and the technology industry, is higher than 80%.</a:t>
            </a:r>
          </a:p>
          <a:p>
            <a:pPr marL="285750" indent="-285750">
              <a:lnSpc>
                <a:spcPct val="150000"/>
              </a:lnSpc>
              <a:buFont typeface="Arial" panose="020B0604020202020204" pitchFamily="34" charset="0"/>
              <a:buChar char="•"/>
            </a:pPr>
            <a:endParaRPr lang="en-US" sz="1400" dirty="0">
              <a:solidFill>
                <a:srgbClr val="3B3B3B"/>
              </a:solidFill>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
            </a:pPr>
            <a:r>
              <a:rPr lang="en-US" sz="1400" dirty="0">
                <a:solidFill>
                  <a:srgbClr val="3B3B3B"/>
                </a:solidFill>
                <a:latin typeface="Arial" panose="020B0604020202020204" pitchFamily="34" charset="0"/>
                <a:cs typeface="Arial" panose="020B0604020202020204" pitchFamily="34" charset="0"/>
              </a:rPr>
              <a:t>In the power, heat, gas and water production and supply industries and the financial industry, employees’ wins are generally equal to or less than 50%.</a:t>
            </a:r>
          </a:p>
        </p:txBody>
      </p:sp>
      <p:sp>
        <p:nvSpPr>
          <p:cNvPr id="8" name="object 25">
            <a:extLst>
              <a:ext uri="{FF2B5EF4-FFF2-40B4-BE49-F238E27FC236}">
                <a16:creationId xmlns:a16="http://schemas.microsoft.com/office/drawing/2014/main" id="{F8A440EC-7EA7-4D84-BBA7-5BEABF2B8869}"/>
              </a:ext>
            </a:extLst>
          </p:cNvPr>
          <p:cNvSpPr txBox="1"/>
          <p:nvPr/>
        </p:nvSpPr>
        <p:spPr>
          <a:xfrm>
            <a:off x="5960490" y="5993993"/>
            <a:ext cx="3350778" cy="119905"/>
          </a:xfrm>
          <a:prstGeom prst="rect">
            <a:avLst/>
          </a:prstGeom>
        </p:spPr>
        <p:txBody>
          <a:bodyPr vert="horz" wrap="square" lIns="0" tIns="12065" rIns="0" bIns="0" rtlCol="0">
            <a:spAutoFit/>
          </a:bodyPr>
          <a:lstStyle/>
          <a:p>
            <a:pPr marL="12700">
              <a:lnSpc>
                <a:spcPct val="100000"/>
              </a:lnSpc>
              <a:spcBef>
                <a:spcPts val="95"/>
              </a:spcBef>
            </a:pPr>
            <a:r>
              <a:rPr sz="700" b="1" i="1" spc="-5" dirty="0">
                <a:solidFill>
                  <a:srgbClr val="3A3A3A"/>
                </a:solidFill>
                <a:latin typeface="Arial-BoldItalicMT"/>
                <a:cs typeface="Arial-BoldItalicMT"/>
              </a:rPr>
              <a:t>Source:</a:t>
            </a:r>
            <a:r>
              <a:rPr lang="en-US" sz="700" b="1" i="1" spc="-5" dirty="0">
                <a:solidFill>
                  <a:srgbClr val="3A3A3A"/>
                </a:solidFill>
                <a:latin typeface="Arial-BoldItalicMT"/>
                <a:cs typeface="Arial-BoldItalicMT"/>
              </a:rPr>
              <a:t> </a:t>
            </a:r>
            <a:r>
              <a:rPr sz="700" i="1" spc="-5" dirty="0">
                <a:solidFill>
                  <a:srgbClr val="3A3A3A"/>
                </a:solidFill>
                <a:latin typeface="Arial"/>
                <a:cs typeface="Arial"/>
                <a:hlinkClick r:id="rId2"/>
              </a:rPr>
              <a:t>http://www.360doc.com/content/18/0308/10/32260249_735323479.shtml#</a:t>
            </a:r>
            <a:endParaRPr sz="700" dirty="0">
              <a:latin typeface="Arial"/>
              <a:cs typeface="Arial"/>
            </a:endParaRPr>
          </a:p>
        </p:txBody>
      </p:sp>
    </p:spTree>
    <p:extLst>
      <p:ext uri="{BB962C8B-B14F-4D97-AF65-F5344CB8AC3E}">
        <p14:creationId xmlns:p14="http://schemas.microsoft.com/office/powerpoint/2010/main" val="4061918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46C3F-E8D9-413C-8196-A80516FE1053}"/>
              </a:ext>
            </a:extLst>
          </p:cNvPr>
          <p:cNvSpPr>
            <a:spLocks noGrp="1"/>
          </p:cNvSpPr>
          <p:nvPr>
            <p:ph type="title"/>
          </p:nvPr>
        </p:nvSpPr>
        <p:spPr/>
        <p:txBody>
          <a:bodyPr/>
          <a:lstStyle/>
          <a:p>
            <a:r>
              <a:rPr lang="en-US" dirty="0"/>
              <a:t>Causes for Dispute</a:t>
            </a:r>
          </a:p>
        </p:txBody>
      </p:sp>
      <p:sp>
        <p:nvSpPr>
          <p:cNvPr id="4" name="Footer Placeholder 3">
            <a:extLst>
              <a:ext uri="{FF2B5EF4-FFF2-40B4-BE49-F238E27FC236}">
                <a16:creationId xmlns:a16="http://schemas.microsoft.com/office/drawing/2014/main" id="{DA7950F3-EAF7-4FF4-BB23-AB72A7AEF98C}"/>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1D7A9F07-F223-44FB-A3A2-1B3D21EDB562}"/>
              </a:ext>
            </a:extLst>
          </p:cNvPr>
          <p:cNvSpPr>
            <a:spLocks noGrp="1"/>
          </p:cNvSpPr>
          <p:nvPr>
            <p:ph type="sldNum" sz="quarter" idx="11"/>
          </p:nvPr>
        </p:nvSpPr>
        <p:spPr/>
        <p:txBody>
          <a:bodyPr/>
          <a:lstStyle/>
          <a:p>
            <a:r>
              <a:rPr lang="en-US" dirty="0"/>
              <a:t>11</a:t>
            </a:r>
          </a:p>
        </p:txBody>
      </p:sp>
      <p:sp>
        <p:nvSpPr>
          <p:cNvPr id="6" name="object 3">
            <a:extLst>
              <a:ext uri="{FF2B5EF4-FFF2-40B4-BE49-F238E27FC236}">
                <a16:creationId xmlns:a16="http://schemas.microsoft.com/office/drawing/2014/main" id="{E2F6C920-402B-496B-8943-9C186A02D61C}"/>
              </a:ext>
            </a:extLst>
          </p:cNvPr>
          <p:cNvSpPr/>
          <p:nvPr/>
        </p:nvSpPr>
        <p:spPr>
          <a:xfrm>
            <a:off x="5514340" y="1966214"/>
            <a:ext cx="1517650" cy="3034665"/>
          </a:xfrm>
          <a:custGeom>
            <a:avLst/>
            <a:gdLst/>
            <a:ahLst/>
            <a:cxnLst/>
            <a:rect l="l" t="t" r="r" b="b"/>
            <a:pathLst>
              <a:path w="1517650" h="3034665">
                <a:moveTo>
                  <a:pt x="0" y="0"/>
                </a:moveTo>
                <a:lnTo>
                  <a:pt x="0" y="1517269"/>
                </a:lnTo>
                <a:lnTo>
                  <a:pt x="6731" y="3034538"/>
                </a:lnTo>
                <a:lnTo>
                  <a:pt x="54738" y="3033580"/>
                </a:lnTo>
                <a:lnTo>
                  <a:pt x="102369" y="3031148"/>
                </a:lnTo>
                <a:lnTo>
                  <a:pt x="149601" y="3027263"/>
                </a:lnTo>
                <a:lnTo>
                  <a:pt x="196412" y="3021948"/>
                </a:lnTo>
                <a:lnTo>
                  <a:pt x="242780" y="3015223"/>
                </a:lnTo>
                <a:lnTo>
                  <a:pt x="288683" y="3007113"/>
                </a:lnTo>
                <a:lnTo>
                  <a:pt x="334099" y="2997638"/>
                </a:lnTo>
                <a:lnTo>
                  <a:pt x="379005" y="2986820"/>
                </a:lnTo>
                <a:lnTo>
                  <a:pt x="423381" y="2974683"/>
                </a:lnTo>
                <a:lnTo>
                  <a:pt x="467204" y="2961247"/>
                </a:lnTo>
                <a:lnTo>
                  <a:pt x="510452" y="2946535"/>
                </a:lnTo>
                <a:lnTo>
                  <a:pt x="553103" y="2930569"/>
                </a:lnTo>
                <a:lnTo>
                  <a:pt x="595135" y="2913372"/>
                </a:lnTo>
                <a:lnTo>
                  <a:pt x="636527" y="2894964"/>
                </a:lnTo>
                <a:lnTo>
                  <a:pt x="677255" y="2875369"/>
                </a:lnTo>
                <a:lnTo>
                  <a:pt x="717299" y="2854608"/>
                </a:lnTo>
                <a:lnTo>
                  <a:pt x="756635" y="2832704"/>
                </a:lnTo>
                <a:lnTo>
                  <a:pt x="795243" y="2809678"/>
                </a:lnTo>
                <a:lnTo>
                  <a:pt x="833100" y="2785553"/>
                </a:lnTo>
                <a:lnTo>
                  <a:pt x="870184" y="2760351"/>
                </a:lnTo>
                <a:lnTo>
                  <a:pt x="906474" y="2734093"/>
                </a:lnTo>
                <a:lnTo>
                  <a:pt x="941946" y="2706803"/>
                </a:lnTo>
                <a:lnTo>
                  <a:pt x="976580" y="2678501"/>
                </a:lnTo>
                <a:lnTo>
                  <a:pt x="1010353" y="2649211"/>
                </a:lnTo>
                <a:lnTo>
                  <a:pt x="1043244" y="2618953"/>
                </a:lnTo>
                <a:lnTo>
                  <a:pt x="1075229" y="2587752"/>
                </a:lnTo>
                <a:lnTo>
                  <a:pt x="1106288" y="2555627"/>
                </a:lnTo>
                <a:lnTo>
                  <a:pt x="1136398" y="2522602"/>
                </a:lnTo>
                <a:lnTo>
                  <a:pt x="1165538" y="2488698"/>
                </a:lnTo>
                <a:lnTo>
                  <a:pt x="1193685" y="2453938"/>
                </a:lnTo>
                <a:lnTo>
                  <a:pt x="1220817" y="2418344"/>
                </a:lnTo>
                <a:lnTo>
                  <a:pt x="1246912" y="2381938"/>
                </a:lnTo>
                <a:lnTo>
                  <a:pt x="1271949" y="2344741"/>
                </a:lnTo>
                <a:lnTo>
                  <a:pt x="1295905" y="2306777"/>
                </a:lnTo>
                <a:lnTo>
                  <a:pt x="1318759" y="2268066"/>
                </a:lnTo>
                <a:lnTo>
                  <a:pt x="1340488" y="2228632"/>
                </a:lnTo>
                <a:lnTo>
                  <a:pt x="1361071" y="2188496"/>
                </a:lnTo>
                <a:lnTo>
                  <a:pt x="1380485" y="2147680"/>
                </a:lnTo>
                <a:lnTo>
                  <a:pt x="1398708" y="2106207"/>
                </a:lnTo>
                <a:lnTo>
                  <a:pt x="1415719" y="2064099"/>
                </a:lnTo>
                <a:lnTo>
                  <a:pt x="1431495" y="2021376"/>
                </a:lnTo>
                <a:lnTo>
                  <a:pt x="1446015" y="1978063"/>
                </a:lnTo>
                <a:lnTo>
                  <a:pt x="1459256" y="1934181"/>
                </a:lnTo>
                <a:lnTo>
                  <a:pt x="1471197" y="1889751"/>
                </a:lnTo>
                <a:lnTo>
                  <a:pt x="1481816" y="1844796"/>
                </a:lnTo>
                <a:lnTo>
                  <a:pt x="1491090" y="1799339"/>
                </a:lnTo>
                <a:lnTo>
                  <a:pt x="1498997" y="1753400"/>
                </a:lnTo>
                <a:lnTo>
                  <a:pt x="1505516" y="1707003"/>
                </a:lnTo>
                <a:lnTo>
                  <a:pt x="1510625" y="1660169"/>
                </a:lnTo>
                <a:lnTo>
                  <a:pt x="1514301" y="1612921"/>
                </a:lnTo>
                <a:lnTo>
                  <a:pt x="1516523" y="1565280"/>
                </a:lnTo>
                <a:lnTo>
                  <a:pt x="1517268" y="1517269"/>
                </a:lnTo>
                <a:lnTo>
                  <a:pt x="1516519" y="1469105"/>
                </a:lnTo>
                <a:lnTo>
                  <a:pt x="1514283" y="1421316"/>
                </a:lnTo>
                <a:lnTo>
                  <a:pt x="1510585" y="1373923"/>
                </a:lnTo>
                <a:lnTo>
                  <a:pt x="1505447" y="1326949"/>
                </a:lnTo>
                <a:lnTo>
                  <a:pt x="1498889" y="1280416"/>
                </a:lnTo>
                <a:lnTo>
                  <a:pt x="1490936" y="1234346"/>
                </a:lnTo>
                <a:lnTo>
                  <a:pt x="1481608" y="1188761"/>
                </a:lnTo>
                <a:lnTo>
                  <a:pt x="1470929" y="1143683"/>
                </a:lnTo>
                <a:lnTo>
                  <a:pt x="1458920" y="1099136"/>
                </a:lnTo>
                <a:lnTo>
                  <a:pt x="1445603" y="1055140"/>
                </a:lnTo>
                <a:lnTo>
                  <a:pt x="1431001" y="1011718"/>
                </a:lnTo>
                <a:lnTo>
                  <a:pt x="1415137" y="968893"/>
                </a:lnTo>
                <a:lnTo>
                  <a:pt x="1398031" y="926687"/>
                </a:lnTo>
                <a:lnTo>
                  <a:pt x="1379707" y="885121"/>
                </a:lnTo>
                <a:lnTo>
                  <a:pt x="1360187" y="844218"/>
                </a:lnTo>
                <a:lnTo>
                  <a:pt x="1339493" y="804001"/>
                </a:lnTo>
                <a:lnTo>
                  <a:pt x="1317647" y="764491"/>
                </a:lnTo>
                <a:lnTo>
                  <a:pt x="1294671" y="725711"/>
                </a:lnTo>
                <a:lnTo>
                  <a:pt x="1270588" y="687682"/>
                </a:lnTo>
                <a:lnTo>
                  <a:pt x="1245419" y="650428"/>
                </a:lnTo>
                <a:lnTo>
                  <a:pt x="1219188" y="613970"/>
                </a:lnTo>
                <a:lnTo>
                  <a:pt x="1191916" y="578331"/>
                </a:lnTo>
                <a:lnTo>
                  <a:pt x="1163625" y="543533"/>
                </a:lnTo>
                <a:lnTo>
                  <a:pt x="1134338" y="509597"/>
                </a:lnTo>
                <a:lnTo>
                  <a:pt x="1104077" y="476547"/>
                </a:lnTo>
                <a:lnTo>
                  <a:pt x="1072864" y="444404"/>
                </a:lnTo>
                <a:lnTo>
                  <a:pt x="1040721" y="413191"/>
                </a:lnTo>
                <a:lnTo>
                  <a:pt x="1007671" y="382930"/>
                </a:lnTo>
                <a:lnTo>
                  <a:pt x="973735" y="353643"/>
                </a:lnTo>
                <a:lnTo>
                  <a:pt x="938937" y="325352"/>
                </a:lnTo>
                <a:lnTo>
                  <a:pt x="903298" y="298080"/>
                </a:lnTo>
                <a:lnTo>
                  <a:pt x="866840" y="271849"/>
                </a:lnTo>
                <a:lnTo>
                  <a:pt x="829586" y="246680"/>
                </a:lnTo>
                <a:lnTo>
                  <a:pt x="791557" y="222597"/>
                </a:lnTo>
                <a:lnTo>
                  <a:pt x="752777" y="199621"/>
                </a:lnTo>
                <a:lnTo>
                  <a:pt x="713267" y="177775"/>
                </a:lnTo>
                <a:lnTo>
                  <a:pt x="673050" y="157081"/>
                </a:lnTo>
                <a:lnTo>
                  <a:pt x="632147" y="137561"/>
                </a:lnTo>
                <a:lnTo>
                  <a:pt x="590581" y="119237"/>
                </a:lnTo>
                <a:lnTo>
                  <a:pt x="548375" y="102131"/>
                </a:lnTo>
                <a:lnTo>
                  <a:pt x="505550" y="86267"/>
                </a:lnTo>
                <a:lnTo>
                  <a:pt x="462128" y="71665"/>
                </a:lnTo>
                <a:lnTo>
                  <a:pt x="418132" y="58348"/>
                </a:lnTo>
                <a:lnTo>
                  <a:pt x="373585" y="46339"/>
                </a:lnTo>
                <a:lnTo>
                  <a:pt x="328507" y="35660"/>
                </a:lnTo>
                <a:lnTo>
                  <a:pt x="282922" y="26332"/>
                </a:lnTo>
                <a:lnTo>
                  <a:pt x="236852" y="18379"/>
                </a:lnTo>
                <a:lnTo>
                  <a:pt x="190319" y="11821"/>
                </a:lnTo>
                <a:lnTo>
                  <a:pt x="143345" y="6683"/>
                </a:lnTo>
                <a:lnTo>
                  <a:pt x="95952" y="2985"/>
                </a:lnTo>
                <a:lnTo>
                  <a:pt x="48163" y="749"/>
                </a:lnTo>
                <a:lnTo>
                  <a:pt x="0" y="0"/>
                </a:lnTo>
                <a:close/>
              </a:path>
            </a:pathLst>
          </a:custGeom>
          <a:solidFill>
            <a:srgbClr val="2F4B77"/>
          </a:solidFill>
        </p:spPr>
        <p:txBody>
          <a:bodyPr wrap="square" lIns="0" tIns="0" rIns="0" bIns="0" rtlCol="0"/>
          <a:lstStyle/>
          <a:p>
            <a:endParaRPr/>
          </a:p>
        </p:txBody>
      </p:sp>
      <p:sp>
        <p:nvSpPr>
          <p:cNvPr id="7" name="object 4">
            <a:extLst>
              <a:ext uri="{FF2B5EF4-FFF2-40B4-BE49-F238E27FC236}">
                <a16:creationId xmlns:a16="http://schemas.microsoft.com/office/drawing/2014/main" id="{23291313-CB9D-460B-8825-B25D29E8E3C4}"/>
              </a:ext>
            </a:extLst>
          </p:cNvPr>
          <p:cNvSpPr/>
          <p:nvPr/>
        </p:nvSpPr>
        <p:spPr>
          <a:xfrm>
            <a:off x="5514340" y="1966214"/>
            <a:ext cx="1517650" cy="3034665"/>
          </a:xfrm>
          <a:custGeom>
            <a:avLst/>
            <a:gdLst/>
            <a:ahLst/>
            <a:cxnLst/>
            <a:rect l="l" t="t" r="r" b="b"/>
            <a:pathLst>
              <a:path w="1517650" h="3034665">
                <a:moveTo>
                  <a:pt x="0" y="0"/>
                </a:moveTo>
                <a:lnTo>
                  <a:pt x="48163" y="749"/>
                </a:lnTo>
                <a:lnTo>
                  <a:pt x="95952" y="2985"/>
                </a:lnTo>
                <a:lnTo>
                  <a:pt x="143345" y="6683"/>
                </a:lnTo>
                <a:lnTo>
                  <a:pt x="190319" y="11821"/>
                </a:lnTo>
                <a:lnTo>
                  <a:pt x="236852" y="18379"/>
                </a:lnTo>
                <a:lnTo>
                  <a:pt x="282922" y="26332"/>
                </a:lnTo>
                <a:lnTo>
                  <a:pt x="328507" y="35660"/>
                </a:lnTo>
                <a:lnTo>
                  <a:pt x="373585" y="46339"/>
                </a:lnTo>
                <a:lnTo>
                  <a:pt x="418132" y="58348"/>
                </a:lnTo>
                <a:lnTo>
                  <a:pt x="462128" y="71665"/>
                </a:lnTo>
                <a:lnTo>
                  <a:pt x="505550" y="86267"/>
                </a:lnTo>
                <a:lnTo>
                  <a:pt x="548375" y="102131"/>
                </a:lnTo>
                <a:lnTo>
                  <a:pt x="590581" y="119237"/>
                </a:lnTo>
                <a:lnTo>
                  <a:pt x="632147" y="137561"/>
                </a:lnTo>
                <a:lnTo>
                  <a:pt x="673050" y="157081"/>
                </a:lnTo>
                <a:lnTo>
                  <a:pt x="713267" y="177775"/>
                </a:lnTo>
                <a:lnTo>
                  <a:pt x="752777" y="199621"/>
                </a:lnTo>
                <a:lnTo>
                  <a:pt x="791557" y="222597"/>
                </a:lnTo>
                <a:lnTo>
                  <a:pt x="829586" y="246680"/>
                </a:lnTo>
                <a:lnTo>
                  <a:pt x="866840" y="271849"/>
                </a:lnTo>
                <a:lnTo>
                  <a:pt x="903298" y="298080"/>
                </a:lnTo>
                <a:lnTo>
                  <a:pt x="938937" y="325352"/>
                </a:lnTo>
                <a:lnTo>
                  <a:pt x="973735" y="353643"/>
                </a:lnTo>
                <a:lnTo>
                  <a:pt x="1007671" y="382930"/>
                </a:lnTo>
                <a:lnTo>
                  <a:pt x="1040721" y="413191"/>
                </a:lnTo>
                <a:lnTo>
                  <a:pt x="1072864" y="444404"/>
                </a:lnTo>
                <a:lnTo>
                  <a:pt x="1104077" y="476547"/>
                </a:lnTo>
                <a:lnTo>
                  <a:pt x="1134338" y="509597"/>
                </a:lnTo>
                <a:lnTo>
                  <a:pt x="1163625" y="543533"/>
                </a:lnTo>
                <a:lnTo>
                  <a:pt x="1191916" y="578331"/>
                </a:lnTo>
                <a:lnTo>
                  <a:pt x="1219188" y="613970"/>
                </a:lnTo>
                <a:lnTo>
                  <a:pt x="1245419" y="650428"/>
                </a:lnTo>
                <a:lnTo>
                  <a:pt x="1270588" y="687682"/>
                </a:lnTo>
                <a:lnTo>
                  <a:pt x="1294671" y="725711"/>
                </a:lnTo>
                <a:lnTo>
                  <a:pt x="1317647" y="764491"/>
                </a:lnTo>
                <a:lnTo>
                  <a:pt x="1339493" y="804001"/>
                </a:lnTo>
                <a:lnTo>
                  <a:pt x="1360187" y="844218"/>
                </a:lnTo>
                <a:lnTo>
                  <a:pt x="1379707" y="885121"/>
                </a:lnTo>
                <a:lnTo>
                  <a:pt x="1398031" y="926687"/>
                </a:lnTo>
                <a:lnTo>
                  <a:pt x="1415137" y="968893"/>
                </a:lnTo>
                <a:lnTo>
                  <a:pt x="1431001" y="1011718"/>
                </a:lnTo>
                <a:lnTo>
                  <a:pt x="1445603" y="1055140"/>
                </a:lnTo>
                <a:lnTo>
                  <a:pt x="1458920" y="1099136"/>
                </a:lnTo>
                <a:lnTo>
                  <a:pt x="1470929" y="1143683"/>
                </a:lnTo>
                <a:lnTo>
                  <a:pt x="1481608" y="1188761"/>
                </a:lnTo>
                <a:lnTo>
                  <a:pt x="1490936" y="1234346"/>
                </a:lnTo>
                <a:lnTo>
                  <a:pt x="1498889" y="1280416"/>
                </a:lnTo>
                <a:lnTo>
                  <a:pt x="1505447" y="1326949"/>
                </a:lnTo>
                <a:lnTo>
                  <a:pt x="1510585" y="1373923"/>
                </a:lnTo>
                <a:lnTo>
                  <a:pt x="1514283" y="1421316"/>
                </a:lnTo>
                <a:lnTo>
                  <a:pt x="1516519" y="1469105"/>
                </a:lnTo>
                <a:lnTo>
                  <a:pt x="1517268" y="1517269"/>
                </a:lnTo>
                <a:lnTo>
                  <a:pt x="1516523" y="1565280"/>
                </a:lnTo>
                <a:lnTo>
                  <a:pt x="1514301" y="1612921"/>
                </a:lnTo>
                <a:lnTo>
                  <a:pt x="1510625" y="1660169"/>
                </a:lnTo>
                <a:lnTo>
                  <a:pt x="1505516" y="1707003"/>
                </a:lnTo>
                <a:lnTo>
                  <a:pt x="1498997" y="1753400"/>
                </a:lnTo>
                <a:lnTo>
                  <a:pt x="1491090" y="1799339"/>
                </a:lnTo>
                <a:lnTo>
                  <a:pt x="1481816" y="1844796"/>
                </a:lnTo>
                <a:lnTo>
                  <a:pt x="1471197" y="1889751"/>
                </a:lnTo>
                <a:lnTo>
                  <a:pt x="1459256" y="1934181"/>
                </a:lnTo>
                <a:lnTo>
                  <a:pt x="1446015" y="1978063"/>
                </a:lnTo>
                <a:lnTo>
                  <a:pt x="1431495" y="2021376"/>
                </a:lnTo>
                <a:lnTo>
                  <a:pt x="1415719" y="2064099"/>
                </a:lnTo>
                <a:lnTo>
                  <a:pt x="1398708" y="2106207"/>
                </a:lnTo>
                <a:lnTo>
                  <a:pt x="1380485" y="2147680"/>
                </a:lnTo>
                <a:lnTo>
                  <a:pt x="1361071" y="2188496"/>
                </a:lnTo>
                <a:lnTo>
                  <a:pt x="1340488" y="2228632"/>
                </a:lnTo>
                <a:lnTo>
                  <a:pt x="1318759" y="2268066"/>
                </a:lnTo>
                <a:lnTo>
                  <a:pt x="1295905" y="2306777"/>
                </a:lnTo>
                <a:lnTo>
                  <a:pt x="1271949" y="2344741"/>
                </a:lnTo>
                <a:lnTo>
                  <a:pt x="1246912" y="2381938"/>
                </a:lnTo>
                <a:lnTo>
                  <a:pt x="1220817" y="2418344"/>
                </a:lnTo>
                <a:lnTo>
                  <a:pt x="1193685" y="2453938"/>
                </a:lnTo>
                <a:lnTo>
                  <a:pt x="1165538" y="2488698"/>
                </a:lnTo>
                <a:lnTo>
                  <a:pt x="1136398" y="2522602"/>
                </a:lnTo>
                <a:lnTo>
                  <a:pt x="1106288" y="2555627"/>
                </a:lnTo>
                <a:lnTo>
                  <a:pt x="1075229" y="2587752"/>
                </a:lnTo>
                <a:lnTo>
                  <a:pt x="1043244" y="2618953"/>
                </a:lnTo>
                <a:lnTo>
                  <a:pt x="1010353" y="2649211"/>
                </a:lnTo>
                <a:lnTo>
                  <a:pt x="976580" y="2678501"/>
                </a:lnTo>
                <a:lnTo>
                  <a:pt x="941946" y="2706803"/>
                </a:lnTo>
                <a:lnTo>
                  <a:pt x="906474" y="2734093"/>
                </a:lnTo>
                <a:lnTo>
                  <a:pt x="870184" y="2760351"/>
                </a:lnTo>
                <a:lnTo>
                  <a:pt x="833100" y="2785553"/>
                </a:lnTo>
                <a:lnTo>
                  <a:pt x="795243" y="2809678"/>
                </a:lnTo>
                <a:lnTo>
                  <a:pt x="756635" y="2832704"/>
                </a:lnTo>
                <a:lnTo>
                  <a:pt x="717299" y="2854608"/>
                </a:lnTo>
                <a:lnTo>
                  <a:pt x="677255" y="2875369"/>
                </a:lnTo>
                <a:lnTo>
                  <a:pt x="636527" y="2894964"/>
                </a:lnTo>
                <a:lnTo>
                  <a:pt x="595135" y="2913372"/>
                </a:lnTo>
                <a:lnTo>
                  <a:pt x="553103" y="2930569"/>
                </a:lnTo>
                <a:lnTo>
                  <a:pt x="510452" y="2946535"/>
                </a:lnTo>
                <a:lnTo>
                  <a:pt x="467204" y="2961247"/>
                </a:lnTo>
                <a:lnTo>
                  <a:pt x="423381" y="2974683"/>
                </a:lnTo>
                <a:lnTo>
                  <a:pt x="379005" y="2986820"/>
                </a:lnTo>
                <a:lnTo>
                  <a:pt x="334099" y="2997638"/>
                </a:lnTo>
                <a:lnTo>
                  <a:pt x="288683" y="3007113"/>
                </a:lnTo>
                <a:lnTo>
                  <a:pt x="242780" y="3015223"/>
                </a:lnTo>
                <a:lnTo>
                  <a:pt x="196412" y="3021948"/>
                </a:lnTo>
                <a:lnTo>
                  <a:pt x="149601" y="3027263"/>
                </a:lnTo>
                <a:lnTo>
                  <a:pt x="102369" y="3031148"/>
                </a:lnTo>
                <a:lnTo>
                  <a:pt x="54738" y="3033580"/>
                </a:lnTo>
                <a:lnTo>
                  <a:pt x="6731" y="3034538"/>
                </a:lnTo>
                <a:lnTo>
                  <a:pt x="0" y="1517269"/>
                </a:lnTo>
                <a:lnTo>
                  <a:pt x="0" y="0"/>
                </a:lnTo>
                <a:close/>
              </a:path>
            </a:pathLst>
          </a:custGeom>
          <a:ln w="18288">
            <a:solidFill>
              <a:srgbClr val="FFFFFF"/>
            </a:solidFill>
          </a:ln>
        </p:spPr>
        <p:txBody>
          <a:bodyPr wrap="square" lIns="0" tIns="0" rIns="0" bIns="0" rtlCol="0"/>
          <a:lstStyle/>
          <a:p>
            <a:endParaRPr/>
          </a:p>
        </p:txBody>
      </p:sp>
      <p:sp>
        <p:nvSpPr>
          <p:cNvPr id="8" name="object 5">
            <a:extLst>
              <a:ext uri="{FF2B5EF4-FFF2-40B4-BE49-F238E27FC236}">
                <a16:creationId xmlns:a16="http://schemas.microsoft.com/office/drawing/2014/main" id="{0EDBFB6E-A388-4C9A-8815-68D0776C04F2}"/>
              </a:ext>
            </a:extLst>
          </p:cNvPr>
          <p:cNvSpPr/>
          <p:nvPr/>
        </p:nvSpPr>
        <p:spPr>
          <a:xfrm>
            <a:off x="4494657" y="3483483"/>
            <a:ext cx="1026794" cy="1517650"/>
          </a:xfrm>
          <a:custGeom>
            <a:avLst/>
            <a:gdLst/>
            <a:ahLst/>
            <a:cxnLst/>
            <a:rect l="l" t="t" r="r" b="b"/>
            <a:pathLst>
              <a:path w="1026795" h="1517650">
                <a:moveTo>
                  <a:pt x="1019682" y="0"/>
                </a:moveTo>
                <a:lnTo>
                  <a:pt x="0" y="1123441"/>
                </a:lnTo>
                <a:lnTo>
                  <a:pt x="37119" y="1156053"/>
                </a:lnTo>
                <a:lnTo>
                  <a:pt x="75170" y="1187351"/>
                </a:lnTo>
                <a:lnTo>
                  <a:pt x="114116" y="1217322"/>
                </a:lnTo>
                <a:lnTo>
                  <a:pt x="153922" y="1245954"/>
                </a:lnTo>
                <a:lnTo>
                  <a:pt x="194553" y="1273232"/>
                </a:lnTo>
                <a:lnTo>
                  <a:pt x="235972" y="1299143"/>
                </a:lnTo>
                <a:lnTo>
                  <a:pt x="278146" y="1323673"/>
                </a:lnTo>
                <a:lnTo>
                  <a:pt x="321037" y="1346808"/>
                </a:lnTo>
                <a:lnTo>
                  <a:pt x="364610" y="1368536"/>
                </a:lnTo>
                <a:lnTo>
                  <a:pt x="408831" y="1388842"/>
                </a:lnTo>
                <a:lnTo>
                  <a:pt x="453663" y="1407712"/>
                </a:lnTo>
                <a:lnTo>
                  <a:pt x="499071" y="1425134"/>
                </a:lnTo>
                <a:lnTo>
                  <a:pt x="545019" y="1441094"/>
                </a:lnTo>
                <a:lnTo>
                  <a:pt x="591472" y="1455577"/>
                </a:lnTo>
                <a:lnTo>
                  <a:pt x="638395" y="1468571"/>
                </a:lnTo>
                <a:lnTo>
                  <a:pt x="685752" y="1480062"/>
                </a:lnTo>
                <a:lnTo>
                  <a:pt x="733507" y="1490036"/>
                </a:lnTo>
                <a:lnTo>
                  <a:pt x="781624" y="1498480"/>
                </a:lnTo>
                <a:lnTo>
                  <a:pt x="830070" y="1505380"/>
                </a:lnTo>
                <a:lnTo>
                  <a:pt x="878807" y="1510722"/>
                </a:lnTo>
                <a:lnTo>
                  <a:pt x="927800" y="1514494"/>
                </a:lnTo>
                <a:lnTo>
                  <a:pt x="977014" y="1516680"/>
                </a:lnTo>
                <a:lnTo>
                  <a:pt x="1026413" y="1517268"/>
                </a:lnTo>
                <a:lnTo>
                  <a:pt x="1019682" y="0"/>
                </a:lnTo>
                <a:close/>
              </a:path>
            </a:pathLst>
          </a:custGeom>
          <a:solidFill>
            <a:srgbClr val="FCC933"/>
          </a:solidFill>
        </p:spPr>
        <p:txBody>
          <a:bodyPr wrap="square" lIns="0" tIns="0" rIns="0" bIns="0" rtlCol="0"/>
          <a:lstStyle/>
          <a:p>
            <a:endParaRPr/>
          </a:p>
        </p:txBody>
      </p:sp>
      <p:sp>
        <p:nvSpPr>
          <p:cNvPr id="9" name="object 6">
            <a:extLst>
              <a:ext uri="{FF2B5EF4-FFF2-40B4-BE49-F238E27FC236}">
                <a16:creationId xmlns:a16="http://schemas.microsoft.com/office/drawing/2014/main" id="{C29BF7BC-040F-4768-B49C-4A0A6B152ED3}"/>
              </a:ext>
            </a:extLst>
          </p:cNvPr>
          <p:cNvSpPr/>
          <p:nvPr/>
        </p:nvSpPr>
        <p:spPr>
          <a:xfrm>
            <a:off x="4494657" y="3483483"/>
            <a:ext cx="1026794" cy="1517650"/>
          </a:xfrm>
          <a:custGeom>
            <a:avLst/>
            <a:gdLst/>
            <a:ahLst/>
            <a:cxnLst/>
            <a:rect l="l" t="t" r="r" b="b"/>
            <a:pathLst>
              <a:path w="1026795" h="1517650">
                <a:moveTo>
                  <a:pt x="1026413" y="1517268"/>
                </a:moveTo>
                <a:lnTo>
                  <a:pt x="977014" y="1516680"/>
                </a:lnTo>
                <a:lnTo>
                  <a:pt x="927800" y="1514494"/>
                </a:lnTo>
                <a:lnTo>
                  <a:pt x="878807" y="1510722"/>
                </a:lnTo>
                <a:lnTo>
                  <a:pt x="830070" y="1505380"/>
                </a:lnTo>
                <a:lnTo>
                  <a:pt x="781624" y="1498480"/>
                </a:lnTo>
                <a:lnTo>
                  <a:pt x="733507" y="1490036"/>
                </a:lnTo>
                <a:lnTo>
                  <a:pt x="685752" y="1480062"/>
                </a:lnTo>
                <a:lnTo>
                  <a:pt x="638395" y="1468571"/>
                </a:lnTo>
                <a:lnTo>
                  <a:pt x="591472" y="1455577"/>
                </a:lnTo>
                <a:lnTo>
                  <a:pt x="545019" y="1441094"/>
                </a:lnTo>
                <a:lnTo>
                  <a:pt x="499071" y="1425134"/>
                </a:lnTo>
                <a:lnTo>
                  <a:pt x="453663" y="1407712"/>
                </a:lnTo>
                <a:lnTo>
                  <a:pt x="408831" y="1388842"/>
                </a:lnTo>
                <a:lnTo>
                  <a:pt x="364610" y="1368536"/>
                </a:lnTo>
                <a:lnTo>
                  <a:pt x="321037" y="1346808"/>
                </a:lnTo>
                <a:lnTo>
                  <a:pt x="278146" y="1323673"/>
                </a:lnTo>
                <a:lnTo>
                  <a:pt x="235972" y="1299143"/>
                </a:lnTo>
                <a:lnTo>
                  <a:pt x="194553" y="1273232"/>
                </a:lnTo>
                <a:lnTo>
                  <a:pt x="153922" y="1245954"/>
                </a:lnTo>
                <a:lnTo>
                  <a:pt x="114116" y="1217322"/>
                </a:lnTo>
                <a:lnTo>
                  <a:pt x="75170" y="1187351"/>
                </a:lnTo>
                <a:lnTo>
                  <a:pt x="37119" y="1156053"/>
                </a:lnTo>
                <a:lnTo>
                  <a:pt x="0" y="1123441"/>
                </a:lnTo>
                <a:lnTo>
                  <a:pt x="1019682" y="0"/>
                </a:lnTo>
                <a:lnTo>
                  <a:pt x="1026413" y="1517268"/>
                </a:lnTo>
                <a:close/>
              </a:path>
            </a:pathLst>
          </a:custGeom>
          <a:ln w="18288">
            <a:solidFill>
              <a:srgbClr val="FFFFFF"/>
            </a:solidFill>
          </a:ln>
        </p:spPr>
        <p:txBody>
          <a:bodyPr wrap="square" lIns="0" tIns="0" rIns="0" bIns="0" rtlCol="0"/>
          <a:lstStyle/>
          <a:p>
            <a:endParaRPr/>
          </a:p>
        </p:txBody>
      </p:sp>
      <p:sp>
        <p:nvSpPr>
          <p:cNvPr id="10" name="object 7">
            <a:extLst>
              <a:ext uri="{FF2B5EF4-FFF2-40B4-BE49-F238E27FC236}">
                <a16:creationId xmlns:a16="http://schemas.microsoft.com/office/drawing/2014/main" id="{874B2E26-EAD4-4AE9-B11E-DA61CD58E696}"/>
              </a:ext>
            </a:extLst>
          </p:cNvPr>
          <p:cNvSpPr/>
          <p:nvPr/>
        </p:nvSpPr>
        <p:spPr>
          <a:xfrm>
            <a:off x="4004564" y="3483483"/>
            <a:ext cx="1510030" cy="1123950"/>
          </a:xfrm>
          <a:custGeom>
            <a:avLst/>
            <a:gdLst/>
            <a:ahLst/>
            <a:cxnLst/>
            <a:rect l="l" t="t" r="r" b="b"/>
            <a:pathLst>
              <a:path w="1510029" h="1123950">
                <a:moveTo>
                  <a:pt x="1509776" y="0"/>
                </a:moveTo>
                <a:lnTo>
                  <a:pt x="0" y="149351"/>
                </a:lnTo>
                <a:lnTo>
                  <a:pt x="5890" y="200213"/>
                </a:lnTo>
                <a:lnTo>
                  <a:pt x="13469" y="250701"/>
                </a:lnTo>
                <a:lnTo>
                  <a:pt x="22719" y="300775"/>
                </a:lnTo>
                <a:lnTo>
                  <a:pt x="33618" y="350399"/>
                </a:lnTo>
                <a:lnTo>
                  <a:pt x="46149" y="399535"/>
                </a:lnTo>
                <a:lnTo>
                  <a:pt x="60292" y="448144"/>
                </a:lnTo>
                <a:lnTo>
                  <a:pt x="76027" y="496190"/>
                </a:lnTo>
                <a:lnTo>
                  <a:pt x="93336" y="543633"/>
                </a:lnTo>
                <a:lnTo>
                  <a:pt x="112199" y="590437"/>
                </a:lnTo>
                <a:lnTo>
                  <a:pt x="132597" y="636563"/>
                </a:lnTo>
                <a:lnTo>
                  <a:pt x="154511" y="681974"/>
                </a:lnTo>
                <a:lnTo>
                  <a:pt x="177921" y="726631"/>
                </a:lnTo>
                <a:lnTo>
                  <a:pt x="202808" y="770497"/>
                </a:lnTo>
                <a:lnTo>
                  <a:pt x="229154" y="813534"/>
                </a:lnTo>
                <a:lnTo>
                  <a:pt x="256938" y="855704"/>
                </a:lnTo>
                <a:lnTo>
                  <a:pt x="286141" y="896969"/>
                </a:lnTo>
                <a:lnTo>
                  <a:pt x="316745" y="937292"/>
                </a:lnTo>
                <a:lnTo>
                  <a:pt x="348730" y="976634"/>
                </a:lnTo>
                <a:lnTo>
                  <a:pt x="382076" y="1014958"/>
                </a:lnTo>
                <a:lnTo>
                  <a:pt x="416765" y="1052226"/>
                </a:lnTo>
                <a:lnTo>
                  <a:pt x="452777" y="1088400"/>
                </a:lnTo>
                <a:lnTo>
                  <a:pt x="490093" y="1123441"/>
                </a:lnTo>
                <a:lnTo>
                  <a:pt x="1509776" y="0"/>
                </a:lnTo>
                <a:close/>
              </a:path>
            </a:pathLst>
          </a:custGeom>
          <a:solidFill>
            <a:srgbClr val="00AF50"/>
          </a:solidFill>
        </p:spPr>
        <p:txBody>
          <a:bodyPr wrap="square" lIns="0" tIns="0" rIns="0" bIns="0" rtlCol="0"/>
          <a:lstStyle/>
          <a:p>
            <a:endParaRPr/>
          </a:p>
        </p:txBody>
      </p:sp>
      <p:sp>
        <p:nvSpPr>
          <p:cNvPr id="11" name="object 8">
            <a:extLst>
              <a:ext uri="{FF2B5EF4-FFF2-40B4-BE49-F238E27FC236}">
                <a16:creationId xmlns:a16="http://schemas.microsoft.com/office/drawing/2014/main" id="{4997B1F2-034A-4E4A-8106-2B86282F6343}"/>
              </a:ext>
            </a:extLst>
          </p:cNvPr>
          <p:cNvSpPr/>
          <p:nvPr/>
        </p:nvSpPr>
        <p:spPr>
          <a:xfrm>
            <a:off x="4004564" y="3483483"/>
            <a:ext cx="1510030" cy="1123950"/>
          </a:xfrm>
          <a:custGeom>
            <a:avLst/>
            <a:gdLst/>
            <a:ahLst/>
            <a:cxnLst/>
            <a:rect l="l" t="t" r="r" b="b"/>
            <a:pathLst>
              <a:path w="1510029" h="1123950">
                <a:moveTo>
                  <a:pt x="490093" y="1123441"/>
                </a:moveTo>
                <a:lnTo>
                  <a:pt x="452777" y="1088400"/>
                </a:lnTo>
                <a:lnTo>
                  <a:pt x="416765" y="1052226"/>
                </a:lnTo>
                <a:lnTo>
                  <a:pt x="382076" y="1014958"/>
                </a:lnTo>
                <a:lnTo>
                  <a:pt x="348730" y="976634"/>
                </a:lnTo>
                <a:lnTo>
                  <a:pt x="316745" y="937292"/>
                </a:lnTo>
                <a:lnTo>
                  <a:pt x="286141" y="896969"/>
                </a:lnTo>
                <a:lnTo>
                  <a:pt x="256938" y="855704"/>
                </a:lnTo>
                <a:lnTo>
                  <a:pt x="229154" y="813534"/>
                </a:lnTo>
                <a:lnTo>
                  <a:pt x="202808" y="770497"/>
                </a:lnTo>
                <a:lnTo>
                  <a:pt x="177921" y="726631"/>
                </a:lnTo>
                <a:lnTo>
                  <a:pt x="154511" y="681974"/>
                </a:lnTo>
                <a:lnTo>
                  <a:pt x="132597" y="636563"/>
                </a:lnTo>
                <a:lnTo>
                  <a:pt x="112199" y="590437"/>
                </a:lnTo>
                <a:lnTo>
                  <a:pt x="93336" y="543633"/>
                </a:lnTo>
                <a:lnTo>
                  <a:pt x="76027" y="496190"/>
                </a:lnTo>
                <a:lnTo>
                  <a:pt x="60292" y="448144"/>
                </a:lnTo>
                <a:lnTo>
                  <a:pt x="46149" y="399535"/>
                </a:lnTo>
                <a:lnTo>
                  <a:pt x="33618" y="350399"/>
                </a:lnTo>
                <a:lnTo>
                  <a:pt x="22719" y="300775"/>
                </a:lnTo>
                <a:lnTo>
                  <a:pt x="13469" y="250701"/>
                </a:lnTo>
                <a:lnTo>
                  <a:pt x="5890" y="200213"/>
                </a:lnTo>
                <a:lnTo>
                  <a:pt x="0" y="149351"/>
                </a:lnTo>
                <a:lnTo>
                  <a:pt x="1509776" y="0"/>
                </a:lnTo>
                <a:lnTo>
                  <a:pt x="490093" y="1123441"/>
                </a:lnTo>
                <a:close/>
              </a:path>
            </a:pathLst>
          </a:custGeom>
          <a:ln w="18287">
            <a:solidFill>
              <a:srgbClr val="FFFFFF"/>
            </a:solidFill>
          </a:ln>
        </p:spPr>
        <p:txBody>
          <a:bodyPr wrap="square" lIns="0" tIns="0" rIns="0" bIns="0" rtlCol="0"/>
          <a:lstStyle/>
          <a:p>
            <a:endParaRPr/>
          </a:p>
        </p:txBody>
      </p:sp>
      <p:sp>
        <p:nvSpPr>
          <p:cNvPr id="12" name="object 9">
            <a:extLst>
              <a:ext uri="{FF2B5EF4-FFF2-40B4-BE49-F238E27FC236}">
                <a16:creationId xmlns:a16="http://schemas.microsoft.com/office/drawing/2014/main" id="{135F4D60-25CC-4421-86DE-BC4F2281C5B7}"/>
              </a:ext>
            </a:extLst>
          </p:cNvPr>
          <p:cNvSpPr/>
          <p:nvPr/>
        </p:nvSpPr>
        <p:spPr>
          <a:xfrm>
            <a:off x="3997173" y="2895854"/>
            <a:ext cx="1517650" cy="737235"/>
          </a:xfrm>
          <a:custGeom>
            <a:avLst/>
            <a:gdLst/>
            <a:ahLst/>
            <a:cxnLst/>
            <a:rect l="l" t="t" r="r" b="b"/>
            <a:pathLst>
              <a:path w="1517650" h="737235">
                <a:moveTo>
                  <a:pt x="118388" y="0"/>
                </a:moveTo>
                <a:lnTo>
                  <a:pt x="99649" y="46778"/>
                </a:lnTo>
                <a:lnTo>
                  <a:pt x="82501" y="94070"/>
                </a:lnTo>
                <a:lnTo>
                  <a:pt x="66952" y="141836"/>
                </a:lnTo>
                <a:lnTo>
                  <a:pt x="53007" y="190034"/>
                </a:lnTo>
                <a:lnTo>
                  <a:pt x="40673" y="238623"/>
                </a:lnTo>
                <a:lnTo>
                  <a:pt x="29957" y="287562"/>
                </a:lnTo>
                <a:lnTo>
                  <a:pt x="20866" y="336810"/>
                </a:lnTo>
                <a:lnTo>
                  <a:pt x="13405" y="386325"/>
                </a:lnTo>
                <a:lnTo>
                  <a:pt x="7581" y="436068"/>
                </a:lnTo>
                <a:lnTo>
                  <a:pt x="3401" y="485996"/>
                </a:lnTo>
                <a:lnTo>
                  <a:pt x="872" y="536068"/>
                </a:lnTo>
                <a:lnTo>
                  <a:pt x="0" y="586244"/>
                </a:lnTo>
                <a:lnTo>
                  <a:pt x="791" y="636482"/>
                </a:lnTo>
                <a:lnTo>
                  <a:pt x="3252" y="686741"/>
                </a:lnTo>
                <a:lnTo>
                  <a:pt x="7390" y="736981"/>
                </a:lnTo>
                <a:lnTo>
                  <a:pt x="1517166" y="587629"/>
                </a:lnTo>
                <a:lnTo>
                  <a:pt x="118388" y="0"/>
                </a:lnTo>
                <a:close/>
              </a:path>
            </a:pathLst>
          </a:custGeom>
          <a:solidFill>
            <a:srgbClr val="6C8FC4"/>
          </a:solidFill>
        </p:spPr>
        <p:txBody>
          <a:bodyPr wrap="square" lIns="0" tIns="0" rIns="0" bIns="0" rtlCol="0"/>
          <a:lstStyle/>
          <a:p>
            <a:endParaRPr/>
          </a:p>
        </p:txBody>
      </p:sp>
      <p:sp>
        <p:nvSpPr>
          <p:cNvPr id="13" name="object 10">
            <a:extLst>
              <a:ext uri="{FF2B5EF4-FFF2-40B4-BE49-F238E27FC236}">
                <a16:creationId xmlns:a16="http://schemas.microsoft.com/office/drawing/2014/main" id="{C8E265A3-51B9-456B-AB08-641342302657}"/>
              </a:ext>
            </a:extLst>
          </p:cNvPr>
          <p:cNvSpPr/>
          <p:nvPr/>
        </p:nvSpPr>
        <p:spPr>
          <a:xfrm>
            <a:off x="3997173" y="2895854"/>
            <a:ext cx="1517650" cy="737235"/>
          </a:xfrm>
          <a:custGeom>
            <a:avLst/>
            <a:gdLst/>
            <a:ahLst/>
            <a:cxnLst/>
            <a:rect l="l" t="t" r="r" b="b"/>
            <a:pathLst>
              <a:path w="1517650" h="737235">
                <a:moveTo>
                  <a:pt x="7390" y="736981"/>
                </a:moveTo>
                <a:lnTo>
                  <a:pt x="3252" y="686741"/>
                </a:lnTo>
                <a:lnTo>
                  <a:pt x="791" y="636482"/>
                </a:lnTo>
                <a:lnTo>
                  <a:pt x="0" y="586244"/>
                </a:lnTo>
                <a:lnTo>
                  <a:pt x="872" y="536068"/>
                </a:lnTo>
                <a:lnTo>
                  <a:pt x="3401" y="485996"/>
                </a:lnTo>
                <a:lnTo>
                  <a:pt x="7581" y="436068"/>
                </a:lnTo>
                <a:lnTo>
                  <a:pt x="13405" y="386325"/>
                </a:lnTo>
                <a:lnTo>
                  <a:pt x="20866" y="336810"/>
                </a:lnTo>
                <a:lnTo>
                  <a:pt x="29957" y="287562"/>
                </a:lnTo>
                <a:lnTo>
                  <a:pt x="40673" y="238623"/>
                </a:lnTo>
                <a:lnTo>
                  <a:pt x="53007" y="190034"/>
                </a:lnTo>
                <a:lnTo>
                  <a:pt x="66952" y="141836"/>
                </a:lnTo>
                <a:lnTo>
                  <a:pt x="82501" y="94070"/>
                </a:lnTo>
                <a:lnTo>
                  <a:pt x="99649" y="46778"/>
                </a:lnTo>
                <a:lnTo>
                  <a:pt x="118388" y="0"/>
                </a:lnTo>
                <a:lnTo>
                  <a:pt x="1517166" y="587629"/>
                </a:lnTo>
                <a:lnTo>
                  <a:pt x="7390" y="736981"/>
                </a:lnTo>
                <a:close/>
              </a:path>
            </a:pathLst>
          </a:custGeom>
          <a:ln w="18288">
            <a:solidFill>
              <a:srgbClr val="FFFFFF"/>
            </a:solidFill>
          </a:ln>
        </p:spPr>
        <p:txBody>
          <a:bodyPr wrap="square" lIns="0" tIns="0" rIns="0" bIns="0" rtlCol="0"/>
          <a:lstStyle/>
          <a:p>
            <a:endParaRPr/>
          </a:p>
        </p:txBody>
      </p:sp>
      <p:sp>
        <p:nvSpPr>
          <p:cNvPr id="14" name="object 11">
            <a:extLst>
              <a:ext uri="{FF2B5EF4-FFF2-40B4-BE49-F238E27FC236}">
                <a16:creationId xmlns:a16="http://schemas.microsoft.com/office/drawing/2014/main" id="{2603C42B-5508-45B3-B6ED-5C9B846B5419}"/>
              </a:ext>
            </a:extLst>
          </p:cNvPr>
          <p:cNvSpPr/>
          <p:nvPr/>
        </p:nvSpPr>
        <p:spPr>
          <a:xfrm>
            <a:off x="4115561" y="2482976"/>
            <a:ext cx="1398905" cy="1000760"/>
          </a:xfrm>
          <a:custGeom>
            <a:avLst/>
            <a:gdLst/>
            <a:ahLst/>
            <a:cxnLst/>
            <a:rect l="l" t="t" r="r" b="b"/>
            <a:pathLst>
              <a:path w="1398904" h="1000760">
                <a:moveTo>
                  <a:pt x="258190" y="0"/>
                </a:moveTo>
                <a:lnTo>
                  <a:pt x="226499" y="37336"/>
                </a:lnTo>
                <a:lnTo>
                  <a:pt x="196055" y="75638"/>
                </a:lnTo>
                <a:lnTo>
                  <a:pt x="166881" y="114872"/>
                </a:lnTo>
                <a:lnTo>
                  <a:pt x="138997" y="155007"/>
                </a:lnTo>
                <a:lnTo>
                  <a:pt x="112426" y="196008"/>
                </a:lnTo>
                <a:lnTo>
                  <a:pt x="87189" y="237844"/>
                </a:lnTo>
                <a:lnTo>
                  <a:pt x="63306" y="280482"/>
                </a:lnTo>
                <a:lnTo>
                  <a:pt x="40799" y="323888"/>
                </a:lnTo>
                <a:lnTo>
                  <a:pt x="19690" y="368031"/>
                </a:lnTo>
                <a:lnTo>
                  <a:pt x="0" y="412876"/>
                </a:lnTo>
                <a:lnTo>
                  <a:pt x="1398777" y="1000506"/>
                </a:lnTo>
                <a:lnTo>
                  <a:pt x="258190" y="0"/>
                </a:lnTo>
                <a:close/>
              </a:path>
            </a:pathLst>
          </a:custGeom>
          <a:solidFill>
            <a:srgbClr val="00AFEF"/>
          </a:solidFill>
        </p:spPr>
        <p:txBody>
          <a:bodyPr wrap="square" lIns="0" tIns="0" rIns="0" bIns="0" rtlCol="0"/>
          <a:lstStyle/>
          <a:p>
            <a:endParaRPr/>
          </a:p>
        </p:txBody>
      </p:sp>
      <p:sp>
        <p:nvSpPr>
          <p:cNvPr id="15" name="object 12">
            <a:extLst>
              <a:ext uri="{FF2B5EF4-FFF2-40B4-BE49-F238E27FC236}">
                <a16:creationId xmlns:a16="http://schemas.microsoft.com/office/drawing/2014/main" id="{E2F8072C-04B9-43F9-980E-9B171DBD65D1}"/>
              </a:ext>
            </a:extLst>
          </p:cNvPr>
          <p:cNvSpPr/>
          <p:nvPr/>
        </p:nvSpPr>
        <p:spPr>
          <a:xfrm>
            <a:off x="4115561" y="2482976"/>
            <a:ext cx="1398905" cy="1000760"/>
          </a:xfrm>
          <a:custGeom>
            <a:avLst/>
            <a:gdLst/>
            <a:ahLst/>
            <a:cxnLst/>
            <a:rect l="l" t="t" r="r" b="b"/>
            <a:pathLst>
              <a:path w="1398904" h="1000760">
                <a:moveTo>
                  <a:pt x="0" y="412876"/>
                </a:moveTo>
                <a:lnTo>
                  <a:pt x="19690" y="368031"/>
                </a:lnTo>
                <a:lnTo>
                  <a:pt x="40799" y="323888"/>
                </a:lnTo>
                <a:lnTo>
                  <a:pt x="63306" y="280482"/>
                </a:lnTo>
                <a:lnTo>
                  <a:pt x="87189" y="237844"/>
                </a:lnTo>
                <a:lnTo>
                  <a:pt x="112426" y="196008"/>
                </a:lnTo>
                <a:lnTo>
                  <a:pt x="138997" y="155007"/>
                </a:lnTo>
                <a:lnTo>
                  <a:pt x="166881" y="114872"/>
                </a:lnTo>
                <a:lnTo>
                  <a:pt x="196055" y="75638"/>
                </a:lnTo>
                <a:lnTo>
                  <a:pt x="226499" y="37336"/>
                </a:lnTo>
                <a:lnTo>
                  <a:pt x="258190" y="0"/>
                </a:lnTo>
                <a:lnTo>
                  <a:pt x="1398777" y="1000506"/>
                </a:lnTo>
                <a:lnTo>
                  <a:pt x="0" y="412876"/>
                </a:lnTo>
                <a:close/>
              </a:path>
            </a:pathLst>
          </a:custGeom>
          <a:ln w="18288">
            <a:solidFill>
              <a:srgbClr val="FFFFFF"/>
            </a:solidFill>
          </a:ln>
        </p:spPr>
        <p:txBody>
          <a:bodyPr wrap="square" lIns="0" tIns="0" rIns="0" bIns="0" rtlCol="0"/>
          <a:lstStyle/>
          <a:p>
            <a:endParaRPr/>
          </a:p>
        </p:txBody>
      </p:sp>
      <p:sp>
        <p:nvSpPr>
          <p:cNvPr id="16" name="object 13">
            <a:extLst>
              <a:ext uri="{FF2B5EF4-FFF2-40B4-BE49-F238E27FC236}">
                <a16:creationId xmlns:a16="http://schemas.microsoft.com/office/drawing/2014/main" id="{606296FF-10F5-4353-B30D-8B09C991E410}"/>
              </a:ext>
            </a:extLst>
          </p:cNvPr>
          <p:cNvSpPr/>
          <p:nvPr/>
        </p:nvSpPr>
        <p:spPr>
          <a:xfrm>
            <a:off x="4373753" y="1966214"/>
            <a:ext cx="1141095" cy="1517650"/>
          </a:xfrm>
          <a:custGeom>
            <a:avLst/>
            <a:gdLst/>
            <a:ahLst/>
            <a:cxnLst/>
            <a:rect l="l" t="t" r="r" b="b"/>
            <a:pathLst>
              <a:path w="1141095" h="1517650">
                <a:moveTo>
                  <a:pt x="1140587" y="0"/>
                </a:moveTo>
                <a:lnTo>
                  <a:pt x="1090277" y="833"/>
                </a:lnTo>
                <a:lnTo>
                  <a:pt x="1040193" y="3321"/>
                </a:lnTo>
                <a:lnTo>
                  <a:pt x="990369" y="7448"/>
                </a:lnTo>
                <a:lnTo>
                  <a:pt x="940843" y="13197"/>
                </a:lnTo>
                <a:lnTo>
                  <a:pt x="891650" y="20552"/>
                </a:lnTo>
                <a:lnTo>
                  <a:pt x="842827" y="29496"/>
                </a:lnTo>
                <a:lnTo>
                  <a:pt x="794411" y="40014"/>
                </a:lnTo>
                <a:lnTo>
                  <a:pt x="746437" y="52087"/>
                </a:lnTo>
                <a:lnTo>
                  <a:pt x="698942" y="65700"/>
                </a:lnTo>
                <a:lnTo>
                  <a:pt x="651962" y="80837"/>
                </a:lnTo>
                <a:lnTo>
                  <a:pt x="605533" y="97481"/>
                </a:lnTo>
                <a:lnTo>
                  <a:pt x="559693" y="115615"/>
                </a:lnTo>
                <a:lnTo>
                  <a:pt x="514477" y="135223"/>
                </a:lnTo>
                <a:lnTo>
                  <a:pt x="469921" y="156288"/>
                </a:lnTo>
                <a:lnTo>
                  <a:pt x="426062" y="178795"/>
                </a:lnTo>
                <a:lnTo>
                  <a:pt x="382936" y="202726"/>
                </a:lnTo>
                <a:lnTo>
                  <a:pt x="340580" y="228065"/>
                </a:lnTo>
                <a:lnTo>
                  <a:pt x="299030" y="254796"/>
                </a:lnTo>
                <a:lnTo>
                  <a:pt x="258322" y="282902"/>
                </a:lnTo>
                <a:lnTo>
                  <a:pt x="218493" y="312366"/>
                </a:lnTo>
                <a:lnTo>
                  <a:pt x="179578" y="343173"/>
                </a:lnTo>
                <a:lnTo>
                  <a:pt x="141615" y="375305"/>
                </a:lnTo>
                <a:lnTo>
                  <a:pt x="104639" y="408747"/>
                </a:lnTo>
                <a:lnTo>
                  <a:pt x="68687" y="443481"/>
                </a:lnTo>
                <a:lnTo>
                  <a:pt x="33795" y="479492"/>
                </a:lnTo>
                <a:lnTo>
                  <a:pt x="0" y="516763"/>
                </a:lnTo>
                <a:lnTo>
                  <a:pt x="1140587" y="1517269"/>
                </a:lnTo>
                <a:lnTo>
                  <a:pt x="1140587" y="0"/>
                </a:lnTo>
                <a:close/>
              </a:path>
            </a:pathLst>
          </a:custGeom>
          <a:solidFill>
            <a:srgbClr val="BEBEBE"/>
          </a:solidFill>
        </p:spPr>
        <p:txBody>
          <a:bodyPr wrap="square" lIns="0" tIns="0" rIns="0" bIns="0" rtlCol="0"/>
          <a:lstStyle/>
          <a:p>
            <a:endParaRPr/>
          </a:p>
        </p:txBody>
      </p:sp>
      <p:sp>
        <p:nvSpPr>
          <p:cNvPr id="17" name="object 14">
            <a:extLst>
              <a:ext uri="{FF2B5EF4-FFF2-40B4-BE49-F238E27FC236}">
                <a16:creationId xmlns:a16="http://schemas.microsoft.com/office/drawing/2014/main" id="{E230650D-7BF2-49D4-A11A-2B099370A1F5}"/>
              </a:ext>
            </a:extLst>
          </p:cNvPr>
          <p:cNvSpPr/>
          <p:nvPr/>
        </p:nvSpPr>
        <p:spPr>
          <a:xfrm>
            <a:off x="4373753" y="1966214"/>
            <a:ext cx="1141095" cy="1517650"/>
          </a:xfrm>
          <a:custGeom>
            <a:avLst/>
            <a:gdLst/>
            <a:ahLst/>
            <a:cxnLst/>
            <a:rect l="l" t="t" r="r" b="b"/>
            <a:pathLst>
              <a:path w="1141095" h="1517650">
                <a:moveTo>
                  <a:pt x="0" y="516763"/>
                </a:moveTo>
                <a:lnTo>
                  <a:pt x="33795" y="479492"/>
                </a:lnTo>
                <a:lnTo>
                  <a:pt x="68687" y="443481"/>
                </a:lnTo>
                <a:lnTo>
                  <a:pt x="104639" y="408747"/>
                </a:lnTo>
                <a:lnTo>
                  <a:pt x="141615" y="375305"/>
                </a:lnTo>
                <a:lnTo>
                  <a:pt x="179578" y="343173"/>
                </a:lnTo>
                <a:lnTo>
                  <a:pt x="218493" y="312366"/>
                </a:lnTo>
                <a:lnTo>
                  <a:pt x="258322" y="282902"/>
                </a:lnTo>
                <a:lnTo>
                  <a:pt x="299030" y="254796"/>
                </a:lnTo>
                <a:lnTo>
                  <a:pt x="340580" y="228065"/>
                </a:lnTo>
                <a:lnTo>
                  <a:pt x="382936" y="202726"/>
                </a:lnTo>
                <a:lnTo>
                  <a:pt x="426062" y="178795"/>
                </a:lnTo>
                <a:lnTo>
                  <a:pt x="469921" y="156288"/>
                </a:lnTo>
                <a:lnTo>
                  <a:pt x="514477" y="135223"/>
                </a:lnTo>
                <a:lnTo>
                  <a:pt x="559693" y="115615"/>
                </a:lnTo>
                <a:lnTo>
                  <a:pt x="605533" y="97481"/>
                </a:lnTo>
                <a:lnTo>
                  <a:pt x="651962" y="80837"/>
                </a:lnTo>
                <a:lnTo>
                  <a:pt x="698942" y="65700"/>
                </a:lnTo>
                <a:lnTo>
                  <a:pt x="746437" y="52087"/>
                </a:lnTo>
                <a:lnTo>
                  <a:pt x="794411" y="40014"/>
                </a:lnTo>
                <a:lnTo>
                  <a:pt x="842827" y="29496"/>
                </a:lnTo>
                <a:lnTo>
                  <a:pt x="891650" y="20552"/>
                </a:lnTo>
                <a:lnTo>
                  <a:pt x="940843" y="13197"/>
                </a:lnTo>
                <a:lnTo>
                  <a:pt x="990369" y="7448"/>
                </a:lnTo>
                <a:lnTo>
                  <a:pt x="1040193" y="3321"/>
                </a:lnTo>
                <a:lnTo>
                  <a:pt x="1090277" y="833"/>
                </a:lnTo>
                <a:lnTo>
                  <a:pt x="1140587" y="0"/>
                </a:lnTo>
                <a:lnTo>
                  <a:pt x="1140587" y="1517269"/>
                </a:lnTo>
                <a:lnTo>
                  <a:pt x="0" y="516763"/>
                </a:lnTo>
                <a:close/>
              </a:path>
            </a:pathLst>
          </a:custGeom>
          <a:ln w="18287">
            <a:solidFill>
              <a:srgbClr val="FFFFFF"/>
            </a:solidFill>
          </a:ln>
        </p:spPr>
        <p:txBody>
          <a:bodyPr wrap="square" lIns="0" tIns="0" rIns="0" bIns="0" rtlCol="0"/>
          <a:lstStyle/>
          <a:p>
            <a:endParaRPr/>
          </a:p>
        </p:txBody>
      </p:sp>
      <p:sp>
        <p:nvSpPr>
          <p:cNvPr id="18" name="object 15">
            <a:extLst>
              <a:ext uri="{FF2B5EF4-FFF2-40B4-BE49-F238E27FC236}">
                <a16:creationId xmlns:a16="http://schemas.microsoft.com/office/drawing/2014/main" id="{032D79BC-88E7-43E2-AACD-C98CE83C5870}"/>
              </a:ext>
            </a:extLst>
          </p:cNvPr>
          <p:cNvSpPr/>
          <p:nvPr/>
        </p:nvSpPr>
        <p:spPr>
          <a:xfrm>
            <a:off x="7030211" y="3406140"/>
            <a:ext cx="216535" cy="73660"/>
          </a:xfrm>
          <a:custGeom>
            <a:avLst/>
            <a:gdLst/>
            <a:ahLst/>
            <a:cxnLst/>
            <a:rect l="l" t="t" r="r" b="b"/>
            <a:pathLst>
              <a:path w="216534" h="73660">
                <a:moveTo>
                  <a:pt x="0" y="73151"/>
                </a:moveTo>
                <a:lnTo>
                  <a:pt x="158496" y="0"/>
                </a:lnTo>
                <a:lnTo>
                  <a:pt x="216408" y="0"/>
                </a:lnTo>
              </a:path>
            </a:pathLst>
          </a:custGeom>
          <a:ln w="9143">
            <a:solidFill>
              <a:srgbClr val="96AFD3"/>
            </a:solidFill>
          </a:ln>
        </p:spPr>
        <p:txBody>
          <a:bodyPr wrap="square" lIns="0" tIns="0" rIns="0" bIns="0" rtlCol="0"/>
          <a:lstStyle/>
          <a:p>
            <a:endParaRPr/>
          </a:p>
        </p:txBody>
      </p:sp>
      <p:sp>
        <p:nvSpPr>
          <p:cNvPr id="19" name="object 16">
            <a:extLst>
              <a:ext uri="{FF2B5EF4-FFF2-40B4-BE49-F238E27FC236}">
                <a16:creationId xmlns:a16="http://schemas.microsoft.com/office/drawing/2014/main" id="{8646B8DB-D376-4E65-BD8D-1A298EEAA965}"/>
              </a:ext>
            </a:extLst>
          </p:cNvPr>
          <p:cNvSpPr/>
          <p:nvPr/>
        </p:nvSpPr>
        <p:spPr>
          <a:xfrm>
            <a:off x="4881371" y="4899659"/>
            <a:ext cx="88900" cy="113030"/>
          </a:xfrm>
          <a:custGeom>
            <a:avLst/>
            <a:gdLst/>
            <a:ahLst/>
            <a:cxnLst/>
            <a:rect l="l" t="t" r="r" b="b"/>
            <a:pathLst>
              <a:path w="88900" h="113029">
                <a:moveTo>
                  <a:pt x="88391" y="0"/>
                </a:moveTo>
                <a:lnTo>
                  <a:pt x="57912" y="112775"/>
                </a:lnTo>
                <a:lnTo>
                  <a:pt x="0" y="112775"/>
                </a:lnTo>
              </a:path>
            </a:pathLst>
          </a:custGeom>
          <a:ln w="9144">
            <a:solidFill>
              <a:srgbClr val="96AFD3"/>
            </a:solidFill>
          </a:ln>
        </p:spPr>
        <p:txBody>
          <a:bodyPr wrap="square" lIns="0" tIns="0" rIns="0" bIns="0" rtlCol="0"/>
          <a:lstStyle/>
          <a:p>
            <a:endParaRPr/>
          </a:p>
        </p:txBody>
      </p:sp>
      <p:sp>
        <p:nvSpPr>
          <p:cNvPr id="20" name="object 17">
            <a:extLst>
              <a:ext uri="{FF2B5EF4-FFF2-40B4-BE49-F238E27FC236}">
                <a16:creationId xmlns:a16="http://schemas.microsoft.com/office/drawing/2014/main" id="{B840A4C9-EA6F-4F57-9589-B3D4BB4B6E36}"/>
              </a:ext>
            </a:extLst>
          </p:cNvPr>
          <p:cNvSpPr/>
          <p:nvPr/>
        </p:nvSpPr>
        <p:spPr>
          <a:xfrm>
            <a:off x="3991355" y="4165091"/>
            <a:ext cx="167640" cy="125095"/>
          </a:xfrm>
          <a:custGeom>
            <a:avLst/>
            <a:gdLst/>
            <a:ahLst/>
            <a:cxnLst/>
            <a:rect l="l" t="t" r="r" b="b"/>
            <a:pathLst>
              <a:path w="167639" h="125095">
                <a:moveTo>
                  <a:pt x="167640" y="0"/>
                </a:moveTo>
                <a:lnTo>
                  <a:pt x="57912" y="124967"/>
                </a:lnTo>
                <a:lnTo>
                  <a:pt x="0" y="124967"/>
                </a:lnTo>
              </a:path>
            </a:pathLst>
          </a:custGeom>
          <a:ln w="9144">
            <a:solidFill>
              <a:srgbClr val="96AFD3"/>
            </a:solidFill>
          </a:ln>
        </p:spPr>
        <p:txBody>
          <a:bodyPr wrap="square" lIns="0" tIns="0" rIns="0" bIns="0" rtlCol="0"/>
          <a:lstStyle/>
          <a:p>
            <a:endParaRPr/>
          </a:p>
        </p:txBody>
      </p:sp>
      <p:sp>
        <p:nvSpPr>
          <p:cNvPr id="21" name="object 18">
            <a:extLst>
              <a:ext uri="{FF2B5EF4-FFF2-40B4-BE49-F238E27FC236}">
                <a16:creationId xmlns:a16="http://schemas.microsoft.com/office/drawing/2014/main" id="{1DC47F26-BB68-48AD-AAD2-F0E36408BD2D}"/>
              </a:ext>
            </a:extLst>
          </p:cNvPr>
          <p:cNvSpPr/>
          <p:nvPr/>
        </p:nvSpPr>
        <p:spPr>
          <a:xfrm>
            <a:off x="3802379" y="3229355"/>
            <a:ext cx="210820" cy="27940"/>
          </a:xfrm>
          <a:custGeom>
            <a:avLst/>
            <a:gdLst/>
            <a:ahLst/>
            <a:cxnLst/>
            <a:rect l="l" t="t" r="r" b="b"/>
            <a:pathLst>
              <a:path w="210820" h="27939">
                <a:moveTo>
                  <a:pt x="210312" y="27432"/>
                </a:moveTo>
                <a:lnTo>
                  <a:pt x="54864" y="0"/>
                </a:lnTo>
                <a:lnTo>
                  <a:pt x="0" y="0"/>
                </a:lnTo>
              </a:path>
            </a:pathLst>
          </a:custGeom>
          <a:ln w="9144">
            <a:solidFill>
              <a:srgbClr val="96AFD3"/>
            </a:solidFill>
          </a:ln>
        </p:spPr>
        <p:txBody>
          <a:bodyPr wrap="square" lIns="0" tIns="0" rIns="0" bIns="0" rtlCol="0"/>
          <a:lstStyle/>
          <a:p>
            <a:endParaRPr/>
          </a:p>
        </p:txBody>
      </p:sp>
      <p:sp>
        <p:nvSpPr>
          <p:cNvPr id="22" name="object 19">
            <a:extLst>
              <a:ext uri="{FF2B5EF4-FFF2-40B4-BE49-F238E27FC236}">
                <a16:creationId xmlns:a16="http://schemas.microsoft.com/office/drawing/2014/main" id="{3BF7ADBC-FFA1-4049-BEFD-6CFFD149837B}"/>
              </a:ext>
            </a:extLst>
          </p:cNvPr>
          <p:cNvSpPr/>
          <p:nvPr/>
        </p:nvSpPr>
        <p:spPr>
          <a:xfrm>
            <a:off x="4137659" y="2601467"/>
            <a:ext cx="91440" cy="76200"/>
          </a:xfrm>
          <a:custGeom>
            <a:avLst/>
            <a:gdLst/>
            <a:ahLst/>
            <a:cxnLst/>
            <a:rect l="l" t="t" r="r" b="b"/>
            <a:pathLst>
              <a:path w="91439" h="76200">
                <a:moveTo>
                  <a:pt x="91439" y="76200"/>
                </a:moveTo>
                <a:lnTo>
                  <a:pt x="57912" y="0"/>
                </a:lnTo>
                <a:lnTo>
                  <a:pt x="0" y="0"/>
                </a:lnTo>
              </a:path>
            </a:pathLst>
          </a:custGeom>
          <a:ln w="9144">
            <a:solidFill>
              <a:srgbClr val="96AFD3"/>
            </a:solidFill>
          </a:ln>
        </p:spPr>
        <p:txBody>
          <a:bodyPr wrap="square" lIns="0" tIns="0" rIns="0" bIns="0" rtlCol="0"/>
          <a:lstStyle/>
          <a:p>
            <a:endParaRPr/>
          </a:p>
        </p:txBody>
      </p:sp>
      <p:sp>
        <p:nvSpPr>
          <p:cNvPr id="23" name="object 20">
            <a:extLst>
              <a:ext uri="{FF2B5EF4-FFF2-40B4-BE49-F238E27FC236}">
                <a16:creationId xmlns:a16="http://schemas.microsoft.com/office/drawing/2014/main" id="{AFBB2D28-CCD7-41A5-8A3E-D7DE781D6785}"/>
              </a:ext>
            </a:extLst>
          </p:cNvPr>
          <p:cNvSpPr/>
          <p:nvPr/>
        </p:nvSpPr>
        <p:spPr>
          <a:xfrm>
            <a:off x="4756403" y="2034539"/>
            <a:ext cx="131445" cy="67310"/>
          </a:xfrm>
          <a:custGeom>
            <a:avLst/>
            <a:gdLst/>
            <a:ahLst/>
            <a:cxnLst/>
            <a:rect l="l" t="t" r="r" b="b"/>
            <a:pathLst>
              <a:path w="131445" h="67310">
                <a:moveTo>
                  <a:pt x="131063" y="67056"/>
                </a:moveTo>
                <a:lnTo>
                  <a:pt x="57912" y="0"/>
                </a:lnTo>
                <a:lnTo>
                  <a:pt x="0" y="0"/>
                </a:lnTo>
              </a:path>
            </a:pathLst>
          </a:custGeom>
          <a:ln w="9144">
            <a:solidFill>
              <a:srgbClr val="96AFD3"/>
            </a:solidFill>
          </a:ln>
        </p:spPr>
        <p:txBody>
          <a:bodyPr wrap="square" lIns="0" tIns="0" rIns="0" bIns="0" rtlCol="0"/>
          <a:lstStyle/>
          <a:p>
            <a:endParaRPr/>
          </a:p>
        </p:txBody>
      </p:sp>
      <p:sp>
        <p:nvSpPr>
          <p:cNvPr id="24" name="object 21">
            <a:extLst>
              <a:ext uri="{FF2B5EF4-FFF2-40B4-BE49-F238E27FC236}">
                <a16:creationId xmlns:a16="http://schemas.microsoft.com/office/drawing/2014/main" id="{381FF324-CF0B-4D5B-877A-A04C16B39F27}"/>
              </a:ext>
            </a:extLst>
          </p:cNvPr>
          <p:cNvSpPr txBox="1"/>
          <p:nvPr/>
        </p:nvSpPr>
        <p:spPr>
          <a:xfrm>
            <a:off x="7257415" y="3259328"/>
            <a:ext cx="474345" cy="175048"/>
          </a:xfrm>
          <a:prstGeom prst="rect">
            <a:avLst/>
          </a:prstGeom>
        </p:spPr>
        <p:txBody>
          <a:bodyPr vert="horz" wrap="square" lIns="0" tIns="13335" rIns="0" bIns="0" rtlCol="0">
            <a:spAutoFit/>
          </a:bodyPr>
          <a:lstStyle/>
          <a:p>
            <a:pPr marL="12700">
              <a:lnSpc>
                <a:spcPct val="100000"/>
              </a:lnSpc>
              <a:spcBef>
                <a:spcPts val="105"/>
              </a:spcBef>
            </a:pPr>
            <a:r>
              <a:rPr sz="1050" b="1" spc="-15" dirty="0">
                <a:solidFill>
                  <a:srgbClr val="3B3B3B"/>
                </a:solidFill>
                <a:latin typeface="Arial"/>
                <a:cs typeface="Arial"/>
              </a:rPr>
              <a:t>49</a:t>
            </a:r>
            <a:r>
              <a:rPr sz="1050" b="1" spc="-10" dirty="0">
                <a:solidFill>
                  <a:srgbClr val="3B3B3B"/>
                </a:solidFill>
                <a:latin typeface="Arial"/>
                <a:cs typeface="Arial"/>
              </a:rPr>
              <a:t>.</a:t>
            </a:r>
            <a:r>
              <a:rPr sz="1050" b="1" spc="-15" dirty="0">
                <a:solidFill>
                  <a:srgbClr val="3B3B3B"/>
                </a:solidFill>
                <a:latin typeface="Arial"/>
                <a:cs typeface="Arial"/>
              </a:rPr>
              <a:t>9</a:t>
            </a:r>
            <a:r>
              <a:rPr sz="1050" b="1" spc="-10" dirty="0">
                <a:solidFill>
                  <a:srgbClr val="3B3B3B"/>
                </a:solidFill>
                <a:latin typeface="Arial"/>
                <a:cs typeface="Arial"/>
              </a:rPr>
              <a:t>3</a:t>
            </a:r>
            <a:r>
              <a:rPr sz="1050" b="1" spc="5" dirty="0">
                <a:solidFill>
                  <a:srgbClr val="3B3B3B"/>
                </a:solidFill>
                <a:latin typeface="Arial"/>
                <a:cs typeface="Arial"/>
              </a:rPr>
              <a:t>%</a:t>
            </a:r>
            <a:endParaRPr sz="1050" dirty="0">
              <a:solidFill>
                <a:srgbClr val="3B3B3B"/>
              </a:solidFill>
              <a:latin typeface="Arial"/>
              <a:cs typeface="Arial"/>
            </a:endParaRPr>
          </a:p>
        </p:txBody>
      </p:sp>
      <p:sp>
        <p:nvSpPr>
          <p:cNvPr id="25" name="object 22">
            <a:extLst>
              <a:ext uri="{FF2B5EF4-FFF2-40B4-BE49-F238E27FC236}">
                <a16:creationId xmlns:a16="http://schemas.microsoft.com/office/drawing/2014/main" id="{511C4C07-30D4-4990-AE92-4325A49A378B}"/>
              </a:ext>
            </a:extLst>
          </p:cNvPr>
          <p:cNvSpPr txBox="1"/>
          <p:nvPr/>
        </p:nvSpPr>
        <p:spPr>
          <a:xfrm>
            <a:off x="4475479" y="4867478"/>
            <a:ext cx="401320" cy="175048"/>
          </a:xfrm>
          <a:prstGeom prst="rect">
            <a:avLst/>
          </a:prstGeom>
        </p:spPr>
        <p:txBody>
          <a:bodyPr vert="horz" wrap="square" lIns="0" tIns="13335" rIns="0" bIns="0" rtlCol="0">
            <a:spAutoFit/>
          </a:bodyPr>
          <a:lstStyle/>
          <a:p>
            <a:pPr marL="12700">
              <a:lnSpc>
                <a:spcPct val="100000"/>
              </a:lnSpc>
              <a:spcBef>
                <a:spcPts val="105"/>
              </a:spcBef>
            </a:pPr>
            <a:r>
              <a:rPr sz="1050" b="1" spc="-15" dirty="0">
                <a:solidFill>
                  <a:srgbClr val="3B3B3B"/>
                </a:solidFill>
                <a:latin typeface="Arial"/>
                <a:cs typeface="Arial"/>
              </a:rPr>
              <a:t>11</a:t>
            </a:r>
            <a:r>
              <a:rPr sz="1050" b="1" spc="-10" dirty="0">
                <a:solidFill>
                  <a:srgbClr val="3B3B3B"/>
                </a:solidFill>
                <a:latin typeface="Arial"/>
                <a:cs typeface="Arial"/>
              </a:rPr>
              <a:t>.</a:t>
            </a:r>
            <a:r>
              <a:rPr sz="1050" b="1" spc="-15" dirty="0">
                <a:solidFill>
                  <a:srgbClr val="3B3B3B"/>
                </a:solidFill>
                <a:latin typeface="Arial"/>
                <a:cs typeface="Arial"/>
              </a:rPr>
              <a:t>8</a:t>
            </a:r>
            <a:r>
              <a:rPr sz="1050" b="1" spc="5" dirty="0">
                <a:solidFill>
                  <a:srgbClr val="3B3B3B"/>
                </a:solidFill>
                <a:latin typeface="Arial"/>
                <a:cs typeface="Arial"/>
              </a:rPr>
              <a:t>%</a:t>
            </a:r>
            <a:endParaRPr sz="1050" dirty="0">
              <a:solidFill>
                <a:srgbClr val="3B3B3B"/>
              </a:solidFill>
              <a:latin typeface="Arial"/>
              <a:cs typeface="Arial"/>
            </a:endParaRPr>
          </a:p>
        </p:txBody>
      </p:sp>
      <p:sp>
        <p:nvSpPr>
          <p:cNvPr id="26" name="object 23">
            <a:extLst>
              <a:ext uri="{FF2B5EF4-FFF2-40B4-BE49-F238E27FC236}">
                <a16:creationId xmlns:a16="http://schemas.microsoft.com/office/drawing/2014/main" id="{ED31425A-55E3-4007-97A8-6D31455FF856}"/>
              </a:ext>
            </a:extLst>
          </p:cNvPr>
          <p:cNvSpPr txBox="1"/>
          <p:nvPr/>
        </p:nvSpPr>
        <p:spPr>
          <a:xfrm>
            <a:off x="3584194" y="4143831"/>
            <a:ext cx="401320" cy="175048"/>
          </a:xfrm>
          <a:prstGeom prst="rect">
            <a:avLst/>
          </a:prstGeom>
        </p:spPr>
        <p:txBody>
          <a:bodyPr vert="horz" wrap="square" lIns="0" tIns="13335" rIns="0" bIns="0" rtlCol="0">
            <a:spAutoFit/>
          </a:bodyPr>
          <a:lstStyle/>
          <a:p>
            <a:pPr marL="12700">
              <a:lnSpc>
                <a:spcPct val="100000"/>
              </a:lnSpc>
              <a:spcBef>
                <a:spcPts val="105"/>
              </a:spcBef>
            </a:pPr>
            <a:r>
              <a:rPr sz="1050" b="1" spc="-15" dirty="0">
                <a:solidFill>
                  <a:srgbClr val="3B3B3B"/>
                </a:solidFill>
                <a:latin typeface="Arial"/>
                <a:cs typeface="Arial"/>
              </a:rPr>
              <a:t>11</a:t>
            </a:r>
            <a:r>
              <a:rPr sz="1050" b="1" spc="-10" dirty="0">
                <a:solidFill>
                  <a:srgbClr val="3B3B3B"/>
                </a:solidFill>
                <a:latin typeface="Arial"/>
                <a:cs typeface="Arial"/>
              </a:rPr>
              <a:t>.</a:t>
            </a:r>
            <a:r>
              <a:rPr sz="1050" b="1" spc="-15" dirty="0">
                <a:solidFill>
                  <a:srgbClr val="3B3B3B"/>
                </a:solidFill>
                <a:latin typeface="Arial"/>
                <a:cs typeface="Arial"/>
              </a:rPr>
              <a:t>7</a:t>
            </a:r>
            <a:r>
              <a:rPr sz="1050" b="1" spc="5" dirty="0">
                <a:solidFill>
                  <a:srgbClr val="3B3B3B"/>
                </a:solidFill>
                <a:latin typeface="Arial"/>
                <a:cs typeface="Arial"/>
              </a:rPr>
              <a:t>%</a:t>
            </a:r>
            <a:endParaRPr sz="1050" dirty="0">
              <a:solidFill>
                <a:srgbClr val="3B3B3B"/>
              </a:solidFill>
              <a:latin typeface="Arial"/>
              <a:cs typeface="Arial"/>
            </a:endParaRPr>
          </a:p>
        </p:txBody>
      </p:sp>
      <p:sp>
        <p:nvSpPr>
          <p:cNvPr id="27" name="object 24">
            <a:extLst>
              <a:ext uri="{FF2B5EF4-FFF2-40B4-BE49-F238E27FC236}">
                <a16:creationId xmlns:a16="http://schemas.microsoft.com/office/drawing/2014/main" id="{40D37F37-CD78-41B2-8333-F73EDD367BDD}"/>
              </a:ext>
            </a:extLst>
          </p:cNvPr>
          <p:cNvSpPr txBox="1"/>
          <p:nvPr/>
        </p:nvSpPr>
        <p:spPr>
          <a:xfrm>
            <a:off x="3468370" y="3083509"/>
            <a:ext cx="328295" cy="175048"/>
          </a:xfrm>
          <a:prstGeom prst="rect">
            <a:avLst/>
          </a:prstGeom>
        </p:spPr>
        <p:txBody>
          <a:bodyPr vert="horz" wrap="square" lIns="0" tIns="13335" rIns="0" bIns="0" rtlCol="0">
            <a:spAutoFit/>
          </a:bodyPr>
          <a:lstStyle/>
          <a:p>
            <a:pPr marL="12700">
              <a:lnSpc>
                <a:spcPct val="100000"/>
              </a:lnSpc>
              <a:spcBef>
                <a:spcPts val="105"/>
              </a:spcBef>
            </a:pPr>
            <a:r>
              <a:rPr sz="1050" b="1" spc="-15" dirty="0">
                <a:solidFill>
                  <a:srgbClr val="3B3B3B"/>
                </a:solidFill>
                <a:latin typeface="Arial"/>
                <a:cs typeface="Arial"/>
              </a:rPr>
              <a:t>7</a:t>
            </a:r>
            <a:r>
              <a:rPr sz="1050" b="1" spc="-10" dirty="0">
                <a:solidFill>
                  <a:srgbClr val="3B3B3B"/>
                </a:solidFill>
                <a:latin typeface="Arial"/>
                <a:cs typeface="Arial"/>
              </a:rPr>
              <a:t>.</a:t>
            </a:r>
            <a:r>
              <a:rPr sz="1050" b="1" spc="-15" dirty="0">
                <a:solidFill>
                  <a:srgbClr val="3B3B3B"/>
                </a:solidFill>
                <a:latin typeface="Arial"/>
                <a:cs typeface="Arial"/>
              </a:rPr>
              <a:t>9</a:t>
            </a:r>
            <a:r>
              <a:rPr sz="1050" b="1" spc="5" dirty="0">
                <a:solidFill>
                  <a:srgbClr val="3B3B3B"/>
                </a:solidFill>
                <a:latin typeface="Arial"/>
                <a:cs typeface="Arial"/>
              </a:rPr>
              <a:t>%</a:t>
            </a:r>
            <a:endParaRPr sz="1050" dirty="0">
              <a:solidFill>
                <a:srgbClr val="3B3B3B"/>
              </a:solidFill>
              <a:latin typeface="Arial"/>
              <a:cs typeface="Arial"/>
            </a:endParaRPr>
          </a:p>
        </p:txBody>
      </p:sp>
      <p:sp>
        <p:nvSpPr>
          <p:cNvPr id="28" name="object 25">
            <a:extLst>
              <a:ext uri="{FF2B5EF4-FFF2-40B4-BE49-F238E27FC236}">
                <a16:creationId xmlns:a16="http://schemas.microsoft.com/office/drawing/2014/main" id="{D19EB878-99F8-44D7-BD2A-49E6DE47A9F4}"/>
              </a:ext>
            </a:extLst>
          </p:cNvPr>
          <p:cNvSpPr txBox="1"/>
          <p:nvPr/>
        </p:nvSpPr>
        <p:spPr>
          <a:xfrm>
            <a:off x="3732403" y="2454402"/>
            <a:ext cx="400685" cy="175048"/>
          </a:xfrm>
          <a:prstGeom prst="rect">
            <a:avLst/>
          </a:prstGeom>
        </p:spPr>
        <p:txBody>
          <a:bodyPr vert="horz" wrap="square" lIns="0" tIns="13335" rIns="0" bIns="0" rtlCol="0">
            <a:spAutoFit/>
          </a:bodyPr>
          <a:lstStyle/>
          <a:p>
            <a:pPr marL="12700">
              <a:lnSpc>
                <a:spcPct val="100000"/>
              </a:lnSpc>
              <a:spcBef>
                <a:spcPts val="105"/>
              </a:spcBef>
            </a:pPr>
            <a:r>
              <a:rPr sz="1050" b="1" spc="-15" dirty="0">
                <a:solidFill>
                  <a:srgbClr val="3B3B3B"/>
                </a:solidFill>
                <a:latin typeface="Arial"/>
                <a:cs typeface="Arial"/>
              </a:rPr>
              <a:t>5</a:t>
            </a:r>
            <a:r>
              <a:rPr sz="1050" b="1" spc="-10" dirty="0">
                <a:solidFill>
                  <a:srgbClr val="3B3B3B"/>
                </a:solidFill>
                <a:latin typeface="Arial"/>
                <a:cs typeface="Arial"/>
              </a:rPr>
              <a:t>.</a:t>
            </a:r>
            <a:r>
              <a:rPr sz="1050" b="1" spc="-15" dirty="0">
                <a:solidFill>
                  <a:srgbClr val="3B3B3B"/>
                </a:solidFill>
                <a:latin typeface="Arial"/>
                <a:cs typeface="Arial"/>
              </a:rPr>
              <a:t>13</a:t>
            </a:r>
            <a:r>
              <a:rPr sz="1050" b="1" spc="5" dirty="0">
                <a:solidFill>
                  <a:srgbClr val="3B3B3B"/>
                </a:solidFill>
                <a:latin typeface="Arial"/>
                <a:cs typeface="Arial"/>
              </a:rPr>
              <a:t>%</a:t>
            </a:r>
            <a:endParaRPr sz="1050" dirty="0">
              <a:solidFill>
                <a:srgbClr val="3B3B3B"/>
              </a:solidFill>
              <a:latin typeface="Arial"/>
              <a:cs typeface="Arial"/>
            </a:endParaRPr>
          </a:p>
        </p:txBody>
      </p:sp>
      <p:sp>
        <p:nvSpPr>
          <p:cNvPr id="29" name="object 26">
            <a:extLst>
              <a:ext uri="{FF2B5EF4-FFF2-40B4-BE49-F238E27FC236}">
                <a16:creationId xmlns:a16="http://schemas.microsoft.com/office/drawing/2014/main" id="{3469F909-8B3A-4464-9338-41456470EC1C}"/>
              </a:ext>
            </a:extLst>
          </p:cNvPr>
          <p:cNvSpPr txBox="1"/>
          <p:nvPr/>
        </p:nvSpPr>
        <p:spPr>
          <a:xfrm>
            <a:off x="4276471" y="1887982"/>
            <a:ext cx="474345" cy="175048"/>
          </a:xfrm>
          <a:prstGeom prst="rect">
            <a:avLst/>
          </a:prstGeom>
        </p:spPr>
        <p:txBody>
          <a:bodyPr vert="horz" wrap="square" lIns="0" tIns="13335" rIns="0" bIns="0" rtlCol="0">
            <a:spAutoFit/>
          </a:bodyPr>
          <a:lstStyle/>
          <a:p>
            <a:pPr marL="12700">
              <a:lnSpc>
                <a:spcPct val="100000"/>
              </a:lnSpc>
              <a:spcBef>
                <a:spcPts val="105"/>
              </a:spcBef>
            </a:pPr>
            <a:r>
              <a:rPr sz="1050" b="1" spc="-15" dirty="0">
                <a:solidFill>
                  <a:srgbClr val="3B3B3B"/>
                </a:solidFill>
                <a:latin typeface="Arial"/>
                <a:cs typeface="Arial"/>
              </a:rPr>
              <a:t>13</a:t>
            </a:r>
            <a:r>
              <a:rPr sz="1050" b="1" spc="-10" dirty="0">
                <a:solidFill>
                  <a:srgbClr val="3B3B3B"/>
                </a:solidFill>
                <a:latin typeface="Arial"/>
                <a:cs typeface="Arial"/>
              </a:rPr>
              <a:t>.</a:t>
            </a:r>
            <a:r>
              <a:rPr sz="1050" b="1" spc="-15" dirty="0">
                <a:solidFill>
                  <a:srgbClr val="3B3B3B"/>
                </a:solidFill>
                <a:latin typeface="Arial"/>
                <a:cs typeface="Arial"/>
              </a:rPr>
              <a:t>5</a:t>
            </a:r>
            <a:r>
              <a:rPr sz="1050" b="1" spc="-10" dirty="0">
                <a:solidFill>
                  <a:srgbClr val="3B3B3B"/>
                </a:solidFill>
                <a:latin typeface="Arial"/>
                <a:cs typeface="Arial"/>
              </a:rPr>
              <a:t>4</a:t>
            </a:r>
            <a:r>
              <a:rPr sz="1050" b="1" spc="5" dirty="0">
                <a:solidFill>
                  <a:srgbClr val="3B3B3B"/>
                </a:solidFill>
                <a:latin typeface="Arial"/>
                <a:cs typeface="Arial"/>
              </a:rPr>
              <a:t>%</a:t>
            </a:r>
            <a:endParaRPr sz="1050" dirty="0">
              <a:solidFill>
                <a:srgbClr val="3B3B3B"/>
              </a:solidFill>
              <a:latin typeface="Arial"/>
              <a:cs typeface="Arial"/>
            </a:endParaRPr>
          </a:p>
        </p:txBody>
      </p:sp>
      <p:sp>
        <p:nvSpPr>
          <p:cNvPr id="30" name="object 27">
            <a:extLst>
              <a:ext uri="{FF2B5EF4-FFF2-40B4-BE49-F238E27FC236}">
                <a16:creationId xmlns:a16="http://schemas.microsoft.com/office/drawing/2014/main" id="{2B4D0ECE-A2AE-4408-A45E-01C8221DDC0C}"/>
              </a:ext>
            </a:extLst>
          </p:cNvPr>
          <p:cNvSpPr txBox="1"/>
          <p:nvPr/>
        </p:nvSpPr>
        <p:spPr>
          <a:xfrm>
            <a:off x="3722370" y="1104137"/>
            <a:ext cx="4197350" cy="226985"/>
          </a:xfrm>
          <a:prstGeom prst="rect">
            <a:avLst/>
          </a:prstGeom>
        </p:spPr>
        <p:txBody>
          <a:bodyPr vert="horz" wrap="square" lIns="0" tIns="11430" rIns="0" bIns="0" rtlCol="0">
            <a:spAutoFit/>
          </a:bodyPr>
          <a:lstStyle/>
          <a:p>
            <a:pPr marL="12700">
              <a:lnSpc>
                <a:spcPct val="100000"/>
              </a:lnSpc>
              <a:spcBef>
                <a:spcPts val="90"/>
              </a:spcBef>
            </a:pPr>
            <a:r>
              <a:rPr sz="1400" b="1" spc="-10" dirty="0">
                <a:solidFill>
                  <a:srgbClr val="3B3B3B"/>
                </a:solidFill>
                <a:latin typeface="Arial"/>
                <a:cs typeface="Arial"/>
              </a:rPr>
              <a:t>Cases </a:t>
            </a:r>
            <a:r>
              <a:rPr sz="1400" b="1" spc="-15" dirty="0">
                <a:solidFill>
                  <a:srgbClr val="3B3B3B"/>
                </a:solidFill>
                <a:latin typeface="Arial"/>
                <a:cs typeface="Arial"/>
              </a:rPr>
              <a:t>handled by </a:t>
            </a:r>
            <a:r>
              <a:rPr sz="1400" b="1" spc="-20" dirty="0">
                <a:solidFill>
                  <a:srgbClr val="3B3B3B"/>
                </a:solidFill>
                <a:latin typeface="Arial"/>
                <a:cs typeface="Arial"/>
              </a:rPr>
              <a:t>Labor </a:t>
            </a:r>
            <a:r>
              <a:rPr sz="1400" b="1" spc="-15" dirty="0">
                <a:solidFill>
                  <a:srgbClr val="3B3B3B"/>
                </a:solidFill>
                <a:latin typeface="Arial"/>
                <a:cs typeface="Arial"/>
              </a:rPr>
              <a:t>Arbitrators </a:t>
            </a:r>
            <a:r>
              <a:rPr sz="1400" b="1" spc="-10" dirty="0">
                <a:solidFill>
                  <a:srgbClr val="3B3B3B"/>
                </a:solidFill>
                <a:latin typeface="Arial"/>
                <a:cs typeface="Arial"/>
              </a:rPr>
              <a:t>(2014 </a:t>
            </a:r>
            <a:r>
              <a:rPr sz="1400" b="1" spc="-5" dirty="0">
                <a:solidFill>
                  <a:srgbClr val="3B3B3B"/>
                </a:solidFill>
                <a:latin typeface="Arial"/>
                <a:cs typeface="Arial"/>
              </a:rPr>
              <a:t>~</a:t>
            </a:r>
            <a:r>
              <a:rPr sz="1400" b="1" spc="330" dirty="0">
                <a:solidFill>
                  <a:srgbClr val="3B3B3B"/>
                </a:solidFill>
                <a:latin typeface="Arial"/>
                <a:cs typeface="Arial"/>
              </a:rPr>
              <a:t> </a:t>
            </a:r>
            <a:r>
              <a:rPr sz="1400" b="1" spc="-15" dirty="0">
                <a:solidFill>
                  <a:srgbClr val="3B3B3B"/>
                </a:solidFill>
                <a:latin typeface="Arial"/>
                <a:cs typeface="Arial"/>
              </a:rPr>
              <a:t>2016)</a:t>
            </a:r>
            <a:endParaRPr sz="1400" dirty="0">
              <a:solidFill>
                <a:srgbClr val="3B3B3B"/>
              </a:solidFill>
              <a:latin typeface="Arial"/>
              <a:cs typeface="Arial"/>
            </a:endParaRPr>
          </a:p>
        </p:txBody>
      </p:sp>
      <p:sp>
        <p:nvSpPr>
          <p:cNvPr id="31" name="object 28">
            <a:extLst>
              <a:ext uri="{FF2B5EF4-FFF2-40B4-BE49-F238E27FC236}">
                <a16:creationId xmlns:a16="http://schemas.microsoft.com/office/drawing/2014/main" id="{A856E604-6A05-4C8F-851C-0FB8251434C9}"/>
              </a:ext>
            </a:extLst>
          </p:cNvPr>
          <p:cNvSpPr/>
          <p:nvPr/>
        </p:nvSpPr>
        <p:spPr>
          <a:xfrm>
            <a:off x="8522207" y="2566416"/>
            <a:ext cx="76200" cy="76200"/>
          </a:xfrm>
          <a:custGeom>
            <a:avLst/>
            <a:gdLst/>
            <a:ahLst/>
            <a:cxnLst/>
            <a:rect l="l" t="t" r="r" b="b"/>
            <a:pathLst>
              <a:path w="76200" h="76200">
                <a:moveTo>
                  <a:pt x="0" y="76200"/>
                </a:moveTo>
                <a:lnTo>
                  <a:pt x="76200" y="76200"/>
                </a:lnTo>
                <a:lnTo>
                  <a:pt x="76200" y="0"/>
                </a:lnTo>
                <a:lnTo>
                  <a:pt x="0" y="0"/>
                </a:lnTo>
                <a:lnTo>
                  <a:pt x="0" y="76200"/>
                </a:lnTo>
                <a:close/>
              </a:path>
            </a:pathLst>
          </a:custGeom>
          <a:solidFill>
            <a:srgbClr val="2F4B77"/>
          </a:solidFill>
        </p:spPr>
        <p:txBody>
          <a:bodyPr wrap="square" lIns="0" tIns="0" rIns="0" bIns="0" rtlCol="0"/>
          <a:lstStyle/>
          <a:p>
            <a:endParaRPr/>
          </a:p>
        </p:txBody>
      </p:sp>
      <p:sp>
        <p:nvSpPr>
          <p:cNvPr id="32" name="object 29">
            <a:extLst>
              <a:ext uri="{FF2B5EF4-FFF2-40B4-BE49-F238E27FC236}">
                <a16:creationId xmlns:a16="http://schemas.microsoft.com/office/drawing/2014/main" id="{5EA25511-6C2C-436E-B673-72E764708513}"/>
              </a:ext>
            </a:extLst>
          </p:cNvPr>
          <p:cNvSpPr/>
          <p:nvPr/>
        </p:nvSpPr>
        <p:spPr>
          <a:xfrm>
            <a:off x="8522207" y="2566416"/>
            <a:ext cx="76200" cy="76200"/>
          </a:xfrm>
          <a:custGeom>
            <a:avLst/>
            <a:gdLst/>
            <a:ahLst/>
            <a:cxnLst/>
            <a:rect l="l" t="t" r="r" b="b"/>
            <a:pathLst>
              <a:path w="76200" h="76200">
                <a:moveTo>
                  <a:pt x="0" y="76200"/>
                </a:moveTo>
                <a:lnTo>
                  <a:pt x="76200" y="76200"/>
                </a:lnTo>
                <a:lnTo>
                  <a:pt x="76200" y="0"/>
                </a:lnTo>
                <a:lnTo>
                  <a:pt x="0" y="0"/>
                </a:lnTo>
                <a:lnTo>
                  <a:pt x="0" y="76200"/>
                </a:lnTo>
                <a:close/>
              </a:path>
            </a:pathLst>
          </a:custGeom>
          <a:ln w="18288">
            <a:solidFill>
              <a:srgbClr val="FFFFFF"/>
            </a:solidFill>
          </a:ln>
        </p:spPr>
        <p:txBody>
          <a:bodyPr wrap="square" lIns="0" tIns="0" rIns="0" bIns="0" rtlCol="0"/>
          <a:lstStyle/>
          <a:p>
            <a:endParaRPr/>
          </a:p>
        </p:txBody>
      </p:sp>
      <p:sp>
        <p:nvSpPr>
          <p:cNvPr id="33" name="object 30">
            <a:extLst>
              <a:ext uri="{FF2B5EF4-FFF2-40B4-BE49-F238E27FC236}">
                <a16:creationId xmlns:a16="http://schemas.microsoft.com/office/drawing/2014/main" id="{0D87EDFA-AB0C-437A-8659-4B367952C9C1}"/>
              </a:ext>
            </a:extLst>
          </p:cNvPr>
          <p:cNvSpPr txBox="1"/>
          <p:nvPr/>
        </p:nvSpPr>
        <p:spPr>
          <a:xfrm>
            <a:off x="8622283" y="2487244"/>
            <a:ext cx="1584325" cy="197490"/>
          </a:xfrm>
          <a:prstGeom prst="rect">
            <a:avLst/>
          </a:prstGeom>
        </p:spPr>
        <p:txBody>
          <a:bodyPr vert="horz" wrap="square" lIns="0" tIns="12700" rIns="0" bIns="0" rtlCol="0">
            <a:spAutoFit/>
          </a:bodyPr>
          <a:lstStyle/>
          <a:p>
            <a:pPr marL="12700">
              <a:lnSpc>
                <a:spcPct val="100000"/>
              </a:lnSpc>
              <a:spcBef>
                <a:spcPts val="100"/>
              </a:spcBef>
            </a:pPr>
            <a:r>
              <a:rPr lang="en-US" sz="1200" dirty="0">
                <a:solidFill>
                  <a:srgbClr val="3B3B3B"/>
                </a:solidFill>
                <a:latin typeface="Arial"/>
                <a:cs typeface="Arial"/>
              </a:rPr>
              <a:t>1. </a:t>
            </a:r>
            <a:r>
              <a:rPr sz="1200" spc="-5" dirty="0">
                <a:solidFill>
                  <a:srgbClr val="3B3B3B"/>
                </a:solidFill>
                <a:latin typeface="Arial"/>
                <a:cs typeface="Arial"/>
              </a:rPr>
              <a:t>Labor</a:t>
            </a:r>
            <a:r>
              <a:rPr sz="1200" spc="-45" dirty="0">
                <a:solidFill>
                  <a:srgbClr val="3B3B3B"/>
                </a:solidFill>
                <a:latin typeface="Arial"/>
                <a:cs typeface="Arial"/>
              </a:rPr>
              <a:t> </a:t>
            </a:r>
            <a:r>
              <a:rPr sz="1200" spc="-5" dirty="0">
                <a:solidFill>
                  <a:srgbClr val="3B3B3B"/>
                </a:solidFill>
                <a:latin typeface="Arial"/>
                <a:cs typeface="Arial"/>
              </a:rPr>
              <a:t>Remuneration</a:t>
            </a:r>
            <a:endParaRPr sz="1200" dirty="0">
              <a:solidFill>
                <a:srgbClr val="3B3B3B"/>
              </a:solidFill>
              <a:latin typeface="Arial"/>
              <a:cs typeface="Arial"/>
            </a:endParaRPr>
          </a:p>
        </p:txBody>
      </p:sp>
      <p:sp>
        <p:nvSpPr>
          <p:cNvPr id="34" name="object 31">
            <a:extLst>
              <a:ext uri="{FF2B5EF4-FFF2-40B4-BE49-F238E27FC236}">
                <a16:creationId xmlns:a16="http://schemas.microsoft.com/office/drawing/2014/main" id="{682B4F06-7498-419C-8DE1-6236E806B07E}"/>
              </a:ext>
            </a:extLst>
          </p:cNvPr>
          <p:cNvSpPr/>
          <p:nvPr/>
        </p:nvSpPr>
        <p:spPr>
          <a:xfrm>
            <a:off x="8522207" y="2898648"/>
            <a:ext cx="76200" cy="76200"/>
          </a:xfrm>
          <a:custGeom>
            <a:avLst/>
            <a:gdLst/>
            <a:ahLst/>
            <a:cxnLst/>
            <a:rect l="l" t="t" r="r" b="b"/>
            <a:pathLst>
              <a:path w="76200" h="76200">
                <a:moveTo>
                  <a:pt x="0" y="76200"/>
                </a:moveTo>
                <a:lnTo>
                  <a:pt x="76200" y="76200"/>
                </a:lnTo>
                <a:lnTo>
                  <a:pt x="76200" y="0"/>
                </a:lnTo>
                <a:lnTo>
                  <a:pt x="0" y="0"/>
                </a:lnTo>
                <a:lnTo>
                  <a:pt x="0" y="76200"/>
                </a:lnTo>
                <a:close/>
              </a:path>
            </a:pathLst>
          </a:custGeom>
          <a:solidFill>
            <a:srgbClr val="FCC933"/>
          </a:solidFill>
        </p:spPr>
        <p:txBody>
          <a:bodyPr wrap="square" lIns="0" tIns="0" rIns="0" bIns="0" rtlCol="0"/>
          <a:lstStyle/>
          <a:p>
            <a:endParaRPr/>
          </a:p>
        </p:txBody>
      </p:sp>
      <p:sp>
        <p:nvSpPr>
          <p:cNvPr id="35" name="object 32">
            <a:extLst>
              <a:ext uri="{FF2B5EF4-FFF2-40B4-BE49-F238E27FC236}">
                <a16:creationId xmlns:a16="http://schemas.microsoft.com/office/drawing/2014/main" id="{9A6D9896-7BB1-435F-A813-BB3858C4B817}"/>
              </a:ext>
            </a:extLst>
          </p:cNvPr>
          <p:cNvSpPr/>
          <p:nvPr/>
        </p:nvSpPr>
        <p:spPr>
          <a:xfrm>
            <a:off x="8522207" y="2898648"/>
            <a:ext cx="76200" cy="76200"/>
          </a:xfrm>
          <a:custGeom>
            <a:avLst/>
            <a:gdLst/>
            <a:ahLst/>
            <a:cxnLst/>
            <a:rect l="l" t="t" r="r" b="b"/>
            <a:pathLst>
              <a:path w="76200" h="76200">
                <a:moveTo>
                  <a:pt x="0" y="76200"/>
                </a:moveTo>
                <a:lnTo>
                  <a:pt x="76200" y="76200"/>
                </a:lnTo>
                <a:lnTo>
                  <a:pt x="76200" y="0"/>
                </a:lnTo>
                <a:lnTo>
                  <a:pt x="0" y="0"/>
                </a:lnTo>
                <a:lnTo>
                  <a:pt x="0" y="76200"/>
                </a:lnTo>
                <a:close/>
              </a:path>
            </a:pathLst>
          </a:custGeom>
          <a:ln w="18288">
            <a:solidFill>
              <a:srgbClr val="FFFFFF"/>
            </a:solidFill>
          </a:ln>
        </p:spPr>
        <p:txBody>
          <a:bodyPr wrap="square" lIns="0" tIns="0" rIns="0" bIns="0" rtlCol="0"/>
          <a:lstStyle/>
          <a:p>
            <a:endParaRPr/>
          </a:p>
        </p:txBody>
      </p:sp>
      <p:sp>
        <p:nvSpPr>
          <p:cNvPr id="36" name="object 33">
            <a:extLst>
              <a:ext uri="{FF2B5EF4-FFF2-40B4-BE49-F238E27FC236}">
                <a16:creationId xmlns:a16="http://schemas.microsoft.com/office/drawing/2014/main" id="{F5FAF3FD-5497-4CFB-A457-12CB9ED044A8}"/>
              </a:ext>
            </a:extLst>
          </p:cNvPr>
          <p:cNvSpPr txBox="1"/>
          <p:nvPr/>
        </p:nvSpPr>
        <p:spPr>
          <a:xfrm>
            <a:off x="8622283" y="2820161"/>
            <a:ext cx="1313180" cy="197490"/>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3B3B3B"/>
                </a:solidFill>
                <a:latin typeface="Arial"/>
                <a:cs typeface="Arial"/>
              </a:rPr>
              <a:t>2. </a:t>
            </a:r>
            <a:r>
              <a:rPr sz="1200" spc="-5" dirty="0">
                <a:solidFill>
                  <a:srgbClr val="3B3B3B"/>
                </a:solidFill>
                <a:latin typeface="Arial"/>
                <a:cs typeface="Arial"/>
              </a:rPr>
              <a:t>Social</a:t>
            </a:r>
            <a:r>
              <a:rPr sz="1200" spc="-45" dirty="0">
                <a:solidFill>
                  <a:srgbClr val="3B3B3B"/>
                </a:solidFill>
                <a:latin typeface="Arial"/>
                <a:cs typeface="Arial"/>
              </a:rPr>
              <a:t> </a:t>
            </a:r>
            <a:r>
              <a:rPr sz="1200" spc="-5" dirty="0">
                <a:solidFill>
                  <a:srgbClr val="3B3B3B"/>
                </a:solidFill>
                <a:latin typeface="Arial"/>
                <a:cs typeface="Arial"/>
              </a:rPr>
              <a:t>insurnace</a:t>
            </a:r>
            <a:endParaRPr sz="1200" dirty="0">
              <a:solidFill>
                <a:srgbClr val="3B3B3B"/>
              </a:solidFill>
              <a:latin typeface="Arial"/>
              <a:cs typeface="Arial"/>
            </a:endParaRPr>
          </a:p>
        </p:txBody>
      </p:sp>
      <p:sp>
        <p:nvSpPr>
          <p:cNvPr id="37" name="object 34">
            <a:extLst>
              <a:ext uri="{FF2B5EF4-FFF2-40B4-BE49-F238E27FC236}">
                <a16:creationId xmlns:a16="http://schemas.microsoft.com/office/drawing/2014/main" id="{8E2BD2F0-E868-4DD1-9E6A-CA5F41B7347E}"/>
              </a:ext>
            </a:extLst>
          </p:cNvPr>
          <p:cNvSpPr/>
          <p:nvPr/>
        </p:nvSpPr>
        <p:spPr>
          <a:xfrm>
            <a:off x="8522207" y="3230879"/>
            <a:ext cx="76200" cy="76200"/>
          </a:xfrm>
          <a:custGeom>
            <a:avLst/>
            <a:gdLst/>
            <a:ahLst/>
            <a:cxnLst/>
            <a:rect l="l" t="t" r="r" b="b"/>
            <a:pathLst>
              <a:path w="76200" h="76200">
                <a:moveTo>
                  <a:pt x="0" y="76200"/>
                </a:moveTo>
                <a:lnTo>
                  <a:pt x="76200" y="76200"/>
                </a:lnTo>
                <a:lnTo>
                  <a:pt x="76200" y="0"/>
                </a:lnTo>
                <a:lnTo>
                  <a:pt x="0" y="0"/>
                </a:lnTo>
                <a:lnTo>
                  <a:pt x="0" y="76200"/>
                </a:lnTo>
                <a:close/>
              </a:path>
            </a:pathLst>
          </a:custGeom>
          <a:solidFill>
            <a:srgbClr val="00AF50"/>
          </a:solidFill>
        </p:spPr>
        <p:txBody>
          <a:bodyPr wrap="square" lIns="0" tIns="0" rIns="0" bIns="0" rtlCol="0"/>
          <a:lstStyle/>
          <a:p>
            <a:endParaRPr/>
          </a:p>
        </p:txBody>
      </p:sp>
      <p:sp>
        <p:nvSpPr>
          <p:cNvPr id="38" name="object 35">
            <a:extLst>
              <a:ext uri="{FF2B5EF4-FFF2-40B4-BE49-F238E27FC236}">
                <a16:creationId xmlns:a16="http://schemas.microsoft.com/office/drawing/2014/main" id="{E99727E6-422A-46AC-A2F7-FE5FDDF57D86}"/>
              </a:ext>
            </a:extLst>
          </p:cNvPr>
          <p:cNvSpPr/>
          <p:nvPr/>
        </p:nvSpPr>
        <p:spPr>
          <a:xfrm>
            <a:off x="8522207" y="3230879"/>
            <a:ext cx="76200" cy="76200"/>
          </a:xfrm>
          <a:custGeom>
            <a:avLst/>
            <a:gdLst/>
            <a:ahLst/>
            <a:cxnLst/>
            <a:rect l="l" t="t" r="r" b="b"/>
            <a:pathLst>
              <a:path w="76200" h="76200">
                <a:moveTo>
                  <a:pt x="0" y="76200"/>
                </a:moveTo>
                <a:lnTo>
                  <a:pt x="76200" y="76200"/>
                </a:lnTo>
                <a:lnTo>
                  <a:pt x="76200" y="0"/>
                </a:lnTo>
                <a:lnTo>
                  <a:pt x="0" y="0"/>
                </a:lnTo>
                <a:lnTo>
                  <a:pt x="0" y="76200"/>
                </a:lnTo>
                <a:close/>
              </a:path>
            </a:pathLst>
          </a:custGeom>
          <a:ln w="18288">
            <a:solidFill>
              <a:srgbClr val="FFFFFF"/>
            </a:solidFill>
          </a:ln>
        </p:spPr>
        <p:txBody>
          <a:bodyPr wrap="square" lIns="0" tIns="0" rIns="0" bIns="0" rtlCol="0"/>
          <a:lstStyle/>
          <a:p>
            <a:endParaRPr/>
          </a:p>
        </p:txBody>
      </p:sp>
      <p:sp>
        <p:nvSpPr>
          <p:cNvPr id="39" name="object 36">
            <a:extLst>
              <a:ext uri="{FF2B5EF4-FFF2-40B4-BE49-F238E27FC236}">
                <a16:creationId xmlns:a16="http://schemas.microsoft.com/office/drawing/2014/main" id="{BACE2A10-BBF7-477E-BF48-5353D642B21A}"/>
              </a:ext>
            </a:extLst>
          </p:cNvPr>
          <p:cNvSpPr txBox="1"/>
          <p:nvPr/>
        </p:nvSpPr>
        <p:spPr>
          <a:xfrm>
            <a:off x="8622283" y="3152647"/>
            <a:ext cx="1176655" cy="197490"/>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3B3B3B"/>
                </a:solidFill>
                <a:latin typeface="Arial"/>
                <a:cs typeface="Arial"/>
              </a:rPr>
              <a:t>3. </a:t>
            </a:r>
            <a:r>
              <a:rPr sz="1200" spc="-5" dirty="0">
                <a:solidFill>
                  <a:srgbClr val="3B3B3B"/>
                </a:solidFill>
                <a:latin typeface="Arial"/>
                <a:cs typeface="Arial"/>
              </a:rPr>
              <a:t>Working</a:t>
            </a:r>
            <a:r>
              <a:rPr sz="1200" spc="-60" dirty="0">
                <a:solidFill>
                  <a:srgbClr val="3B3B3B"/>
                </a:solidFill>
                <a:latin typeface="Arial"/>
                <a:cs typeface="Arial"/>
              </a:rPr>
              <a:t> </a:t>
            </a:r>
            <a:r>
              <a:rPr sz="1200" spc="-5" dirty="0">
                <a:solidFill>
                  <a:srgbClr val="3B3B3B"/>
                </a:solidFill>
                <a:latin typeface="Arial"/>
                <a:cs typeface="Arial"/>
              </a:rPr>
              <a:t>hours</a:t>
            </a:r>
            <a:endParaRPr sz="1200" dirty="0">
              <a:solidFill>
                <a:srgbClr val="3B3B3B"/>
              </a:solidFill>
              <a:latin typeface="Arial"/>
              <a:cs typeface="Arial"/>
            </a:endParaRPr>
          </a:p>
        </p:txBody>
      </p:sp>
      <p:sp>
        <p:nvSpPr>
          <p:cNvPr id="40" name="object 37">
            <a:extLst>
              <a:ext uri="{FF2B5EF4-FFF2-40B4-BE49-F238E27FC236}">
                <a16:creationId xmlns:a16="http://schemas.microsoft.com/office/drawing/2014/main" id="{2686CCED-F458-4D8A-895B-5236AAD6EFCC}"/>
              </a:ext>
            </a:extLst>
          </p:cNvPr>
          <p:cNvSpPr/>
          <p:nvPr/>
        </p:nvSpPr>
        <p:spPr>
          <a:xfrm>
            <a:off x="8522207" y="3563111"/>
            <a:ext cx="76200" cy="76200"/>
          </a:xfrm>
          <a:custGeom>
            <a:avLst/>
            <a:gdLst/>
            <a:ahLst/>
            <a:cxnLst/>
            <a:rect l="l" t="t" r="r" b="b"/>
            <a:pathLst>
              <a:path w="76200" h="76200">
                <a:moveTo>
                  <a:pt x="0" y="76200"/>
                </a:moveTo>
                <a:lnTo>
                  <a:pt x="76200" y="76200"/>
                </a:lnTo>
                <a:lnTo>
                  <a:pt x="76200" y="0"/>
                </a:lnTo>
                <a:lnTo>
                  <a:pt x="0" y="0"/>
                </a:lnTo>
                <a:lnTo>
                  <a:pt x="0" y="76200"/>
                </a:lnTo>
                <a:close/>
              </a:path>
            </a:pathLst>
          </a:custGeom>
          <a:solidFill>
            <a:srgbClr val="6C8FC4"/>
          </a:solidFill>
        </p:spPr>
        <p:txBody>
          <a:bodyPr wrap="square" lIns="0" tIns="0" rIns="0" bIns="0" rtlCol="0"/>
          <a:lstStyle/>
          <a:p>
            <a:endParaRPr/>
          </a:p>
        </p:txBody>
      </p:sp>
      <p:sp>
        <p:nvSpPr>
          <p:cNvPr id="41" name="object 38">
            <a:extLst>
              <a:ext uri="{FF2B5EF4-FFF2-40B4-BE49-F238E27FC236}">
                <a16:creationId xmlns:a16="http://schemas.microsoft.com/office/drawing/2014/main" id="{598955CF-3A9F-4A68-984C-2D49F56D646E}"/>
              </a:ext>
            </a:extLst>
          </p:cNvPr>
          <p:cNvSpPr/>
          <p:nvPr/>
        </p:nvSpPr>
        <p:spPr>
          <a:xfrm>
            <a:off x="8522207" y="3563111"/>
            <a:ext cx="76200" cy="76200"/>
          </a:xfrm>
          <a:custGeom>
            <a:avLst/>
            <a:gdLst/>
            <a:ahLst/>
            <a:cxnLst/>
            <a:rect l="l" t="t" r="r" b="b"/>
            <a:pathLst>
              <a:path w="76200" h="76200">
                <a:moveTo>
                  <a:pt x="0" y="76200"/>
                </a:moveTo>
                <a:lnTo>
                  <a:pt x="76200" y="76200"/>
                </a:lnTo>
                <a:lnTo>
                  <a:pt x="76200" y="0"/>
                </a:lnTo>
                <a:lnTo>
                  <a:pt x="0" y="0"/>
                </a:lnTo>
                <a:lnTo>
                  <a:pt x="0" y="76200"/>
                </a:lnTo>
                <a:close/>
              </a:path>
            </a:pathLst>
          </a:custGeom>
          <a:ln w="18288">
            <a:solidFill>
              <a:srgbClr val="FFFFFF"/>
            </a:solidFill>
          </a:ln>
        </p:spPr>
        <p:txBody>
          <a:bodyPr wrap="square" lIns="0" tIns="0" rIns="0" bIns="0" rtlCol="0"/>
          <a:lstStyle/>
          <a:p>
            <a:endParaRPr/>
          </a:p>
        </p:txBody>
      </p:sp>
      <p:sp>
        <p:nvSpPr>
          <p:cNvPr id="42" name="object 39">
            <a:extLst>
              <a:ext uri="{FF2B5EF4-FFF2-40B4-BE49-F238E27FC236}">
                <a16:creationId xmlns:a16="http://schemas.microsoft.com/office/drawing/2014/main" id="{485A5501-9846-4E08-80EF-C182975A3D2F}"/>
              </a:ext>
            </a:extLst>
          </p:cNvPr>
          <p:cNvSpPr/>
          <p:nvPr/>
        </p:nvSpPr>
        <p:spPr>
          <a:xfrm>
            <a:off x="8522207" y="3895344"/>
            <a:ext cx="76200" cy="76200"/>
          </a:xfrm>
          <a:custGeom>
            <a:avLst/>
            <a:gdLst/>
            <a:ahLst/>
            <a:cxnLst/>
            <a:rect l="l" t="t" r="r" b="b"/>
            <a:pathLst>
              <a:path w="76200" h="76200">
                <a:moveTo>
                  <a:pt x="0" y="76199"/>
                </a:moveTo>
                <a:lnTo>
                  <a:pt x="76200" y="76199"/>
                </a:lnTo>
                <a:lnTo>
                  <a:pt x="76200" y="0"/>
                </a:lnTo>
                <a:lnTo>
                  <a:pt x="0" y="0"/>
                </a:lnTo>
                <a:lnTo>
                  <a:pt x="0" y="76199"/>
                </a:lnTo>
                <a:close/>
              </a:path>
            </a:pathLst>
          </a:custGeom>
          <a:solidFill>
            <a:srgbClr val="00AFEF"/>
          </a:solidFill>
        </p:spPr>
        <p:txBody>
          <a:bodyPr wrap="square" lIns="0" tIns="0" rIns="0" bIns="0" rtlCol="0"/>
          <a:lstStyle/>
          <a:p>
            <a:endParaRPr/>
          </a:p>
        </p:txBody>
      </p:sp>
      <p:sp>
        <p:nvSpPr>
          <p:cNvPr id="43" name="object 40">
            <a:extLst>
              <a:ext uri="{FF2B5EF4-FFF2-40B4-BE49-F238E27FC236}">
                <a16:creationId xmlns:a16="http://schemas.microsoft.com/office/drawing/2014/main" id="{ADDE93D6-A826-4012-A826-DA4206CC3AB7}"/>
              </a:ext>
            </a:extLst>
          </p:cNvPr>
          <p:cNvSpPr/>
          <p:nvPr/>
        </p:nvSpPr>
        <p:spPr>
          <a:xfrm>
            <a:off x="8522207" y="3895344"/>
            <a:ext cx="76200" cy="76200"/>
          </a:xfrm>
          <a:custGeom>
            <a:avLst/>
            <a:gdLst/>
            <a:ahLst/>
            <a:cxnLst/>
            <a:rect l="l" t="t" r="r" b="b"/>
            <a:pathLst>
              <a:path w="76200" h="76200">
                <a:moveTo>
                  <a:pt x="0" y="76199"/>
                </a:moveTo>
                <a:lnTo>
                  <a:pt x="76200" y="76199"/>
                </a:lnTo>
                <a:lnTo>
                  <a:pt x="76200" y="0"/>
                </a:lnTo>
                <a:lnTo>
                  <a:pt x="0" y="0"/>
                </a:lnTo>
                <a:lnTo>
                  <a:pt x="0" y="76199"/>
                </a:lnTo>
                <a:close/>
              </a:path>
            </a:pathLst>
          </a:custGeom>
          <a:ln w="18288">
            <a:solidFill>
              <a:srgbClr val="FFFFFF"/>
            </a:solidFill>
          </a:ln>
        </p:spPr>
        <p:txBody>
          <a:bodyPr wrap="square" lIns="0" tIns="0" rIns="0" bIns="0" rtlCol="0"/>
          <a:lstStyle/>
          <a:p>
            <a:endParaRPr/>
          </a:p>
        </p:txBody>
      </p:sp>
      <p:sp>
        <p:nvSpPr>
          <p:cNvPr id="44" name="object 41">
            <a:extLst>
              <a:ext uri="{FF2B5EF4-FFF2-40B4-BE49-F238E27FC236}">
                <a16:creationId xmlns:a16="http://schemas.microsoft.com/office/drawing/2014/main" id="{0A4FF4CF-737C-485F-8F1F-A57FFEF1E831}"/>
              </a:ext>
            </a:extLst>
          </p:cNvPr>
          <p:cNvSpPr txBox="1"/>
          <p:nvPr/>
        </p:nvSpPr>
        <p:spPr>
          <a:xfrm>
            <a:off x="8622283" y="3485133"/>
            <a:ext cx="1693545" cy="541020"/>
          </a:xfrm>
          <a:prstGeom prst="rect">
            <a:avLst/>
          </a:prstGeom>
        </p:spPr>
        <p:txBody>
          <a:bodyPr vert="horz" wrap="square" lIns="0" tIns="12700" rIns="0" bIns="0" rtlCol="0">
            <a:spAutoFit/>
          </a:bodyPr>
          <a:lstStyle/>
          <a:p>
            <a:pPr marL="182880" indent="-170180">
              <a:lnSpc>
                <a:spcPct val="100000"/>
              </a:lnSpc>
              <a:spcBef>
                <a:spcPts val="100"/>
              </a:spcBef>
              <a:buAutoNum type="arabicPeriod" startAt="4"/>
              <a:tabLst>
                <a:tab pos="183515" algn="l"/>
              </a:tabLst>
            </a:pPr>
            <a:r>
              <a:rPr sz="1200" spc="-5" dirty="0">
                <a:solidFill>
                  <a:srgbClr val="3B3B3B"/>
                </a:solidFill>
                <a:latin typeface="Arial"/>
                <a:cs typeface="Arial"/>
              </a:rPr>
              <a:t>Labor contract</a:t>
            </a:r>
            <a:r>
              <a:rPr sz="1200" spc="-70" dirty="0">
                <a:solidFill>
                  <a:srgbClr val="3B3B3B"/>
                </a:solidFill>
                <a:latin typeface="Arial"/>
                <a:cs typeface="Arial"/>
              </a:rPr>
              <a:t> </a:t>
            </a:r>
            <a:r>
              <a:rPr sz="1200" dirty="0">
                <a:solidFill>
                  <a:srgbClr val="3B3B3B"/>
                </a:solidFill>
                <a:latin typeface="Arial"/>
                <a:cs typeface="Arial"/>
              </a:rPr>
              <a:t>signing</a:t>
            </a:r>
            <a:endParaRPr lang="en-US" sz="1200" dirty="0">
              <a:solidFill>
                <a:srgbClr val="3B3B3B"/>
              </a:solidFill>
              <a:latin typeface="Arial"/>
              <a:cs typeface="Arial"/>
            </a:endParaRPr>
          </a:p>
          <a:p>
            <a:pPr>
              <a:lnSpc>
                <a:spcPct val="100000"/>
              </a:lnSpc>
              <a:spcBef>
                <a:spcPts val="25"/>
              </a:spcBef>
              <a:buClr>
                <a:srgbClr val="3A3A3A"/>
              </a:buClr>
              <a:buFont typeface="Arial"/>
              <a:buAutoNum type="arabicPeriod" startAt="4"/>
            </a:pPr>
            <a:endParaRPr lang="en-US" sz="1000" dirty="0">
              <a:solidFill>
                <a:srgbClr val="3B3B3B"/>
              </a:solidFill>
              <a:latin typeface="Times New Roman"/>
              <a:cs typeface="Times New Roman"/>
            </a:endParaRPr>
          </a:p>
          <a:p>
            <a:pPr marL="182880" indent="-170180">
              <a:lnSpc>
                <a:spcPct val="100000"/>
              </a:lnSpc>
              <a:buAutoNum type="arabicPeriod" startAt="4"/>
              <a:tabLst>
                <a:tab pos="183515" algn="l"/>
              </a:tabLst>
            </a:pPr>
            <a:r>
              <a:rPr sz="1200" spc="-5" dirty="0">
                <a:solidFill>
                  <a:srgbClr val="3B3B3B"/>
                </a:solidFill>
                <a:latin typeface="Arial"/>
                <a:cs typeface="Arial"/>
              </a:rPr>
              <a:t>Severance </a:t>
            </a:r>
            <a:r>
              <a:rPr sz="1200" spc="-10" dirty="0">
                <a:solidFill>
                  <a:srgbClr val="3B3B3B"/>
                </a:solidFill>
                <a:latin typeface="Arial"/>
                <a:cs typeface="Arial"/>
              </a:rPr>
              <a:t>pay</a:t>
            </a:r>
            <a:endParaRPr sz="1200" dirty="0">
              <a:solidFill>
                <a:srgbClr val="3B3B3B"/>
              </a:solidFill>
              <a:latin typeface="Arial"/>
              <a:cs typeface="Arial"/>
            </a:endParaRPr>
          </a:p>
        </p:txBody>
      </p:sp>
      <p:sp>
        <p:nvSpPr>
          <p:cNvPr id="45" name="object 42">
            <a:extLst>
              <a:ext uri="{FF2B5EF4-FFF2-40B4-BE49-F238E27FC236}">
                <a16:creationId xmlns:a16="http://schemas.microsoft.com/office/drawing/2014/main" id="{ED7F9E4B-12FB-4466-BB08-44A2776EB500}"/>
              </a:ext>
            </a:extLst>
          </p:cNvPr>
          <p:cNvSpPr/>
          <p:nvPr/>
        </p:nvSpPr>
        <p:spPr>
          <a:xfrm>
            <a:off x="8522207" y="4227576"/>
            <a:ext cx="76200" cy="76200"/>
          </a:xfrm>
          <a:custGeom>
            <a:avLst/>
            <a:gdLst/>
            <a:ahLst/>
            <a:cxnLst/>
            <a:rect l="l" t="t" r="r" b="b"/>
            <a:pathLst>
              <a:path w="76200" h="76200">
                <a:moveTo>
                  <a:pt x="0" y="76200"/>
                </a:moveTo>
                <a:lnTo>
                  <a:pt x="76200" y="76200"/>
                </a:lnTo>
                <a:lnTo>
                  <a:pt x="76200" y="0"/>
                </a:lnTo>
                <a:lnTo>
                  <a:pt x="0" y="0"/>
                </a:lnTo>
                <a:lnTo>
                  <a:pt x="0" y="76200"/>
                </a:lnTo>
                <a:close/>
              </a:path>
            </a:pathLst>
          </a:custGeom>
          <a:solidFill>
            <a:srgbClr val="BEBEBE"/>
          </a:solidFill>
        </p:spPr>
        <p:txBody>
          <a:bodyPr wrap="square" lIns="0" tIns="0" rIns="0" bIns="0" rtlCol="0"/>
          <a:lstStyle/>
          <a:p>
            <a:endParaRPr/>
          </a:p>
        </p:txBody>
      </p:sp>
      <p:sp>
        <p:nvSpPr>
          <p:cNvPr id="46" name="object 43">
            <a:extLst>
              <a:ext uri="{FF2B5EF4-FFF2-40B4-BE49-F238E27FC236}">
                <a16:creationId xmlns:a16="http://schemas.microsoft.com/office/drawing/2014/main" id="{D89E8EDD-015B-46D1-AD59-DC8893973AA6}"/>
              </a:ext>
            </a:extLst>
          </p:cNvPr>
          <p:cNvSpPr/>
          <p:nvPr/>
        </p:nvSpPr>
        <p:spPr>
          <a:xfrm>
            <a:off x="8522207" y="4227576"/>
            <a:ext cx="76200" cy="76200"/>
          </a:xfrm>
          <a:custGeom>
            <a:avLst/>
            <a:gdLst/>
            <a:ahLst/>
            <a:cxnLst/>
            <a:rect l="l" t="t" r="r" b="b"/>
            <a:pathLst>
              <a:path w="76200" h="76200">
                <a:moveTo>
                  <a:pt x="0" y="76200"/>
                </a:moveTo>
                <a:lnTo>
                  <a:pt x="76200" y="76200"/>
                </a:lnTo>
                <a:lnTo>
                  <a:pt x="76200" y="0"/>
                </a:lnTo>
                <a:lnTo>
                  <a:pt x="0" y="0"/>
                </a:lnTo>
                <a:lnTo>
                  <a:pt x="0" y="76200"/>
                </a:lnTo>
                <a:close/>
              </a:path>
            </a:pathLst>
          </a:custGeom>
          <a:ln w="18288">
            <a:solidFill>
              <a:srgbClr val="FFFFFF"/>
            </a:solidFill>
          </a:ln>
        </p:spPr>
        <p:txBody>
          <a:bodyPr wrap="square" lIns="0" tIns="0" rIns="0" bIns="0" rtlCol="0"/>
          <a:lstStyle/>
          <a:p>
            <a:endParaRPr/>
          </a:p>
        </p:txBody>
      </p:sp>
      <p:sp>
        <p:nvSpPr>
          <p:cNvPr id="47" name="object 44">
            <a:extLst>
              <a:ext uri="{FF2B5EF4-FFF2-40B4-BE49-F238E27FC236}">
                <a16:creationId xmlns:a16="http://schemas.microsoft.com/office/drawing/2014/main" id="{249D1CFE-4FB0-4409-BDE0-E820228FDC5D}"/>
              </a:ext>
            </a:extLst>
          </p:cNvPr>
          <p:cNvSpPr txBox="1"/>
          <p:nvPr/>
        </p:nvSpPr>
        <p:spPr>
          <a:xfrm>
            <a:off x="8622283" y="4149979"/>
            <a:ext cx="652780" cy="197490"/>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3B3B3B"/>
                </a:solidFill>
                <a:latin typeface="Arial"/>
                <a:cs typeface="Arial"/>
              </a:rPr>
              <a:t>6.</a:t>
            </a:r>
            <a:r>
              <a:rPr sz="1200" spc="-65" dirty="0">
                <a:solidFill>
                  <a:srgbClr val="3B3B3B"/>
                </a:solidFill>
                <a:latin typeface="Arial"/>
                <a:cs typeface="Arial"/>
              </a:rPr>
              <a:t> </a:t>
            </a:r>
            <a:r>
              <a:rPr sz="1200" spc="-5" dirty="0">
                <a:solidFill>
                  <a:srgbClr val="3B3B3B"/>
                </a:solidFill>
                <a:latin typeface="Arial"/>
                <a:cs typeface="Arial"/>
              </a:rPr>
              <a:t>Others</a:t>
            </a:r>
            <a:endParaRPr sz="1200" dirty="0">
              <a:solidFill>
                <a:srgbClr val="3B3B3B"/>
              </a:solidFill>
              <a:latin typeface="Arial"/>
              <a:cs typeface="Arial"/>
            </a:endParaRPr>
          </a:p>
        </p:txBody>
      </p:sp>
      <p:sp>
        <p:nvSpPr>
          <p:cNvPr id="48" name="object 45">
            <a:extLst>
              <a:ext uri="{FF2B5EF4-FFF2-40B4-BE49-F238E27FC236}">
                <a16:creationId xmlns:a16="http://schemas.microsoft.com/office/drawing/2014/main" id="{C8E2E693-D8CF-4555-9C65-032E30F24F1B}"/>
              </a:ext>
            </a:extLst>
          </p:cNvPr>
          <p:cNvSpPr txBox="1"/>
          <p:nvPr/>
        </p:nvSpPr>
        <p:spPr>
          <a:xfrm>
            <a:off x="917244" y="5806949"/>
            <a:ext cx="3157220" cy="132080"/>
          </a:xfrm>
          <a:prstGeom prst="rect">
            <a:avLst/>
          </a:prstGeom>
        </p:spPr>
        <p:txBody>
          <a:bodyPr vert="horz" wrap="square" lIns="0" tIns="12065" rIns="0" bIns="0" rtlCol="0">
            <a:spAutoFit/>
          </a:bodyPr>
          <a:lstStyle/>
          <a:p>
            <a:pPr marL="12700">
              <a:lnSpc>
                <a:spcPct val="100000"/>
              </a:lnSpc>
              <a:spcBef>
                <a:spcPts val="95"/>
              </a:spcBef>
            </a:pPr>
            <a:r>
              <a:rPr sz="700" i="1" spc="-5" dirty="0">
                <a:solidFill>
                  <a:srgbClr val="1A293E"/>
                </a:solidFill>
                <a:latin typeface="Arial"/>
                <a:cs typeface="Arial"/>
              </a:rPr>
              <a:t>Source:</a:t>
            </a:r>
            <a:r>
              <a:rPr sz="700" i="1" spc="25" dirty="0">
                <a:solidFill>
                  <a:srgbClr val="1A293E"/>
                </a:solidFill>
                <a:latin typeface="Arial"/>
                <a:cs typeface="Arial"/>
              </a:rPr>
              <a:t> </a:t>
            </a:r>
            <a:r>
              <a:rPr sz="700" i="1" spc="-5" dirty="0">
                <a:solidFill>
                  <a:srgbClr val="1A293E"/>
                </a:solidFill>
                <a:latin typeface="Arial"/>
                <a:cs typeface="Arial"/>
                <a:hlinkClick r:id="rId2"/>
              </a:rPr>
              <a:t>http://www.360doc.com/content/17/0503/08/1113159_650511372.shtml</a:t>
            </a:r>
            <a:endParaRPr sz="700">
              <a:latin typeface="Arial"/>
              <a:cs typeface="Arial"/>
            </a:endParaRPr>
          </a:p>
        </p:txBody>
      </p:sp>
    </p:spTree>
    <p:extLst>
      <p:ext uri="{BB962C8B-B14F-4D97-AF65-F5344CB8AC3E}">
        <p14:creationId xmlns:p14="http://schemas.microsoft.com/office/powerpoint/2010/main" val="27350765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1753D-EAEC-45DA-A263-D2759979B760}"/>
              </a:ext>
            </a:extLst>
          </p:cNvPr>
          <p:cNvSpPr>
            <a:spLocks noGrp="1"/>
          </p:cNvSpPr>
          <p:nvPr>
            <p:ph type="title"/>
          </p:nvPr>
        </p:nvSpPr>
        <p:spPr/>
        <p:txBody>
          <a:bodyPr/>
          <a:lstStyle/>
          <a:p>
            <a:r>
              <a:rPr lang="en-US" dirty="0"/>
              <a:t>Occurrence time of Disputes</a:t>
            </a:r>
          </a:p>
        </p:txBody>
      </p:sp>
      <p:sp>
        <p:nvSpPr>
          <p:cNvPr id="4" name="Footer Placeholder 3">
            <a:extLst>
              <a:ext uri="{FF2B5EF4-FFF2-40B4-BE49-F238E27FC236}">
                <a16:creationId xmlns:a16="http://schemas.microsoft.com/office/drawing/2014/main" id="{FF955A01-74E5-4035-A1B9-215D5171740A}"/>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E6BE3D26-A8CE-4146-BD1F-CC43F82C16CD}"/>
              </a:ext>
            </a:extLst>
          </p:cNvPr>
          <p:cNvSpPr>
            <a:spLocks noGrp="1"/>
          </p:cNvSpPr>
          <p:nvPr>
            <p:ph type="sldNum" sz="quarter" idx="11"/>
          </p:nvPr>
        </p:nvSpPr>
        <p:spPr/>
        <p:txBody>
          <a:bodyPr/>
          <a:lstStyle/>
          <a:p>
            <a:r>
              <a:rPr lang="en-US" dirty="0"/>
              <a:t>12</a:t>
            </a:r>
          </a:p>
        </p:txBody>
      </p:sp>
      <p:sp>
        <p:nvSpPr>
          <p:cNvPr id="6" name="object 3">
            <a:extLst>
              <a:ext uri="{FF2B5EF4-FFF2-40B4-BE49-F238E27FC236}">
                <a16:creationId xmlns:a16="http://schemas.microsoft.com/office/drawing/2014/main" id="{C8CFB1EA-3D1B-41DA-B7AF-138D81DFBFCB}"/>
              </a:ext>
            </a:extLst>
          </p:cNvPr>
          <p:cNvSpPr txBox="1"/>
          <p:nvPr/>
        </p:nvSpPr>
        <p:spPr>
          <a:xfrm>
            <a:off x="917244" y="1099769"/>
            <a:ext cx="5568950" cy="227626"/>
          </a:xfrm>
          <a:prstGeom prst="rect">
            <a:avLst/>
          </a:prstGeom>
        </p:spPr>
        <p:txBody>
          <a:bodyPr vert="horz" wrap="square" lIns="0" tIns="12065" rIns="0" bIns="0" rtlCol="0">
            <a:spAutoFit/>
          </a:bodyPr>
          <a:lstStyle/>
          <a:p>
            <a:pPr marL="12700">
              <a:lnSpc>
                <a:spcPct val="100000"/>
              </a:lnSpc>
              <a:spcBef>
                <a:spcPts val="95"/>
              </a:spcBef>
            </a:pPr>
            <a:r>
              <a:rPr sz="1400" b="1" i="1" spc="-15" dirty="0">
                <a:solidFill>
                  <a:srgbClr val="3B3B3B"/>
                </a:solidFill>
                <a:latin typeface="Arial-BoldItalicMT"/>
                <a:cs typeface="Arial-BoldItalicMT"/>
              </a:rPr>
              <a:t>The </a:t>
            </a:r>
            <a:r>
              <a:rPr sz="1400" b="1" i="1" spc="-10" dirty="0">
                <a:solidFill>
                  <a:srgbClr val="3B3B3B"/>
                </a:solidFill>
                <a:latin typeface="Arial-BoldItalicMT"/>
                <a:cs typeface="Arial-BoldItalicMT"/>
              </a:rPr>
              <a:t>risks </a:t>
            </a:r>
            <a:r>
              <a:rPr sz="1400" b="1" i="1" spc="-15" dirty="0">
                <a:solidFill>
                  <a:srgbClr val="3B3B3B"/>
                </a:solidFill>
                <a:latin typeface="Arial-BoldItalicMT"/>
                <a:cs typeface="Arial-BoldItalicMT"/>
              </a:rPr>
              <a:t>for the employer </a:t>
            </a:r>
            <a:r>
              <a:rPr sz="1400" b="1" i="1" spc="-5" dirty="0">
                <a:solidFill>
                  <a:srgbClr val="3B3B3B"/>
                </a:solidFill>
                <a:latin typeface="Arial-BoldItalicMT"/>
                <a:cs typeface="Arial-BoldItalicMT"/>
              </a:rPr>
              <a:t>is </a:t>
            </a:r>
            <a:r>
              <a:rPr sz="1400" b="1" i="1" spc="-15" dirty="0">
                <a:solidFill>
                  <a:srgbClr val="3B3B3B"/>
                </a:solidFill>
                <a:latin typeface="Arial-BoldItalicMT"/>
                <a:cs typeface="Arial-BoldItalicMT"/>
              </a:rPr>
              <a:t>usually </a:t>
            </a:r>
            <a:r>
              <a:rPr sz="1400" b="1" i="1" spc="-10" dirty="0">
                <a:solidFill>
                  <a:srgbClr val="3B3B3B"/>
                </a:solidFill>
                <a:latin typeface="Arial-BoldItalicMT"/>
                <a:cs typeface="Arial-BoldItalicMT"/>
              </a:rPr>
              <a:t>while </a:t>
            </a:r>
            <a:r>
              <a:rPr sz="1400" b="1" i="1" spc="-15" dirty="0">
                <a:solidFill>
                  <a:srgbClr val="3B3B3B"/>
                </a:solidFill>
                <a:latin typeface="Arial-BoldItalicMT"/>
                <a:cs typeface="Arial-BoldItalicMT"/>
              </a:rPr>
              <a:t>or after the</a:t>
            </a:r>
            <a:r>
              <a:rPr sz="1400" b="1" i="1" spc="30" dirty="0">
                <a:solidFill>
                  <a:srgbClr val="3B3B3B"/>
                </a:solidFill>
                <a:latin typeface="Arial-BoldItalicMT"/>
                <a:cs typeface="Arial-BoldItalicMT"/>
              </a:rPr>
              <a:t> </a:t>
            </a:r>
            <a:r>
              <a:rPr sz="1400" b="1" i="1" spc="-10" dirty="0">
                <a:solidFill>
                  <a:srgbClr val="3B3B3B"/>
                </a:solidFill>
                <a:latin typeface="Arial-BoldItalicMT"/>
                <a:cs typeface="Arial-BoldItalicMT"/>
              </a:rPr>
              <a:t>termination</a:t>
            </a:r>
            <a:endParaRPr sz="1400">
              <a:solidFill>
                <a:srgbClr val="3B3B3B"/>
              </a:solidFill>
              <a:latin typeface="Arial-BoldItalicMT"/>
              <a:cs typeface="Arial-BoldItalicMT"/>
            </a:endParaRPr>
          </a:p>
        </p:txBody>
      </p:sp>
      <p:sp>
        <p:nvSpPr>
          <p:cNvPr id="7" name="object 4">
            <a:extLst>
              <a:ext uri="{FF2B5EF4-FFF2-40B4-BE49-F238E27FC236}">
                <a16:creationId xmlns:a16="http://schemas.microsoft.com/office/drawing/2014/main" id="{E8A95C62-1ECF-4576-B19E-BA2F8A86C83C}"/>
              </a:ext>
            </a:extLst>
          </p:cNvPr>
          <p:cNvSpPr/>
          <p:nvPr/>
        </p:nvSpPr>
        <p:spPr>
          <a:xfrm>
            <a:off x="5478222" y="1874088"/>
            <a:ext cx="1543050" cy="3085465"/>
          </a:xfrm>
          <a:custGeom>
            <a:avLst/>
            <a:gdLst/>
            <a:ahLst/>
            <a:cxnLst/>
            <a:rect l="l" t="t" r="r" b="b"/>
            <a:pathLst>
              <a:path w="1543050" h="3085465">
                <a:moveTo>
                  <a:pt x="0" y="0"/>
                </a:moveTo>
                <a:lnTo>
                  <a:pt x="0" y="1542414"/>
                </a:lnTo>
                <a:lnTo>
                  <a:pt x="6730" y="3084957"/>
                </a:lnTo>
                <a:lnTo>
                  <a:pt x="54624" y="3084019"/>
                </a:lnTo>
                <a:lnTo>
                  <a:pt x="102149" y="3081638"/>
                </a:lnTo>
                <a:lnTo>
                  <a:pt x="149284" y="3077833"/>
                </a:lnTo>
                <a:lnTo>
                  <a:pt x="196008" y="3072628"/>
                </a:lnTo>
                <a:lnTo>
                  <a:pt x="242300" y="3066042"/>
                </a:lnTo>
                <a:lnTo>
                  <a:pt x="288140" y="3058097"/>
                </a:lnTo>
                <a:lnTo>
                  <a:pt x="333505" y="3048814"/>
                </a:lnTo>
                <a:lnTo>
                  <a:pt x="378374" y="3038214"/>
                </a:lnTo>
                <a:lnTo>
                  <a:pt x="422728" y="3026319"/>
                </a:lnTo>
                <a:lnTo>
                  <a:pt x="466544" y="3013150"/>
                </a:lnTo>
                <a:lnTo>
                  <a:pt x="509801" y="2998728"/>
                </a:lnTo>
                <a:lnTo>
                  <a:pt x="552478" y="2983074"/>
                </a:lnTo>
                <a:lnTo>
                  <a:pt x="594555" y="2966209"/>
                </a:lnTo>
                <a:lnTo>
                  <a:pt x="636010" y="2948155"/>
                </a:lnTo>
                <a:lnTo>
                  <a:pt x="676821" y="2928933"/>
                </a:lnTo>
                <a:lnTo>
                  <a:pt x="716969" y="2908563"/>
                </a:lnTo>
                <a:lnTo>
                  <a:pt x="756431" y="2887068"/>
                </a:lnTo>
                <a:lnTo>
                  <a:pt x="795186" y="2864469"/>
                </a:lnTo>
                <a:lnTo>
                  <a:pt x="833215" y="2840786"/>
                </a:lnTo>
                <a:lnTo>
                  <a:pt x="870494" y="2816041"/>
                </a:lnTo>
                <a:lnTo>
                  <a:pt x="907004" y="2790255"/>
                </a:lnTo>
                <a:lnTo>
                  <a:pt x="942723" y="2763449"/>
                </a:lnTo>
                <a:lnTo>
                  <a:pt x="977630" y="2735645"/>
                </a:lnTo>
                <a:lnTo>
                  <a:pt x="1011703" y="2706863"/>
                </a:lnTo>
                <a:lnTo>
                  <a:pt x="1044923" y="2677125"/>
                </a:lnTo>
                <a:lnTo>
                  <a:pt x="1077267" y="2646453"/>
                </a:lnTo>
                <a:lnTo>
                  <a:pt x="1108715" y="2614867"/>
                </a:lnTo>
                <a:lnTo>
                  <a:pt x="1139245" y="2582388"/>
                </a:lnTo>
                <a:lnTo>
                  <a:pt x="1168837" y="2549038"/>
                </a:lnTo>
                <a:lnTo>
                  <a:pt x="1197469" y="2514838"/>
                </a:lnTo>
                <a:lnTo>
                  <a:pt x="1225119" y="2479810"/>
                </a:lnTo>
                <a:lnTo>
                  <a:pt x="1251768" y="2443973"/>
                </a:lnTo>
                <a:lnTo>
                  <a:pt x="1277394" y="2407351"/>
                </a:lnTo>
                <a:lnTo>
                  <a:pt x="1301976" y="2369963"/>
                </a:lnTo>
                <a:lnTo>
                  <a:pt x="1325492" y="2331831"/>
                </a:lnTo>
                <a:lnTo>
                  <a:pt x="1347922" y="2292976"/>
                </a:lnTo>
                <a:lnTo>
                  <a:pt x="1369244" y="2253420"/>
                </a:lnTo>
                <a:lnTo>
                  <a:pt x="1389437" y="2213183"/>
                </a:lnTo>
                <a:lnTo>
                  <a:pt x="1408481" y="2172287"/>
                </a:lnTo>
                <a:lnTo>
                  <a:pt x="1426354" y="2130754"/>
                </a:lnTo>
                <a:lnTo>
                  <a:pt x="1443035" y="2088603"/>
                </a:lnTo>
                <a:lnTo>
                  <a:pt x="1458502" y="2045857"/>
                </a:lnTo>
                <a:lnTo>
                  <a:pt x="1472736" y="2002537"/>
                </a:lnTo>
                <a:lnTo>
                  <a:pt x="1485714" y="1958664"/>
                </a:lnTo>
                <a:lnTo>
                  <a:pt x="1497415" y="1914259"/>
                </a:lnTo>
                <a:lnTo>
                  <a:pt x="1507819" y="1869343"/>
                </a:lnTo>
                <a:lnTo>
                  <a:pt x="1516905" y="1823937"/>
                </a:lnTo>
                <a:lnTo>
                  <a:pt x="1524650" y="1778064"/>
                </a:lnTo>
                <a:lnTo>
                  <a:pt x="1531035" y="1731743"/>
                </a:lnTo>
                <a:lnTo>
                  <a:pt x="1536037" y="1684997"/>
                </a:lnTo>
                <a:lnTo>
                  <a:pt x="1539637" y="1637846"/>
                </a:lnTo>
                <a:lnTo>
                  <a:pt x="1541812" y="1590311"/>
                </a:lnTo>
                <a:lnTo>
                  <a:pt x="1542541" y="1542414"/>
                </a:lnTo>
                <a:lnTo>
                  <a:pt x="1541807" y="1494369"/>
                </a:lnTo>
                <a:lnTo>
                  <a:pt x="1539620" y="1446689"/>
                </a:lnTo>
                <a:lnTo>
                  <a:pt x="1535999" y="1399397"/>
                </a:lnTo>
                <a:lnTo>
                  <a:pt x="1530968" y="1352514"/>
                </a:lnTo>
                <a:lnTo>
                  <a:pt x="1524546" y="1306060"/>
                </a:lnTo>
                <a:lnTo>
                  <a:pt x="1516756" y="1260058"/>
                </a:lnTo>
                <a:lnTo>
                  <a:pt x="1507619" y="1214529"/>
                </a:lnTo>
                <a:lnTo>
                  <a:pt x="1497156" y="1169494"/>
                </a:lnTo>
                <a:lnTo>
                  <a:pt x="1485389" y="1124974"/>
                </a:lnTo>
                <a:lnTo>
                  <a:pt x="1472338" y="1080991"/>
                </a:lnTo>
                <a:lnTo>
                  <a:pt x="1458026" y="1037566"/>
                </a:lnTo>
                <a:lnTo>
                  <a:pt x="1442473" y="994720"/>
                </a:lnTo>
                <a:lnTo>
                  <a:pt x="1425701" y="952475"/>
                </a:lnTo>
                <a:lnTo>
                  <a:pt x="1407731" y="910852"/>
                </a:lnTo>
                <a:lnTo>
                  <a:pt x="1388585" y="869872"/>
                </a:lnTo>
                <a:lnTo>
                  <a:pt x="1368283" y="829557"/>
                </a:lnTo>
                <a:lnTo>
                  <a:pt x="1346848" y="789928"/>
                </a:lnTo>
                <a:lnTo>
                  <a:pt x="1324300" y="751006"/>
                </a:lnTo>
                <a:lnTo>
                  <a:pt x="1300660" y="712812"/>
                </a:lnTo>
                <a:lnTo>
                  <a:pt x="1275951" y="675369"/>
                </a:lnTo>
                <a:lnTo>
                  <a:pt x="1250194" y="638697"/>
                </a:lnTo>
                <a:lnTo>
                  <a:pt x="1223409" y="602817"/>
                </a:lnTo>
                <a:lnTo>
                  <a:pt x="1195619" y="567751"/>
                </a:lnTo>
                <a:lnTo>
                  <a:pt x="1166844" y="533521"/>
                </a:lnTo>
                <a:lnTo>
                  <a:pt x="1137106" y="500147"/>
                </a:lnTo>
                <a:lnTo>
                  <a:pt x="1106426" y="467651"/>
                </a:lnTo>
                <a:lnTo>
                  <a:pt x="1074825" y="436054"/>
                </a:lnTo>
                <a:lnTo>
                  <a:pt x="1042325" y="405377"/>
                </a:lnTo>
                <a:lnTo>
                  <a:pt x="1008948" y="375643"/>
                </a:lnTo>
                <a:lnTo>
                  <a:pt x="974714" y="346871"/>
                </a:lnTo>
                <a:lnTo>
                  <a:pt x="939644" y="319084"/>
                </a:lnTo>
                <a:lnTo>
                  <a:pt x="903761" y="292303"/>
                </a:lnTo>
                <a:lnTo>
                  <a:pt x="867086" y="266549"/>
                </a:lnTo>
                <a:lnTo>
                  <a:pt x="829639" y="241843"/>
                </a:lnTo>
                <a:lnTo>
                  <a:pt x="791442" y="218207"/>
                </a:lnTo>
                <a:lnTo>
                  <a:pt x="752517" y="195663"/>
                </a:lnTo>
                <a:lnTo>
                  <a:pt x="712885" y="174230"/>
                </a:lnTo>
                <a:lnTo>
                  <a:pt x="672567" y="153932"/>
                </a:lnTo>
                <a:lnTo>
                  <a:pt x="631584" y="134788"/>
                </a:lnTo>
                <a:lnTo>
                  <a:pt x="589958" y="116821"/>
                </a:lnTo>
                <a:lnTo>
                  <a:pt x="547710" y="100051"/>
                </a:lnTo>
                <a:lnTo>
                  <a:pt x="504862" y="84501"/>
                </a:lnTo>
                <a:lnTo>
                  <a:pt x="461435" y="70191"/>
                </a:lnTo>
                <a:lnTo>
                  <a:pt x="417450" y="57142"/>
                </a:lnTo>
                <a:lnTo>
                  <a:pt x="372928" y="45377"/>
                </a:lnTo>
                <a:lnTo>
                  <a:pt x="327891" y="34916"/>
                </a:lnTo>
                <a:lnTo>
                  <a:pt x="282360" y="25780"/>
                </a:lnTo>
                <a:lnTo>
                  <a:pt x="236357" y="17992"/>
                </a:lnTo>
                <a:lnTo>
                  <a:pt x="189902" y="11571"/>
                </a:lnTo>
                <a:lnTo>
                  <a:pt x="143018" y="6541"/>
                </a:lnTo>
                <a:lnTo>
                  <a:pt x="95725" y="2921"/>
                </a:lnTo>
                <a:lnTo>
                  <a:pt x="48045" y="733"/>
                </a:lnTo>
                <a:lnTo>
                  <a:pt x="0" y="0"/>
                </a:lnTo>
                <a:close/>
              </a:path>
            </a:pathLst>
          </a:custGeom>
          <a:solidFill>
            <a:srgbClr val="304D77"/>
          </a:solidFill>
        </p:spPr>
        <p:txBody>
          <a:bodyPr wrap="square" lIns="0" tIns="0" rIns="0" bIns="0" rtlCol="0"/>
          <a:lstStyle/>
          <a:p>
            <a:endParaRPr/>
          </a:p>
        </p:txBody>
      </p:sp>
      <p:sp>
        <p:nvSpPr>
          <p:cNvPr id="8" name="object 5">
            <a:extLst>
              <a:ext uri="{FF2B5EF4-FFF2-40B4-BE49-F238E27FC236}">
                <a16:creationId xmlns:a16="http://schemas.microsoft.com/office/drawing/2014/main" id="{8C93F13C-0AC2-4AA2-B1F8-397925614372}"/>
              </a:ext>
            </a:extLst>
          </p:cNvPr>
          <p:cNvSpPr/>
          <p:nvPr/>
        </p:nvSpPr>
        <p:spPr>
          <a:xfrm>
            <a:off x="5478222" y="1874088"/>
            <a:ext cx="1543050" cy="3085465"/>
          </a:xfrm>
          <a:custGeom>
            <a:avLst/>
            <a:gdLst/>
            <a:ahLst/>
            <a:cxnLst/>
            <a:rect l="l" t="t" r="r" b="b"/>
            <a:pathLst>
              <a:path w="1543050" h="3085465">
                <a:moveTo>
                  <a:pt x="0" y="0"/>
                </a:moveTo>
                <a:lnTo>
                  <a:pt x="48045" y="733"/>
                </a:lnTo>
                <a:lnTo>
                  <a:pt x="95725" y="2921"/>
                </a:lnTo>
                <a:lnTo>
                  <a:pt x="143018" y="6541"/>
                </a:lnTo>
                <a:lnTo>
                  <a:pt x="189902" y="11571"/>
                </a:lnTo>
                <a:lnTo>
                  <a:pt x="236357" y="17992"/>
                </a:lnTo>
                <a:lnTo>
                  <a:pt x="282360" y="25780"/>
                </a:lnTo>
                <a:lnTo>
                  <a:pt x="327891" y="34916"/>
                </a:lnTo>
                <a:lnTo>
                  <a:pt x="372928" y="45377"/>
                </a:lnTo>
                <a:lnTo>
                  <a:pt x="417450" y="57142"/>
                </a:lnTo>
                <a:lnTo>
                  <a:pt x="461435" y="70191"/>
                </a:lnTo>
                <a:lnTo>
                  <a:pt x="504862" y="84501"/>
                </a:lnTo>
                <a:lnTo>
                  <a:pt x="547710" y="100051"/>
                </a:lnTo>
                <a:lnTo>
                  <a:pt x="589958" y="116821"/>
                </a:lnTo>
                <a:lnTo>
                  <a:pt x="631584" y="134788"/>
                </a:lnTo>
                <a:lnTo>
                  <a:pt x="672567" y="153932"/>
                </a:lnTo>
                <a:lnTo>
                  <a:pt x="712885" y="174230"/>
                </a:lnTo>
                <a:lnTo>
                  <a:pt x="752517" y="195663"/>
                </a:lnTo>
                <a:lnTo>
                  <a:pt x="791442" y="218207"/>
                </a:lnTo>
                <a:lnTo>
                  <a:pt x="829639" y="241843"/>
                </a:lnTo>
                <a:lnTo>
                  <a:pt x="867086" y="266549"/>
                </a:lnTo>
                <a:lnTo>
                  <a:pt x="903761" y="292303"/>
                </a:lnTo>
                <a:lnTo>
                  <a:pt x="939644" y="319084"/>
                </a:lnTo>
                <a:lnTo>
                  <a:pt x="974714" y="346871"/>
                </a:lnTo>
                <a:lnTo>
                  <a:pt x="1008948" y="375643"/>
                </a:lnTo>
                <a:lnTo>
                  <a:pt x="1042325" y="405377"/>
                </a:lnTo>
                <a:lnTo>
                  <a:pt x="1074825" y="436054"/>
                </a:lnTo>
                <a:lnTo>
                  <a:pt x="1106426" y="467651"/>
                </a:lnTo>
                <a:lnTo>
                  <a:pt x="1137106" y="500147"/>
                </a:lnTo>
                <a:lnTo>
                  <a:pt x="1166844" y="533521"/>
                </a:lnTo>
                <a:lnTo>
                  <a:pt x="1195619" y="567751"/>
                </a:lnTo>
                <a:lnTo>
                  <a:pt x="1223409" y="602817"/>
                </a:lnTo>
                <a:lnTo>
                  <a:pt x="1250194" y="638697"/>
                </a:lnTo>
                <a:lnTo>
                  <a:pt x="1275951" y="675369"/>
                </a:lnTo>
                <a:lnTo>
                  <a:pt x="1300660" y="712812"/>
                </a:lnTo>
                <a:lnTo>
                  <a:pt x="1324300" y="751006"/>
                </a:lnTo>
                <a:lnTo>
                  <a:pt x="1346848" y="789928"/>
                </a:lnTo>
                <a:lnTo>
                  <a:pt x="1368283" y="829557"/>
                </a:lnTo>
                <a:lnTo>
                  <a:pt x="1388585" y="869872"/>
                </a:lnTo>
                <a:lnTo>
                  <a:pt x="1407731" y="910852"/>
                </a:lnTo>
                <a:lnTo>
                  <a:pt x="1425701" y="952475"/>
                </a:lnTo>
                <a:lnTo>
                  <a:pt x="1442473" y="994720"/>
                </a:lnTo>
                <a:lnTo>
                  <a:pt x="1458026" y="1037566"/>
                </a:lnTo>
                <a:lnTo>
                  <a:pt x="1472338" y="1080991"/>
                </a:lnTo>
                <a:lnTo>
                  <a:pt x="1485389" y="1124974"/>
                </a:lnTo>
                <a:lnTo>
                  <a:pt x="1497156" y="1169494"/>
                </a:lnTo>
                <a:lnTo>
                  <a:pt x="1507619" y="1214529"/>
                </a:lnTo>
                <a:lnTo>
                  <a:pt x="1516756" y="1260058"/>
                </a:lnTo>
                <a:lnTo>
                  <a:pt x="1524546" y="1306060"/>
                </a:lnTo>
                <a:lnTo>
                  <a:pt x="1530968" y="1352514"/>
                </a:lnTo>
                <a:lnTo>
                  <a:pt x="1535999" y="1399397"/>
                </a:lnTo>
                <a:lnTo>
                  <a:pt x="1539620" y="1446689"/>
                </a:lnTo>
                <a:lnTo>
                  <a:pt x="1541807" y="1494369"/>
                </a:lnTo>
                <a:lnTo>
                  <a:pt x="1542541" y="1542414"/>
                </a:lnTo>
                <a:lnTo>
                  <a:pt x="1541812" y="1590311"/>
                </a:lnTo>
                <a:lnTo>
                  <a:pt x="1539637" y="1637846"/>
                </a:lnTo>
                <a:lnTo>
                  <a:pt x="1536037" y="1684997"/>
                </a:lnTo>
                <a:lnTo>
                  <a:pt x="1531035" y="1731743"/>
                </a:lnTo>
                <a:lnTo>
                  <a:pt x="1524650" y="1778064"/>
                </a:lnTo>
                <a:lnTo>
                  <a:pt x="1516905" y="1823937"/>
                </a:lnTo>
                <a:lnTo>
                  <a:pt x="1507819" y="1869343"/>
                </a:lnTo>
                <a:lnTo>
                  <a:pt x="1497415" y="1914259"/>
                </a:lnTo>
                <a:lnTo>
                  <a:pt x="1485714" y="1958664"/>
                </a:lnTo>
                <a:lnTo>
                  <a:pt x="1472736" y="2002537"/>
                </a:lnTo>
                <a:lnTo>
                  <a:pt x="1458502" y="2045857"/>
                </a:lnTo>
                <a:lnTo>
                  <a:pt x="1443035" y="2088603"/>
                </a:lnTo>
                <a:lnTo>
                  <a:pt x="1426354" y="2130754"/>
                </a:lnTo>
                <a:lnTo>
                  <a:pt x="1408481" y="2172287"/>
                </a:lnTo>
                <a:lnTo>
                  <a:pt x="1389437" y="2213183"/>
                </a:lnTo>
                <a:lnTo>
                  <a:pt x="1369244" y="2253420"/>
                </a:lnTo>
                <a:lnTo>
                  <a:pt x="1347922" y="2292976"/>
                </a:lnTo>
                <a:lnTo>
                  <a:pt x="1325492" y="2331831"/>
                </a:lnTo>
                <a:lnTo>
                  <a:pt x="1301976" y="2369963"/>
                </a:lnTo>
                <a:lnTo>
                  <a:pt x="1277394" y="2407351"/>
                </a:lnTo>
                <a:lnTo>
                  <a:pt x="1251768" y="2443973"/>
                </a:lnTo>
                <a:lnTo>
                  <a:pt x="1225119" y="2479810"/>
                </a:lnTo>
                <a:lnTo>
                  <a:pt x="1197469" y="2514838"/>
                </a:lnTo>
                <a:lnTo>
                  <a:pt x="1168837" y="2549038"/>
                </a:lnTo>
                <a:lnTo>
                  <a:pt x="1139245" y="2582388"/>
                </a:lnTo>
                <a:lnTo>
                  <a:pt x="1108715" y="2614867"/>
                </a:lnTo>
                <a:lnTo>
                  <a:pt x="1077267" y="2646453"/>
                </a:lnTo>
                <a:lnTo>
                  <a:pt x="1044923" y="2677125"/>
                </a:lnTo>
                <a:lnTo>
                  <a:pt x="1011703" y="2706863"/>
                </a:lnTo>
                <a:lnTo>
                  <a:pt x="977630" y="2735645"/>
                </a:lnTo>
                <a:lnTo>
                  <a:pt x="942723" y="2763449"/>
                </a:lnTo>
                <a:lnTo>
                  <a:pt x="907004" y="2790255"/>
                </a:lnTo>
                <a:lnTo>
                  <a:pt x="870494" y="2816041"/>
                </a:lnTo>
                <a:lnTo>
                  <a:pt x="833215" y="2840786"/>
                </a:lnTo>
                <a:lnTo>
                  <a:pt x="795186" y="2864469"/>
                </a:lnTo>
                <a:lnTo>
                  <a:pt x="756431" y="2887068"/>
                </a:lnTo>
                <a:lnTo>
                  <a:pt x="716969" y="2908563"/>
                </a:lnTo>
                <a:lnTo>
                  <a:pt x="676821" y="2928933"/>
                </a:lnTo>
                <a:lnTo>
                  <a:pt x="636010" y="2948155"/>
                </a:lnTo>
                <a:lnTo>
                  <a:pt x="594555" y="2966209"/>
                </a:lnTo>
                <a:lnTo>
                  <a:pt x="552478" y="2983074"/>
                </a:lnTo>
                <a:lnTo>
                  <a:pt x="509801" y="2998728"/>
                </a:lnTo>
                <a:lnTo>
                  <a:pt x="466544" y="3013150"/>
                </a:lnTo>
                <a:lnTo>
                  <a:pt x="422728" y="3026319"/>
                </a:lnTo>
                <a:lnTo>
                  <a:pt x="378374" y="3038214"/>
                </a:lnTo>
                <a:lnTo>
                  <a:pt x="333505" y="3048814"/>
                </a:lnTo>
                <a:lnTo>
                  <a:pt x="288140" y="3058097"/>
                </a:lnTo>
                <a:lnTo>
                  <a:pt x="242300" y="3066042"/>
                </a:lnTo>
                <a:lnTo>
                  <a:pt x="196008" y="3072628"/>
                </a:lnTo>
                <a:lnTo>
                  <a:pt x="149284" y="3077833"/>
                </a:lnTo>
                <a:lnTo>
                  <a:pt x="102149" y="3081638"/>
                </a:lnTo>
                <a:lnTo>
                  <a:pt x="54624" y="3084019"/>
                </a:lnTo>
                <a:lnTo>
                  <a:pt x="6730" y="3084957"/>
                </a:lnTo>
                <a:lnTo>
                  <a:pt x="0" y="1542414"/>
                </a:lnTo>
                <a:lnTo>
                  <a:pt x="0" y="0"/>
                </a:lnTo>
                <a:close/>
              </a:path>
            </a:pathLst>
          </a:custGeom>
          <a:ln w="18287">
            <a:solidFill>
              <a:srgbClr val="FFFFFF"/>
            </a:solidFill>
          </a:ln>
        </p:spPr>
        <p:txBody>
          <a:bodyPr wrap="square" lIns="0" tIns="0" rIns="0" bIns="0" rtlCol="0"/>
          <a:lstStyle/>
          <a:p>
            <a:endParaRPr/>
          </a:p>
        </p:txBody>
      </p:sp>
      <p:sp>
        <p:nvSpPr>
          <p:cNvPr id="9" name="object 6">
            <a:extLst>
              <a:ext uri="{FF2B5EF4-FFF2-40B4-BE49-F238E27FC236}">
                <a16:creationId xmlns:a16="http://schemas.microsoft.com/office/drawing/2014/main" id="{0BFBCD2E-B202-4B94-BD0A-74D3378855C1}"/>
              </a:ext>
            </a:extLst>
          </p:cNvPr>
          <p:cNvSpPr/>
          <p:nvPr/>
        </p:nvSpPr>
        <p:spPr>
          <a:xfrm>
            <a:off x="3935680" y="2873071"/>
            <a:ext cx="1549400" cy="2085975"/>
          </a:xfrm>
          <a:custGeom>
            <a:avLst/>
            <a:gdLst/>
            <a:ahLst/>
            <a:cxnLst/>
            <a:rect l="l" t="t" r="r" b="b"/>
            <a:pathLst>
              <a:path w="1549400" h="2085975">
                <a:moveTo>
                  <a:pt x="98933" y="0"/>
                </a:moveTo>
                <a:lnTo>
                  <a:pt x="81669" y="48225"/>
                </a:lnTo>
                <a:lnTo>
                  <a:pt x="66042" y="96933"/>
                </a:lnTo>
                <a:lnTo>
                  <a:pt x="52057" y="146083"/>
                </a:lnTo>
                <a:lnTo>
                  <a:pt x="39721" y="195633"/>
                </a:lnTo>
                <a:lnTo>
                  <a:pt x="29039" y="245543"/>
                </a:lnTo>
                <a:lnTo>
                  <a:pt x="20017" y="295773"/>
                </a:lnTo>
                <a:lnTo>
                  <a:pt x="12659" y="346281"/>
                </a:lnTo>
                <a:lnTo>
                  <a:pt x="6973" y="397028"/>
                </a:lnTo>
                <a:lnTo>
                  <a:pt x="2964" y="447972"/>
                </a:lnTo>
                <a:lnTo>
                  <a:pt x="638" y="499073"/>
                </a:lnTo>
                <a:lnTo>
                  <a:pt x="0" y="550290"/>
                </a:lnTo>
                <a:lnTo>
                  <a:pt x="948" y="598333"/>
                </a:lnTo>
                <a:lnTo>
                  <a:pt x="3349" y="646003"/>
                </a:lnTo>
                <a:lnTo>
                  <a:pt x="7180" y="693280"/>
                </a:lnTo>
                <a:lnTo>
                  <a:pt x="12420" y="740142"/>
                </a:lnTo>
                <a:lnTo>
                  <a:pt x="19048" y="786568"/>
                </a:lnTo>
                <a:lnTo>
                  <a:pt x="27041" y="832537"/>
                </a:lnTo>
                <a:lnTo>
                  <a:pt x="36380" y="878028"/>
                </a:lnTo>
                <a:lnTo>
                  <a:pt x="47042" y="923018"/>
                </a:lnTo>
                <a:lnTo>
                  <a:pt x="59006" y="967488"/>
                </a:lnTo>
                <a:lnTo>
                  <a:pt x="72251" y="1011416"/>
                </a:lnTo>
                <a:lnTo>
                  <a:pt x="86754" y="1054780"/>
                </a:lnTo>
                <a:lnTo>
                  <a:pt x="102495" y="1097559"/>
                </a:lnTo>
                <a:lnTo>
                  <a:pt x="119453" y="1139733"/>
                </a:lnTo>
                <a:lnTo>
                  <a:pt x="137606" y="1181279"/>
                </a:lnTo>
                <a:lnTo>
                  <a:pt x="156932" y="1222177"/>
                </a:lnTo>
                <a:lnTo>
                  <a:pt x="177410" y="1262405"/>
                </a:lnTo>
                <a:lnTo>
                  <a:pt x="199018" y="1301943"/>
                </a:lnTo>
                <a:lnTo>
                  <a:pt x="221736" y="1340768"/>
                </a:lnTo>
                <a:lnTo>
                  <a:pt x="245542" y="1378860"/>
                </a:lnTo>
                <a:lnTo>
                  <a:pt x="270414" y="1416197"/>
                </a:lnTo>
                <a:lnTo>
                  <a:pt x="296331" y="1452759"/>
                </a:lnTo>
                <a:lnTo>
                  <a:pt x="323271" y="1488523"/>
                </a:lnTo>
                <a:lnTo>
                  <a:pt x="351214" y="1523469"/>
                </a:lnTo>
                <a:lnTo>
                  <a:pt x="380138" y="1557576"/>
                </a:lnTo>
                <a:lnTo>
                  <a:pt x="410020" y="1590822"/>
                </a:lnTo>
                <a:lnTo>
                  <a:pt x="440841" y="1623185"/>
                </a:lnTo>
                <a:lnTo>
                  <a:pt x="472578" y="1654646"/>
                </a:lnTo>
                <a:lnTo>
                  <a:pt x="505210" y="1685182"/>
                </a:lnTo>
                <a:lnTo>
                  <a:pt x="538716" y="1714772"/>
                </a:lnTo>
                <a:lnTo>
                  <a:pt x="573074" y="1743395"/>
                </a:lnTo>
                <a:lnTo>
                  <a:pt x="608263" y="1771029"/>
                </a:lnTo>
                <a:lnTo>
                  <a:pt x="644261" y="1797655"/>
                </a:lnTo>
                <a:lnTo>
                  <a:pt x="681048" y="1823249"/>
                </a:lnTo>
                <a:lnTo>
                  <a:pt x="718601" y="1847792"/>
                </a:lnTo>
                <a:lnTo>
                  <a:pt x="756899" y="1871261"/>
                </a:lnTo>
                <a:lnTo>
                  <a:pt x="795920" y="1893636"/>
                </a:lnTo>
                <a:lnTo>
                  <a:pt x="835644" y="1914895"/>
                </a:lnTo>
                <a:lnTo>
                  <a:pt x="876049" y="1935018"/>
                </a:lnTo>
                <a:lnTo>
                  <a:pt x="917114" y="1953982"/>
                </a:lnTo>
                <a:lnTo>
                  <a:pt x="958817" y="1971766"/>
                </a:lnTo>
                <a:lnTo>
                  <a:pt x="1001136" y="1988350"/>
                </a:lnTo>
                <a:lnTo>
                  <a:pt x="1044050" y="2003712"/>
                </a:lnTo>
                <a:lnTo>
                  <a:pt x="1087539" y="2017831"/>
                </a:lnTo>
                <a:lnTo>
                  <a:pt x="1131580" y="2030686"/>
                </a:lnTo>
                <a:lnTo>
                  <a:pt x="1176151" y="2042255"/>
                </a:lnTo>
                <a:lnTo>
                  <a:pt x="1221233" y="2052517"/>
                </a:lnTo>
                <a:lnTo>
                  <a:pt x="1266802" y="2061451"/>
                </a:lnTo>
                <a:lnTo>
                  <a:pt x="1312839" y="2069035"/>
                </a:lnTo>
                <a:lnTo>
                  <a:pt x="1359320" y="2075249"/>
                </a:lnTo>
                <a:lnTo>
                  <a:pt x="1406226" y="2080071"/>
                </a:lnTo>
                <a:lnTo>
                  <a:pt x="1453534" y="2083481"/>
                </a:lnTo>
                <a:lnTo>
                  <a:pt x="1501224" y="2085455"/>
                </a:lnTo>
                <a:lnTo>
                  <a:pt x="1549273" y="2085974"/>
                </a:lnTo>
                <a:lnTo>
                  <a:pt x="1542542" y="543432"/>
                </a:lnTo>
                <a:lnTo>
                  <a:pt x="98933" y="0"/>
                </a:lnTo>
                <a:close/>
              </a:path>
            </a:pathLst>
          </a:custGeom>
          <a:solidFill>
            <a:srgbClr val="FCC933"/>
          </a:solidFill>
        </p:spPr>
        <p:txBody>
          <a:bodyPr wrap="square" lIns="0" tIns="0" rIns="0" bIns="0" rtlCol="0"/>
          <a:lstStyle/>
          <a:p>
            <a:endParaRPr/>
          </a:p>
        </p:txBody>
      </p:sp>
      <p:sp>
        <p:nvSpPr>
          <p:cNvPr id="10" name="object 7">
            <a:extLst>
              <a:ext uri="{FF2B5EF4-FFF2-40B4-BE49-F238E27FC236}">
                <a16:creationId xmlns:a16="http://schemas.microsoft.com/office/drawing/2014/main" id="{7C96E491-55C9-4BBD-B201-769F731E6F0C}"/>
              </a:ext>
            </a:extLst>
          </p:cNvPr>
          <p:cNvSpPr/>
          <p:nvPr/>
        </p:nvSpPr>
        <p:spPr>
          <a:xfrm>
            <a:off x="3935680" y="2873071"/>
            <a:ext cx="1549400" cy="2085975"/>
          </a:xfrm>
          <a:custGeom>
            <a:avLst/>
            <a:gdLst/>
            <a:ahLst/>
            <a:cxnLst/>
            <a:rect l="l" t="t" r="r" b="b"/>
            <a:pathLst>
              <a:path w="1549400" h="2085975">
                <a:moveTo>
                  <a:pt x="1549273" y="2085974"/>
                </a:moveTo>
                <a:lnTo>
                  <a:pt x="1501224" y="2085455"/>
                </a:lnTo>
                <a:lnTo>
                  <a:pt x="1453534" y="2083481"/>
                </a:lnTo>
                <a:lnTo>
                  <a:pt x="1406226" y="2080071"/>
                </a:lnTo>
                <a:lnTo>
                  <a:pt x="1359320" y="2075249"/>
                </a:lnTo>
                <a:lnTo>
                  <a:pt x="1312839" y="2069035"/>
                </a:lnTo>
                <a:lnTo>
                  <a:pt x="1266802" y="2061451"/>
                </a:lnTo>
                <a:lnTo>
                  <a:pt x="1221233" y="2052517"/>
                </a:lnTo>
                <a:lnTo>
                  <a:pt x="1176151" y="2042255"/>
                </a:lnTo>
                <a:lnTo>
                  <a:pt x="1131580" y="2030686"/>
                </a:lnTo>
                <a:lnTo>
                  <a:pt x="1087539" y="2017831"/>
                </a:lnTo>
                <a:lnTo>
                  <a:pt x="1044050" y="2003712"/>
                </a:lnTo>
                <a:lnTo>
                  <a:pt x="1001136" y="1988350"/>
                </a:lnTo>
                <a:lnTo>
                  <a:pt x="958817" y="1971766"/>
                </a:lnTo>
                <a:lnTo>
                  <a:pt x="917114" y="1953982"/>
                </a:lnTo>
                <a:lnTo>
                  <a:pt x="876049" y="1935018"/>
                </a:lnTo>
                <a:lnTo>
                  <a:pt x="835644" y="1914895"/>
                </a:lnTo>
                <a:lnTo>
                  <a:pt x="795920" y="1893636"/>
                </a:lnTo>
                <a:lnTo>
                  <a:pt x="756899" y="1871261"/>
                </a:lnTo>
                <a:lnTo>
                  <a:pt x="718601" y="1847792"/>
                </a:lnTo>
                <a:lnTo>
                  <a:pt x="681048" y="1823249"/>
                </a:lnTo>
                <a:lnTo>
                  <a:pt x="644261" y="1797655"/>
                </a:lnTo>
                <a:lnTo>
                  <a:pt x="608263" y="1771029"/>
                </a:lnTo>
                <a:lnTo>
                  <a:pt x="573074" y="1743395"/>
                </a:lnTo>
                <a:lnTo>
                  <a:pt x="538716" y="1714772"/>
                </a:lnTo>
                <a:lnTo>
                  <a:pt x="505210" y="1685182"/>
                </a:lnTo>
                <a:lnTo>
                  <a:pt x="472578" y="1654646"/>
                </a:lnTo>
                <a:lnTo>
                  <a:pt x="440841" y="1623185"/>
                </a:lnTo>
                <a:lnTo>
                  <a:pt x="410020" y="1590822"/>
                </a:lnTo>
                <a:lnTo>
                  <a:pt x="380138" y="1557576"/>
                </a:lnTo>
                <a:lnTo>
                  <a:pt x="351214" y="1523469"/>
                </a:lnTo>
                <a:lnTo>
                  <a:pt x="323271" y="1488523"/>
                </a:lnTo>
                <a:lnTo>
                  <a:pt x="296331" y="1452759"/>
                </a:lnTo>
                <a:lnTo>
                  <a:pt x="270414" y="1416197"/>
                </a:lnTo>
                <a:lnTo>
                  <a:pt x="245542" y="1378860"/>
                </a:lnTo>
                <a:lnTo>
                  <a:pt x="221736" y="1340768"/>
                </a:lnTo>
                <a:lnTo>
                  <a:pt x="199018" y="1301943"/>
                </a:lnTo>
                <a:lnTo>
                  <a:pt x="177410" y="1262405"/>
                </a:lnTo>
                <a:lnTo>
                  <a:pt x="156932" y="1222177"/>
                </a:lnTo>
                <a:lnTo>
                  <a:pt x="137606" y="1181279"/>
                </a:lnTo>
                <a:lnTo>
                  <a:pt x="119453" y="1139733"/>
                </a:lnTo>
                <a:lnTo>
                  <a:pt x="102495" y="1097559"/>
                </a:lnTo>
                <a:lnTo>
                  <a:pt x="86754" y="1054780"/>
                </a:lnTo>
                <a:lnTo>
                  <a:pt x="72251" y="1011416"/>
                </a:lnTo>
                <a:lnTo>
                  <a:pt x="59006" y="967488"/>
                </a:lnTo>
                <a:lnTo>
                  <a:pt x="47042" y="923018"/>
                </a:lnTo>
                <a:lnTo>
                  <a:pt x="36380" y="878028"/>
                </a:lnTo>
                <a:lnTo>
                  <a:pt x="27041" y="832537"/>
                </a:lnTo>
                <a:lnTo>
                  <a:pt x="19048" y="786568"/>
                </a:lnTo>
                <a:lnTo>
                  <a:pt x="12420" y="740142"/>
                </a:lnTo>
                <a:lnTo>
                  <a:pt x="7180" y="693280"/>
                </a:lnTo>
                <a:lnTo>
                  <a:pt x="3349" y="646003"/>
                </a:lnTo>
                <a:lnTo>
                  <a:pt x="948" y="598333"/>
                </a:lnTo>
                <a:lnTo>
                  <a:pt x="0" y="550290"/>
                </a:lnTo>
                <a:lnTo>
                  <a:pt x="638" y="499073"/>
                </a:lnTo>
                <a:lnTo>
                  <a:pt x="2964" y="447972"/>
                </a:lnTo>
                <a:lnTo>
                  <a:pt x="6973" y="397028"/>
                </a:lnTo>
                <a:lnTo>
                  <a:pt x="12659" y="346281"/>
                </a:lnTo>
                <a:lnTo>
                  <a:pt x="20017" y="295773"/>
                </a:lnTo>
                <a:lnTo>
                  <a:pt x="29039" y="245543"/>
                </a:lnTo>
                <a:lnTo>
                  <a:pt x="39721" y="195633"/>
                </a:lnTo>
                <a:lnTo>
                  <a:pt x="52057" y="146083"/>
                </a:lnTo>
                <a:lnTo>
                  <a:pt x="66042" y="96933"/>
                </a:lnTo>
                <a:lnTo>
                  <a:pt x="81669" y="48225"/>
                </a:lnTo>
                <a:lnTo>
                  <a:pt x="98933" y="0"/>
                </a:lnTo>
                <a:lnTo>
                  <a:pt x="1542542" y="543432"/>
                </a:lnTo>
                <a:lnTo>
                  <a:pt x="1549273" y="2085974"/>
                </a:lnTo>
                <a:close/>
              </a:path>
            </a:pathLst>
          </a:custGeom>
          <a:ln w="18288">
            <a:solidFill>
              <a:srgbClr val="FFFFFF"/>
            </a:solidFill>
          </a:ln>
        </p:spPr>
        <p:txBody>
          <a:bodyPr wrap="square" lIns="0" tIns="0" rIns="0" bIns="0" rtlCol="0"/>
          <a:lstStyle/>
          <a:p>
            <a:endParaRPr/>
          </a:p>
        </p:txBody>
      </p:sp>
      <p:sp>
        <p:nvSpPr>
          <p:cNvPr id="11" name="object 8">
            <a:extLst>
              <a:ext uri="{FF2B5EF4-FFF2-40B4-BE49-F238E27FC236}">
                <a16:creationId xmlns:a16="http://schemas.microsoft.com/office/drawing/2014/main" id="{024CC0DA-646E-4F94-AFE9-FF41D0521DCB}"/>
              </a:ext>
            </a:extLst>
          </p:cNvPr>
          <p:cNvSpPr/>
          <p:nvPr/>
        </p:nvSpPr>
        <p:spPr>
          <a:xfrm>
            <a:off x="4034612" y="1874088"/>
            <a:ext cx="1443990" cy="1542415"/>
          </a:xfrm>
          <a:custGeom>
            <a:avLst/>
            <a:gdLst/>
            <a:ahLst/>
            <a:cxnLst/>
            <a:rect l="l" t="t" r="r" b="b"/>
            <a:pathLst>
              <a:path w="1443989" h="1542414">
                <a:moveTo>
                  <a:pt x="1443609" y="0"/>
                </a:moveTo>
                <a:lnTo>
                  <a:pt x="1394333" y="781"/>
                </a:lnTo>
                <a:lnTo>
                  <a:pt x="1345352" y="3112"/>
                </a:lnTo>
                <a:lnTo>
                  <a:pt x="1296693" y="6974"/>
                </a:lnTo>
                <a:lnTo>
                  <a:pt x="1248385" y="12346"/>
                </a:lnTo>
                <a:lnTo>
                  <a:pt x="1200457" y="19209"/>
                </a:lnTo>
                <a:lnTo>
                  <a:pt x="1152937" y="27543"/>
                </a:lnTo>
                <a:lnTo>
                  <a:pt x="1105852" y="37329"/>
                </a:lnTo>
                <a:lnTo>
                  <a:pt x="1059233" y="48546"/>
                </a:lnTo>
                <a:lnTo>
                  <a:pt x="1013107" y="61175"/>
                </a:lnTo>
                <a:lnTo>
                  <a:pt x="967503" y="75197"/>
                </a:lnTo>
                <a:lnTo>
                  <a:pt x="922450" y="90591"/>
                </a:lnTo>
                <a:lnTo>
                  <a:pt x="877975" y="107338"/>
                </a:lnTo>
                <a:lnTo>
                  <a:pt x="834107" y="125419"/>
                </a:lnTo>
                <a:lnTo>
                  <a:pt x="790875" y="144813"/>
                </a:lnTo>
                <a:lnTo>
                  <a:pt x="748308" y="165501"/>
                </a:lnTo>
                <a:lnTo>
                  <a:pt x="706433" y="187463"/>
                </a:lnTo>
                <a:lnTo>
                  <a:pt x="665279" y="210680"/>
                </a:lnTo>
                <a:lnTo>
                  <a:pt x="624875" y="235132"/>
                </a:lnTo>
                <a:lnTo>
                  <a:pt x="585249" y="260799"/>
                </a:lnTo>
                <a:lnTo>
                  <a:pt x="546430" y="287661"/>
                </a:lnTo>
                <a:lnTo>
                  <a:pt x="508446" y="315698"/>
                </a:lnTo>
                <a:lnTo>
                  <a:pt x="471325" y="344892"/>
                </a:lnTo>
                <a:lnTo>
                  <a:pt x="435097" y="375223"/>
                </a:lnTo>
                <a:lnTo>
                  <a:pt x="399789" y="406670"/>
                </a:lnTo>
                <a:lnTo>
                  <a:pt x="365430" y="439213"/>
                </a:lnTo>
                <a:lnTo>
                  <a:pt x="332048" y="472835"/>
                </a:lnTo>
                <a:lnTo>
                  <a:pt x="299673" y="507513"/>
                </a:lnTo>
                <a:lnTo>
                  <a:pt x="268332" y="543230"/>
                </a:lnTo>
                <a:lnTo>
                  <a:pt x="238053" y="579965"/>
                </a:lnTo>
                <a:lnTo>
                  <a:pt x="208867" y="617698"/>
                </a:lnTo>
                <a:lnTo>
                  <a:pt x="180800" y="656410"/>
                </a:lnTo>
                <a:lnTo>
                  <a:pt x="153882" y="696082"/>
                </a:lnTo>
                <a:lnTo>
                  <a:pt x="128140" y="736692"/>
                </a:lnTo>
                <a:lnTo>
                  <a:pt x="103604" y="778223"/>
                </a:lnTo>
                <a:lnTo>
                  <a:pt x="80301" y="820653"/>
                </a:lnTo>
                <a:lnTo>
                  <a:pt x="58261" y="863964"/>
                </a:lnTo>
                <a:lnTo>
                  <a:pt x="37512" y="908135"/>
                </a:lnTo>
                <a:lnTo>
                  <a:pt x="18082" y="953148"/>
                </a:lnTo>
                <a:lnTo>
                  <a:pt x="0" y="998982"/>
                </a:lnTo>
                <a:lnTo>
                  <a:pt x="1443609" y="1542414"/>
                </a:lnTo>
                <a:lnTo>
                  <a:pt x="1443609" y="0"/>
                </a:lnTo>
                <a:close/>
              </a:path>
            </a:pathLst>
          </a:custGeom>
          <a:solidFill>
            <a:srgbClr val="7E7E7E"/>
          </a:solidFill>
        </p:spPr>
        <p:txBody>
          <a:bodyPr wrap="square" lIns="0" tIns="0" rIns="0" bIns="0" rtlCol="0"/>
          <a:lstStyle/>
          <a:p>
            <a:endParaRPr/>
          </a:p>
        </p:txBody>
      </p:sp>
      <p:sp>
        <p:nvSpPr>
          <p:cNvPr id="12" name="object 9">
            <a:extLst>
              <a:ext uri="{FF2B5EF4-FFF2-40B4-BE49-F238E27FC236}">
                <a16:creationId xmlns:a16="http://schemas.microsoft.com/office/drawing/2014/main" id="{F1590626-7DF3-46AD-A617-71BA5F494F63}"/>
              </a:ext>
            </a:extLst>
          </p:cNvPr>
          <p:cNvSpPr/>
          <p:nvPr/>
        </p:nvSpPr>
        <p:spPr>
          <a:xfrm>
            <a:off x="4034612" y="1874088"/>
            <a:ext cx="1443990" cy="1542415"/>
          </a:xfrm>
          <a:custGeom>
            <a:avLst/>
            <a:gdLst/>
            <a:ahLst/>
            <a:cxnLst/>
            <a:rect l="l" t="t" r="r" b="b"/>
            <a:pathLst>
              <a:path w="1443989" h="1542414">
                <a:moveTo>
                  <a:pt x="0" y="998982"/>
                </a:moveTo>
                <a:lnTo>
                  <a:pt x="18082" y="953148"/>
                </a:lnTo>
                <a:lnTo>
                  <a:pt x="37512" y="908135"/>
                </a:lnTo>
                <a:lnTo>
                  <a:pt x="58261" y="863964"/>
                </a:lnTo>
                <a:lnTo>
                  <a:pt x="80301" y="820653"/>
                </a:lnTo>
                <a:lnTo>
                  <a:pt x="103604" y="778223"/>
                </a:lnTo>
                <a:lnTo>
                  <a:pt x="128140" y="736692"/>
                </a:lnTo>
                <a:lnTo>
                  <a:pt x="153882" y="696082"/>
                </a:lnTo>
                <a:lnTo>
                  <a:pt x="180800" y="656410"/>
                </a:lnTo>
                <a:lnTo>
                  <a:pt x="208867" y="617698"/>
                </a:lnTo>
                <a:lnTo>
                  <a:pt x="238053" y="579965"/>
                </a:lnTo>
                <a:lnTo>
                  <a:pt x="268332" y="543230"/>
                </a:lnTo>
                <a:lnTo>
                  <a:pt x="299673" y="507513"/>
                </a:lnTo>
                <a:lnTo>
                  <a:pt x="332048" y="472835"/>
                </a:lnTo>
                <a:lnTo>
                  <a:pt x="365430" y="439213"/>
                </a:lnTo>
                <a:lnTo>
                  <a:pt x="399789" y="406670"/>
                </a:lnTo>
                <a:lnTo>
                  <a:pt x="435097" y="375223"/>
                </a:lnTo>
                <a:lnTo>
                  <a:pt x="471325" y="344892"/>
                </a:lnTo>
                <a:lnTo>
                  <a:pt x="508446" y="315698"/>
                </a:lnTo>
                <a:lnTo>
                  <a:pt x="546430" y="287661"/>
                </a:lnTo>
                <a:lnTo>
                  <a:pt x="585249" y="260799"/>
                </a:lnTo>
                <a:lnTo>
                  <a:pt x="624875" y="235132"/>
                </a:lnTo>
                <a:lnTo>
                  <a:pt x="665279" y="210680"/>
                </a:lnTo>
                <a:lnTo>
                  <a:pt x="706433" y="187463"/>
                </a:lnTo>
                <a:lnTo>
                  <a:pt x="748308" y="165501"/>
                </a:lnTo>
                <a:lnTo>
                  <a:pt x="790875" y="144813"/>
                </a:lnTo>
                <a:lnTo>
                  <a:pt x="834107" y="125419"/>
                </a:lnTo>
                <a:lnTo>
                  <a:pt x="877975" y="107338"/>
                </a:lnTo>
                <a:lnTo>
                  <a:pt x="922450" y="90591"/>
                </a:lnTo>
                <a:lnTo>
                  <a:pt x="967503" y="75197"/>
                </a:lnTo>
                <a:lnTo>
                  <a:pt x="1013107" y="61175"/>
                </a:lnTo>
                <a:lnTo>
                  <a:pt x="1059233" y="48546"/>
                </a:lnTo>
                <a:lnTo>
                  <a:pt x="1105852" y="37329"/>
                </a:lnTo>
                <a:lnTo>
                  <a:pt x="1152937" y="27543"/>
                </a:lnTo>
                <a:lnTo>
                  <a:pt x="1200457" y="19209"/>
                </a:lnTo>
                <a:lnTo>
                  <a:pt x="1248385" y="12346"/>
                </a:lnTo>
                <a:lnTo>
                  <a:pt x="1296693" y="6974"/>
                </a:lnTo>
                <a:lnTo>
                  <a:pt x="1345352" y="3112"/>
                </a:lnTo>
                <a:lnTo>
                  <a:pt x="1394333" y="781"/>
                </a:lnTo>
                <a:lnTo>
                  <a:pt x="1443609" y="0"/>
                </a:lnTo>
                <a:lnTo>
                  <a:pt x="1443609" y="1542414"/>
                </a:lnTo>
                <a:lnTo>
                  <a:pt x="0" y="998982"/>
                </a:lnTo>
                <a:close/>
              </a:path>
            </a:pathLst>
          </a:custGeom>
          <a:ln w="18287">
            <a:solidFill>
              <a:srgbClr val="FFFFFF"/>
            </a:solidFill>
          </a:ln>
        </p:spPr>
        <p:txBody>
          <a:bodyPr wrap="square" lIns="0" tIns="0" rIns="0" bIns="0" rtlCol="0"/>
          <a:lstStyle/>
          <a:p>
            <a:endParaRPr/>
          </a:p>
        </p:txBody>
      </p:sp>
      <p:sp>
        <p:nvSpPr>
          <p:cNvPr id="13" name="object 10">
            <a:extLst>
              <a:ext uri="{FF2B5EF4-FFF2-40B4-BE49-F238E27FC236}">
                <a16:creationId xmlns:a16="http://schemas.microsoft.com/office/drawing/2014/main" id="{F74FD37B-28B2-4FED-AE79-BD0E8638A1E3}"/>
              </a:ext>
            </a:extLst>
          </p:cNvPr>
          <p:cNvSpPr/>
          <p:nvPr/>
        </p:nvSpPr>
        <p:spPr>
          <a:xfrm>
            <a:off x="7022033" y="3117546"/>
            <a:ext cx="161925" cy="295910"/>
          </a:xfrm>
          <a:custGeom>
            <a:avLst/>
            <a:gdLst/>
            <a:ahLst/>
            <a:cxnLst/>
            <a:rect l="l" t="t" r="r" b="b"/>
            <a:pathLst>
              <a:path w="161925" h="295910">
                <a:moveTo>
                  <a:pt x="0" y="295655"/>
                </a:moveTo>
                <a:lnTo>
                  <a:pt x="103632" y="0"/>
                </a:lnTo>
                <a:lnTo>
                  <a:pt x="161544" y="0"/>
                </a:lnTo>
              </a:path>
            </a:pathLst>
          </a:custGeom>
          <a:ln w="9144">
            <a:solidFill>
              <a:srgbClr val="96AFD3"/>
            </a:solidFill>
          </a:ln>
        </p:spPr>
        <p:txBody>
          <a:bodyPr wrap="square" lIns="0" tIns="0" rIns="0" bIns="0" rtlCol="0"/>
          <a:lstStyle/>
          <a:p>
            <a:endParaRPr/>
          </a:p>
        </p:txBody>
      </p:sp>
      <p:sp>
        <p:nvSpPr>
          <p:cNvPr id="14" name="object 11">
            <a:extLst>
              <a:ext uri="{FF2B5EF4-FFF2-40B4-BE49-F238E27FC236}">
                <a16:creationId xmlns:a16="http://schemas.microsoft.com/office/drawing/2014/main" id="{FB8F6A13-09B4-45DC-9340-D450F290BCAA}"/>
              </a:ext>
            </a:extLst>
          </p:cNvPr>
          <p:cNvSpPr/>
          <p:nvPr/>
        </p:nvSpPr>
        <p:spPr>
          <a:xfrm>
            <a:off x="4025849" y="4297122"/>
            <a:ext cx="186055" cy="182880"/>
          </a:xfrm>
          <a:custGeom>
            <a:avLst/>
            <a:gdLst/>
            <a:ahLst/>
            <a:cxnLst/>
            <a:rect l="l" t="t" r="r" b="b"/>
            <a:pathLst>
              <a:path w="186054" h="182879">
                <a:moveTo>
                  <a:pt x="185927" y="0"/>
                </a:moveTo>
                <a:lnTo>
                  <a:pt x="57912" y="182879"/>
                </a:lnTo>
                <a:lnTo>
                  <a:pt x="0" y="182879"/>
                </a:lnTo>
              </a:path>
            </a:pathLst>
          </a:custGeom>
          <a:ln w="9144">
            <a:solidFill>
              <a:srgbClr val="96AFD3"/>
            </a:solidFill>
          </a:ln>
        </p:spPr>
        <p:txBody>
          <a:bodyPr wrap="square" lIns="0" tIns="0" rIns="0" bIns="0" rtlCol="0"/>
          <a:lstStyle/>
          <a:p>
            <a:endParaRPr/>
          </a:p>
        </p:txBody>
      </p:sp>
      <p:sp>
        <p:nvSpPr>
          <p:cNvPr id="15" name="object 12">
            <a:extLst>
              <a:ext uri="{FF2B5EF4-FFF2-40B4-BE49-F238E27FC236}">
                <a16:creationId xmlns:a16="http://schemas.microsoft.com/office/drawing/2014/main" id="{678650B5-E742-4216-9F9F-16D7CA755EFD}"/>
              </a:ext>
            </a:extLst>
          </p:cNvPr>
          <p:cNvSpPr/>
          <p:nvPr/>
        </p:nvSpPr>
        <p:spPr>
          <a:xfrm>
            <a:off x="4489146" y="1959306"/>
            <a:ext cx="109855" cy="189230"/>
          </a:xfrm>
          <a:custGeom>
            <a:avLst/>
            <a:gdLst/>
            <a:ahLst/>
            <a:cxnLst/>
            <a:rect l="l" t="t" r="r" b="b"/>
            <a:pathLst>
              <a:path w="109854" h="189230">
                <a:moveTo>
                  <a:pt x="109727" y="188975"/>
                </a:moveTo>
                <a:lnTo>
                  <a:pt x="57911" y="0"/>
                </a:lnTo>
                <a:lnTo>
                  <a:pt x="0" y="0"/>
                </a:lnTo>
              </a:path>
            </a:pathLst>
          </a:custGeom>
          <a:ln w="9144">
            <a:solidFill>
              <a:srgbClr val="96AFD3"/>
            </a:solidFill>
          </a:ln>
        </p:spPr>
        <p:txBody>
          <a:bodyPr wrap="square" lIns="0" tIns="0" rIns="0" bIns="0" rtlCol="0"/>
          <a:lstStyle/>
          <a:p>
            <a:endParaRPr/>
          </a:p>
        </p:txBody>
      </p:sp>
      <p:sp>
        <p:nvSpPr>
          <p:cNvPr id="16" name="object 13">
            <a:extLst>
              <a:ext uri="{FF2B5EF4-FFF2-40B4-BE49-F238E27FC236}">
                <a16:creationId xmlns:a16="http://schemas.microsoft.com/office/drawing/2014/main" id="{FEA217DE-A385-4429-966F-67A54C8D7FC4}"/>
              </a:ext>
            </a:extLst>
          </p:cNvPr>
          <p:cNvSpPr txBox="1"/>
          <p:nvPr/>
        </p:nvSpPr>
        <p:spPr>
          <a:xfrm>
            <a:off x="7195008" y="2970987"/>
            <a:ext cx="474345" cy="175048"/>
          </a:xfrm>
          <a:prstGeom prst="rect">
            <a:avLst/>
          </a:prstGeom>
        </p:spPr>
        <p:txBody>
          <a:bodyPr vert="horz" wrap="square" lIns="0" tIns="13335" rIns="0" bIns="0" rtlCol="0">
            <a:spAutoFit/>
          </a:bodyPr>
          <a:lstStyle/>
          <a:p>
            <a:pPr marL="12700">
              <a:lnSpc>
                <a:spcPct val="100000"/>
              </a:lnSpc>
              <a:spcBef>
                <a:spcPts val="105"/>
              </a:spcBef>
            </a:pPr>
            <a:r>
              <a:rPr sz="1050" b="1" spc="-15" dirty="0">
                <a:solidFill>
                  <a:srgbClr val="3B3B3B"/>
                </a:solidFill>
                <a:latin typeface="Arial"/>
                <a:cs typeface="Arial"/>
              </a:rPr>
              <a:t>49</a:t>
            </a:r>
            <a:r>
              <a:rPr sz="1050" b="1" spc="-10" dirty="0">
                <a:solidFill>
                  <a:srgbClr val="3B3B3B"/>
                </a:solidFill>
                <a:latin typeface="Arial"/>
                <a:cs typeface="Arial"/>
              </a:rPr>
              <a:t>.</a:t>
            </a:r>
            <a:r>
              <a:rPr sz="1050" b="1" spc="-15" dirty="0">
                <a:solidFill>
                  <a:srgbClr val="3B3B3B"/>
                </a:solidFill>
                <a:latin typeface="Arial"/>
                <a:cs typeface="Arial"/>
              </a:rPr>
              <a:t>9</a:t>
            </a:r>
            <a:r>
              <a:rPr sz="1050" b="1" spc="-10" dirty="0">
                <a:solidFill>
                  <a:srgbClr val="3B3B3B"/>
                </a:solidFill>
                <a:latin typeface="Arial"/>
                <a:cs typeface="Arial"/>
              </a:rPr>
              <a:t>3</a:t>
            </a:r>
            <a:r>
              <a:rPr sz="1050" b="1" spc="5" dirty="0">
                <a:solidFill>
                  <a:srgbClr val="3B3B3B"/>
                </a:solidFill>
                <a:latin typeface="Arial"/>
                <a:cs typeface="Arial"/>
              </a:rPr>
              <a:t>%</a:t>
            </a:r>
            <a:endParaRPr sz="1050" dirty="0">
              <a:solidFill>
                <a:srgbClr val="3B3B3B"/>
              </a:solidFill>
              <a:latin typeface="Arial"/>
              <a:cs typeface="Arial"/>
            </a:endParaRPr>
          </a:p>
        </p:txBody>
      </p:sp>
      <p:sp>
        <p:nvSpPr>
          <p:cNvPr id="17" name="object 14">
            <a:extLst>
              <a:ext uri="{FF2B5EF4-FFF2-40B4-BE49-F238E27FC236}">
                <a16:creationId xmlns:a16="http://schemas.microsoft.com/office/drawing/2014/main" id="{A3CEB16D-87C5-44B7-BFC6-000575AFA5EB}"/>
              </a:ext>
            </a:extLst>
          </p:cNvPr>
          <p:cNvSpPr txBox="1"/>
          <p:nvPr/>
        </p:nvSpPr>
        <p:spPr>
          <a:xfrm>
            <a:off x="3619957" y="4335984"/>
            <a:ext cx="400685" cy="175048"/>
          </a:xfrm>
          <a:prstGeom prst="rect">
            <a:avLst/>
          </a:prstGeom>
        </p:spPr>
        <p:txBody>
          <a:bodyPr vert="horz" wrap="square" lIns="0" tIns="13335" rIns="0" bIns="0" rtlCol="0">
            <a:spAutoFit/>
          </a:bodyPr>
          <a:lstStyle/>
          <a:p>
            <a:pPr marL="12700">
              <a:lnSpc>
                <a:spcPct val="100000"/>
              </a:lnSpc>
              <a:spcBef>
                <a:spcPts val="105"/>
              </a:spcBef>
            </a:pPr>
            <a:r>
              <a:rPr sz="1050" b="1" spc="-15" dirty="0">
                <a:solidFill>
                  <a:srgbClr val="3B3B3B"/>
                </a:solidFill>
                <a:latin typeface="Arial"/>
                <a:cs typeface="Arial"/>
              </a:rPr>
              <a:t>30</a:t>
            </a:r>
            <a:r>
              <a:rPr sz="1050" b="1" spc="-10" dirty="0">
                <a:solidFill>
                  <a:srgbClr val="3B3B3B"/>
                </a:solidFill>
                <a:latin typeface="Arial"/>
                <a:cs typeface="Arial"/>
              </a:rPr>
              <a:t>.</a:t>
            </a:r>
            <a:r>
              <a:rPr sz="1050" b="1" spc="-15" dirty="0">
                <a:solidFill>
                  <a:srgbClr val="3B3B3B"/>
                </a:solidFill>
                <a:latin typeface="Arial"/>
                <a:cs typeface="Arial"/>
              </a:rPr>
              <a:t>8</a:t>
            </a:r>
            <a:r>
              <a:rPr sz="1050" b="1" spc="5" dirty="0">
                <a:solidFill>
                  <a:srgbClr val="3B3B3B"/>
                </a:solidFill>
                <a:latin typeface="Arial"/>
                <a:cs typeface="Arial"/>
              </a:rPr>
              <a:t>%</a:t>
            </a:r>
            <a:endParaRPr sz="1050">
              <a:solidFill>
                <a:srgbClr val="3B3B3B"/>
              </a:solidFill>
              <a:latin typeface="Arial"/>
              <a:cs typeface="Arial"/>
            </a:endParaRPr>
          </a:p>
        </p:txBody>
      </p:sp>
      <p:sp>
        <p:nvSpPr>
          <p:cNvPr id="18" name="object 15">
            <a:extLst>
              <a:ext uri="{FF2B5EF4-FFF2-40B4-BE49-F238E27FC236}">
                <a16:creationId xmlns:a16="http://schemas.microsoft.com/office/drawing/2014/main" id="{0FC3D2CF-F305-41B6-8AC6-9FCB52342125}"/>
              </a:ext>
            </a:extLst>
          </p:cNvPr>
          <p:cNvSpPr txBox="1"/>
          <p:nvPr/>
        </p:nvSpPr>
        <p:spPr>
          <a:xfrm>
            <a:off x="4008578" y="1814272"/>
            <a:ext cx="474345" cy="175048"/>
          </a:xfrm>
          <a:prstGeom prst="rect">
            <a:avLst/>
          </a:prstGeom>
        </p:spPr>
        <p:txBody>
          <a:bodyPr vert="horz" wrap="square" lIns="0" tIns="13335" rIns="0" bIns="0" rtlCol="0">
            <a:spAutoFit/>
          </a:bodyPr>
          <a:lstStyle/>
          <a:p>
            <a:pPr marL="12700">
              <a:lnSpc>
                <a:spcPct val="100000"/>
              </a:lnSpc>
              <a:spcBef>
                <a:spcPts val="105"/>
              </a:spcBef>
            </a:pPr>
            <a:r>
              <a:rPr sz="1050" b="1" spc="-15" dirty="0">
                <a:solidFill>
                  <a:srgbClr val="3B3B3B"/>
                </a:solidFill>
                <a:latin typeface="Arial"/>
                <a:cs typeface="Arial"/>
              </a:rPr>
              <a:t>19</a:t>
            </a:r>
            <a:r>
              <a:rPr sz="1050" b="1" spc="-10" dirty="0">
                <a:solidFill>
                  <a:srgbClr val="3B3B3B"/>
                </a:solidFill>
                <a:latin typeface="Arial"/>
                <a:cs typeface="Arial"/>
              </a:rPr>
              <a:t>.</a:t>
            </a:r>
            <a:r>
              <a:rPr sz="1050" b="1" spc="-15" dirty="0">
                <a:solidFill>
                  <a:srgbClr val="3B3B3B"/>
                </a:solidFill>
                <a:latin typeface="Arial"/>
                <a:cs typeface="Arial"/>
              </a:rPr>
              <a:t>2</a:t>
            </a:r>
            <a:r>
              <a:rPr sz="1050" b="1" spc="-10" dirty="0">
                <a:solidFill>
                  <a:srgbClr val="3B3B3B"/>
                </a:solidFill>
                <a:latin typeface="Arial"/>
                <a:cs typeface="Arial"/>
              </a:rPr>
              <a:t>7</a:t>
            </a:r>
            <a:r>
              <a:rPr sz="1050" b="1" spc="5" dirty="0">
                <a:solidFill>
                  <a:srgbClr val="3B3B3B"/>
                </a:solidFill>
                <a:latin typeface="Arial"/>
                <a:cs typeface="Arial"/>
              </a:rPr>
              <a:t>%</a:t>
            </a:r>
            <a:endParaRPr sz="1050" dirty="0">
              <a:solidFill>
                <a:srgbClr val="3B3B3B"/>
              </a:solidFill>
              <a:latin typeface="Arial"/>
              <a:cs typeface="Arial"/>
            </a:endParaRPr>
          </a:p>
        </p:txBody>
      </p:sp>
      <p:sp>
        <p:nvSpPr>
          <p:cNvPr id="19" name="object 16">
            <a:extLst>
              <a:ext uri="{FF2B5EF4-FFF2-40B4-BE49-F238E27FC236}">
                <a16:creationId xmlns:a16="http://schemas.microsoft.com/office/drawing/2014/main" id="{82117579-2786-45F1-96DC-A88A998E8269}"/>
              </a:ext>
            </a:extLst>
          </p:cNvPr>
          <p:cNvSpPr/>
          <p:nvPr/>
        </p:nvSpPr>
        <p:spPr>
          <a:xfrm>
            <a:off x="8431733" y="2482037"/>
            <a:ext cx="79375" cy="79375"/>
          </a:xfrm>
          <a:custGeom>
            <a:avLst/>
            <a:gdLst/>
            <a:ahLst/>
            <a:cxnLst/>
            <a:rect l="l" t="t" r="r" b="b"/>
            <a:pathLst>
              <a:path w="79375" h="79375">
                <a:moveTo>
                  <a:pt x="0" y="79248"/>
                </a:moveTo>
                <a:lnTo>
                  <a:pt x="79248" y="79248"/>
                </a:lnTo>
                <a:lnTo>
                  <a:pt x="79248" y="0"/>
                </a:lnTo>
                <a:lnTo>
                  <a:pt x="0" y="0"/>
                </a:lnTo>
                <a:lnTo>
                  <a:pt x="0" y="79248"/>
                </a:lnTo>
                <a:close/>
              </a:path>
            </a:pathLst>
          </a:custGeom>
          <a:solidFill>
            <a:srgbClr val="304D77"/>
          </a:solidFill>
        </p:spPr>
        <p:txBody>
          <a:bodyPr wrap="square" lIns="0" tIns="0" rIns="0" bIns="0" rtlCol="0"/>
          <a:lstStyle/>
          <a:p>
            <a:endParaRPr/>
          </a:p>
        </p:txBody>
      </p:sp>
      <p:sp>
        <p:nvSpPr>
          <p:cNvPr id="20" name="object 17">
            <a:extLst>
              <a:ext uri="{FF2B5EF4-FFF2-40B4-BE49-F238E27FC236}">
                <a16:creationId xmlns:a16="http://schemas.microsoft.com/office/drawing/2014/main" id="{D3BB8B05-3739-4E6E-9F58-D94BDCC70D0B}"/>
              </a:ext>
            </a:extLst>
          </p:cNvPr>
          <p:cNvSpPr/>
          <p:nvPr/>
        </p:nvSpPr>
        <p:spPr>
          <a:xfrm>
            <a:off x="8431733" y="2482037"/>
            <a:ext cx="79375" cy="79375"/>
          </a:xfrm>
          <a:custGeom>
            <a:avLst/>
            <a:gdLst/>
            <a:ahLst/>
            <a:cxnLst/>
            <a:rect l="l" t="t" r="r" b="b"/>
            <a:pathLst>
              <a:path w="79375" h="79375">
                <a:moveTo>
                  <a:pt x="0" y="79248"/>
                </a:moveTo>
                <a:lnTo>
                  <a:pt x="79248" y="79248"/>
                </a:lnTo>
                <a:lnTo>
                  <a:pt x="79248" y="0"/>
                </a:lnTo>
                <a:lnTo>
                  <a:pt x="0" y="0"/>
                </a:lnTo>
                <a:lnTo>
                  <a:pt x="0" y="79248"/>
                </a:lnTo>
                <a:close/>
              </a:path>
            </a:pathLst>
          </a:custGeom>
          <a:ln w="18288">
            <a:solidFill>
              <a:srgbClr val="FFFFFF"/>
            </a:solidFill>
          </a:ln>
        </p:spPr>
        <p:txBody>
          <a:bodyPr wrap="square" lIns="0" tIns="0" rIns="0" bIns="0" rtlCol="0"/>
          <a:lstStyle/>
          <a:p>
            <a:endParaRPr/>
          </a:p>
        </p:txBody>
      </p:sp>
      <p:sp>
        <p:nvSpPr>
          <p:cNvPr id="21" name="object 18">
            <a:extLst>
              <a:ext uri="{FF2B5EF4-FFF2-40B4-BE49-F238E27FC236}">
                <a16:creationId xmlns:a16="http://schemas.microsoft.com/office/drawing/2014/main" id="{4F260A54-799A-46A3-B5AB-AC554B0ACF96}"/>
              </a:ext>
            </a:extLst>
          </p:cNvPr>
          <p:cNvSpPr txBox="1"/>
          <p:nvPr/>
        </p:nvSpPr>
        <p:spPr>
          <a:xfrm>
            <a:off x="8533080" y="2404771"/>
            <a:ext cx="1895475" cy="197490"/>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3B3B3B"/>
                </a:solidFill>
                <a:latin typeface="Arial"/>
                <a:cs typeface="Arial"/>
              </a:rPr>
              <a:t>1. While </a:t>
            </a:r>
            <a:r>
              <a:rPr sz="1200" spc="-10" dirty="0">
                <a:solidFill>
                  <a:srgbClr val="3B3B3B"/>
                </a:solidFill>
                <a:latin typeface="Arial"/>
                <a:cs typeface="Arial"/>
              </a:rPr>
              <a:t>or </a:t>
            </a:r>
            <a:r>
              <a:rPr sz="1200" spc="-5" dirty="0">
                <a:solidFill>
                  <a:srgbClr val="3B3B3B"/>
                </a:solidFill>
                <a:latin typeface="Arial"/>
                <a:cs typeface="Arial"/>
              </a:rPr>
              <a:t>after</a:t>
            </a:r>
            <a:r>
              <a:rPr sz="1200" spc="-40" dirty="0">
                <a:solidFill>
                  <a:srgbClr val="3B3B3B"/>
                </a:solidFill>
                <a:latin typeface="Arial"/>
                <a:cs typeface="Arial"/>
              </a:rPr>
              <a:t> </a:t>
            </a:r>
            <a:r>
              <a:rPr sz="1200" spc="-5" dirty="0">
                <a:solidFill>
                  <a:srgbClr val="3B3B3B"/>
                </a:solidFill>
                <a:latin typeface="Arial"/>
                <a:cs typeface="Arial"/>
              </a:rPr>
              <a:t>terminating</a:t>
            </a:r>
            <a:endParaRPr sz="1200" dirty="0">
              <a:solidFill>
                <a:srgbClr val="3B3B3B"/>
              </a:solidFill>
              <a:latin typeface="Arial"/>
              <a:cs typeface="Arial"/>
            </a:endParaRPr>
          </a:p>
        </p:txBody>
      </p:sp>
      <p:sp>
        <p:nvSpPr>
          <p:cNvPr id="22" name="object 19">
            <a:extLst>
              <a:ext uri="{FF2B5EF4-FFF2-40B4-BE49-F238E27FC236}">
                <a16:creationId xmlns:a16="http://schemas.microsoft.com/office/drawing/2014/main" id="{876B53FC-5DA9-4AE4-A4B2-F4E17F6C4B94}"/>
              </a:ext>
            </a:extLst>
          </p:cNvPr>
          <p:cNvSpPr/>
          <p:nvPr/>
        </p:nvSpPr>
        <p:spPr>
          <a:xfrm>
            <a:off x="8431733" y="3277566"/>
            <a:ext cx="79375" cy="76200"/>
          </a:xfrm>
          <a:custGeom>
            <a:avLst/>
            <a:gdLst/>
            <a:ahLst/>
            <a:cxnLst/>
            <a:rect l="l" t="t" r="r" b="b"/>
            <a:pathLst>
              <a:path w="79375" h="76200">
                <a:moveTo>
                  <a:pt x="0" y="76200"/>
                </a:moveTo>
                <a:lnTo>
                  <a:pt x="79248" y="76200"/>
                </a:lnTo>
                <a:lnTo>
                  <a:pt x="79248" y="0"/>
                </a:lnTo>
                <a:lnTo>
                  <a:pt x="0" y="0"/>
                </a:lnTo>
                <a:lnTo>
                  <a:pt x="0" y="76200"/>
                </a:lnTo>
                <a:close/>
              </a:path>
            </a:pathLst>
          </a:custGeom>
          <a:solidFill>
            <a:srgbClr val="FCC933"/>
          </a:solidFill>
        </p:spPr>
        <p:txBody>
          <a:bodyPr wrap="square" lIns="0" tIns="0" rIns="0" bIns="0" rtlCol="0"/>
          <a:lstStyle/>
          <a:p>
            <a:endParaRPr/>
          </a:p>
        </p:txBody>
      </p:sp>
      <p:sp>
        <p:nvSpPr>
          <p:cNvPr id="23" name="object 20">
            <a:extLst>
              <a:ext uri="{FF2B5EF4-FFF2-40B4-BE49-F238E27FC236}">
                <a16:creationId xmlns:a16="http://schemas.microsoft.com/office/drawing/2014/main" id="{F07BD372-F49D-43D2-A34A-332C94043198}"/>
              </a:ext>
            </a:extLst>
          </p:cNvPr>
          <p:cNvSpPr/>
          <p:nvPr/>
        </p:nvSpPr>
        <p:spPr>
          <a:xfrm>
            <a:off x="8431733" y="3277566"/>
            <a:ext cx="79375" cy="76200"/>
          </a:xfrm>
          <a:custGeom>
            <a:avLst/>
            <a:gdLst/>
            <a:ahLst/>
            <a:cxnLst/>
            <a:rect l="l" t="t" r="r" b="b"/>
            <a:pathLst>
              <a:path w="79375" h="76200">
                <a:moveTo>
                  <a:pt x="0" y="76200"/>
                </a:moveTo>
                <a:lnTo>
                  <a:pt x="79248" y="76200"/>
                </a:lnTo>
                <a:lnTo>
                  <a:pt x="79248" y="0"/>
                </a:lnTo>
                <a:lnTo>
                  <a:pt x="0" y="0"/>
                </a:lnTo>
                <a:lnTo>
                  <a:pt x="0" y="76200"/>
                </a:lnTo>
                <a:close/>
              </a:path>
            </a:pathLst>
          </a:custGeom>
          <a:ln w="18288">
            <a:solidFill>
              <a:srgbClr val="FFFFFF"/>
            </a:solidFill>
          </a:ln>
        </p:spPr>
        <p:txBody>
          <a:bodyPr wrap="square" lIns="0" tIns="0" rIns="0" bIns="0" rtlCol="0"/>
          <a:lstStyle/>
          <a:p>
            <a:endParaRPr/>
          </a:p>
        </p:txBody>
      </p:sp>
      <p:sp>
        <p:nvSpPr>
          <p:cNvPr id="24" name="object 21">
            <a:extLst>
              <a:ext uri="{FF2B5EF4-FFF2-40B4-BE49-F238E27FC236}">
                <a16:creationId xmlns:a16="http://schemas.microsoft.com/office/drawing/2014/main" id="{37015CD4-3F12-411E-931C-68F4D243D7B8}"/>
              </a:ext>
            </a:extLst>
          </p:cNvPr>
          <p:cNvSpPr txBox="1"/>
          <p:nvPr/>
        </p:nvSpPr>
        <p:spPr>
          <a:xfrm>
            <a:off x="8533080" y="3199334"/>
            <a:ext cx="643255" cy="197490"/>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3B3B3B"/>
                </a:solidFill>
                <a:latin typeface="Arial"/>
                <a:cs typeface="Arial"/>
              </a:rPr>
              <a:t>2. On</a:t>
            </a:r>
            <a:r>
              <a:rPr sz="1200" spc="-95" dirty="0">
                <a:solidFill>
                  <a:srgbClr val="3B3B3B"/>
                </a:solidFill>
                <a:latin typeface="Arial"/>
                <a:cs typeface="Arial"/>
              </a:rPr>
              <a:t> </a:t>
            </a:r>
            <a:r>
              <a:rPr sz="1200" spc="-5" dirty="0">
                <a:solidFill>
                  <a:srgbClr val="3B3B3B"/>
                </a:solidFill>
                <a:latin typeface="Arial"/>
                <a:cs typeface="Arial"/>
              </a:rPr>
              <a:t>job</a:t>
            </a:r>
            <a:endParaRPr sz="1200" dirty="0">
              <a:solidFill>
                <a:srgbClr val="3B3B3B"/>
              </a:solidFill>
              <a:latin typeface="Arial"/>
              <a:cs typeface="Arial"/>
            </a:endParaRPr>
          </a:p>
        </p:txBody>
      </p:sp>
      <p:sp>
        <p:nvSpPr>
          <p:cNvPr id="25" name="object 22">
            <a:extLst>
              <a:ext uri="{FF2B5EF4-FFF2-40B4-BE49-F238E27FC236}">
                <a16:creationId xmlns:a16="http://schemas.microsoft.com/office/drawing/2014/main" id="{47381378-4D64-4383-91D5-3E20DFB2B538}"/>
              </a:ext>
            </a:extLst>
          </p:cNvPr>
          <p:cNvSpPr/>
          <p:nvPr/>
        </p:nvSpPr>
        <p:spPr>
          <a:xfrm>
            <a:off x="8431733" y="4070046"/>
            <a:ext cx="79375" cy="76200"/>
          </a:xfrm>
          <a:custGeom>
            <a:avLst/>
            <a:gdLst/>
            <a:ahLst/>
            <a:cxnLst/>
            <a:rect l="l" t="t" r="r" b="b"/>
            <a:pathLst>
              <a:path w="79375" h="76200">
                <a:moveTo>
                  <a:pt x="0" y="76199"/>
                </a:moveTo>
                <a:lnTo>
                  <a:pt x="79248" y="76199"/>
                </a:lnTo>
                <a:lnTo>
                  <a:pt x="79248" y="0"/>
                </a:lnTo>
                <a:lnTo>
                  <a:pt x="0" y="0"/>
                </a:lnTo>
                <a:lnTo>
                  <a:pt x="0" y="76199"/>
                </a:lnTo>
                <a:close/>
              </a:path>
            </a:pathLst>
          </a:custGeom>
          <a:solidFill>
            <a:srgbClr val="7E7E7E"/>
          </a:solidFill>
        </p:spPr>
        <p:txBody>
          <a:bodyPr wrap="square" lIns="0" tIns="0" rIns="0" bIns="0" rtlCol="0"/>
          <a:lstStyle/>
          <a:p>
            <a:endParaRPr/>
          </a:p>
        </p:txBody>
      </p:sp>
      <p:sp>
        <p:nvSpPr>
          <p:cNvPr id="26" name="object 23">
            <a:extLst>
              <a:ext uri="{FF2B5EF4-FFF2-40B4-BE49-F238E27FC236}">
                <a16:creationId xmlns:a16="http://schemas.microsoft.com/office/drawing/2014/main" id="{6251DD8F-FD2A-436E-98C6-7F46530042B7}"/>
              </a:ext>
            </a:extLst>
          </p:cNvPr>
          <p:cNvSpPr/>
          <p:nvPr/>
        </p:nvSpPr>
        <p:spPr>
          <a:xfrm>
            <a:off x="8431733" y="4070046"/>
            <a:ext cx="79375" cy="76200"/>
          </a:xfrm>
          <a:custGeom>
            <a:avLst/>
            <a:gdLst/>
            <a:ahLst/>
            <a:cxnLst/>
            <a:rect l="l" t="t" r="r" b="b"/>
            <a:pathLst>
              <a:path w="79375" h="76200">
                <a:moveTo>
                  <a:pt x="0" y="76199"/>
                </a:moveTo>
                <a:lnTo>
                  <a:pt x="79248" y="76199"/>
                </a:lnTo>
                <a:lnTo>
                  <a:pt x="79248" y="0"/>
                </a:lnTo>
                <a:lnTo>
                  <a:pt x="0" y="0"/>
                </a:lnTo>
                <a:lnTo>
                  <a:pt x="0" y="76199"/>
                </a:lnTo>
                <a:close/>
              </a:path>
            </a:pathLst>
          </a:custGeom>
          <a:ln w="18288">
            <a:solidFill>
              <a:srgbClr val="FFFFFF"/>
            </a:solidFill>
          </a:ln>
        </p:spPr>
        <p:txBody>
          <a:bodyPr wrap="square" lIns="0" tIns="0" rIns="0" bIns="0" rtlCol="0"/>
          <a:lstStyle/>
          <a:p>
            <a:endParaRPr/>
          </a:p>
        </p:txBody>
      </p:sp>
      <p:sp>
        <p:nvSpPr>
          <p:cNvPr id="27" name="object 24">
            <a:extLst>
              <a:ext uri="{FF2B5EF4-FFF2-40B4-BE49-F238E27FC236}">
                <a16:creationId xmlns:a16="http://schemas.microsoft.com/office/drawing/2014/main" id="{BA1C1CF3-840E-4D81-AB6C-3E4F08659C56}"/>
              </a:ext>
            </a:extLst>
          </p:cNvPr>
          <p:cNvSpPr txBox="1"/>
          <p:nvPr/>
        </p:nvSpPr>
        <p:spPr>
          <a:xfrm>
            <a:off x="8533080" y="3993337"/>
            <a:ext cx="2302510" cy="384175"/>
          </a:xfrm>
          <a:prstGeom prst="rect">
            <a:avLst/>
          </a:prstGeom>
        </p:spPr>
        <p:txBody>
          <a:bodyPr vert="horz" wrap="square" lIns="0" tIns="12700" rIns="0" bIns="0" rtlCol="0">
            <a:spAutoFit/>
          </a:bodyPr>
          <a:lstStyle/>
          <a:p>
            <a:pPr marL="12700">
              <a:lnSpc>
                <a:spcPts val="1410"/>
              </a:lnSpc>
              <a:spcBef>
                <a:spcPts val="100"/>
              </a:spcBef>
            </a:pPr>
            <a:r>
              <a:rPr sz="1200" dirty="0">
                <a:solidFill>
                  <a:srgbClr val="3B3B3B"/>
                </a:solidFill>
                <a:latin typeface="Arial"/>
                <a:cs typeface="Arial"/>
              </a:rPr>
              <a:t>3. </a:t>
            </a:r>
            <a:r>
              <a:rPr sz="1200" spc="-5" dirty="0">
                <a:solidFill>
                  <a:srgbClr val="3B3B3B"/>
                </a:solidFill>
                <a:latin typeface="Arial"/>
                <a:cs typeface="Arial"/>
              </a:rPr>
              <a:t>Without </a:t>
            </a:r>
            <a:r>
              <a:rPr sz="1200" dirty="0">
                <a:solidFill>
                  <a:srgbClr val="3B3B3B"/>
                </a:solidFill>
                <a:latin typeface="Arial"/>
                <a:cs typeface="Arial"/>
              </a:rPr>
              <a:t>labor </a:t>
            </a:r>
            <a:r>
              <a:rPr sz="1200" spc="-5" dirty="0">
                <a:solidFill>
                  <a:srgbClr val="3B3B3B"/>
                </a:solidFill>
                <a:latin typeface="Arial"/>
                <a:cs typeface="Arial"/>
              </a:rPr>
              <a:t>contract but</a:t>
            </a:r>
            <a:r>
              <a:rPr sz="1200" spc="-70" dirty="0">
                <a:solidFill>
                  <a:srgbClr val="3B3B3B"/>
                </a:solidFill>
                <a:latin typeface="Arial"/>
                <a:cs typeface="Arial"/>
              </a:rPr>
              <a:t> </a:t>
            </a:r>
            <a:r>
              <a:rPr sz="1200" dirty="0">
                <a:solidFill>
                  <a:srgbClr val="3B3B3B"/>
                </a:solidFill>
                <a:latin typeface="Arial"/>
                <a:cs typeface="Arial"/>
              </a:rPr>
              <a:t>have</a:t>
            </a:r>
          </a:p>
          <a:p>
            <a:pPr marL="12700">
              <a:lnSpc>
                <a:spcPts val="1410"/>
              </a:lnSpc>
            </a:pPr>
            <a:r>
              <a:rPr sz="1200" spc="-5" dirty="0">
                <a:solidFill>
                  <a:srgbClr val="3B3B3B"/>
                </a:solidFill>
                <a:latin typeface="Arial"/>
                <a:cs typeface="Arial"/>
              </a:rPr>
              <a:t>actual employement relationship</a:t>
            </a:r>
            <a:endParaRPr sz="1200" dirty="0">
              <a:solidFill>
                <a:srgbClr val="3B3B3B"/>
              </a:solidFill>
              <a:latin typeface="Arial"/>
              <a:cs typeface="Arial"/>
            </a:endParaRPr>
          </a:p>
        </p:txBody>
      </p:sp>
      <p:sp>
        <p:nvSpPr>
          <p:cNvPr id="28" name="object 25">
            <a:extLst>
              <a:ext uri="{FF2B5EF4-FFF2-40B4-BE49-F238E27FC236}">
                <a16:creationId xmlns:a16="http://schemas.microsoft.com/office/drawing/2014/main" id="{B43B2A03-FAA2-4FE1-AD02-63A4E3BBA1C4}"/>
              </a:ext>
            </a:extLst>
          </p:cNvPr>
          <p:cNvSpPr txBox="1"/>
          <p:nvPr/>
        </p:nvSpPr>
        <p:spPr>
          <a:xfrm>
            <a:off x="917244" y="5803596"/>
            <a:ext cx="3157220" cy="132080"/>
          </a:xfrm>
          <a:prstGeom prst="rect">
            <a:avLst/>
          </a:prstGeom>
        </p:spPr>
        <p:txBody>
          <a:bodyPr vert="horz" wrap="square" lIns="0" tIns="12065" rIns="0" bIns="0" rtlCol="0">
            <a:spAutoFit/>
          </a:bodyPr>
          <a:lstStyle/>
          <a:p>
            <a:pPr marL="12700">
              <a:lnSpc>
                <a:spcPct val="100000"/>
              </a:lnSpc>
              <a:spcBef>
                <a:spcPts val="95"/>
              </a:spcBef>
            </a:pPr>
            <a:r>
              <a:rPr sz="700" i="1" spc="-5" dirty="0">
                <a:solidFill>
                  <a:srgbClr val="1A293E"/>
                </a:solidFill>
                <a:latin typeface="Arial"/>
                <a:cs typeface="Arial"/>
              </a:rPr>
              <a:t>Source:</a:t>
            </a:r>
            <a:r>
              <a:rPr sz="700" i="1" spc="25" dirty="0">
                <a:solidFill>
                  <a:srgbClr val="1A293E"/>
                </a:solidFill>
                <a:latin typeface="Arial"/>
                <a:cs typeface="Arial"/>
              </a:rPr>
              <a:t> </a:t>
            </a:r>
            <a:r>
              <a:rPr sz="700" i="1" spc="-5" dirty="0">
                <a:solidFill>
                  <a:srgbClr val="1A293E"/>
                </a:solidFill>
                <a:latin typeface="Arial"/>
                <a:cs typeface="Arial"/>
                <a:hlinkClick r:id="rId2"/>
              </a:rPr>
              <a:t>http://www.360doc.com/content/17/0503/08/1113159_650511372.shtml</a:t>
            </a:r>
            <a:endParaRPr sz="700" dirty="0">
              <a:latin typeface="Arial"/>
              <a:cs typeface="Arial"/>
            </a:endParaRPr>
          </a:p>
        </p:txBody>
      </p:sp>
    </p:spTree>
    <p:extLst>
      <p:ext uri="{BB962C8B-B14F-4D97-AF65-F5344CB8AC3E}">
        <p14:creationId xmlns:p14="http://schemas.microsoft.com/office/powerpoint/2010/main" val="1966068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3AABE-29E6-4694-851D-4EC6251A37E8}"/>
              </a:ext>
            </a:extLst>
          </p:cNvPr>
          <p:cNvSpPr>
            <a:spLocks noGrp="1"/>
          </p:cNvSpPr>
          <p:nvPr>
            <p:ph type="title"/>
          </p:nvPr>
        </p:nvSpPr>
        <p:spPr/>
        <p:txBody>
          <a:bodyPr/>
          <a:lstStyle/>
          <a:p>
            <a:r>
              <a:rPr lang="en-US" dirty="0"/>
              <a:t>Social Security-related Cases</a:t>
            </a:r>
          </a:p>
        </p:txBody>
      </p:sp>
      <p:sp>
        <p:nvSpPr>
          <p:cNvPr id="4" name="Footer Placeholder 3">
            <a:extLst>
              <a:ext uri="{FF2B5EF4-FFF2-40B4-BE49-F238E27FC236}">
                <a16:creationId xmlns:a16="http://schemas.microsoft.com/office/drawing/2014/main" id="{45D9F718-5935-4E55-AD5F-019EEC033A99}"/>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FD265FAD-5F8B-42D4-83F4-156AE6D39C36}"/>
              </a:ext>
            </a:extLst>
          </p:cNvPr>
          <p:cNvSpPr>
            <a:spLocks noGrp="1"/>
          </p:cNvSpPr>
          <p:nvPr>
            <p:ph type="sldNum" sz="quarter" idx="11"/>
          </p:nvPr>
        </p:nvSpPr>
        <p:spPr/>
        <p:txBody>
          <a:bodyPr/>
          <a:lstStyle/>
          <a:p>
            <a:r>
              <a:rPr lang="en-US" dirty="0"/>
              <a:t>13</a:t>
            </a:r>
          </a:p>
        </p:txBody>
      </p:sp>
      <p:graphicFrame>
        <p:nvGraphicFramePr>
          <p:cNvPr id="6" name="Segnaposto contenuto 5">
            <a:extLst>
              <a:ext uri="{FF2B5EF4-FFF2-40B4-BE49-F238E27FC236}">
                <a16:creationId xmlns:a16="http://schemas.microsoft.com/office/drawing/2014/main" id="{2AA66257-DF61-4298-A40F-A482AFDDA11E}"/>
              </a:ext>
            </a:extLst>
          </p:cNvPr>
          <p:cNvGraphicFramePr>
            <a:graphicFrameLocks noGrp="1"/>
          </p:cNvGraphicFramePr>
          <p:nvPr>
            <p:ph idx="1"/>
            <p:extLst>
              <p:ext uri="{D42A27DB-BD31-4B8C-83A1-F6EECF244321}">
                <p14:modId xmlns:p14="http://schemas.microsoft.com/office/powerpoint/2010/main" val="2362194810"/>
              </p:ext>
            </p:extLst>
          </p:nvPr>
        </p:nvGraphicFramePr>
        <p:xfrm>
          <a:off x="2393061" y="781592"/>
          <a:ext cx="7405878" cy="205860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Grafico 10">
            <a:extLst>
              <a:ext uri="{FF2B5EF4-FFF2-40B4-BE49-F238E27FC236}">
                <a16:creationId xmlns:a16="http://schemas.microsoft.com/office/drawing/2014/main" id="{FEDC0D97-02C0-4706-BF6C-D8954AE02CAD}"/>
              </a:ext>
            </a:extLst>
          </p:cNvPr>
          <p:cNvGraphicFramePr/>
          <p:nvPr>
            <p:extLst>
              <p:ext uri="{D42A27DB-BD31-4B8C-83A1-F6EECF244321}">
                <p14:modId xmlns:p14="http://schemas.microsoft.com/office/powerpoint/2010/main" val="3509274654"/>
              </p:ext>
            </p:extLst>
          </p:nvPr>
        </p:nvGraphicFramePr>
        <p:xfrm>
          <a:off x="2844791" y="3288516"/>
          <a:ext cx="7131370" cy="160934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Tabella 11">
            <a:extLst>
              <a:ext uri="{FF2B5EF4-FFF2-40B4-BE49-F238E27FC236}">
                <a16:creationId xmlns:a16="http://schemas.microsoft.com/office/drawing/2014/main" id="{55684D82-B64C-41EA-A114-D06145684939}"/>
              </a:ext>
            </a:extLst>
          </p:cNvPr>
          <p:cNvGraphicFramePr>
            <a:graphicFrameLocks noGrp="1"/>
          </p:cNvGraphicFramePr>
          <p:nvPr>
            <p:extLst>
              <p:ext uri="{D42A27DB-BD31-4B8C-83A1-F6EECF244321}">
                <p14:modId xmlns:p14="http://schemas.microsoft.com/office/powerpoint/2010/main" val="2346415288"/>
              </p:ext>
            </p:extLst>
          </p:nvPr>
        </p:nvGraphicFramePr>
        <p:xfrm>
          <a:off x="1929161" y="3072334"/>
          <a:ext cx="1193181" cy="1440314"/>
        </p:xfrm>
        <a:graphic>
          <a:graphicData uri="http://schemas.openxmlformats.org/drawingml/2006/table">
            <a:tbl>
              <a:tblPr firstRow="1" bandRow="1">
                <a:tableStyleId>{2D5ABB26-0587-4C30-8999-92F81FD0307C}</a:tableStyleId>
              </a:tblPr>
              <a:tblGrid>
                <a:gridCol w="1193181">
                  <a:extLst>
                    <a:ext uri="{9D8B030D-6E8A-4147-A177-3AD203B41FA5}">
                      <a16:colId xmlns:a16="http://schemas.microsoft.com/office/drawing/2014/main" val="20000"/>
                    </a:ext>
                  </a:extLst>
                </a:gridCol>
              </a:tblGrid>
              <a:tr h="390144">
                <a:tc>
                  <a:txBody>
                    <a:bodyPr/>
                    <a:lstStyle/>
                    <a:p>
                      <a:pPr algn="ctr"/>
                      <a:r>
                        <a:rPr lang="en-US" sz="1200" b="1" dirty="0">
                          <a:solidFill>
                            <a:schemeClr val="accent2">
                              <a:lumMod val="75000"/>
                            </a:schemeClr>
                          </a:solidFill>
                        </a:rPr>
                        <a:t>Success rate</a:t>
                      </a:r>
                    </a:p>
                  </a:txBody>
                  <a:tcPr/>
                </a:tc>
                <a:extLst>
                  <a:ext uri="{0D108BD9-81ED-4DB2-BD59-A6C34878D82A}">
                    <a16:rowId xmlns:a16="http://schemas.microsoft.com/office/drawing/2014/main" val="10000"/>
                  </a:ext>
                </a:extLst>
              </a:tr>
              <a:tr h="377952">
                <a:tc>
                  <a:txBody>
                    <a:bodyPr/>
                    <a:lstStyle/>
                    <a:p>
                      <a:pPr algn="ctr"/>
                      <a:r>
                        <a:rPr lang="en-US" sz="1200" dirty="0">
                          <a:solidFill>
                            <a:schemeClr val="accent2">
                              <a:lumMod val="75000"/>
                            </a:schemeClr>
                          </a:solidFill>
                        </a:rPr>
                        <a:t>66%</a:t>
                      </a:r>
                    </a:p>
                  </a:txBody>
                  <a:tcPr/>
                </a:tc>
                <a:extLst>
                  <a:ext uri="{0D108BD9-81ED-4DB2-BD59-A6C34878D82A}">
                    <a16:rowId xmlns:a16="http://schemas.microsoft.com/office/drawing/2014/main" val="10001"/>
                  </a:ext>
                </a:extLst>
              </a:tr>
              <a:tr h="377952">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US" sz="1200" dirty="0">
                          <a:solidFill>
                            <a:schemeClr val="accent2">
                              <a:lumMod val="75000"/>
                            </a:schemeClr>
                          </a:solidFill>
                        </a:rPr>
                        <a:t>82%</a:t>
                      </a:r>
                    </a:p>
                  </a:txBody>
                  <a:tcPr/>
                </a:tc>
                <a:extLst>
                  <a:ext uri="{0D108BD9-81ED-4DB2-BD59-A6C34878D82A}">
                    <a16:rowId xmlns:a16="http://schemas.microsoft.com/office/drawing/2014/main" val="10002"/>
                  </a:ext>
                </a:extLst>
              </a:tr>
              <a:tr h="294266">
                <a:tc>
                  <a:txBody>
                    <a:bodyPr/>
                    <a:lstStyle/>
                    <a:p>
                      <a:pPr algn="ctr"/>
                      <a:r>
                        <a:rPr lang="en-US" sz="1200" dirty="0">
                          <a:solidFill>
                            <a:schemeClr val="accent2">
                              <a:lumMod val="75000"/>
                            </a:schemeClr>
                          </a:solidFill>
                        </a:rPr>
                        <a:t>73%</a:t>
                      </a:r>
                    </a:p>
                  </a:txBody>
                  <a:tcPr/>
                </a:tc>
                <a:extLst>
                  <a:ext uri="{0D108BD9-81ED-4DB2-BD59-A6C34878D82A}">
                    <a16:rowId xmlns:a16="http://schemas.microsoft.com/office/drawing/2014/main" val="10003"/>
                  </a:ext>
                </a:extLst>
              </a:tr>
            </a:tbl>
          </a:graphicData>
        </a:graphic>
      </p:graphicFrame>
      <p:sp>
        <p:nvSpPr>
          <p:cNvPr id="9" name="CasellaDiTesto 9">
            <a:extLst>
              <a:ext uri="{FF2B5EF4-FFF2-40B4-BE49-F238E27FC236}">
                <a16:creationId xmlns:a16="http://schemas.microsoft.com/office/drawing/2014/main" id="{C4B091E8-8550-4E2A-B54A-EF7E31EE9BFB}"/>
              </a:ext>
            </a:extLst>
          </p:cNvPr>
          <p:cNvSpPr txBox="1"/>
          <p:nvPr/>
        </p:nvSpPr>
        <p:spPr>
          <a:xfrm>
            <a:off x="838200" y="5134295"/>
            <a:ext cx="8851968" cy="682752"/>
          </a:xfrm>
          <a:prstGeom prst="rect">
            <a:avLst/>
          </a:prstGeom>
          <a:solidFill>
            <a:schemeClr val="bg1"/>
          </a:solidFill>
        </p:spPr>
        <p:txBody>
          <a:bodyPr vert="horz" wrap="square" lIns="91440" tIns="45720" rIns="91440" bIns="45720" rtlCol="0" anchor="t" anchorCtr="0">
            <a:noAutofit/>
          </a:bodyPr>
          <a:lstStyle/>
          <a:p>
            <a:pPr marL="285750" indent="-285750" algn="l">
              <a:lnSpc>
                <a:spcPct val="150000"/>
              </a:lnSpc>
              <a:buFont typeface="Wingdings" panose="05000000000000000000" pitchFamily="2" charset="2"/>
              <a:buChar char="§"/>
            </a:pPr>
            <a:r>
              <a:rPr lang="en-US" sz="1400" dirty="0">
                <a:solidFill>
                  <a:srgbClr val="3B3B3B"/>
                </a:solidFill>
              </a:rPr>
              <a:t>Labor disputes related to social insurance has the highest success rate of employees, which was 82%.</a:t>
            </a:r>
          </a:p>
          <a:p>
            <a:pPr marL="285750" indent="-285750" algn="l">
              <a:lnSpc>
                <a:spcPct val="150000"/>
              </a:lnSpc>
              <a:buFont typeface="Wingdings" panose="05000000000000000000" pitchFamily="2" charset="2"/>
              <a:buChar char="§"/>
            </a:pPr>
            <a:r>
              <a:rPr lang="en-US" sz="1400" dirty="0">
                <a:solidFill>
                  <a:srgbClr val="3B3B3B"/>
                </a:solidFill>
              </a:rPr>
              <a:t>The court has the strongest support for social security-related labor disputes.</a:t>
            </a:r>
          </a:p>
        </p:txBody>
      </p:sp>
      <p:sp>
        <p:nvSpPr>
          <p:cNvPr id="10" name="object 25">
            <a:extLst>
              <a:ext uri="{FF2B5EF4-FFF2-40B4-BE49-F238E27FC236}">
                <a16:creationId xmlns:a16="http://schemas.microsoft.com/office/drawing/2014/main" id="{6D73E4D9-E5BF-4AD7-BE48-24FF21AA4EE3}"/>
              </a:ext>
            </a:extLst>
          </p:cNvPr>
          <p:cNvSpPr txBox="1"/>
          <p:nvPr/>
        </p:nvSpPr>
        <p:spPr>
          <a:xfrm>
            <a:off x="7783945" y="5958779"/>
            <a:ext cx="3712961" cy="135293"/>
          </a:xfrm>
          <a:prstGeom prst="rect">
            <a:avLst/>
          </a:prstGeom>
        </p:spPr>
        <p:txBody>
          <a:bodyPr vert="horz" wrap="square" lIns="0" tIns="12065" rIns="0" bIns="0" rtlCol="0">
            <a:spAutoFit/>
          </a:bodyPr>
          <a:lstStyle/>
          <a:p>
            <a:pPr marL="12700">
              <a:lnSpc>
                <a:spcPct val="100000"/>
              </a:lnSpc>
              <a:spcBef>
                <a:spcPts val="95"/>
              </a:spcBef>
            </a:pPr>
            <a:r>
              <a:rPr sz="700" b="1" i="1" spc="-5" dirty="0">
                <a:solidFill>
                  <a:srgbClr val="3A3A3A"/>
                </a:solidFill>
                <a:latin typeface="Arial-BoldItalicMT"/>
                <a:cs typeface="Arial-BoldItalicMT"/>
              </a:rPr>
              <a:t>Source:</a:t>
            </a:r>
            <a:r>
              <a:rPr lang="en-US" sz="700" b="1" i="1" spc="-5" dirty="0">
                <a:solidFill>
                  <a:srgbClr val="3A3A3A"/>
                </a:solidFill>
                <a:latin typeface="Arial-BoldItalicMT"/>
                <a:cs typeface="Arial-BoldItalicMT"/>
              </a:rPr>
              <a:t> </a:t>
            </a:r>
            <a:r>
              <a:rPr lang="en-US" sz="800" i="1" spc="-4" dirty="0">
                <a:solidFill>
                  <a:schemeClr val="bg2">
                    <a:lumMod val="10000"/>
                  </a:schemeClr>
                </a:solidFill>
                <a:cs typeface="Arial"/>
                <a:hlinkClick r:id="rId4"/>
              </a:rPr>
              <a:t>http://www.360doc.com/content/18/0308/10/32260249_735323479.shtml#</a:t>
            </a:r>
            <a:endParaRPr lang="en-US" sz="800" dirty="0">
              <a:solidFill>
                <a:schemeClr val="bg2">
                  <a:lumMod val="10000"/>
                </a:schemeClr>
              </a:solidFill>
              <a:cs typeface="Arial"/>
            </a:endParaRPr>
          </a:p>
        </p:txBody>
      </p:sp>
    </p:spTree>
    <p:extLst>
      <p:ext uri="{BB962C8B-B14F-4D97-AF65-F5344CB8AC3E}">
        <p14:creationId xmlns:p14="http://schemas.microsoft.com/office/powerpoint/2010/main" val="11254023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p:txBody>
          <a:bodyPr/>
          <a:lstStyle/>
          <a:p>
            <a:r>
              <a:rPr lang="en-US" dirty="0">
                <a:solidFill>
                  <a:prstClr val="white">
                    <a:lumMod val="95000"/>
                  </a:prstClr>
                </a:solidFill>
              </a:rPr>
              <a:t>Drafting Employment Contracts</a:t>
            </a:r>
          </a:p>
        </p:txBody>
      </p:sp>
    </p:spTree>
    <p:extLst>
      <p:ext uri="{BB962C8B-B14F-4D97-AF65-F5344CB8AC3E}">
        <p14:creationId xmlns:p14="http://schemas.microsoft.com/office/powerpoint/2010/main" val="26176951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Employment Contract </a:t>
            </a:r>
            <a:r>
              <a:rPr lang="en-US" sz="1600" dirty="0"/>
              <a:t>(Introduction)</a:t>
            </a:r>
            <a:endParaRPr lang="en-US" dirty="0"/>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15</a:t>
            </a:r>
          </a:p>
        </p:txBody>
      </p:sp>
      <p:sp>
        <p:nvSpPr>
          <p:cNvPr id="5" name="Content Placeholder 2"/>
          <p:cNvSpPr>
            <a:spLocks noGrp="1"/>
          </p:cNvSpPr>
          <p:nvPr>
            <p:ph idx="1"/>
          </p:nvPr>
        </p:nvSpPr>
        <p:spPr>
          <a:xfrm>
            <a:off x="838200" y="920330"/>
            <a:ext cx="10047902" cy="5228952"/>
          </a:xfrm>
        </p:spPr>
        <p:txBody>
          <a:bodyPr>
            <a:normAutofit lnSpcReduction="10000"/>
          </a:bodyPr>
          <a:lstStyle/>
          <a:p>
            <a:pPr>
              <a:lnSpc>
                <a:spcPct val="100000"/>
              </a:lnSpc>
            </a:pPr>
            <a:r>
              <a:rPr lang="en-US" sz="1400" b="1" dirty="0">
                <a:solidFill>
                  <a:srgbClr val="3B3B3B"/>
                </a:solidFill>
              </a:rPr>
              <a:t>Three Types of Employment Contracts</a:t>
            </a:r>
          </a:p>
          <a:p>
            <a:pPr>
              <a:lnSpc>
                <a:spcPct val="100000"/>
              </a:lnSpc>
            </a:pPr>
            <a:endParaRPr lang="en-US" sz="1400" dirty="0">
              <a:solidFill>
                <a:srgbClr val="3B3B3B"/>
              </a:solidFill>
            </a:endParaRPr>
          </a:p>
          <a:p>
            <a:pPr marL="800100" lvl="1" indent="-342900">
              <a:lnSpc>
                <a:spcPct val="100000"/>
              </a:lnSpc>
              <a:buFont typeface="+mj-lt"/>
              <a:buAutoNum type="arabicParenR"/>
            </a:pPr>
            <a:r>
              <a:rPr lang="en-US" sz="1400" dirty="0">
                <a:solidFill>
                  <a:srgbClr val="3B3B3B"/>
                </a:solidFill>
              </a:rPr>
              <a:t>Fixed term contract</a:t>
            </a:r>
          </a:p>
          <a:p>
            <a:pPr marL="800100" lvl="1" indent="-342900">
              <a:lnSpc>
                <a:spcPct val="100000"/>
              </a:lnSpc>
              <a:buFont typeface="+mj-lt"/>
              <a:buAutoNum type="arabicParenR"/>
            </a:pPr>
            <a:r>
              <a:rPr lang="en-US" sz="1400" dirty="0">
                <a:solidFill>
                  <a:srgbClr val="3B3B3B"/>
                </a:solidFill>
              </a:rPr>
              <a:t>Non-fixed term contract</a:t>
            </a:r>
          </a:p>
          <a:p>
            <a:pPr lvl="2">
              <a:lnSpc>
                <a:spcPct val="100000"/>
              </a:lnSpc>
            </a:pPr>
            <a:r>
              <a:rPr lang="en-US" dirty="0">
                <a:solidFill>
                  <a:srgbClr val="3B3B3B"/>
                </a:solidFill>
              </a:rPr>
              <a:t>After 2nd fixed term contract or 10 years of employment employee is legally entitled to an open term contract</a:t>
            </a:r>
          </a:p>
          <a:p>
            <a:pPr lvl="2">
              <a:lnSpc>
                <a:spcPct val="100000"/>
              </a:lnSpc>
            </a:pPr>
            <a:r>
              <a:rPr lang="en-US" dirty="0">
                <a:solidFill>
                  <a:srgbClr val="3B3B3B"/>
                </a:solidFill>
              </a:rPr>
              <a:t>Not applicable to foreign employees who can only work on fixed-term contracts</a:t>
            </a:r>
          </a:p>
          <a:p>
            <a:pPr marL="800100" lvl="1" indent="-342900">
              <a:lnSpc>
                <a:spcPct val="100000"/>
              </a:lnSpc>
              <a:buFont typeface="+mj-lt"/>
              <a:buAutoNum type="arabicParenR"/>
            </a:pPr>
            <a:r>
              <a:rPr lang="en-US" sz="1400" dirty="0">
                <a:solidFill>
                  <a:srgbClr val="3B3B3B"/>
                </a:solidFill>
              </a:rPr>
              <a:t>Labor contract which expires upon completion of certain agreed assignments</a:t>
            </a:r>
          </a:p>
          <a:p>
            <a:pPr marL="457200" lvl="1" indent="0">
              <a:lnSpc>
                <a:spcPct val="100000"/>
              </a:lnSpc>
              <a:buNone/>
            </a:pPr>
            <a:endParaRPr lang="en-US" sz="1400" b="1" dirty="0">
              <a:solidFill>
                <a:srgbClr val="3B3B3B"/>
              </a:solidFill>
            </a:endParaRPr>
          </a:p>
          <a:p>
            <a:pPr>
              <a:lnSpc>
                <a:spcPct val="100000"/>
              </a:lnSpc>
            </a:pPr>
            <a:r>
              <a:rPr lang="en-US" sz="1400" b="1" dirty="0">
                <a:solidFill>
                  <a:srgbClr val="3B3B3B"/>
                </a:solidFill>
              </a:rPr>
              <a:t>Timing of Employment Contract Signing</a:t>
            </a:r>
          </a:p>
          <a:p>
            <a:pPr>
              <a:lnSpc>
                <a:spcPct val="100000"/>
              </a:lnSpc>
            </a:pPr>
            <a:endParaRPr lang="en-US" sz="1400" b="1" dirty="0">
              <a:solidFill>
                <a:srgbClr val="3B3B3B"/>
              </a:solidFill>
            </a:endParaRPr>
          </a:p>
          <a:p>
            <a:pPr lvl="1">
              <a:lnSpc>
                <a:spcPct val="100000"/>
              </a:lnSpc>
              <a:buFont typeface="Wingdings" panose="05000000000000000000" pitchFamily="2" charset="2"/>
              <a:buChar char="§"/>
            </a:pPr>
            <a:r>
              <a:rPr lang="en-US" sz="1400" dirty="0">
                <a:solidFill>
                  <a:srgbClr val="3B3B3B"/>
                </a:solidFill>
              </a:rPr>
              <a:t>Must be signed within one month of commencement of labor relationship</a:t>
            </a:r>
          </a:p>
          <a:p>
            <a:pPr lvl="1">
              <a:lnSpc>
                <a:spcPct val="100000"/>
              </a:lnSpc>
              <a:buFont typeface="Wingdings" panose="05000000000000000000" pitchFamily="2" charset="2"/>
              <a:buChar char="§"/>
            </a:pPr>
            <a:r>
              <a:rPr lang="en-US" sz="1400" dirty="0">
                <a:solidFill>
                  <a:srgbClr val="3B3B3B"/>
                </a:solidFill>
              </a:rPr>
              <a:t>Penalties</a:t>
            </a:r>
          </a:p>
          <a:p>
            <a:pPr lvl="2">
              <a:lnSpc>
                <a:spcPct val="100000"/>
              </a:lnSpc>
            </a:pPr>
            <a:r>
              <a:rPr lang="en-US" dirty="0">
                <a:solidFill>
                  <a:srgbClr val="3B3B3B"/>
                </a:solidFill>
              </a:rPr>
              <a:t>Double salary from 2</a:t>
            </a:r>
            <a:r>
              <a:rPr lang="en-US" baseline="30000" dirty="0">
                <a:solidFill>
                  <a:srgbClr val="3B3B3B"/>
                </a:solidFill>
              </a:rPr>
              <a:t>nd</a:t>
            </a:r>
            <a:r>
              <a:rPr lang="en-US" dirty="0">
                <a:solidFill>
                  <a:srgbClr val="3B3B3B"/>
                </a:solidFill>
              </a:rPr>
              <a:t> month to 12</a:t>
            </a:r>
            <a:r>
              <a:rPr lang="en-US" baseline="30000" dirty="0">
                <a:solidFill>
                  <a:srgbClr val="3B3B3B"/>
                </a:solidFill>
              </a:rPr>
              <a:t>th</a:t>
            </a:r>
            <a:r>
              <a:rPr lang="en-US" dirty="0">
                <a:solidFill>
                  <a:srgbClr val="3B3B3B"/>
                </a:solidFill>
              </a:rPr>
              <a:t> month (or until contract is signed prior to 12</a:t>
            </a:r>
            <a:r>
              <a:rPr lang="en-US" baseline="30000" dirty="0">
                <a:solidFill>
                  <a:srgbClr val="3B3B3B"/>
                </a:solidFill>
              </a:rPr>
              <a:t>th</a:t>
            </a:r>
            <a:r>
              <a:rPr lang="en-US" dirty="0">
                <a:solidFill>
                  <a:srgbClr val="3B3B3B"/>
                </a:solidFill>
              </a:rPr>
              <a:t> month)</a:t>
            </a:r>
          </a:p>
          <a:p>
            <a:pPr lvl="2">
              <a:lnSpc>
                <a:spcPct val="100000"/>
              </a:lnSpc>
            </a:pPr>
            <a:r>
              <a:rPr lang="en-US" dirty="0">
                <a:solidFill>
                  <a:srgbClr val="3B3B3B"/>
                </a:solidFill>
              </a:rPr>
              <a:t>Open term contract after 12</a:t>
            </a:r>
            <a:r>
              <a:rPr lang="en-US" baseline="30000" dirty="0">
                <a:solidFill>
                  <a:srgbClr val="3B3B3B"/>
                </a:solidFill>
              </a:rPr>
              <a:t>th</a:t>
            </a:r>
            <a:r>
              <a:rPr lang="en-US" dirty="0">
                <a:solidFill>
                  <a:srgbClr val="3B3B3B"/>
                </a:solidFill>
              </a:rPr>
              <a:t> month</a:t>
            </a:r>
            <a:endParaRPr lang="en-US" b="1" dirty="0">
              <a:solidFill>
                <a:srgbClr val="3B3B3B"/>
              </a:solidFill>
            </a:endParaRPr>
          </a:p>
          <a:p>
            <a:pPr marL="914400" lvl="2" indent="0">
              <a:lnSpc>
                <a:spcPct val="100000"/>
              </a:lnSpc>
              <a:buNone/>
            </a:pPr>
            <a:endParaRPr lang="en-US" b="1" dirty="0">
              <a:solidFill>
                <a:srgbClr val="3B3B3B"/>
              </a:solidFill>
            </a:endParaRPr>
          </a:p>
          <a:p>
            <a:pPr lvl="0">
              <a:lnSpc>
                <a:spcPct val="100000"/>
              </a:lnSpc>
            </a:pPr>
            <a:r>
              <a:rPr lang="en-US" sz="1400" b="1" dirty="0">
                <a:solidFill>
                  <a:srgbClr val="3B3B3B"/>
                </a:solidFill>
              </a:rPr>
              <a:t>Language</a:t>
            </a:r>
          </a:p>
          <a:p>
            <a:pPr lvl="0">
              <a:lnSpc>
                <a:spcPct val="100000"/>
              </a:lnSpc>
            </a:pPr>
            <a:endParaRPr lang="en-US" sz="1400" b="1" dirty="0">
              <a:solidFill>
                <a:srgbClr val="3B3B3B"/>
              </a:solidFill>
            </a:endParaRPr>
          </a:p>
          <a:p>
            <a:pPr lvl="1">
              <a:lnSpc>
                <a:spcPct val="100000"/>
              </a:lnSpc>
              <a:buFont typeface="Wingdings" panose="05000000000000000000" pitchFamily="2" charset="2"/>
              <a:buChar char="§"/>
            </a:pPr>
            <a:r>
              <a:rPr lang="en-US" sz="1400" dirty="0">
                <a:solidFill>
                  <a:srgbClr val="3B3B3B"/>
                </a:solidFill>
              </a:rPr>
              <a:t>Employment Contract should be in Chinese or bilingual (with Chinese included)</a:t>
            </a:r>
          </a:p>
          <a:p>
            <a:pPr marL="457200" lvl="1" indent="0">
              <a:buNone/>
            </a:pPr>
            <a:endParaRPr lang="en-US" sz="1400" dirty="0">
              <a:solidFill>
                <a:srgbClr val="3B3B3B"/>
              </a:solidFill>
            </a:endParaRPr>
          </a:p>
          <a:p>
            <a:pPr lvl="1">
              <a:buFont typeface="Wingdings" panose="05000000000000000000" pitchFamily="2" charset="2"/>
              <a:buChar char="Ø"/>
            </a:pPr>
            <a:endParaRPr lang="en-US" sz="1800" dirty="0">
              <a:solidFill>
                <a:srgbClr val="3B3B3B"/>
              </a:solidFill>
            </a:endParaRPr>
          </a:p>
          <a:p>
            <a:pPr lvl="1"/>
            <a:endParaRPr lang="en-US" sz="1800" dirty="0">
              <a:solidFill>
                <a:srgbClr val="3B3B3B"/>
              </a:solidFill>
            </a:endParaRPr>
          </a:p>
          <a:p>
            <a:pPr marL="0" indent="0">
              <a:buNone/>
            </a:pPr>
            <a:endParaRPr lang="en-US" sz="200" dirty="0">
              <a:solidFill>
                <a:srgbClr val="3B3B3B"/>
              </a:solidFill>
            </a:endParaRPr>
          </a:p>
        </p:txBody>
      </p:sp>
    </p:spTree>
    <p:extLst>
      <p:ext uri="{BB962C8B-B14F-4D97-AF65-F5344CB8AC3E}">
        <p14:creationId xmlns:p14="http://schemas.microsoft.com/office/powerpoint/2010/main" val="2639692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Employment Contract </a:t>
            </a:r>
            <a:r>
              <a:rPr lang="en-US" sz="1600" dirty="0"/>
              <a:t>(Content &amp; Clauses in Article 17, Labor Contract Law of the PRC)</a:t>
            </a:r>
            <a:endParaRPr lang="en-US" dirty="0"/>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16</a:t>
            </a:r>
          </a:p>
        </p:txBody>
      </p:sp>
      <p:sp>
        <p:nvSpPr>
          <p:cNvPr id="5" name="Content Placeholder 2"/>
          <p:cNvSpPr>
            <a:spLocks noGrp="1"/>
          </p:cNvSpPr>
          <p:nvPr>
            <p:ph idx="1"/>
          </p:nvPr>
        </p:nvSpPr>
        <p:spPr>
          <a:xfrm>
            <a:off x="838200" y="888925"/>
            <a:ext cx="10420927" cy="4939072"/>
          </a:xfrm>
        </p:spPr>
        <p:txBody>
          <a:bodyPr>
            <a:noAutofit/>
          </a:bodyPr>
          <a:lstStyle/>
          <a:p>
            <a:r>
              <a:rPr lang="en-US" sz="1400" b="1" dirty="0">
                <a:solidFill>
                  <a:srgbClr val="3B3B3B"/>
                </a:solidFill>
              </a:rPr>
              <a:t>Mandatory Clauses</a:t>
            </a:r>
          </a:p>
          <a:p>
            <a:pPr marL="800100" lvl="1" indent="-342900">
              <a:lnSpc>
                <a:spcPct val="100000"/>
              </a:lnSpc>
              <a:buFont typeface="+mj-lt"/>
              <a:buAutoNum type="arabicParenR"/>
            </a:pPr>
            <a:r>
              <a:rPr lang="en-US" sz="1400" dirty="0">
                <a:solidFill>
                  <a:srgbClr val="3B3B3B"/>
                </a:solidFill>
              </a:rPr>
              <a:t>Name and address of the employer and the legal representative or key person-in-charge of the employer;</a:t>
            </a:r>
          </a:p>
          <a:p>
            <a:pPr marL="800100" lvl="1" indent="-342900">
              <a:lnSpc>
                <a:spcPct val="100000"/>
              </a:lnSpc>
              <a:buFont typeface="+mj-lt"/>
              <a:buAutoNum type="arabicParenR"/>
            </a:pPr>
            <a:r>
              <a:rPr lang="en-US" sz="1400" dirty="0">
                <a:solidFill>
                  <a:srgbClr val="3B3B3B"/>
                </a:solidFill>
              </a:rPr>
              <a:t>Name, address and identity card number or other valid identity document number of the worker;</a:t>
            </a:r>
          </a:p>
          <a:p>
            <a:pPr marL="800100" lvl="1" indent="-342900">
              <a:lnSpc>
                <a:spcPct val="100000"/>
              </a:lnSpc>
              <a:buFont typeface="+mj-lt"/>
              <a:buAutoNum type="arabicParenR"/>
            </a:pPr>
            <a:r>
              <a:rPr lang="en-US" sz="1400" dirty="0">
                <a:solidFill>
                  <a:srgbClr val="3B3B3B"/>
                </a:solidFill>
              </a:rPr>
              <a:t>Term of labor contract;</a:t>
            </a:r>
          </a:p>
          <a:p>
            <a:pPr marL="800100" lvl="1" indent="-342900">
              <a:lnSpc>
                <a:spcPct val="100000"/>
              </a:lnSpc>
              <a:buFont typeface="+mj-lt"/>
              <a:buAutoNum type="arabicParenR"/>
            </a:pPr>
            <a:r>
              <a:rPr lang="en-US" sz="1400" dirty="0">
                <a:solidFill>
                  <a:srgbClr val="3B3B3B"/>
                </a:solidFill>
              </a:rPr>
              <a:t>Job duties and work premises;</a:t>
            </a:r>
          </a:p>
          <a:p>
            <a:pPr marL="800100" lvl="1" indent="-342900">
              <a:lnSpc>
                <a:spcPct val="100000"/>
              </a:lnSpc>
              <a:buFont typeface="+mj-lt"/>
              <a:buAutoNum type="arabicParenR"/>
            </a:pPr>
            <a:r>
              <a:rPr lang="en-US" sz="1400" dirty="0">
                <a:solidFill>
                  <a:srgbClr val="3B3B3B"/>
                </a:solidFill>
              </a:rPr>
              <a:t>Working hours and rest periods and off days;</a:t>
            </a:r>
          </a:p>
          <a:p>
            <a:pPr marL="800100" lvl="1" indent="-342900">
              <a:lnSpc>
                <a:spcPct val="100000"/>
              </a:lnSpc>
              <a:buFont typeface="+mj-lt"/>
              <a:buAutoNum type="arabicParenR"/>
            </a:pPr>
            <a:r>
              <a:rPr lang="en-US" sz="1400" dirty="0">
                <a:solidFill>
                  <a:srgbClr val="3B3B3B"/>
                </a:solidFill>
              </a:rPr>
              <a:t>Labor remuneration;</a:t>
            </a:r>
          </a:p>
          <a:p>
            <a:pPr marL="800100" lvl="1" indent="-342900">
              <a:lnSpc>
                <a:spcPct val="100000"/>
              </a:lnSpc>
              <a:buFont typeface="+mj-lt"/>
              <a:buAutoNum type="arabicParenR"/>
            </a:pPr>
            <a:r>
              <a:rPr lang="en-US" sz="1400" dirty="0">
                <a:solidFill>
                  <a:srgbClr val="3B3B3B"/>
                </a:solidFill>
              </a:rPr>
              <a:t>Social security;</a:t>
            </a:r>
          </a:p>
          <a:p>
            <a:pPr marL="800100" lvl="1" indent="-342900">
              <a:lnSpc>
                <a:spcPct val="100000"/>
              </a:lnSpc>
              <a:buFont typeface="+mj-lt"/>
              <a:buAutoNum type="arabicParenR"/>
            </a:pPr>
            <a:r>
              <a:rPr lang="en-US" sz="1400" dirty="0">
                <a:solidFill>
                  <a:srgbClr val="3B3B3B"/>
                </a:solidFill>
              </a:rPr>
              <a:t>Labor protection, working conditions and occupational hazard prevention and protection; </a:t>
            </a:r>
          </a:p>
          <a:p>
            <a:pPr marL="800100" lvl="1" indent="-342900">
              <a:lnSpc>
                <a:spcPct val="100000"/>
              </a:lnSpc>
              <a:buFont typeface="+mj-lt"/>
              <a:buAutoNum type="arabicParenR"/>
            </a:pPr>
            <a:r>
              <a:rPr lang="en-US" sz="1400" dirty="0">
                <a:solidFill>
                  <a:srgbClr val="3B3B3B"/>
                </a:solidFill>
              </a:rPr>
              <a:t>Any other matters to be included in a labor contract as stipulated by the laws and regulations.</a:t>
            </a:r>
            <a:endParaRPr lang="en-US" altLang="zh-CN" sz="1400" dirty="0">
              <a:solidFill>
                <a:srgbClr val="3B3B3B"/>
              </a:solidFill>
            </a:endParaRPr>
          </a:p>
          <a:p>
            <a:pPr marL="457200" lvl="1" indent="0">
              <a:buNone/>
            </a:pPr>
            <a:endParaRPr lang="en-US" sz="1400" b="1" dirty="0">
              <a:solidFill>
                <a:srgbClr val="3B3B3B"/>
              </a:solidFill>
            </a:endParaRPr>
          </a:p>
          <a:p>
            <a:r>
              <a:rPr lang="en-US" sz="1400" b="1" dirty="0">
                <a:solidFill>
                  <a:srgbClr val="3B3B3B"/>
                </a:solidFill>
              </a:rPr>
              <a:t>Additional Optional Clauses</a:t>
            </a:r>
          </a:p>
          <a:p>
            <a:pPr marL="800100" lvl="1" indent="-342900">
              <a:lnSpc>
                <a:spcPct val="100000"/>
              </a:lnSpc>
              <a:buFont typeface="+mj-lt"/>
              <a:buAutoNum type="arabicParenR"/>
            </a:pPr>
            <a:r>
              <a:rPr lang="en-US" sz="1400" dirty="0">
                <a:solidFill>
                  <a:srgbClr val="3B3B3B"/>
                </a:solidFill>
              </a:rPr>
              <a:t>Probation period</a:t>
            </a:r>
          </a:p>
          <a:p>
            <a:pPr marL="800100" lvl="1" indent="-342900">
              <a:lnSpc>
                <a:spcPct val="100000"/>
              </a:lnSpc>
              <a:buFont typeface="+mj-lt"/>
              <a:buAutoNum type="arabicParenR"/>
            </a:pPr>
            <a:r>
              <a:rPr lang="en-US" sz="1400" dirty="0">
                <a:solidFill>
                  <a:srgbClr val="3B3B3B"/>
                </a:solidFill>
              </a:rPr>
              <a:t>Training</a:t>
            </a:r>
          </a:p>
          <a:p>
            <a:pPr marL="800100" lvl="1" indent="-342900">
              <a:lnSpc>
                <a:spcPct val="100000"/>
              </a:lnSpc>
              <a:buFont typeface="+mj-lt"/>
              <a:buAutoNum type="arabicParenR"/>
            </a:pPr>
            <a:r>
              <a:rPr lang="en-US" sz="1400" dirty="0">
                <a:solidFill>
                  <a:srgbClr val="3B3B3B"/>
                </a:solidFill>
              </a:rPr>
              <a:t>Confidentiality </a:t>
            </a:r>
          </a:p>
          <a:p>
            <a:pPr marL="800100" lvl="1" indent="-342900">
              <a:lnSpc>
                <a:spcPct val="100000"/>
              </a:lnSpc>
              <a:buFont typeface="+mj-lt"/>
              <a:buAutoNum type="arabicParenR"/>
            </a:pPr>
            <a:r>
              <a:rPr lang="en-US" sz="1400" dirty="0">
                <a:solidFill>
                  <a:srgbClr val="3B3B3B"/>
                </a:solidFill>
              </a:rPr>
              <a:t>Supplementary insurance</a:t>
            </a:r>
          </a:p>
          <a:p>
            <a:pPr marL="800100" lvl="1" indent="-342900">
              <a:lnSpc>
                <a:spcPct val="100000"/>
              </a:lnSpc>
              <a:buFont typeface="+mj-lt"/>
              <a:buAutoNum type="arabicParenR"/>
            </a:pPr>
            <a:r>
              <a:rPr lang="en-US" sz="1400" dirty="0">
                <a:solidFill>
                  <a:srgbClr val="3B3B3B"/>
                </a:solidFill>
              </a:rPr>
              <a:t>Welfare and incentives</a:t>
            </a:r>
          </a:p>
          <a:p>
            <a:pPr marL="800100" lvl="1" indent="-342900">
              <a:lnSpc>
                <a:spcPct val="100000"/>
              </a:lnSpc>
              <a:buFont typeface="+mj-lt"/>
              <a:buAutoNum type="arabicParenR"/>
            </a:pPr>
            <a:r>
              <a:rPr lang="en-US" sz="1400" dirty="0">
                <a:solidFill>
                  <a:srgbClr val="3B3B3B"/>
                </a:solidFill>
              </a:rPr>
              <a:t>Others</a:t>
            </a:r>
          </a:p>
        </p:txBody>
      </p:sp>
    </p:spTree>
    <p:extLst>
      <p:ext uri="{BB962C8B-B14F-4D97-AF65-F5344CB8AC3E}">
        <p14:creationId xmlns:p14="http://schemas.microsoft.com/office/powerpoint/2010/main" val="1254677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Probation Period</a:t>
            </a:r>
            <a:endParaRPr lang="en-US" sz="1600" dirty="0"/>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17</a:t>
            </a:r>
          </a:p>
        </p:txBody>
      </p:sp>
      <p:sp>
        <p:nvSpPr>
          <p:cNvPr id="5" name="Content Placeholder 2"/>
          <p:cNvSpPr>
            <a:spLocks noGrp="1"/>
          </p:cNvSpPr>
          <p:nvPr>
            <p:ph idx="1"/>
          </p:nvPr>
        </p:nvSpPr>
        <p:spPr>
          <a:xfrm>
            <a:off x="838200" y="888925"/>
            <a:ext cx="10331244" cy="5333455"/>
          </a:xfrm>
        </p:spPr>
        <p:txBody>
          <a:bodyPr>
            <a:normAutofit fontScale="70000" lnSpcReduction="20000"/>
          </a:bodyPr>
          <a:lstStyle/>
          <a:p>
            <a:r>
              <a:rPr lang="en-US" sz="2000" b="1" dirty="0">
                <a:solidFill>
                  <a:srgbClr val="3B3B3B"/>
                </a:solidFill>
                <a:latin typeface="Arial" panose="020B0604020202020204" pitchFamily="34" charset="0"/>
                <a:cs typeface="Arial" panose="020B0604020202020204" pitchFamily="34" charset="0"/>
              </a:rPr>
              <a:t>Applicable Probation Periods</a:t>
            </a:r>
          </a:p>
          <a:p>
            <a:pPr>
              <a:buFont typeface="Wingdings" panose="05000000000000000000" pitchFamily="2" charset="2"/>
              <a:buChar char="Ø"/>
            </a:pPr>
            <a:endParaRPr lang="en-US" sz="1400" b="1" dirty="0">
              <a:solidFill>
                <a:schemeClr val="accent6">
                  <a:lumMod val="25000"/>
                </a:schemeClr>
              </a:solidFill>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1400" b="1" dirty="0">
              <a:solidFill>
                <a:schemeClr val="accent6">
                  <a:lumMod val="25000"/>
                </a:schemeClr>
              </a:solidFill>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1400" b="1" dirty="0">
              <a:solidFill>
                <a:schemeClr val="accent6">
                  <a:lumMod val="25000"/>
                </a:schemeClr>
              </a:solidFill>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1400" b="1" dirty="0">
              <a:solidFill>
                <a:schemeClr val="accent6">
                  <a:lumMod val="25000"/>
                </a:schemeClr>
              </a:solidFill>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1400" b="1" dirty="0">
              <a:solidFill>
                <a:schemeClr val="accent6">
                  <a:lumMod val="25000"/>
                </a:schemeClr>
              </a:solidFill>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1400" b="1" dirty="0">
              <a:solidFill>
                <a:schemeClr val="accent6">
                  <a:lumMod val="25000"/>
                </a:schemeClr>
              </a:solidFill>
              <a:latin typeface="Arial" panose="020B0604020202020204" pitchFamily="34" charset="0"/>
              <a:cs typeface="Arial" panose="020B0604020202020204" pitchFamily="34" charset="0"/>
            </a:endParaRPr>
          </a:p>
          <a:p>
            <a:pPr>
              <a:buFont typeface="Wingdings" panose="05000000000000000000" pitchFamily="2" charset="2"/>
              <a:buChar char="Ø"/>
            </a:pPr>
            <a:endParaRPr lang="en-US" sz="1400" b="1" dirty="0">
              <a:solidFill>
                <a:schemeClr val="accent6">
                  <a:lumMod val="25000"/>
                </a:schemeClr>
              </a:solidFill>
              <a:latin typeface="Arial" panose="020B0604020202020204" pitchFamily="34" charset="0"/>
              <a:cs typeface="Arial" panose="020B0604020202020204" pitchFamily="34" charset="0"/>
            </a:endParaRPr>
          </a:p>
          <a:p>
            <a:pPr lvl="0"/>
            <a:endParaRPr lang="en-US" sz="1600" b="1" dirty="0">
              <a:solidFill>
                <a:schemeClr val="accent6">
                  <a:lumMod val="25000"/>
                </a:schemeClr>
              </a:solidFill>
              <a:latin typeface="Arial" panose="020B0604020202020204" pitchFamily="34" charset="0"/>
              <a:cs typeface="Arial" panose="020B0604020202020204" pitchFamily="34" charset="0"/>
            </a:endParaRPr>
          </a:p>
          <a:p>
            <a:pPr lvl="0">
              <a:lnSpc>
                <a:spcPct val="120000"/>
              </a:lnSpc>
            </a:pPr>
            <a:r>
              <a:rPr lang="en-US" sz="2000" b="1" dirty="0">
                <a:solidFill>
                  <a:schemeClr val="accent6">
                    <a:lumMod val="25000"/>
                  </a:schemeClr>
                </a:solidFill>
              </a:rPr>
              <a:t>Employer’s Rights &amp; Obligations</a:t>
            </a:r>
            <a:endParaRPr lang="en-US" sz="2000" dirty="0">
              <a:solidFill>
                <a:schemeClr val="accent6">
                  <a:lumMod val="25000"/>
                </a:schemeClr>
              </a:solidFill>
            </a:endParaRPr>
          </a:p>
          <a:p>
            <a:pPr lvl="1">
              <a:lnSpc>
                <a:spcPct val="120000"/>
              </a:lnSpc>
              <a:buFont typeface="Wingdings" panose="05000000000000000000" pitchFamily="2" charset="2"/>
              <a:buChar char="§"/>
            </a:pPr>
            <a:r>
              <a:rPr lang="en-US" sz="2000" dirty="0">
                <a:solidFill>
                  <a:schemeClr val="accent6">
                    <a:lumMod val="25000"/>
                  </a:schemeClr>
                </a:solidFill>
              </a:rPr>
              <a:t>The wage amount of a worker during his/her probationary period shall not be less than the lowest wage amount for the same job position in the </a:t>
            </a:r>
            <a:r>
              <a:rPr lang="en-US" sz="2000" dirty="0">
                <a:solidFill>
                  <a:srgbClr val="3B3B3B"/>
                </a:solidFill>
              </a:rPr>
              <a:t>employer's organization or 80% of the wage amount agreed in the labor contract and shall not be less than the minimum wage standard of the locality of the employer;</a:t>
            </a:r>
          </a:p>
          <a:p>
            <a:pPr lvl="1">
              <a:lnSpc>
                <a:spcPct val="120000"/>
              </a:lnSpc>
              <a:buFont typeface="Wingdings" panose="05000000000000000000" pitchFamily="2" charset="2"/>
              <a:buChar char="§"/>
            </a:pPr>
            <a:r>
              <a:rPr lang="en-US" sz="2000" dirty="0">
                <a:solidFill>
                  <a:srgbClr val="3B3B3B"/>
                </a:solidFill>
              </a:rPr>
              <a:t>Company can terminate employee during </a:t>
            </a:r>
            <a:r>
              <a:rPr lang="en-US" sz="2000" dirty="0">
                <a:solidFill>
                  <a:schemeClr val="accent6">
                    <a:lumMod val="25000"/>
                  </a:schemeClr>
                </a:solidFill>
              </a:rPr>
              <a:t>the probation period (with proof employee does not meet job requirements);</a:t>
            </a:r>
          </a:p>
          <a:p>
            <a:pPr lvl="1">
              <a:lnSpc>
                <a:spcPct val="120000"/>
              </a:lnSpc>
              <a:buFont typeface="Wingdings" panose="05000000000000000000" pitchFamily="2" charset="2"/>
              <a:buChar char="§"/>
            </a:pPr>
            <a:r>
              <a:rPr lang="en-US" sz="2000" dirty="0">
                <a:solidFill>
                  <a:schemeClr val="accent6">
                    <a:lumMod val="25000"/>
                  </a:schemeClr>
                </a:solidFill>
              </a:rPr>
              <a:t>The same employer (legal entity) and the same worker may only agree on probationary period once.</a:t>
            </a:r>
          </a:p>
          <a:p>
            <a:pPr lvl="1">
              <a:lnSpc>
                <a:spcPct val="120000"/>
              </a:lnSpc>
              <a:buFont typeface="Wingdings" panose="05000000000000000000" pitchFamily="2" charset="2"/>
              <a:buChar char="§"/>
            </a:pPr>
            <a:endParaRPr lang="en-US" sz="2000" dirty="0">
              <a:solidFill>
                <a:schemeClr val="accent6">
                  <a:lumMod val="25000"/>
                </a:schemeClr>
              </a:solidFill>
            </a:endParaRPr>
          </a:p>
          <a:p>
            <a:pPr lvl="0">
              <a:lnSpc>
                <a:spcPct val="120000"/>
              </a:lnSpc>
            </a:pPr>
            <a:r>
              <a:rPr lang="en-US" sz="2000" b="1" dirty="0">
                <a:solidFill>
                  <a:schemeClr val="accent6">
                    <a:lumMod val="25000"/>
                  </a:schemeClr>
                </a:solidFill>
              </a:rPr>
              <a:t>Employee’s Rights &amp; Obligations</a:t>
            </a:r>
            <a:endParaRPr lang="en-US" sz="2000" dirty="0">
              <a:solidFill>
                <a:schemeClr val="accent6">
                  <a:lumMod val="25000"/>
                </a:schemeClr>
              </a:solidFill>
            </a:endParaRPr>
          </a:p>
          <a:p>
            <a:pPr lvl="1">
              <a:lnSpc>
                <a:spcPct val="120000"/>
              </a:lnSpc>
              <a:buFont typeface="Wingdings" panose="05000000000000000000" pitchFamily="2" charset="2"/>
              <a:buChar char="§"/>
            </a:pPr>
            <a:r>
              <a:rPr lang="en-US" sz="2000" dirty="0">
                <a:solidFill>
                  <a:schemeClr val="accent6">
                    <a:lumMod val="25000"/>
                  </a:schemeClr>
                </a:solidFill>
              </a:rPr>
              <a:t>Employee is entitled with the social insurance, housing fund and statutory annual leave during the probation period;</a:t>
            </a:r>
          </a:p>
          <a:p>
            <a:pPr lvl="1">
              <a:lnSpc>
                <a:spcPct val="120000"/>
              </a:lnSpc>
              <a:buFont typeface="Wingdings" panose="05000000000000000000" pitchFamily="2" charset="2"/>
              <a:buChar char="§"/>
            </a:pPr>
            <a:r>
              <a:rPr lang="en-US" sz="2000" dirty="0">
                <a:solidFill>
                  <a:schemeClr val="accent6">
                    <a:lumMod val="25000"/>
                  </a:schemeClr>
                </a:solidFill>
              </a:rPr>
              <a:t>Employee can resign by giving 3 days prior notice to employer.</a:t>
            </a:r>
          </a:p>
          <a:p>
            <a:pPr lvl="1"/>
            <a:endParaRPr lang="en-US" sz="1400" dirty="0">
              <a:solidFill>
                <a:schemeClr val="accent6">
                  <a:lumMod val="25000"/>
                </a:schemeClr>
              </a:solidFill>
              <a:latin typeface="Arial" panose="020B0604020202020204" pitchFamily="34" charset="0"/>
              <a:cs typeface="Arial" panose="020B0604020202020204" pitchFamily="34" charset="0"/>
            </a:endParaRPr>
          </a:p>
          <a:p>
            <a:pPr marL="0" indent="0">
              <a:buNone/>
            </a:pPr>
            <a:endParaRPr lang="en-US" sz="1400" dirty="0">
              <a:solidFill>
                <a:schemeClr val="accent6">
                  <a:lumMod val="25000"/>
                </a:schemeClr>
              </a:solidFill>
              <a:latin typeface="Arial" panose="020B0604020202020204" pitchFamily="34" charset="0"/>
              <a:cs typeface="Arial" panose="020B0604020202020204" pitchFamily="34" charset="0"/>
            </a:endParaRPr>
          </a:p>
        </p:txBody>
      </p:sp>
      <p:graphicFrame>
        <p:nvGraphicFramePr>
          <p:cNvPr id="6" name="Content Placeholder 1"/>
          <p:cNvGraphicFramePr>
            <a:graphicFrameLocks/>
          </p:cNvGraphicFramePr>
          <p:nvPr>
            <p:extLst>
              <p:ext uri="{D42A27DB-BD31-4B8C-83A1-F6EECF244321}">
                <p14:modId xmlns:p14="http://schemas.microsoft.com/office/powerpoint/2010/main" val="1123426557"/>
              </p:ext>
            </p:extLst>
          </p:nvPr>
        </p:nvGraphicFramePr>
        <p:xfrm>
          <a:off x="2244972" y="1103237"/>
          <a:ext cx="7517700" cy="1854200"/>
        </p:xfrm>
        <a:graphic>
          <a:graphicData uri="http://schemas.openxmlformats.org/drawingml/2006/table">
            <a:tbl>
              <a:tblPr firstRow="1" bandRow="1">
                <a:tableStyleId>{5C22544A-7EE6-4342-B048-85BDC9FD1C3A}</a:tableStyleId>
              </a:tblPr>
              <a:tblGrid>
                <a:gridCol w="3758850">
                  <a:extLst>
                    <a:ext uri="{9D8B030D-6E8A-4147-A177-3AD203B41FA5}">
                      <a16:colId xmlns:a16="http://schemas.microsoft.com/office/drawing/2014/main" val="20000"/>
                    </a:ext>
                  </a:extLst>
                </a:gridCol>
                <a:gridCol w="3758850">
                  <a:extLst>
                    <a:ext uri="{9D8B030D-6E8A-4147-A177-3AD203B41FA5}">
                      <a16:colId xmlns:a16="http://schemas.microsoft.com/office/drawing/2014/main" val="20001"/>
                    </a:ext>
                  </a:extLst>
                </a:gridCol>
              </a:tblGrid>
              <a:tr h="370840">
                <a:tc>
                  <a:txBody>
                    <a:bodyPr/>
                    <a:lstStyle/>
                    <a:p>
                      <a:pPr algn="ctr"/>
                      <a:r>
                        <a:rPr lang="en-US" sz="1400" dirty="0"/>
                        <a:t>Contract</a:t>
                      </a:r>
                      <a:r>
                        <a:rPr lang="en-US" sz="1400" baseline="0" dirty="0"/>
                        <a:t> Term</a:t>
                      </a:r>
                      <a:endParaRPr lang="en-US" sz="1400" dirty="0">
                        <a:latin typeface="Arial" panose="020B0604020202020204" pitchFamily="34" charset="0"/>
                        <a:cs typeface="Arial" panose="020B0604020202020204" pitchFamily="34" charset="0"/>
                      </a:endParaRPr>
                    </a:p>
                  </a:txBody>
                  <a:tcPr anchor="ctr"/>
                </a:tc>
                <a:tc>
                  <a:txBody>
                    <a:bodyPr/>
                    <a:lstStyle/>
                    <a:p>
                      <a:pPr algn="ctr"/>
                      <a:r>
                        <a:rPr lang="en-US" sz="1400" dirty="0"/>
                        <a:t>Maximum</a:t>
                      </a:r>
                      <a:r>
                        <a:rPr lang="en-US" sz="1400" baseline="0" dirty="0"/>
                        <a:t> Probation Period</a:t>
                      </a:r>
                      <a:endParaRPr lang="en-US" sz="14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0"/>
                  </a:ext>
                </a:extLst>
              </a:tr>
              <a:tr h="370840">
                <a:tc>
                  <a:txBody>
                    <a:bodyPr/>
                    <a:lstStyle/>
                    <a:p>
                      <a:pPr algn="ctr"/>
                      <a:r>
                        <a:rPr lang="en-US" sz="1400" dirty="0">
                          <a:solidFill>
                            <a:srgbClr val="3B3B3B"/>
                          </a:solidFill>
                        </a:rPr>
                        <a:t>Less than</a:t>
                      </a:r>
                      <a:r>
                        <a:rPr lang="en-US" sz="1400" baseline="0" dirty="0">
                          <a:solidFill>
                            <a:srgbClr val="3B3B3B"/>
                          </a:solidFill>
                        </a:rPr>
                        <a:t> 3 months</a:t>
                      </a:r>
                      <a:endParaRPr lang="en-US" sz="1400" dirty="0">
                        <a:solidFill>
                          <a:srgbClr val="3B3B3B"/>
                        </a:solidFill>
                        <a:latin typeface="Arial" panose="020B0604020202020204" pitchFamily="34" charset="0"/>
                        <a:cs typeface="Arial" panose="020B0604020202020204" pitchFamily="34" charset="0"/>
                      </a:endParaRPr>
                    </a:p>
                  </a:txBody>
                  <a:tcPr/>
                </a:tc>
                <a:tc>
                  <a:txBody>
                    <a:bodyPr/>
                    <a:lstStyle/>
                    <a:p>
                      <a:pPr algn="ctr"/>
                      <a:r>
                        <a:rPr lang="en-US" sz="1400" dirty="0">
                          <a:solidFill>
                            <a:srgbClr val="3B3B3B"/>
                          </a:solidFill>
                        </a:rPr>
                        <a:t>None</a:t>
                      </a:r>
                      <a:endParaRPr lang="en-US" sz="1400" dirty="0">
                        <a:solidFill>
                          <a:srgbClr val="3B3B3B"/>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1"/>
                  </a:ext>
                </a:extLst>
              </a:tr>
              <a:tr h="370840">
                <a:tc>
                  <a:txBody>
                    <a:bodyPr/>
                    <a:lstStyle/>
                    <a:p>
                      <a:pPr algn="ctr"/>
                      <a:r>
                        <a:rPr lang="en-US" sz="1400" dirty="0">
                          <a:solidFill>
                            <a:srgbClr val="3B3B3B"/>
                          </a:solidFill>
                        </a:rPr>
                        <a:t>3 months </a:t>
                      </a:r>
                      <a:r>
                        <a:rPr lang="en-US" altLang="zh-CN" sz="1400" dirty="0">
                          <a:solidFill>
                            <a:srgbClr val="3B3B3B"/>
                          </a:solidFill>
                        </a:rPr>
                        <a:t>~</a:t>
                      </a:r>
                      <a:r>
                        <a:rPr lang="en-US" sz="1400" dirty="0">
                          <a:solidFill>
                            <a:srgbClr val="3B3B3B"/>
                          </a:solidFill>
                        </a:rPr>
                        <a:t> less than 1 year</a:t>
                      </a:r>
                      <a:endParaRPr lang="en-US" sz="1400" dirty="0">
                        <a:solidFill>
                          <a:srgbClr val="3B3B3B"/>
                        </a:solidFill>
                        <a:latin typeface="Arial" panose="020B0604020202020204" pitchFamily="34" charset="0"/>
                        <a:cs typeface="Arial" panose="020B0604020202020204" pitchFamily="34" charset="0"/>
                      </a:endParaRPr>
                    </a:p>
                  </a:txBody>
                  <a:tcPr/>
                </a:tc>
                <a:tc>
                  <a:txBody>
                    <a:bodyPr/>
                    <a:lstStyle/>
                    <a:p>
                      <a:pPr algn="ctr"/>
                      <a:r>
                        <a:rPr lang="en-US" sz="1400" dirty="0">
                          <a:solidFill>
                            <a:srgbClr val="3B3B3B"/>
                          </a:solidFill>
                        </a:rPr>
                        <a:t>1 month </a:t>
                      </a:r>
                      <a:endParaRPr lang="en-US" sz="1400" dirty="0">
                        <a:solidFill>
                          <a:srgbClr val="3B3B3B"/>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2"/>
                  </a:ext>
                </a:extLst>
              </a:tr>
              <a:tr h="370840">
                <a:tc>
                  <a:txBody>
                    <a:bodyPr/>
                    <a:lstStyle/>
                    <a:p>
                      <a:pPr algn="ctr"/>
                      <a:r>
                        <a:rPr lang="en-US" sz="1400" dirty="0">
                          <a:solidFill>
                            <a:srgbClr val="3B3B3B"/>
                          </a:solidFill>
                        </a:rPr>
                        <a:t>1 year </a:t>
                      </a:r>
                      <a:r>
                        <a:rPr lang="en-US" altLang="zh-CN" sz="1400" dirty="0">
                          <a:solidFill>
                            <a:srgbClr val="3B3B3B"/>
                          </a:solidFill>
                        </a:rPr>
                        <a:t>~</a:t>
                      </a:r>
                      <a:r>
                        <a:rPr lang="en-US" sz="1400" baseline="0" dirty="0">
                          <a:solidFill>
                            <a:srgbClr val="3B3B3B"/>
                          </a:solidFill>
                        </a:rPr>
                        <a:t> less than </a:t>
                      </a:r>
                      <a:r>
                        <a:rPr lang="en-US" sz="1400" dirty="0">
                          <a:solidFill>
                            <a:srgbClr val="3B3B3B"/>
                          </a:solidFill>
                        </a:rPr>
                        <a:t>3 years</a:t>
                      </a:r>
                      <a:endParaRPr lang="en-US" sz="1400" dirty="0">
                        <a:solidFill>
                          <a:srgbClr val="3B3B3B"/>
                        </a:solidFill>
                        <a:latin typeface="Arial" panose="020B0604020202020204" pitchFamily="34" charset="0"/>
                        <a:cs typeface="Arial" panose="020B0604020202020204" pitchFamily="34" charset="0"/>
                      </a:endParaRPr>
                    </a:p>
                  </a:txBody>
                  <a:tcPr/>
                </a:tc>
                <a:tc>
                  <a:txBody>
                    <a:bodyPr/>
                    <a:lstStyle/>
                    <a:p>
                      <a:pPr algn="ctr"/>
                      <a:r>
                        <a:rPr lang="en-US" sz="1400" dirty="0">
                          <a:solidFill>
                            <a:srgbClr val="3B3B3B"/>
                          </a:solidFill>
                        </a:rPr>
                        <a:t>2 months</a:t>
                      </a:r>
                      <a:endParaRPr lang="en-US" sz="1400" dirty="0">
                        <a:solidFill>
                          <a:srgbClr val="3B3B3B"/>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3"/>
                  </a:ext>
                </a:extLst>
              </a:tr>
              <a:tr h="370840">
                <a:tc>
                  <a:txBody>
                    <a:bodyPr/>
                    <a:lstStyle/>
                    <a:p>
                      <a:pPr algn="ctr"/>
                      <a:r>
                        <a:rPr lang="en-US" sz="1400" kern="1200" baseline="0" dirty="0">
                          <a:solidFill>
                            <a:srgbClr val="3B3B3B"/>
                          </a:solidFill>
                          <a:latin typeface="+mn-lt"/>
                          <a:ea typeface="+mn-ea"/>
                          <a:cs typeface="+mn-cs"/>
                        </a:rPr>
                        <a:t>≥ 3 years or non-fixed</a:t>
                      </a:r>
                      <a:r>
                        <a:rPr lang="en-US" sz="1400" baseline="0" dirty="0">
                          <a:solidFill>
                            <a:srgbClr val="3B3B3B"/>
                          </a:solidFill>
                        </a:rPr>
                        <a:t> term contract </a:t>
                      </a:r>
                      <a:endParaRPr lang="en-US" sz="1400" dirty="0">
                        <a:solidFill>
                          <a:srgbClr val="3B3B3B"/>
                        </a:solidFill>
                        <a:latin typeface="Arial" panose="020B0604020202020204" pitchFamily="34" charset="0"/>
                        <a:cs typeface="Arial" panose="020B0604020202020204" pitchFamily="34" charset="0"/>
                      </a:endParaRPr>
                    </a:p>
                  </a:txBody>
                  <a:tcPr/>
                </a:tc>
                <a:tc>
                  <a:txBody>
                    <a:bodyPr/>
                    <a:lstStyle/>
                    <a:p>
                      <a:pPr algn="ctr"/>
                      <a:r>
                        <a:rPr lang="en-US" sz="1400" dirty="0">
                          <a:solidFill>
                            <a:srgbClr val="3B3B3B"/>
                          </a:solidFill>
                        </a:rPr>
                        <a:t>6 months</a:t>
                      </a:r>
                      <a:endParaRPr lang="en-US" sz="1400" dirty="0">
                        <a:solidFill>
                          <a:srgbClr val="3B3B3B"/>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160057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Overtime (OT) Compensation</a:t>
            </a:r>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18</a:t>
            </a:r>
          </a:p>
        </p:txBody>
      </p:sp>
      <p:sp>
        <p:nvSpPr>
          <p:cNvPr id="5" name="Content Placeholder 2"/>
          <p:cNvSpPr>
            <a:spLocks noGrp="1"/>
          </p:cNvSpPr>
          <p:nvPr>
            <p:ph idx="1"/>
          </p:nvPr>
        </p:nvSpPr>
        <p:spPr>
          <a:xfrm>
            <a:off x="838199" y="1014887"/>
            <a:ext cx="10515600" cy="5073348"/>
          </a:xfrm>
        </p:spPr>
        <p:txBody>
          <a:bodyPr>
            <a:normAutofit/>
          </a:bodyPr>
          <a:lstStyle/>
          <a:p>
            <a:pPr>
              <a:lnSpc>
                <a:spcPct val="100000"/>
              </a:lnSpc>
            </a:pPr>
            <a:r>
              <a:rPr lang="en-US" sz="1400" b="1" dirty="0">
                <a:solidFill>
                  <a:srgbClr val="3B3B3B"/>
                </a:solidFill>
              </a:rPr>
              <a:t>OT Defined Under Standard Work Hour System</a:t>
            </a:r>
          </a:p>
          <a:p>
            <a:pPr>
              <a:lnSpc>
                <a:spcPct val="100000"/>
              </a:lnSpc>
            </a:pPr>
            <a:endParaRPr lang="en-US" sz="1400" b="1" dirty="0">
              <a:solidFill>
                <a:srgbClr val="3B3B3B"/>
              </a:solidFill>
            </a:endParaRPr>
          </a:p>
          <a:p>
            <a:pPr lvl="1">
              <a:lnSpc>
                <a:spcPct val="100000"/>
              </a:lnSpc>
              <a:buFont typeface="Wingdings" panose="05000000000000000000" pitchFamily="2" charset="2"/>
              <a:buChar char="§"/>
            </a:pPr>
            <a:r>
              <a:rPr lang="en-US" sz="1400" dirty="0">
                <a:solidFill>
                  <a:srgbClr val="3B3B3B"/>
                </a:solidFill>
              </a:rPr>
              <a:t>Work will be considered as overtime if company requests employee(s) to work during time in addition to 40 hours per week       </a:t>
            </a:r>
          </a:p>
          <a:p>
            <a:pPr lvl="1">
              <a:lnSpc>
                <a:spcPct val="100000"/>
              </a:lnSpc>
              <a:buFont typeface="Wingdings" panose="05000000000000000000" pitchFamily="2" charset="2"/>
              <a:buChar char="§"/>
            </a:pPr>
            <a:r>
              <a:rPr lang="en-US" sz="1400" dirty="0">
                <a:solidFill>
                  <a:srgbClr val="3B3B3B"/>
                </a:solidFill>
              </a:rPr>
              <a:t>Employer must arrange alternative leave for employees or pay the OT compensation for employees extra working hours.</a:t>
            </a:r>
          </a:p>
          <a:p>
            <a:pPr lvl="1">
              <a:lnSpc>
                <a:spcPct val="100000"/>
              </a:lnSpc>
              <a:buFont typeface="Wingdings" panose="05000000000000000000" pitchFamily="2" charset="2"/>
              <a:buChar char="§"/>
            </a:pPr>
            <a:r>
              <a:rPr lang="en-US" sz="1400" dirty="0">
                <a:solidFill>
                  <a:srgbClr val="3B3B3B"/>
                </a:solidFill>
              </a:rPr>
              <a:t>The OT hours for one employee per month shall be no more than 36 hours.</a:t>
            </a:r>
          </a:p>
          <a:p>
            <a:pPr marL="0" indent="0">
              <a:buNone/>
            </a:pPr>
            <a:endParaRPr lang="en-US" sz="1400" b="1" dirty="0">
              <a:solidFill>
                <a:srgbClr val="3B3B3B"/>
              </a:solidFill>
            </a:endParaRPr>
          </a:p>
          <a:p>
            <a:pPr marL="0" indent="0">
              <a:buNone/>
            </a:pPr>
            <a:endParaRPr lang="en-US" sz="1400" b="1" dirty="0">
              <a:solidFill>
                <a:srgbClr val="3B3B3B"/>
              </a:solidFill>
            </a:endParaRPr>
          </a:p>
          <a:p>
            <a:r>
              <a:rPr lang="en-US" sz="1400" b="1" dirty="0">
                <a:solidFill>
                  <a:srgbClr val="3B3B3B"/>
                </a:solidFill>
              </a:rPr>
              <a:t>OT Compensation Under Standard Work Hour System</a:t>
            </a:r>
            <a:endParaRPr lang="en-US" sz="1400" dirty="0">
              <a:solidFill>
                <a:srgbClr val="3B3B3B"/>
              </a:solidFill>
            </a:endParaRPr>
          </a:p>
          <a:p>
            <a:pPr>
              <a:buFont typeface="Wingdings" panose="05000000000000000000" pitchFamily="2" charset="2"/>
              <a:buChar char="Ø"/>
            </a:pPr>
            <a:endParaRPr lang="en-US" sz="1400" b="1" dirty="0">
              <a:solidFill>
                <a:srgbClr val="3B3B3B"/>
              </a:solidFill>
            </a:endParaRPr>
          </a:p>
          <a:p>
            <a:pPr marL="0" indent="0">
              <a:buNone/>
            </a:pPr>
            <a:endParaRPr lang="en-US" sz="1400" b="1" dirty="0">
              <a:solidFill>
                <a:srgbClr val="3B3B3B"/>
              </a:solidFill>
            </a:endParaRPr>
          </a:p>
          <a:p>
            <a:pPr lvl="1"/>
            <a:endParaRPr lang="en-US" sz="1400" dirty="0">
              <a:solidFill>
                <a:srgbClr val="3B3B3B"/>
              </a:solidFill>
            </a:endParaRPr>
          </a:p>
          <a:p>
            <a:pPr lvl="1">
              <a:buFont typeface="Wingdings" panose="05000000000000000000" pitchFamily="2" charset="2"/>
              <a:buChar char="Ø"/>
            </a:pPr>
            <a:endParaRPr lang="en-US" sz="1400" dirty="0">
              <a:solidFill>
                <a:srgbClr val="3B3B3B"/>
              </a:solidFill>
            </a:endParaRPr>
          </a:p>
          <a:p>
            <a:pPr lvl="1"/>
            <a:endParaRPr lang="en-US" sz="1400" dirty="0">
              <a:solidFill>
                <a:srgbClr val="3B3B3B"/>
              </a:solidFill>
            </a:endParaRPr>
          </a:p>
          <a:p>
            <a:pPr marL="0" indent="0">
              <a:buNone/>
            </a:pPr>
            <a:endParaRPr lang="en-US" sz="1400" dirty="0">
              <a:solidFill>
                <a:srgbClr val="3B3B3B"/>
              </a:solidFill>
            </a:endParaRPr>
          </a:p>
        </p:txBody>
      </p:sp>
      <p:graphicFrame>
        <p:nvGraphicFramePr>
          <p:cNvPr id="6" name="Content Placeholder 1"/>
          <p:cNvGraphicFramePr>
            <a:graphicFrameLocks/>
          </p:cNvGraphicFramePr>
          <p:nvPr>
            <p:extLst>
              <p:ext uri="{D42A27DB-BD31-4B8C-83A1-F6EECF244321}">
                <p14:modId xmlns:p14="http://schemas.microsoft.com/office/powerpoint/2010/main" val="3520559610"/>
              </p:ext>
            </p:extLst>
          </p:nvPr>
        </p:nvGraphicFramePr>
        <p:xfrm>
          <a:off x="991781" y="3742948"/>
          <a:ext cx="5937750" cy="1483360"/>
        </p:xfrm>
        <a:graphic>
          <a:graphicData uri="http://schemas.openxmlformats.org/drawingml/2006/table">
            <a:tbl>
              <a:tblPr firstRow="1" bandRow="1">
                <a:tableStyleId>{5C22544A-7EE6-4342-B048-85BDC9FD1C3A}</a:tableStyleId>
              </a:tblPr>
              <a:tblGrid>
                <a:gridCol w="2968875">
                  <a:extLst>
                    <a:ext uri="{9D8B030D-6E8A-4147-A177-3AD203B41FA5}">
                      <a16:colId xmlns:a16="http://schemas.microsoft.com/office/drawing/2014/main" val="20000"/>
                    </a:ext>
                  </a:extLst>
                </a:gridCol>
                <a:gridCol w="2968875">
                  <a:extLst>
                    <a:ext uri="{9D8B030D-6E8A-4147-A177-3AD203B41FA5}">
                      <a16:colId xmlns:a16="http://schemas.microsoft.com/office/drawing/2014/main" val="20001"/>
                    </a:ext>
                  </a:extLst>
                </a:gridCol>
              </a:tblGrid>
              <a:tr h="370840">
                <a:tc>
                  <a:txBody>
                    <a:bodyPr/>
                    <a:lstStyle/>
                    <a:p>
                      <a:pPr algn="ctr"/>
                      <a:r>
                        <a:rPr lang="en-US" sz="1400" dirty="0"/>
                        <a:t>Time of Work</a:t>
                      </a:r>
                      <a:endParaRPr lang="en-US" sz="1400" dirty="0">
                        <a:latin typeface="Arial" panose="020B0604020202020204" pitchFamily="34" charset="0"/>
                        <a:cs typeface="Arial" panose="020B0604020202020204" pitchFamily="34" charset="0"/>
                      </a:endParaRPr>
                    </a:p>
                  </a:txBody>
                  <a:tcPr anchor="ctr"/>
                </a:tc>
                <a:tc>
                  <a:txBody>
                    <a:bodyPr/>
                    <a:lstStyle/>
                    <a:p>
                      <a:pPr algn="ctr"/>
                      <a:r>
                        <a:rPr lang="en-US" sz="1400" dirty="0"/>
                        <a:t>Percentage of Hourly</a:t>
                      </a:r>
                      <a:r>
                        <a:rPr lang="en-US" sz="1400" baseline="0" dirty="0"/>
                        <a:t> Salary</a:t>
                      </a:r>
                      <a:endParaRPr lang="en-US" sz="14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0"/>
                  </a:ext>
                </a:extLst>
              </a:tr>
              <a:tr h="370840">
                <a:tc>
                  <a:txBody>
                    <a:bodyPr/>
                    <a:lstStyle/>
                    <a:p>
                      <a:pPr algn="ctr"/>
                      <a:r>
                        <a:rPr lang="en-US" sz="1400" dirty="0">
                          <a:solidFill>
                            <a:schemeClr val="accent6">
                              <a:lumMod val="25000"/>
                            </a:schemeClr>
                          </a:solidFill>
                        </a:rPr>
                        <a:t>Extra</a:t>
                      </a:r>
                      <a:r>
                        <a:rPr lang="en-US" sz="1400" baseline="0" dirty="0">
                          <a:solidFill>
                            <a:schemeClr val="accent6">
                              <a:lumMod val="25000"/>
                            </a:schemeClr>
                          </a:solidFill>
                        </a:rPr>
                        <a:t> Hours Worked on Weekdays</a:t>
                      </a:r>
                      <a:endParaRPr lang="en-US" sz="1400" baseline="0" dirty="0">
                        <a:solidFill>
                          <a:schemeClr val="accent6">
                            <a:lumMod val="25000"/>
                          </a:schemeClr>
                        </a:solidFill>
                        <a:latin typeface="Arial" panose="020B0604020202020204" pitchFamily="34" charset="0"/>
                        <a:cs typeface="Arial" panose="020B0604020202020204" pitchFamily="34" charset="0"/>
                      </a:endParaRPr>
                    </a:p>
                  </a:txBody>
                  <a:tcPr anchor="ctr"/>
                </a:tc>
                <a:tc>
                  <a:txBody>
                    <a:bodyPr/>
                    <a:lstStyle/>
                    <a:p>
                      <a:pPr algn="ctr"/>
                      <a:r>
                        <a:rPr lang="en-US" sz="1400" dirty="0">
                          <a:solidFill>
                            <a:schemeClr val="accent6">
                              <a:lumMod val="25000"/>
                            </a:schemeClr>
                          </a:solidFill>
                        </a:rPr>
                        <a:t>150%</a:t>
                      </a:r>
                      <a:endParaRPr lang="en-US" sz="1400" dirty="0">
                        <a:solidFill>
                          <a:schemeClr val="accent6">
                            <a:lumMod val="25000"/>
                          </a:schemeClr>
                        </a:solidFill>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1"/>
                  </a:ext>
                </a:extLst>
              </a:tr>
              <a:tr h="370840">
                <a:tc>
                  <a:txBody>
                    <a:bodyPr/>
                    <a:lstStyle/>
                    <a:p>
                      <a:pPr algn="ctr"/>
                      <a:r>
                        <a:rPr lang="en-US" sz="1400" dirty="0">
                          <a:solidFill>
                            <a:schemeClr val="accent6">
                              <a:lumMod val="25000"/>
                            </a:schemeClr>
                          </a:solidFill>
                        </a:rPr>
                        <a:t>Hours Worked on Weekends</a:t>
                      </a:r>
                      <a:endParaRPr lang="en-US" sz="1400" dirty="0">
                        <a:solidFill>
                          <a:schemeClr val="accent6">
                            <a:lumMod val="25000"/>
                          </a:schemeClr>
                        </a:solidFill>
                        <a:latin typeface="Arial" panose="020B0604020202020204" pitchFamily="34" charset="0"/>
                        <a:cs typeface="Arial" panose="020B0604020202020204" pitchFamily="34" charset="0"/>
                      </a:endParaRPr>
                    </a:p>
                  </a:txBody>
                  <a:tcPr anchor="ctr"/>
                </a:tc>
                <a:tc>
                  <a:txBody>
                    <a:bodyPr/>
                    <a:lstStyle/>
                    <a:p>
                      <a:pPr algn="ctr"/>
                      <a:r>
                        <a:rPr lang="en-US" sz="1400" dirty="0">
                          <a:solidFill>
                            <a:schemeClr val="accent6">
                              <a:lumMod val="25000"/>
                            </a:schemeClr>
                          </a:solidFill>
                        </a:rPr>
                        <a:t>200%</a:t>
                      </a:r>
                      <a:endParaRPr lang="en-US" sz="1400" dirty="0">
                        <a:solidFill>
                          <a:schemeClr val="accent6">
                            <a:lumMod val="25000"/>
                          </a:schemeClr>
                        </a:solidFill>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2"/>
                  </a:ext>
                </a:extLst>
              </a:tr>
              <a:tr h="370840">
                <a:tc>
                  <a:txBody>
                    <a:bodyPr/>
                    <a:lstStyle/>
                    <a:p>
                      <a:pPr algn="ctr"/>
                      <a:r>
                        <a:rPr lang="en-US" sz="1400" dirty="0">
                          <a:solidFill>
                            <a:schemeClr val="accent6">
                              <a:lumMod val="25000"/>
                            </a:schemeClr>
                          </a:solidFill>
                        </a:rPr>
                        <a:t>Hours Worked on Holidays</a:t>
                      </a:r>
                      <a:endParaRPr lang="en-US" sz="1400" dirty="0">
                        <a:solidFill>
                          <a:schemeClr val="accent6">
                            <a:lumMod val="25000"/>
                          </a:schemeClr>
                        </a:solidFill>
                        <a:latin typeface="Arial" panose="020B0604020202020204" pitchFamily="34" charset="0"/>
                        <a:cs typeface="Arial" panose="020B0604020202020204" pitchFamily="34" charset="0"/>
                      </a:endParaRPr>
                    </a:p>
                  </a:txBody>
                  <a:tcPr anchor="ctr"/>
                </a:tc>
                <a:tc>
                  <a:txBody>
                    <a:bodyPr/>
                    <a:lstStyle/>
                    <a:p>
                      <a:pPr algn="ctr"/>
                      <a:r>
                        <a:rPr lang="en-US" sz="1400" dirty="0">
                          <a:solidFill>
                            <a:schemeClr val="accent6">
                              <a:lumMod val="25000"/>
                            </a:schemeClr>
                          </a:solidFill>
                        </a:rPr>
                        <a:t>300%</a:t>
                      </a:r>
                      <a:endParaRPr lang="en-US" sz="1400" dirty="0">
                        <a:solidFill>
                          <a:schemeClr val="accent6">
                            <a:lumMod val="25000"/>
                          </a:schemeClr>
                        </a:solidFill>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0003"/>
                  </a:ext>
                </a:extLst>
              </a:tr>
            </a:tbl>
          </a:graphicData>
        </a:graphic>
      </p:graphicFrame>
      <p:sp>
        <p:nvSpPr>
          <p:cNvPr id="9" name="TextBox 8"/>
          <p:cNvSpPr txBox="1"/>
          <p:nvPr/>
        </p:nvSpPr>
        <p:spPr>
          <a:xfrm>
            <a:off x="7236689" y="3742948"/>
            <a:ext cx="4117110" cy="1169551"/>
          </a:xfrm>
          <a:prstGeom prst="rect">
            <a:avLst/>
          </a:prstGeom>
          <a:noFill/>
        </p:spPr>
        <p:txBody>
          <a:bodyPr wrap="square" rtlCol="0">
            <a:spAutoFit/>
          </a:bodyPr>
          <a:lstStyle/>
          <a:p>
            <a:r>
              <a:rPr lang="en-US" sz="1400" dirty="0">
                <a:solidFill>
                  <a:srgbClr val="3B3B3B"/>
                </a:solidFill>
                <a:latin typeface="Arial" panose="020B0604020202020204" pitchFamily="34" charset="0"/>
                <a:cs typeface="Arial" panose="020B0604020202020204" pitchFamily="34" charset="0"/>
              </a:rPr>
              <a:t>OT compensation calculation tips:</a:t>
            </a:r>
          </a:p>
          <a:p>
            <a:endParaRPr lang="en-US" sz="1400" dirty="0">
              <a:solidFill>
                <a:srgbClr val="3B3B3B"/>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400" dirty="0">
                <a:solidFill>
                  <a:srgbClr val="3B3B3B"/>
                </a:solidFill>
                <a:latin typeface="Arial" panose="020B0604020202020204" pitchFamily="34" charset="0"/>
                <a:cs typeface="Arial" panose="020B0604020202020204" pitchFamily="34" charset="0"/>
              </a:rPr>
              <a:t>Based on the hourly salary of the employees</a:t>
            </a:r>
          </a:p>
          <a:p>
            <a:pPr marL="285750" indent="-285750">
              <a:buFont typeface="Arial" panose="020B0604020202020204" pitchFamily="34" charset="0"/>
              <a:buChar char="•"/>
            </a:pPr>
            <a:r>
              <a:rPr lang="en-US" sz="1400" dirty="0">
                <a:solidFill>
                  <a:srgbClr val="3B3B3B"/>
                </a:solidFill>
                <a:latin typeface="Arial" panose="020B0604020202020204" pitchFamily="34" charset="0"/>
                <a:cs typeface="Arial" panose="020B0604020202020204" pitchFamily="34" charset="0"/>
              </a:rPr>
              <a:t>Daily salary: monthly salary ÷ 21.75</a:t>
            </a:r>
          </a:p>
          <a:p>
            <a:pPr marL="285750" indent="-285750">
              <a:buFont typeface="Arial" panose="020B0604020202020204" pitchFamily="34" charset="0"/>
              <a:buChar char="•"/>
            </a:pPr>
            <a:r>
              <a:rPr lang="en-US" sz="1400" dirty="0">
                <a:solidFill>
                  <a:srgbClr val="3B3B3B"/>
                </a:solidFill>
                <a:latin typeface="Arial" panose="020B0604020202020204" pitchFamily="34" charset="0"/>
                <a:cs typeface="Arial" panose="020B0604020202020204" pitchFamily="34" charset="0"/>
              </a:rPr>
              <a:t>Hourly salary: monthly salary ÷ 21.75 ÷ 8</a:t>
            </a:r>
          </a:p>
        </p:txBody>
      </p:sp>
    </p:spTree>
    <p:extLst>
      <p:ext uri="{BB962C8B-B14F-4D97-AF65-F5344CB8AC3E}">
        <p14:creationId xmlns:p14="http://schemas.microsoft.com/office/powerpoint/2010/main" val="9055007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Amendments (Labor Contract)</a:t>
            </a:r>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19</a:t>
            </a:r>
          </a:p>
        </p:txBody>
      </p:sp>
      <p:sp>
        <p:nvSpPr>
          <p:cNvPr id="5" name="Content Placeholder 2"/>
          <p:cNvSpPr>
            <a:spLocks noGrp="1"/>
          </p:cNvSpPr>
          <p:nvPr>
            <p:ph idx="1"/>
          </p:nvPr>
        </p:nvSpPr>
        <p:spPr>
          <a:xfrm>
            <a:off x="838200" y="1040654"/>
            <a:ext cx="10077450" cy="5129084"/>
          </a:xfrm>
        </p:spPr>
        <p:txBody>
          <a:bodyPr>
            <a:normAutofit/>
          </a:bodyPr>
          <a:lstStyle/>
          <a:p>
            <a:pPr>
              <a:lnSpc>
                <a:spcPct val="100000"/>
              </a:lnSpc>
            </a:pPr>
            <a:r>
              <a:rPr lang="en-US" sz="1400" b="1" dirty="0">
                <a:solidFill>
                  <a:srgbClr val="3B3B3B"/>
                </a:solidFill>
              </a:rPr>
              <a:t>Salary Increase</a:t>
            </a:r>
            <a:endParaRPr lang="en-US" sz="1400" dirty="0">
              <a:solidFill>
                <a:srgbClr val="3B3B3B"/>
              </a:solidFill>
            </a:endParaRPr>
          </a:p>
          <a:p>
            <a:pPr lvl="1">
              <a:lnSpc>
                <a:spcPct val="100000"/>
              </a:lnSpc>
              <a:buFont typeface="Wingdings" panose="05000000000000000000" pitchFamily="2" charset="2"/>
              <a:buChar char="§"/>
            </a:pPr>
            <a:r>
              <a:rPr lang="en-US" sz="1400" dirty="0">
                <a:solidFill>
                  <a:srgbClr val="3B3B3B"/>
                </a:solidFill>
              </a:rPr>
              <a:t>Theoretically, for all kinds of amendments of the labor contract content, the employer should sign an official agreement with the employees;</a:t>
            </a:r>
          </a:p>
          <a:p>
            <a:pPr lvl="1">
              <a:lnSpc>
                <a:spcPct val="100000"/>
              </a:lnSpc>
              <a:buFont typeface="Wingdings" panose="05000000000000000000" pitchFamily="2" charset="2"/>
              <a:buChar char="§"/>
            </a:pPr>
            <a:r>
              <a:rPr lang="en-US" sz="1400" dirty="0">
                <a:solidFill>
                  <a:srgbClr val="3B3B3B"/>
                </a:solidFill>
              </a:rPr>
              <a:t>Practically, as salary increase is a benefit for the employee, the employer may choose not to sign the agreement with the employee but instead of registering the changes on a internal form or sending a notice letter.</a:t>
            </a:r>
          </a:p>
          <a:p>
            <a:pPr lvl="1">
              <a:lnSpc>
                <a:spcPct val="100000"/>
              </a:lnSpc>
              <a:buFont typeface="Wingdings" panose="05000000000000000000" pitchFamily="2" charset="2"/>
              <a:buChar char="§"/>
            </a:pPr>
            <a:endParaRPr lang="en-US" sz="1400" dirty="0">
              <a:solidFill>
                <a:srgbClr val="3B3B3B"/>
              </a:solidFill>
            </a:endParaRPr>
          </a:p>
          <a:p>
            <a:pPr>
              <a:lnSpc>
                <a:spcPct val="100000"/>
              </a:lnSpc>
            </a:pPr>
            <a:r>
              <a:rPr lang="en-US" sz="1400" dirty="0">
                <a:solidFill>
                  <a:srgbClr val="3B3B3B"/>
                </a:solidFill>
              </a:rPr>
              <a:t>Salary Decrease</a:t>
            </a:r>
          </a:p>
          <a:p>
            <a:pPr lvl="1">
              <a:lnSpc>
                <a:spcPct val="100000"/>
              </a:lnSpc>
              <a:buFont typeface="Wingdings" panose="05000000000000000000" pitchFamily="2" charset="2"/>
              <a:buChar char="§"/>
            </a:pPr>
            <a:r>
              <a:rPr lang="en-US" sz="1400" dirty="0">
                <a:solidFill>
                  <a:srgbClr val="3B3B3B"/>
                </a:solidFill>
              </a:rPr>
              <a:t>To protect the company’s interest, we highly suggest the employer to sign an official agreement with the employee for any salary decrease decisions with mutual agreement with employee;</a:t>
            </a:r>
          </a:p>
          <a:p>
            <a:pPr>
              <a:lnSpc>
                <a:spcPct val="100000"/>
              </a:lnSpc>
            </a:pPr>
            <a:endParaRPr lang="en-US" sz="1400" dirty="0">
              <a:solidFill>
                <a:srgbClr val="3B3B3B"/>
              </a:solidFill>
            </a:endParaRPr>
          </a:p>
          <a:p>
            <a:pPr>
              <a:lnSpc>
                <a:spcPct val="100000"/>
              </a:lnSpc>
            </a:pPr>
            <a:r>
              <a:rPr lang="en-US" sz="1400" dirty="0">
                <a:solidFill>
                  <a:srgbClr val="3B3B3B"/>
                </a:solidFill>
              </a:rPr>
              <a:t>Job Transfer</a:t>
            </a:r>
          </a:p>
          <a:p>
            <a:pPr lvl="1">
              <a:lnSpc>
                <a:spcPct val="100000"/>
              </a:lnSpc>
              <a:buFont typeface="Wingdings" panose="05000000000000000000" pitchFamily="2" charset="2"/>
              <a:buChar char="§"/>
            </a:pPr>
            <a:r>
              <a:rPr lang="en-US" sz="1400" dirty="0">
                <a:solidFill>
                  <a:srgbClr val="3B3B3B"/>
                </a:solidFill>
              </a:rPr>
              <a:t>As change the job position is the change of the labor contract content, signing an official agreement to with employees to demonstrate the fact is also recommended;</a:t>
            </a:r>
          </a:p>
          <a:p>
            <a:pPr lvl="1">
              <a:lnSpc>
                <a:spcPct val="100000"/>
              </a:lnSpc>
              <a:buFont typeface="Wingdings" panose="05000000000000000000" pitchFamily="2" charset="2"/>
              <a:buChar char="§"/>
            </a:pPr>
            <a:endParaRPr lang="en-US" sz="1400" dirty="0">
              <a:solidFill>
                <a:srgbClr val="3B3B3B"/>
              </a:solidFill>
            </a:endParaRPr>
          </a:p>
          <a:p>
            <a:pPr>
              <a:lnSpc>
                <a:spcPct val="100000"/>
              </a:lnSpc>
            </a:pPr>
            <a:r>
              <a:rPr lang="en-US" sz="1400" dirty="0">
                <a:solidFill>
                  <a:srgbClr val="3B3B3B"/>
                </a:solidFill>
              </a:rPr>
              <a:t>Renewal of Employment Contract</a:t>
            </a:r>
            <a:endParaRPr lang="en-US" sz="1400" b="1" dirty="0">
              <a:solidFill>
                <a:srgbClr val="3B3B3B"/>
              </a:solidFill>
            </a:endParaRPr>
          </a:p>
          <a:p>
            <a:pPr lvl="1">
              <a:lnSpc>
                <a:spcPct val="100000"/>
              </a:lnSpc>
              <a:buFont typeface="Wingdings" panose="05000000000000000000" pitchFamily="2" charset="2"/>
              <a:buChar char="§"/>
            </a:pPr>
            <a:r>
              <a:rPr lang="en-US" sz="1400" dirty="0">
                <a:solidFill>
                  <a:srgbClr val="3B3B3B"/>
                </a:solidFill>
              </a:rPr>
              <a:t>Company should ask the employee to sign the renewed Employment Contract.</a:t>
            </a:r>
          </a:p>
          <a:p>
            <a:pPr lvl="1">
              <a:buFont typeface="Wingdings" panose="05000000000000000000" pitchFamily="2" charset="2"/>
              <a:buChar char="Ø"/>
            </a:pPr>
            <a:endParaRPr lang="en-US" sz="1400" dirty="0">
              <a:solidFill>
                <a:srgbClr val="3B3B3B"/>
              </a:solidFill>
            </a:endParaRPr>
          </a:p>
          <a:p>
            <a:pPr lvl="1"/>
            <a:endParaRPr lang="en-US" sz="1400" dirty="0">
              <a:solidFill>
                <a:srgbClr val="3B3B3B"/>
              </a:solidFill>
            </a:endParaRPr>
          </a:p>
          <a:p>
            <a:pPr marL="0" indent="0">
              <a:buNone/>
            </a:pPr>
            <a:endParaRPr lang="en-US" sz="1400" dirty="0">
              <a:solidFill>
                <a:srgbClr val="3B3B3B"/>
              </a:solidFill>
            </a:endParaRPr>
          </a:p>
        </p:txBody>
      </p:sp>
    </p:spTree>
    <p:extLst>
      <p:ext uri="{BB962C8B-B14F-4D97-AF65-F5344CB8AC3E}">
        <p14:creationId xmlns:p14="http://schemas.microsoft.com/office/powerpoint/2010/main" val="18615493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a:xfrm>
            <a:off x="838199" y="4131128"/>
            <a:ext cx="7951237" cy="1992085"/>
          </a:xfrm>
        </p:spPr>
        <p:txBody>
          <a:bodyPr/>
          <a:lstStyle/>
          <a:p>
            <a:r>
              <a:rPr lang="en-US" dirty="0">
                <a:solidFill>
                  <a:prstClr val="white">
                    <a:lumMod val="95000"/>
                  </a:prstClr>
                </a:solidFill>
              </a:rPr>
              <a:t>Designing the </a:t>
            </a:r>
            <a:br>
              <a:rPr lang="en-US" dirty="0">
                <a:solidFill>
                  <a:prstClr val="white">
                    <a:lumMod val="95000"/>
                  </a:prstClr>
                </a:solidFill>
              </a:rPr>
            </a:br>
            <a:r>
              <a:rPr lang="en-US" dirty="0">
                <a:solidFill>
                  <a:prstClr val="white">
                    <a:lumMod val="95000"/>
                  </a:prstClr>
                </a:solidFill>
              </a:rPr>
              <a:t>Staff Handbook</a:t>
            </a:r>
          </a:p>
        </p:txBody>
      </p:sp>
    </p:spTree>
    <p:extLst>
      <p:ext uri="{BB962C8B-B14F-4D97-AF65-F5344CB8AC3E}">
        <p14:creationId xmlns:p14="http://schemas.microsoft.com/office/powerpoint/2010/main" val="1696623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Staff Handbook (Content &amp; Clauses)</a:t>
            </a:r>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21</a:t>
            </a:r>
          </a:p>
        </p:txBody>
      </p:sp>
      <p:sp>
        <p:nvSpPr>
          <p:cNvPr id="5" name="Content Placeholder 2"/>
          <p:cNvSpPr>
            <a:spLocks noGrp="1"/>
          </p:cNvSpPr>
          <p:nvPr>
            <p:ph idx="1"/>
          </p:nvPr>
        </p:nvSpPr>
        <p:spPr>
          <a:xfrm>
            <a:off x="838200" y="1015731"/>
            <a:ext cx="9996067" cy="4771752"/>
          </a:xfrm>
        </p:spPr>
        <p:txBody>
          <a:bodyPr>
            <a:normAutofit/>
          </a:bodyPr>
          <a:lstStyle/>
          <a:p>
            <a:pPr>
              <a:lnSpc>
                <a:spcPct val="100000"/>
              </a:lnSpc>
            </a:pPr>
            <a:r>
              <a:rPr lang="en-US" sz="1400" b="1" dirty="0">
                <a:solidFill>
                  <a:srgbClr val="3B3B3B"/>
                </a:solidFill>
              </a:rPr>
              <a:t>Common Issues Detailed in Staff Handbook</a:t>
            </a:r>
          </a:p>
          <a:p>
            <a:pPr>
              <a:lnSpc>
                <a:spcPct val="100000"/>
              </a:lnSpc>
              <a:buFont typeface="Wingdings" panose="05000000000000000000" pitchFamily="2" charset="2"/>
              <a:buChar char="Ø"/>
            </a:pPr>
            <a:endParaRPr lang="en-US" sz="1400" b="1" dirty="0">
              <a:solidFill>
                <a:srgbClr val="3B3B3B"/>
              </a:solidFill>
            </a:endParaRPr>
          </a:p>
          <a:p>
            <a:pPr lvl="1">
              <a:lnSpc>
                <a:spcPct val="100000"/>
              </a:lnSpc>
              <a:buFont typeface="Wingdings" panose="05000000000000000000" pitchFamily="2" charset="2"/>
              <a:buChar char="§"/>
            </a:pPr>
            <a:r>
              <a:rPr lang="en-US" sz="1400" dirty="0">
                <a:solidFill>
                  <a:srgbClr val="3B3B3B"/>
                </a:solidFill>
              </a:rPr>
              <a:t>Company code of conduct</a:t>
            </a:r>
          </a:p>
          <a:p>
            <a:pPr lvl="1">
              <a:lnSpc>
                <a:spcPct val="100000"/>
              </a:lnSpc>
              <a:buFont typeface="Wingdings" panose="05000000000000000000" pitchFamily="2" charset="2"/>
              <a:buChar char="§"/>
            </a:pPr>
            <a:r>
              <a:rPr lang="en-US" sz="1400" dirty="0">
                <a:solidFill>
                  <a:srgbClr val="3B3B3B"/>
                </a:solidFill>
              </a:rPr>
              <a:t>All internal rules, guidelines and the rights of both parties</a:t>
            </a:r>
          </a:p>
          <a:p>
            <a:pPr lvl="1">
              <a:lnSpc>
                <a:spcPct val="100000"/>
              </a:lnSpc>
              <a:buFont typeface="Wingdings" panose="05000000000000000000" pitchFamily="2" charset="2"/>
              <a:buChar char="§"/>
            </a:pPr>
            <a:r>
              <a:rPr lang="en-US" sz="1400" dirty="0">
                <a:solidFill>
                  <a:srgbClr val="3B3B3B"/>
                </a:solidFill>
              </a:rPr>
              <a:t>Relevant Key Performance Indicators (KPIs), performance standards and assessment information</a:t>
            </a:r>
          </a:p>
          <a:p>
            <a:pPr lvl="1">
              <a:lnSpc>
                <a:spcPct val="100000"/>
              </a:lnSpc>
              <a:buFont typeface="Wingdings" panose="05000000000000000000" pitchFamily="2" charset="2"/>
              <a:buChar char="§"/>
            </a:pPr>
            <a:r>
              <a:rPr lang="en-US" sz="1400" dirty="0">
                <a:solidFill>
                  <a:srgbClr val="3B3B3B"/>
                </a:solidFill>
              </a:rPr>
              <a:t>Nondisclosure agreement</a:t>
            </a:r>
          </a:p>
          <a:p>
            <a:pPr lvl="1">
              <a:lnSpc>
                <a:spcPct val="100000"/>
              </a:lnSpc>
              <a:buFont typeface="Wingdings" panose="05000000000000000000" pitchFamily="2" charset="2"/>
              <a:buChar char="§"/>
            </a:pPr>
            <a:r>
              <a:rPr lang="en-US" sz="1400" dirty="0">
                <a:solidFill>
                  <a:srgbClr val="3B3B3B"/>
                </a:solidFill>
              </a:rPr>
              <a:t>Information about work environment</a:t>
            </a:r>
          </a:p>
          <a:p>
            <a:pPr lvl="1">
              <a:lnSpc>
                <a:spcPct val="100000"/>
              </a:lnSpc>
              <a:buFont typeface="Wingdings" panose="05000000000000000000" pitchFamily="2" charset="2"/>
              <a:buChar char="§"/>
            </a:pPr>
            <a:r>
              <a:rPr lang="en-US" sz="1400" dirty="0">
                <a:solidFill>
                  <a:srgbClr val="3B3B3B"/>
                </a:solidFill>
              </a:rPr>
              <a:t>Work hours and overtime rules</a:t>
            </a:r>
          </a:p>
          <a:p>
            <a:pPr lvl="1">
              <a:lnSpc>
                <a:spcPct val="100000"/>
              </a:lnSpc>
              <a:buFont typeface="Wingdings" panose="05000000000000000000" pitchFamily="2" charset="2"/>
              <a:buChar char="§"/>
            </a:pPr>
            <a:r>
              <a:rPr lang="en-US" sz="1400" dirty="0">
                <a:solidFill>
                  <a:srgbClr val="3B3B3B"/>
                </a:solidFill>
              </a:rPr>
              <a:t>Remuneration rules, social welfare rules, and bonuses</a:t>
            </a:r>
          </a:p>
          <a:p>
            <a:pPr lvl="1">
              <a:lnSpc>
                <a:spcPct val="100000"/>
              </a:lnSpc>
              <a:buFont typeface="Wingdings" panose="05000000000000000000" pitchFamily="2" charset="2"/>
              <a:buChar char="§"/>
            </a:pPr>
            <a:r>
              <a:rPr lang="en-US" sz="1400" dirty="0">
                <a:solidFill>
                  <a:srgbClr val="3B3B3B"/>
                </a:solidFill>
              </a:rPr>
              <a:t>Information about paid leave</a:t>
            </a:r>
          </a:p>
          <a:p>
            <a:pPr lvl="1">
              <a:lnSpc>
                <a:spcPct val="100000"/>
              </a:lnSpc>
              <a:buFont typeface="Wingdings" panose="05000000000000000000" pitchFamily="2" charset="2"/>
              <a:buChar char="§"/>
            </a:pPr>
            <a:r>
              <a:rPr lang="en-US" sz="1400" dirty="0">
                <a:solidFill>
                  <a:srgbClr val="3B3B3B"/>
                </a:solidFill>
              </a:rPr>
              <a:t>Behavior standards and discipline procedures</a:t>
            </a:r>
          </a:p>
          <a:p>
            <a:pPr lvl="1">
              <a:lnSpc>
                <a:spcPct val="100000"/>
              </a:lnSpc>
              <a:buFont typeface="Wingdings" panose="05000000000000000000" pitchFamily="2" charset="2"/>
              <a:buChar char="§"/>
            </a:pPr>
            <a:r>
              <a:rPr lang="en-US" sz="1400" dirty="0">
                <a:solidFill>
                  <a:srgbClr val="3B3B3B"/>
                </a:solidFill>
              </a:rPr>
              <a:t>Training information</a:t>
            </a:r>
          </a:p>
          <a:p>
            <a:pPr lvl="1">
              <a:lnSpc>
                <a:spcPct val="100000"/>
              </a:lnSpc>
              <a:buFont typeface="Wingdings" panose="05000000000000000000" pitchFamily="2" charset="2"/>
              <a:buChar char="§"/>
            </a:pPr>
            <a:r>
              <a:rPr lang="en-US" sz="1400" dirty="0">
                <a:solidFill>
                  <a:srgbClr val="3B3B3B"/>
                </a:solidFill>
              </a:rPr>
              <a:t>Workplace security rules</a:t>
            </a:r>
          </a:p>
          <a:p>
            <a:pPr lvl="1">
              <a:lnSpc>
                <a:spcPct val="100000"/>
              </a:lnSpc>
              <a:buFont typeface="Wingdings" panose="05000000000000000000" pitchFamily="2" charset="2"/>
              <a:buChar char="§"/>
            </a:pPr>
            <a:r>
              <a:rPr lang="en-US" sz="1400" dirty="0">
                <a:solidFill>
                  <a:srgbClr val="3B3B3B"/>
                </a:solidFill>
              </a:rPr>
              <a:t>Any other special rules relevant to the specific company/industry (i.e. manufacturing safety standards, hygienic food production standards)</a:t>
            </a:r>
          </a:p>
          <a:p>
            <a:pPr lvl="1"/>
            <a:endParaRPr lang="en-US" sz="1400" dirty="0">
              <a:solidFill>
                <a:srgbClr val="3B3B3B"/>
              </a:solidFill>
            </a:endParaRPr>
          </a:p>
          <a:p>
            <a:pPr>
              <a:buFont typeface="Wingdings" panose="05000000000000000000" pitchFamily="2" charset="2"/>
              <a:buChar char="Ø"/>
            </a:pPr>
            <a:endParaRPr lang="en-US" sz="1400" dirty="0">
              <a:solidFill>
                <a:srgbClr val="3B3B3B"/>
              </a:solidFill>
            </a:endParaRPr>
          </a:p>
          <a:p>
            <a:pPr marL="0" indent="0">
              <a:buNone/>
            </a:pPr>
            <a:endParaRPr lang="en-US" sz="1400" b="1" dirty="0">
              <a:solidFill>
                <a:srgbClr val="3B3B3B"/>
              </a:solidFill>
            </a:endParaRPr>
          </a:p>
          <a:p>
            <a:pPr lvl="1"/>
            <a:endParaRPr lang="en-US" sz="1400" dirty="0">
              <a:solidFill>
                <a:srgbClr val="3B3B3B"/>
              </a:solidFill>
            </a:endParaRPr>
          </a:p>
          <a:p>
            <a:pPr lvl="1">
              <a:buFont typeface="Wingdings" panose="05000000000000000000" pitchFamily="2" charset="2"/>
              <a:buChar char="Ø"/>
            </a:pPr>
            <a:endParaRPr lang="en-US" sz="1400" dirty="0">
              <a:solidFill>
                <a:srgbClr val="3B3B3B"/>
              </a:solidFill>
            </a:endParaRPr>
          </a:p>
          <a:p>
            <a:pPr lvl="1"/>
            <a:endParaRPr lang="en-US" sz="1400" dirty="0">
              <a:solidFill>
                <a:srgbClr val="3B3B3B"/>
              </a:solidFill>
            </a:endParaRPr>
          </a:p>
          <a:p>
            <a:pPr marL="0" indent="0">
              <a:buNone/>
            </a:pPr>
            <a:endParaRPr lang="en-US" sz="1400" dirty="0">
              <a:solidFill>
                <a:srgbClr val="3B3B3B"/>
              </a:solidFill>
            </a:endParaRPr>
          </a:p>
        </p:txBody>
      </p:sp>
    </p:spTree>
    <p:extLst>
      <p:ext uri="{BB962C8B-B14F-4D97-AF65-F5344CB8AC3E}">
        <p14:creationId xmlns:p14="http://schemas.microsoft.com/office/powerpoint/2010/main" val="24495647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Staff Handbook (Implementation – Democratic Process)</a:t>
            </a:r>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22</a:t>
            </a:r>
          </a:p>
        </p:txBody>
      </p:sp>
      <p:sp>
        <p:nvSpPr>
          <p:cNvPr id="5" name="Content Placeholder 2"/>
          <p:cNvSpPr>
            <a:spLocks noGrp="1"/>
          </p:cNvSpPr>
          <p:nvPr>
            <p:ph idx="1"/>
          </p:nvPr>
        </p:nvSpPr>
        <p:spPr>
          <a:xfrm>
            <a:off x="838200" y="1026882"/>
            <a:ext cx="9940082" cy="4771752"/>
          </a:xfrm>
        </p:spPr>
        <p:txBody>
          <a:bodyPr>
            <a:normAutofit/>
          </a:bodyPr>
          <a:lstStyle/>
          <a:p>
            <a:pPr>
              <a:lnSpc>
                <a:spcPct val="100000"/>
              </a:lnSpc>
            </a:pPr>
            <a:r>
              <a:rPr lang="en-US" sz="1400" b="1" dirty="0">
                <a:solidFill>
                  <a:srgbClr val="3B3B3B"/>
                </a:solidFill>
              </a:rPr>
              <a:t>Recommended Procedures for implementation of Democratic Process</a:t>
            </a:r>
            <a:endParaRPr lang="en-US" sz="1400" dirty="0">
              <a:solidFill>
                <a:srgbClr val="3B3B3B"/>
              </a:solidFill>
            </a:endParaRPr>
          </a:p>
          <a:p>
            <a:pPr marL="457200" lvl="1" indent="0">
              <a:lnSpc>
                <a:spcPct val="100000"/>
              </a:lnSpc>
              <a:buNone/>
            </a:pPr>
            <a:endParaRPr lang="en-US" sz="1400" dirty="0">
              <a:solidFill>
                <a:srgbClr val="3B3B3B"/>
              </a:solidFill>
            </a:endParaRPr>
          </a:p>
          <a:p>
            <a:pPr lvl="1">
              <a:lnSpc>
                <a:spcPct val="100000"/>
              </a:lnSpc>
              <a:buFont typeface="Wingdings" panose="05000000000000000000" pitchFamily="2" charset="2"/>
              <a:buChar char="§"/>
            </a:pPr>
            <a:r>
              <a:rPr lang="en-US" sz="1400" dirty="0">
                <a:solidFill>
                  <a:srgbClr val="3B3B3B"/>
                </a:solidFill>
              </a:rPr>
              <a:t>Seek Employees’ Opinion</a:t>
            </a:r>
          </a:p>
          <a:p>
            <a:pPr lvl="2">
              <a:lnSpc>
                <a:spcPct val="100000"/>
              </a:lnSpc>
              <a:buFont typeface="Wingdings" panose="05000000000000000000" pitchFamily="2" charset="2"/>
              <a:buChar char="§"/>
            </a:pPr>
            <a:endParaRPr lang="en-US" dirty="0">
              <a:solidFill>
                <a:srgbClr val="3B3B3B"/>
              </a:solidFill>
            </a:endParaRPr>
          </a:p>
          <a:p>
            <a:pPr lvl="2">
              <a:lnSpc>
                <a:spcPct val="100000"/>
              </a:lnSpc>
            </a:pPr>
            <a:r>
              <a:rPr lang="en-US" dirty="0">
                <a:solidFill>
                  <a:srgbClr val="3B3B3B"/>
                </a:solidFill>
              </a:rPr>
              <a:t>Release Consultation Notice along with the draft of Staff Handbook to all employees (both physically and via email), and advise the employees to sign for receipt of the draft </a:t>
            </a:r>
          </a:p>
          <a:p>
            <a:pPr lvl="2">
              <a:lnSpc>
                <a:spcPct val="100000"/>
              </a:lnSpc>
            </a:pPr>
            <a:r>
              <a:rPr lang="en-US" dirty="0">
                <a:solidFill>
                  <a:srgbClr val="3B3B3B"/>
                </a:solidFill>
              </a:rPr>
              <a:t>Seek employees’ opinions within a given period (e.g. 5 days or 10 days ) via email</a:t>
            </a:r>
          </a:p>
          <a:p>
            <a:pPr lvl="2">
              <a:lnSpc>
                <a:spcPct val="100000"/>
              </a:lnSpc>
            </a:pPr>
            <a:r>
              <a:rPr lang="en-US" dirty="0">
                <a:solidFill>
                  <a:srgbClr val="3B3B3B"/>
                </a:solidFill>
              </a:rPr>
              <a:t>Close discussion and advise all the employees to sign the Opinions Collection Confirmation Form</a:t>
            </a:r>
          </a:p>
          <a:p>
            <a:pPr lvl="2">
              <a:lnSpc>
                <a:spcPct val="100000"/>
              </a:lnSpc>
              <a:buFont typeface="Wingdings" panose="05000000000000000000" pitchFamily="2" charset="2"/>
              <a:buChar char="§"/>
            </a:pPr>
            <a:endParaRPr lang="en-US" dirty="0">
              <a:solidFill>
                <a:srgbClr val="3B3B3B"/>
              </a:solidFill>
            </a:endParaRPr>
          </a:p>
          <a:p>
            <a:pPr lvl="2">
              <a:lnSpc>
                <a:spcPct val="100000"/>
              </a:lnSpc>
              <a:buFont typeface="Wingdings" panose="05000000000000000000" pitchFamily="2" charset="2"/>
              <a:buChar char="§"/>
            </a:pPr>
            <a:endParaRPr lang="en-US" dirty="0">
              <a:solidFill>
                <a:srgbClr val="3B3B3B"/>
              </a:solidFill>
            </a:endParaRPr>
          </a:p>
          <a:p>
            <a:pPr lvl="1">
              <a:lnSpc>
                <a:spcPct val="100000"/>
              </a:lnSpc>
              <a:buFont typeface="Wingdings" panose="05000000000000000000" pitchFamily="2" charset="2"/>
              <a:buChar char="§"/>
            </a:pPr>
            <a:r>
              <a:rPr lang="en-US" sz="1400" dirty="0">
                <a:solidFill>
                  <a:srgbClr val="3B3B3B"/>
                </a:solidFill>
              </a:rPr>
              <a:t>Official Announcement for Release of Finalized Staff Handbook</a:t>
            </a:r>
          </a:p>
          <a:p>
            <a:pPr lvl="2">
              <a:lnSpc>
                <a:spcPct val="100000"/>
              </a:lnSpc>
              <a:buFont typeface="Wingdings" panose="05000000000000000000" pitchFamily="2" charset="2"/>
              <a:buChar char="§"/>
            </a:pPr>
            <a:endParaRPr lang="en-US" dirty="0">
              <a:solidFill>
                <a:srgbClr val="3B3B3B"/>
              </a:solidFill>
            </a:endParaRPr>
          </a:p>
          <a:p>
            <a:pPr lvl="2">
              <a:lnSpc>
                <a:spcPct val="100000"/>
              </a:lnSpc>
            </a:pPr>
            <a:r>
              <a:rPr lang="en-US" dirty="0">
                <a:solidFill>
                  <a:srgbClr val="3B3B3B"/>
                </a:solidFill>
              </a:rPr>
              <a:t>Publicly post (e.g. on bulletin board, or on company’s intranet or on any share folder accessible to everyone) the Finalization and Implementation Notice along with the final version of Staff Handbook and send these two documents to all employees both physically and via email</a:t>
            </a:r>
          </a:p>
          <a:p>
            <a:pPr lvl="2">
              <a:lnSpc>
                <a:spcPct val="100000"/>
              </a:lnSpc>
            </a:pPr>
            <a:r>
              <a:rPr lang="en-US" dirty="0">
                <a:solidFill>
                  <a:srgbClr val="3B3B3B"/>
                </a:solidFill>
              </a:rPr>
              <a:t>Advise all employees to sign for receipt of one copy of the finalized Staff Handbook</a:t>
            </a:r>
          </a:p>
        </p:txBody>
      </p:sp>
    </p:spTree>
    <p:extLst>
      <p:ext uri="{BB962C8B-B14F-4D97-AF65-F5344CB8AC3E}">
        <p14:creationId xmlns:p14="http://schemas.microsoft.com/office/powerpoint/2010/main" val="20579501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Staff Handbook (Best Practices)</a:t>
            </a:r>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23</a:t>
            </a:r>
          </a:p>
        </p:txBody>
      </p:sp>
      <p:sp>
        <p:nvSpPr>
          <p:cNvPr id="5" name="Content Placeholder 2"/>
          <p:cNvSpPr>
            <a:spLocks noGrp="1"/>
          </p:cNvSpPr>
          <p:nvPr>
            <p:ph idx="1"/>
          </p:nvPr>
        </p:nvSpPr>
        <p:spPr>
          <a:xfrm>
            <a:off x="838200" y="1003596"/>
            <a:ext cx="10005397" cy="4389120"/>
          </a:xfrm>
        </p:spPr>
        <p:txBody>
          <a:bodyPr>
            <a:normAutofit/>
          </a:bodyPr>
          <a:lstStyle/>
          <a:p>
            <a:r>
              <a:rPr lang="en-US" sz="1400" b="1" dirty="0">
                <a:solidFill>
                  <a:schemeClr val="accent6">
                    <a:lumMod val="25000"/>
                  </a:schemeClr>
                </a:solidFill>
              </a:rPr>
              <a:t>Link to Employment Contract</a:t>
            </a:r>
          </a:p>
          <a:p>
            <a:pPr marL="0" indent="0">
              <a:buNone/>
            </a:pPr>
            <a:endParaRPr lang="en-US" sz="1400" b="1" dirty="0">
              <a:solidFill>
                <a:schemeClr val="accent6">
                  <a:lumMod val="25000"/>
                </a:schemeClr>
              </a:solidFill>
            </a:endParaRPr>
          </a:p>
          <a:p>
            <a:pPr lvl="1">
              <a:buFont typeface="Wingdings" panose="05000000000000000000" pitchFamily="2" charset="2"/>
              <a:buChar char="§"/>
            </a:pPr>
            <a:r>
              <a:rPr lang="en-US" sz="1400" dirty="0">
                <a:solidFill>
                  <a:schemeClr val="accent6">
                    <a:lumMod val="25000"/>
                  </a:schemeClr>
                </a:solidFill>
              </a:rPr>
              <a:t>Employment Contract should clearly reference Handbook (this will strengthen company’s case if needed to dismiss an employee over a breach of company rules)</a:t>
            </a:r>
          </a:p>
          <a:p>
            <a:pPr marL="457200" lvl="1" indent="0">
              <a:buNone/>
            </a:pPr>
            <a:endParaRPr lang="en-US" sz="1400" dirty="0">
              <a:solidFill>
                <a:schemeClr val="accent6">
                  <a:lumMod val="25000"/>
                </a:schemeClr>
              </a:solidFill>
            </a:endParaRPr>
          </a:p>
          <a:p>
            <a:r>
              <a:rPr lang="en-US" sz="1400" b="1" dirty="0">
                <a:solidFill>
                  <a:schemeClr val="accent6">
                    <a:lumMod val="25000"/>
                  </a:schemeClr>
                </a:solidFill>
              </a:rPr>
              <a:t>Define Major and Minor Breaches</a:t>
            </a:r>
          </a:p>
          <a:p>
            <a:pPr marL="0" indent="0">
              <a:buNone/>
            </a:pPr>
            <a:endParaRPr lang="en-US" sz="1400" b="1" dirty="0">
              <a:solidFill>
                <a:schemeClr val="accent6">
                  <a:lumMod val="25000"/>
                </a:schemeClr>
              </a:solidFill>
            </a:endParaRPr>
          </a:p>
          <a:p>
            <a:pPr lvl="1">
              <a:buFont typeface="Wingdings" panose="05000000000000000000" pitchFamily="2" charset="2"/>
              <a:buChar char="§"/>
            </a:pPr>
            <a:r>
              <a:rPr lang="en-US" sz="1400" dirty="0">
                <a:solidFill>
                  <a:schemeClr val="accent6">
                    <a:lumMod val="25000"/>
                  </a:schemeClr>
                </a:solidFill>
              </a:rPr>
              <a:t>Handbook should differentiate between minor and major breaches (allowing company the right to dismiss an employee without compensation)</a:t>
            </a:r>
          </a:p>
          <a:p>
            <a:pPr lvl="1">
              <a:buFont typeface="Wingdings" panose="05000000000000000000" pitchFamily="2" charset="2"/>
              <a:buChar char="§"/>
            </a:pPr>
            <a:endParaRPr lang="en-US" sz="1400" dirty="0">
              <a:solidFill>
                <a:schemeClr val="accent6">
                  <a:lumMod val="25000"/>
                </a:schemeClr>
              </a:solidFill>
            </a:endParaRPr>
          </a:p>
          <a:p>
            <a:pPr lvl="2"/>
            <a:r>
              <a:rPr lang="en-US" dirty="0">
                <a:solidFill>
                  <a:schemeClr val="accent6">
                    <a:lumMod val="25000"/>
                  </a:schemeClr>
                </a:solidFill>
              </a:rPr>
              <a:t>Major breach can result in immediate dismissal</a:t>
            </a:r>
          </a:p>
          <a:p>
            <a:pPr lvl="2"/>
            <a:r>
              <a:rPr lang="en-US" dirty="0">
                <a:solidFill>
                  <a:schemeClr val="accent6">
                    <a:lumMod val="25000"/>
                  </a:schemeClr>
                </a:solidFill>
              </a:rPr>
              <a:t>Minor breach, can result in an official warning letter and company will specify how many minor breaches may constitute a major breach</a:t>
            </a:r>
          </a:p>
          <a:p>
            <a:pPr lvl="1">
              <a:buFont typeface="Wingdings" panose="05000000000000000000" pitchFamily="2" charset="2"/>
              <a:buChar char="§"/>
            </a:pPr>
            <a:endParaRPr lang="en-US" sz="1400" dirty="0">
              <a:solidFill>
                <a:schemeClr val="accent6">
                  <a:lumMod val="25000"/>
                </a:schemeClr>
              </a:solidFill>
            </a:endParaRPr>
          </a:p>
          <a:p>
            <a:pPr lvl="1">
              <a:buFont typeface="Wingdings" panose="05000000000000000000" pitchFamily="2" charset="2"/>
              <a:buChar char="§"/>
            </a:pPr>
            <a:r>
              <a:rPr lang="en-US" sz="1400" dirty="0">
                <a:solidFill>
                  <a:schemeClr val="accent6">
                    <a:lumMod val="25000"/>
                  </a:schemeClr>
                </a:solidFill>
              </a:rPr>
              <a:t>Please note that decision whether a breach was sufficiently serious to warrant dismissal can be challenged in arbitration</a:t>
            </a:r>
          </a:p>
          <a:p>
            <a:pPr>
              <a:buFont typeface="Wingdings" panose="05000000000000000000" pitchFamily="2" charset="2"/>
              <a:buChar char="Ø"/>
            </a:pPr>
            <a:endParaRPr lang="en-US" sz="1400" dirty="0">
              <a:solidFill>
                <a:schemeClr val="accent6">
                  <a:lumMod val="25000"/>
                </a:schemeClr>
              </a:solidFill>
            </a:endParaRPr>
          </a:p>
          <a:p>
            <a:pPr marL="0" indent="0">
              <a:buNone/>
            </a:pPr>
            <a:endParaRPr lang="en-US" sz="1400" b="1" dirty="0">
              <a:solidFill>
                <a:schemeClr val="accent6">
                  <a:lumMod val="25000"/>
                </a:schemeClr>
              </a:solidFill>
            </a:endParaRPr>
          </a:p>
          <a:p>
            <a:pPr lvl="1"/>
            <a:endParaRPr lang="en-US" sz="1400" dirty="0">
              <a:solidFill>
                <a:schemeClr val="accent6">
                  <a:lumMod val="25000"/>
                </a:schemeClr>
              </a:solidFill>
            </a:endParaRPr>
          </a:p>
          <a:p>
            <a:pPr lvl="1">
              <a:buFont typeface="Wingdings" panose="05000000000000000000" pitchFamily="2" charset="2"/>
              <a:buChar char="Ø"/>
            </a:pPr>
            <a:endParaRPr lang="en-US" sz="1400" dirty="0">
              <a:solidFill>
                <a:schemeClr val="accent6">
                  <a:lumMod val="25000"/>
                </a:schemeClr>
              </a:solidFill>
            </a:endParaRPr>
          </a:p>
          <a:p>
            <a:pPr lvl="1"/>
            <a:endParaRPr lang="en-US" sz="1400" dirty="0">
              <a:solidFill>
                <a:schemeClr val="accent6">
                  <a:lumMod val="25000"/>
                </a:schemeClr>
              </a:solidFill>
            </a:endParaRPr>
          </a:p>
          <a:p>
            <a:pPr marL="0" indent="0">
              <a:buNone/>
            </a:pPr>
            <a:endParaRPr lang="en-US" sz="1400" dirty="0">
              <a:solidFill>
                <a:schemeClr val="accent6">
                  <a:lumMod val="25000"/>
                </a:schemeClr>
              </a:solidFill>
            </a:endParaRPr>
          </a:p>
        </p:txBody>
      </p:sp>
    </p:spTree>
    <p:extLst>
      <p:ext uri="{BB962C8B-B14F-4D97-AF65-F5344CB8AC3E}">
        <p14:creationId xmlns:p14="http://schemas.microsoft.com/office/powerpoint/2010/main" val="12877688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Staff Handbook (Best Practices)</a:t>
            </a:r>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24</a:t>
            </a:r>
          </a:p>
        </p:txBody>
      </p:sp>
      <p:sp>
        <p:nvSpPr>
          <p:cNvPr id="5" name="Content Placeholder 2"/>
          <p:cNvSpPr>
            <a:spLocks noGrp="1"/>
          </p:cNvSpPr>
          <p:nvPr>
            <p:ph idx="1"/>
          </p:nvPr>
        </p:nvSpPr>
        <p:spPr>
          <a:xfrm>
            <a:off x="838200" y="1043754"/>
            <a:ext cx="10005397" cy="4754880"/>
          </a:xfrm>
        </p:spPr>
        <p:txBody>
          <a:bodyPr>
            <a:normAutofit/>
          </a:bodyPr>
          <a:lstStyle/>
          <a:p>
            <a:pPr>
              <a:lnSpc>
                <a:spcPct val="100000"/>
              </a:lnSpc>
            </a:pPr>
            <a:r>
              <a:rPr lang="en-US" sz="1400" b="1" dirty="0">
                <a:solidFill>
                  <a:schemeClr val="accent6">
                    <a:lumMod val="25000"/>
                  </a:schemeClr>
                </a:solidFill>
              </a:rPr>
              <a:t>Language </a:t>
            </a:r>
          </a:p>
          <a:p>
            <a:pPr marL="0" indent="0">
              <a:lnSpc>
                <a:spcPct val="100000"/>
              </a:lnSpc>
              <a:buNone/>
            </a:pPr>
            <a:endParaRPr lang="en-US" sz="1400" b="1" dirty="0">
              <a:solidFill>
                <a:schemeClr val="accent6">
                  <a:lumMod val="25000"/>
                </a:schemeClr>
              </a:solidFill>
            </a:endParaRPr>
          </a:p>
          <a:p>
            <a:pPr lvl="1">
              <a:lnSpc>
                <a:spcPct val="100000"/>
              </a:lnSpc>
              <a:buFont typeface="Wingdings" panose="05000000000000000000" pitchFamily="2" charset="2"/>
              <a:buChar char="§"/>
            </a:pPr>
            <a:r>
              <a:rPr lang="en-US" sz="1400" dirty="0">
                <a:solidFill>
                  <a:schemeClr val="accent6">
                    <a:lumMod val="25000"/>
                  </a:schemeClr>
                </a:solidFill>
              </a:rPr>
              <a:t>Have Staff Handbook written in Chinese; as well as, language of responsible management (e.g. English)</a:t>
            </a:r>
          </a:p>
          <a:p>
            <a:pPr marL="285750" indent="-285750">
              <a:lnSpc>
                <a:spcPct val="100000"/>
              </a:lnSpc>
              <a:buFont typeface="Wingdings" panose="05000000000000000000" pitchFamily="2" charset="2"/>
              <a:buChar char="§"/>
            </a:pPr>
            <a:endParaRPr lang="en-US" sz="1400" dirty="0">
              <a:solidFill>
                <a:schemeClr val="accent6">
                  <a:lumMod val="25000"/>
                </a:schemeClr>
              </a:solidFill>
            </a:endParaRPr>
          </a:p>
          <a:p>
            <a:pPr>
              <a:lnSpc>
                <a:spcPct val="100000"/>
              </a:lnSpc>
            </a:pPr>
            <a:r>
              <a:rPr lang="en-US" sz="1400" b="1" dirty="0">
                <a:solidFill>
                  <a:schemeClr val="accent6">
                    <a:lumMod val="25000"/>
                  </a:schemeClr>
                </a:solidFill>
              </a:rPr>
              <a:t>Moderate Length and Content</a:t>
            </a:r>
          </a:p>
          <a:p>
            <a:pPr marL="0" indent="0">
              <a:lnSpc>
                <a:spcPct val="100000"/>
              </a:lnSpc>
              <a:buNone/>
            </a:pPr>
            <a:endParaRPr lang="en-US" sz="1400" b="1" dirty="0">
              <a:solidFill>
                <a:schemeClr val="accent6">
                  <a:lumMod val="25000"/>
                </a:schemeClr>
              </a:solidFill>
            </a:endParaRPr>
          </a:p>
          <a:p>
            <a:pPr lvl="1">
              <a:lnSpc>
                <a:spcPct val="100000"/>
              </a:lnSpc>
              <a:buFont typeface="Wingdings" panose="05000000000000000000" pitchFamily="2" charset="2"/>
              <a:buChar char="§"/>
            </a:pPr>
            <a:r>
              <a:rPr lang="en-US" sz="1400" dirty="0">
                <a:solidFill>
                  <a:schemeClr val="accent6">
                    <a:lumMod val="25000"/>
                  </a:schemeClr>
                </a:solidFill>
              </a:rPr>
              <a:t>Avoid writing Staff Handbook that is too lengthy </a:t>
            </a:r>
          </a:p>
          <a:p>
            <a:pPr lvl="2">
              <a:lnSpc>
                <a:spcPct val="100000"/>
              </a:lnSpc>
              <a:buFont typeface="Wingdings" panose="05000000000000000000" pitchFamily="2" charset="2"/>
              <a:buChar char="§"/>
            </a:pPr>
            <a:endParaRPr lang="en-US" dirty="0">
              <a:solidFill>
                <a:schemeClr val="accent6">
                  <a:lumMod val="25000"/>
                </a:schemeClr>
              </a:solidFill>
            </a:endParaRPr>
          </a:p>
          <a:p>
            <a:pPr lvl="2">
              <a:lnSpc>
                <a:spcPct val="100000"/>
              </a:lnSpc>
            </a:pPr>
            <a:r>
              <a:rPr lang="en-US" dirty="0">
                <a:solidFill>
                  <a:schemeClr val="accent6">
                    <a:lumMod val="25000"/>
                  </a:schemeClr>
                </a:solidFill>
              </a:rPr>
              <a:t>May unnecessarily burden staff to stay in compliance and/or increases the workload of the HR department in supervising the rules</a:t>
            </a:r>
          </a:p>
          <a:p>
            <a:pPr marL="457200" lvl="1" indent="0">
              <a:lnSpc>
                <a:spcPct val="100000"/>
              </a:lnSpc>
              <a:buNone/>
            </a:pPr>
            <a:endParaRPr lang="en-US" sz="1400" dirty="0">
              <a:solidFill>
                <a:schemeClr val="accent6">
                  <a:lumMod val="25000"/>
                </a:schemeClr>
              </a:solidFill>
            </a:endParaRPr>
          </a:p>
          <a:p>
            <a:pPr lvl="1">
              <a:lnSpc>
                <a:spcPct val="100000"/>
              </a:lnSpc>
              <a:buFont typeface="Wingdings" panose="05000000000000000000" pitchFamily="2" charset="2"/>
              <a:buChar char="§"/>
            </a:pPr>
            <a:r>
              <a:rPr lang="en-US" sz="1400" dirty="0">
                <a:solidFill>
                  <a:schemeClr val="accent6">
                    <a:lumMod val="25000"/>
                  </a:schemeClr>
                </a:solidFill>
              </a:rPr>
              <a:t>Avoid subjective rules </a:t>
            </a:r>
          </a:p>
          <a:p>
            <a:pPr lvl="1">
              <a:lnSpc>
                <a:spcPct val="100000"/>
              </a:lnSpc>
              <a:buFont typeface="Wingdings" panose="05000000000000000000" pitchFamily="2" charset="2"/>
              <a:buChar char="§"/>
            </a:pPr>
            <a:endParaRPr lang="en-US" sz="1400" dirty="0">
              <a:solidFill>
                <a:schemeClr val="accent6">
                  <a:lumMod val="25000"/>
                </a:schemeClr>
              </a:solidFill>
            </a:endParaRPr>
          </a:p>
          <a:p>
            <a:pPr lvl="2">
              <a:lnSpc>
                <a:spcPct val="100000"/>
              </a:lnSpc>
            </a:pPr>
            <a:r>
              <a:rPr lang="en-US" dirty="0">
                <a:solidFill>
                  <a:schemeClr val="accent6">
                    <a:lumMod val="25000"/>
                  </a:schemeClr>
                </a:solidFill>
              </a:rPr>
              <a:t>Company should be able to explain why each of the regulations is included</a:t>
            </a:r>
          </a:p>
          <a:p>
            <a:pPr lvl="2">
              <a:lnSpc>
                <a:spcPct val="100000"/>
              </a:lnSpc>
            </a:pPr>
            <a:r>
              <a:rPr lang="en-US" dirty="0">
                <a:solidFill>
                  <a:schemeClr val="accent6">
                    <a:lumMod val="25000"/>
                  </a:schemeClr>
                </a:solidFill>
              </a:rPr>
              <a:t>If a dispute is taken to arbitration and company is found to have set subjective rules in order to find reasons to dismiss employees, the arbitrator is more likely to decide in the employee’s favor</a:t>
            </a:r>
          </a:p>
          <a:p>
            <a:pPr lvl="1">
              <a:buFont typeface="Wingdings" panose="05000000000000000000" pitchFamily="2" charset="2"/>
              <a:buChar char="§"/>
            </a:pPr>
            <a:endParaRPr lang="en-US" sz="1400" dirty="0">
              <a:solidFill>
                <a:schemeClr val="accent6">
                  <a:lumMod val="25000"/>
                </a:schemeClr>
              </a:solidFill>
            </a:endParaRPr>
          </a:p>
          <a:p>
            <a:pPr lvl="1"/>
            <a:endParaRPr lang="en-US" sz="1400" dirty="0">
              <a:solidFill>
                <a:schemeClr val="accent6">
                  <a:lumMod val="25000"/>
                </a:schemeClr>
              </a:solidFill>
            </a:endParaRPr>
          </a:p>
          <a:p>
            <a:pPr marL="0" indent="0">
              <a:buNone/>
            </a:pPr>
            <a:endParaRPr lang="en-US" sz="1400" dirty="0">
              <a:solidFill>
                <a:schemeClr val="accent6">
                  <a:lumMod val="25000"/>
                </a:schemeClr>
              </a:solidFill>
            </a:endParaRPr>
          </a:p>
        </p:txBody>
      </p:sp>
    </p:spTree>
    <p:extLst>
      <p:ext uri="{BB962C8B-B14F-4D97-AF65-F5344CB8AC3E}">
        <p14:creationId xmlns:p14="http://schemas.microsoft.com/office/powerpoint/2010/main" val="24285892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Amendments (Staff Handbook)</a:t>
            </a:r>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25</a:t>
            </a:r>
          </a:p>
        </p:txBody>
      </p:sp>
      <p:sp>
        <p:nvSpPr>
          <p:cNvPr id="5" name="Content Placeholder 2"/>
          <p:cNvSpPr>
            <a:spLocks noGrp="1"/>
          </p:cNvSpPr>
          <p:nvPr>
            <p:ph idx="1"/>
          </p:nvPr>
        </p:nvSpPr>
        <p:spPr>
          <a:xfrm>
            <a:off x="838200" y="1043124"/>
            <a:ext cx="10005397" cy="5313226"/>
          </a:xfrm>
        </p:spPr>
        <p:txBody>
          <a:bodyPr>
            <a:normAutofit/>
          </a:bodyPr>
          <a:lstStyle/>
          <a:p>
            <a:pPr>
              <a:lnSpc>
                <a:spcPct val="100000"/>
              </a:lnSpc>
            </a:pPr>
            <a:r>
              <a:rPr lang="en-US" sz="1400" b="1" dirty="0">
                <a:solidFill>
                  <a:schemeClr val="accent6">
                    <a:lumMod val="25000"/>
                  </a:schemeClr>
                </a:solidFill>
              </a:rPr>
              <a:t>Amendments Requiring Democratic Process</a:t>
            </a:r>
          </a:p>
          <a:p>
            <a:pPr marL="457200" lvl="1" indent="0">
              <a:lnSpc>
                <a:spcPct val="100000"/>
              </a:lnSpc>
              <a:buNone/>
            </a:pPr>
            <a:endParaRPr lang="en-US" sz="1400" dirty="0">
              <a:solidFill>
                <a:schemeClr val="accent6">
                  <a:lumMod val="25000"/>
                </a:schemeClr>
              </a:solidFill>
            </a:endParaRPr>
          </a:p>
          <a:p>
            <a:pPr lvl="1">
              <a:lnSpc>
                <a:spcPct val="100000"/>
              </a:lnSpc>
              <a:buFont typeface="Wingdings" panose="05000000000000000000" pitchFamily="2" charset="2"/>
              <a:buChar char="§"/>
            </a:pPr>
            <a:r>
              <a:rPr lang="en-US" sz="1400" dirty="0">
                <a:solidFill>
                  <a:schemeClr val="accent6">
                    <a:lumMod val="25000"/>
                  </a:schemeClr>
                </a:solidFill>
              </a:rPr>
              <a:t>Democratic Process will need to be repeated for amendment(s) to Staff Handbook, especially when said amendment(s) have a direct bearing on the immediate interests of employees, such as:</a:t>
            </a:r>
          </a:p>
          <a:p>
            <a:pPr lvl="2">
              <a:lnSpc>
                <a:spcPct val="100000"/>
              </a:lnSpc>
              <a:buFont typeface="Wingdings" panose="05000000000000000000" pitchFamily="2" charset="2"/>
              <a:buChar char="§"/>
            </a:pPr>
            <a:endParaRPr lang="en-US" dirty="0">
              <a:solidFill>
                <a:schemeClr val="accent6">
                  <a:lumMod val="25000"/>
                </a:schemeClr>
              </a:solidFill>
            </a:endParaRPr>
          </a:p>
          <a:p>
            <a:pPr lvl="2">
              <a:lnSpc>
                <a:spcPct val="100000"/>
              </a:lnSpc>
            </a:pPr>
            <a:r>
              <a:rPr lang="en-US" dirty="0">
                <a:solidFill>
                  <a:schemeClr val="accent6">
                    <a:lumMod val="25000"/>
                  </a:schemeClr>
                </a:solidFill>
              </a:rPr>
              <a:t>Compensation </a:t>
            </a:r>
          </a:p>
          <a:p>
            <a:pPr lvl="2">
              <a:lnSpc>
                <a:spcPct val="100000"/>
              </a:lnSpc>
            </a:pPr>
            <a:r>
              <a:rPr lang="en-US" dirty="0">
                <a:solidFill>
                  <a:schemeClr val="accent6">
                    <a:lumMod val="25000"/>
                  </a:schemeClr>
                </a:solidFill>
              </a:rPr>
              <a:t>Insurance and benefits</a:t>
            </a:r>
          </a:p>
          <a:p>
            <a:pPr lvl="2">
              <a:lnSpc>
                <a:spcPct val="100000"/>
              </a:lnSpc>
            </a:pPr>
            <a:r>
              <a:rPr lang="en-US" dirty="0">
                <a:solidFill>
                  <a:schemeClr val="accent6">
                    <a:lumMod val="25000"/>
                  </a:schemeClr>
                </a:solidFill>
              </a:rPr>
              <a:t>Working hours, rest, or leave </a:t>
            </a:r>
          </a:p>
          <a:p>
            <a:pPr lvl="2">
              <a:lnSpc>
                <a:spcPct val="100000"/>
              </a:lnSpc>
            </a:pPr>
            <a:r>
              <a:rPr lang="en-US" dirty="0">
                <a:solidFill>
                  <a:schemeClr val="accent6">
                    <a:lumMod val="25000"/>
                  </a:schemeClr>
                </a:solidFill>
              </a:rPr>
              <a:t>Work safety and hygiene</a:t>
            </a:r>
          </a:p>
          <a:p>
            <a:pPr lvl="2">
              <a:lnSpc>
                <a:spcPct val="100000"/>
              </a:lnSpc>
            </a:pPr>
            <a:r>
              <a:rPr lang="en-US" dirty="0">
                <a:solidFill>
                  <a:schemeClr val="accent6">
                    <a:lumMod val="25000"/>
                  </a:schemeClr>
                </a:solidFill>
              </a:rPr>
              <a:t>Employee training and work discipline</a:t>
            </a:r>
          </a:p>
          <a:p>
            <a:pPr lvl="0">
              <a:lnSpc>
                <a:spcPct val="100000"/>
              </a:lnSpc>
              <a:buFont typeface="Wingdings" panose="05000000000000000000" pitchFamily="2" charset="2"/>
              <a:buChar char="Ø"/>
            </a:pPr>
            <a:endParaRPr lang="en-US" sz="1400" b="1" dirty="0">
              <a:solidFill>
                <a:schemeClr val="accent6">
                  <a:lumMod val="25000"/>
                </a:schemeClr>
              </a:solidFill>
            </a:endParaRPr>
          </a:p>
          <a:p>
            <a:pPr lvl="0">
              <a:lnSpc>
                <a:spcPct val="100000"/>
              </a:lnSpc>
            </a:pPr>
            <a:r>
              <a:rPr lang="en-US" sz="1400" b="1" dirty="0">
                <a:solidFill>
                  <a:schemeClr val="accent6">
                    <a:lumMod val="25000"/>
                  </a:schemeClr>
                </a:solidFill>
              </a:rPr>
              <a:t>New Hire</a:t>
            </a:r>
          </a:p>
          <a:p>
            <a:pPr marL="0" lvl="0" indent="0">
              <a:lnSpc>
                <a:spcPct val="100000"/>
              </a:lnSpc>
              <a:buNone/>
            </a:pPr>
            <a:endParaRPr lang="en-US" sz="1400" dirty="0">
              <a:solidFill>
                <a:schemeClr val="accent6">
                  <a:lumMod val="25000"/>
                </a:schemeClr>
              </a:solidFill>
            </a:endParaRPr>
          </a:p>
          <a:p>
            <a:pPr lvl="1">
              <a:lnSpc>
                <a:spcPct val="100000"/>
              </a:lnSpc>
              <a:buFont typeface="Wingdings" panose="05000000000000000000" pitchFamily="2" charset="2"/>
              <a:buChar char="§"/>
            </a:pPr>
            <a:r>
              <a:rPr lang="en-US" sz="1400" dirty="0">
                <a:solidFill>
                  <a:schemeClr val="accent6">
                    <a:lumMod val="25000"/>
                  </a:schemeClr>
                </a:solidFill>
              </a:rPr>
              <a:t>Implementation of Democratic Process is not required for new employees joining company after Democratic Process has already been implemented</a:t>
            </a:r>
          </a:p>
          <a:p>
            <a:pPr marL="457200" lvl="1" indent="0">
              <a:lnSpc>
                <a:spcPct val="100000"/>
              </a:lnSpc>
              <a:buNone/>
            </a:pPr>
            <a:endParaRPr lang="en-US" sz="1400" dirty="0">
              <a:solidFill>
                <a:schemeClr val="accent6">
                  <a:lumMod val="25000"/>
                </a:schemeClr>
              </a:solidFill>
            </a:endParaRPr>
          </a:p>
          <a:p>
            <a:pPr lvl="1">
              <a:lnSpc>
                <a:spcPct val="100000"/>
              </a:lnSpc>
              <a:buFont typeface="Wingdings" panose="05000000000000000000" pitchFamily="2" charset="2"/>
              <a:buChar char="§"/>
            </a:pPr>
            <a:r>
              <a:rPr lang="en-US" sz="1400" dirty="0">
                <a:solidFill>
                  <a:schemeClr val="accent6">
                    <a:lumMod val="25000"/>
                  </a:schemeClr>
                </a:solidFill>
              </a:rPr>
              <a:t>New hire should review and sign copy of Staff Handbook</a:t>
            </a:r>
          </a:p>
          <a:p>
            <a:pPr marL="457200" lvl="1" indent="0">
              <a:buNone/>
            </a:pPr>
            <a:endParaRPr lang="en-US" sz="1400" b="1" dirty="0">
              <a:solidFill>
                <a:schemeClr val="accent6">
                  <a:lumMod val="25000"/>
                </a:schemeClr>
              </a:solidFill>
            </a:endParaRPr>
          </a:p>
          <a:p>
            <a:pPr lvl="1"/>
            <a:endParaRPr lang="en-US" sz="1400" dirty="0">
              <a:solidFill>
                <a:schemeClr val="accent6">
                  <a:lumMod val="25000"/>
                </a:schemeClr>
              </a:solidFill>
            </a:endParaRPr>
          </a:p>
          <a:p>
            <a:pPr>
              <a:buFont typeface="Wingdings" panose="05000000000000000000" pitchFamily="2" charset="2"/>
              <a:buChar char="Ø"/>
            </a:pPr>
            <a:endParaRPr lang="en-US" sz="1400" dirty="0">
              <a:solidFill>
                <a:schemeClr val="accent6">
                  <a:lumMod val="25000"/>
                </a:schemeClr>
              </a:solidFill>
            </a:endParaRPr>
          </a:p>
          <a:p>
            <a:pPr marL="0" indent="0">
              <a:buNone/>
            </a:pPr>
            <a:endParaRPr lang="en-US" sz="1400" b="1" dirty="0">
              <a:solidFill>
                <a:schemeClr val="accent6">
                  <a:lumMod val="25000"/>
                </a:schemeClr>
              </a:solidFill>
            </a:endParaRPr>
          </a:p>
          <a:p>
            <a:pPr lvl="1"/>
            <a:endParaRPr lang="en-US" sz="1400" dirty="0">
              <a:solidFill>
                <a:schemeClr val="accent6">
                  <a:lumMod val="25000"/>
                </a:schemeClr>
              </a:solidFill>
            </a:endParaRPr>
          </a:p>
          <a:p>
            <a:pPr lvl="1">
              <a:buFont typeface="Wingdings" panose="05000000000000000000" pitchFamily="2" charset="2"/>
              <a:buChar char="Ø"/>
            </a:pPr>
            <a:endParaRPr lang="en-US" sz="1400" dirty="0">
              <a:solidFill>
                <a:schemeClr val="accent6">
                  <a:lumMod val="25000"/>
                </a:schemeClr>
              </a:solidFill>
            </a:endParaRPr>
          </a:p>
          <a:p>
            <a:pPr lvl="1"/>
            <a:endParaRPr lang="en-US" sz="1400" dirty="0">
              <a:solidFill>
                <a:schemeClr val="accent6">
                  <a:lumMod val="25000"/>
                </a:schemeClr>
              </a:solidFill>
            </a:endParaRPr>
          </a:p>
          <a:p>
            <a:pPr marL="0" indent="0">
              <a:buNone/>
            </a:pPr>
            <a:endParaRPr lang="en-US" sz="1400" dirty="0">
              <a:solidFill>
                <a:schemeClr val="accent6">
                  <a:lumMod val="25000"/>
                </a:schemeClr>
              </a:solidFill>
            </a:endParaRPr>
          </a:p>
        </p:txBody>
      </p:sp>
    </p:spTree>
    <p:extLst>
      <p:ext uri="{BB962C8B-B14F-4D97-AF65-F5344CB8AC3E}">
        <p14:creationId xmlns:p14="http://schemas.microsoft.com/office/powerpoint/2010/main" val="14111049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p:txBody>
          <a:bodyPr/>
          <a:lstStyle/>
          <a:p>
            <a:r>
              <a:rPr lang="en-US" dirty="0">
                <a:solidFill>
                  <a:prstClr val="white">
                    <a:lumMod val="95000"/>
                  </a:prstClr>
                </a:solidFill>
              </a:rPr>
              <a:t>Tips for Termination and Severance Pay</a:t>
            </a:r>
          </a:p>
        </p:txBody>
      </p:sp>
    </p:spTree>
    <p:extLst>
      <p:ext uri="{BB962C8B-B14F-4D97-AF65-F5344CB8AC3E}">
        <p14:creationId xmlns:p14="http://schemas.microsoft.com/office/powerpoint/2010/main" val="31431738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Types of Permissible Termination</a:t>
            </a:r>
            <a:endParaRPr lang="en-US" sz="1600" dirty="0"/>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27</a:t>
            </a:r>
          </a:p>
        </p:txBody>
      </p:sp>
      <p:graphicFrame>
        <p:nvGraphicFramePr>
          <p:cNvPr id="5" name="Content Placeholder 1"/>
          <p:cNvGraphicFramePr>
            <a:graphicFrameLocks/>
          </p:cNvGraphicFramePr>
          <p:nvPr>
            <p:extLst>
              <p:ext uri="{D42A27DB-BD31-4B8C-83A1-F6EECF244321}">
                <p14:modId xmlns:p14="http://schemas.microsoft.com/office/powerpoint/2010/main" val="2471005664"/>
              </p:ext>
            </p:extLst>
          </p:nvPr>
        </p:nvGraphicFramePr>
        <p:xfrm>
          <a:off x="510326" y="984203"/>
          <a:ext cx="11171348" cy="5015099"/>
        </p:xfrm>
        <a:graphic>
          <a:graphicData uri="http://schemas.openxmlformats.org/drawingml/2006/table">
            <a:tbl>
              <a:tblPr firstRow="1" bandRow="1">
                <a:tableStyleId>{5C22544A-7EE6-4342-B048-85BDC9FD1C3A}</a:tableStyleId>
              </a:tblPr>
              <a:tblGrid>
                <a:gridCol w="1558619">
                  <a:extLst>
                    <a:ext uri="{9D8B030D-6E8A-4147-A177-3AD203B41FA5}">
                      <a16:colId xmlns:a16="http://schemas.microsoft.com/office/drawing/2014/main" val="20000"/>
                    </a:ext>
                  </a:extLst>
                </a:gridCol>
                <a:gridCol w="7196101">
                  <a:extLst>
                    <a:ext uri="{9D8B030D-6E8A-4147-A177-3AD203B41FA5}">
                      <a16:colId xmlns:a16="http://schemas.microsoft.com/office/drawing/2014/main" val="20001"/>
                    </a:ext>
                  </a:extLst>
                </a:gridCol>
                <a:gridCol w="951722">
                  <a:extLst>
                    <a:ext uri="{9D8B030D-6E8A-4147-A177-3AD203B41FA5}">
                      <a16:colId xmlns:a16="http://schemas.microsoft.com/office/drawing/2014/main" val="20002"/>
                    </a:ext>
                  </a:extLst>
                </a:gridCol>
                <a:gridCol w="1464906">
                  <a:extLst>
                    <a:ext uri="{9D8B030D-6E8A-4147-A177-3AD203B41FA5}">
                      <a16:colId xmlns:a16="http://schemas.microsoft.com/office/drawing/2014/main" val="20003"/>
                    </a:ext>
                  </a:extLst>
                </a:gridCol>
              </a:tblGrid>
              <a:tr h="225132">
                <a:tc>
                  <a:txBody>
                    <a:bodyPr/>
                    <a:lstStyle/>
                    <a:p>
                      <a:pPr algn="ctr">
                        <a:lnSpc>
                          <a:spcPct val="150000"/>
                        </a:lnSpc>
                      </a:pPr>
                      <a:r>
                        <a:rPr lang="en-US" sz="1100" dirty="0"/>
                        <a:t>Termination Type</a:t>
                      </a:r>
                    </a:p>
                  </a:txBody>
                  <a:tcPr marL="108181" marR="108181" marT="54090" marB="54090" anchor="ctr"/>
                </a:tc>
                <a:tc>
                  <a:txBody>
                    <a:bodyPr/>
                    <a:lstStyle/>
                    <a:p>
                      <a:pPr algn="ctr">
                        <a:lnSpc>
                          <a:spcPct val="150000"/>
                        </a:lnSpc>
                      </a:pPr>
                      <a:r>
                        <a:rPr lang="en-US" sz="1100" dirty="0"/>
                        <a:t>Admissible Grounds</a:t>
                      </a:r>
                    </a:p>
                  </a:txBody>
                  <a:tcPr marL="108181" marR="108181" marT="54090" marB="54090" anchor="ctr"/>
                </a:tc>
                <a:tc>
                  <a:txBody>
                    <a:bodyPr/>
                    <a:lstStyle/>
                    <a:p>
                      <a:pPr algn="l"/>
                      <a:r>
                        <a:rPr lang="en-US" sz="1100" dirty="0"/>
                        <a:t>Severance  </a:t>
                      </a:r>
                    </a:p>
                  </a:txBody>
                  <a:tcPr marL="108181" marR="108181" marT="54090" marB="54090" anchor="ctr"/>
                </a:tc>
                <a:tc>
                  <a:txBody>
                    <a:bodyPr/>
                    <a:lstStyle/>
                    <a:p>
                      <a:pPr algn="ctr">
                        <a:lnSpc>
                          <a:spcPct val="150000"/>
                        </a:lnSpc>
                      </a:pPr>
                      <a:r>
                        <a:rPr lang="en-US" sz="1100" dirty="0"/>
                        <a:t>30 Days’ Notice</a:t>
                      </a:r>
                    </a:p>
                  </a:txBody>
                  <a:tcPr marL="108181" marR="108181" marT="54090" marB="54090" anchor="ctr"/>
                </a:tc>
                <a:extLst>
                  <a:ext uri="{0D108BD9-81ED-4DB2-BD59-A6C34878D82A}">
                    <a16:rowId xmlns:a16="http://schemas.microsoft.com/office/drawing/2014/main" val="10000"/>
                  </a:ext>
                </a:extLst>
              </a:tr>
              <a:tr h="306131">
                <a:tc>
                  <a:txBody>
                    <a:bodyPr/>
                    <a:lstStyle/>
                    <a:p>
                      <a:pPr algn="ctr">
                        <a:lnSpc>
                          <a:spcPct val="150000"/>
                        </a:lnSpc>
                      </a:pPr>
                      <a:r>
                        <a:rPr lang="en-US" sz="1050" dirty="0">
                          <a:solidFill>
                            <a:schemeClr val="accent6">
                              <a:lumMod val="25000"/>
                            </a:schemeClr>
                          </a:solidFill>
                        </a:rPr>
                        <a:t>During probation</a:t>
                      </a:r>
                      <a:endParaRPr lang="en-US" sz="1050" b="1"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marL="285750" indent="-285750" algn="l">
                        <a:buFont typeface="Arial" panose="020B0604020202020204" pitchFamily="34" charset="0"/>
                        <a:buChar char="•"/>
                      </a:pPr>
                      <a:r>
                        <a:rPr lang="en-US" sz="1050" dirty="0">
                          <a:solidFill>
                            <a:schemeClr val="accent6">
                              <a:lumMod val="25000"/>
                            </a:schemeClr>
                          </a:solidFill>
                        </a:rPr>
                        <a:t>It is proven during the probationary period that the worker does not satisfy the employment criteria</a:t>
                      </a:r>
                    </a:p>
                  </a:txBody>
                  <a:tcPr marL="108181" marR="108181" marT="54090" marB="54090" anchor="ctr"/>
                </a:tc>
                <a:tc>
                  <a:txBody>
                    <a:bodyPr/>
                    <a:lstStyle/>
                    <a:p>
                      <a:pPr marL="0" indent="0" algn="ctr" defTabSz="457200" rtl="0" eaLnBrk="1" latinLnBrk="0" hangingPunct="1">
                        <a:buFont typeface="Arial" panose="020B0604020202020204" pitchFamily="34" charset="0"/>
                        <a:buNone/>
                      </a:pPr>
                      <a:r>
                        <a:rPr lang="en-US" sz="1050" kern="1200" dirty="0">
                          <a:solidFill>
                            <a:schemeClr val="accent6">
                              <a:lumMod val="25000"/>
                            </a:schemeClr>
                          </a:solidFill>
                        </a:rPr>
                        <a:t>No</a:t>
                      </a:r>
                      <a:endParaRPr lang="en-US" sz="1050" kern="1200" dirty="0">
                        <a:solidFill>
                          <a:schemeClr val="accent6">
                            <a:lumMod val="25000"/>
                          </a:schemeClr>
                        </a:solidFill>
                        <a:latin typeface="Arial" panose="020B0604020202020204" pitchFamily="34" charset="0"/>
                        <a:ea typeface="+mn-ea"/>
                        <a:cs typeface="Arial" panose="020B0604020202020204" pitchFamily="34" charset="0"/>
                      </a:endParaRPr>
                    </a:p>
                  </a:txBody>
                  <a:tcPr marL="108181" marR="108181" marT="54090" marB="54090" anchor="ctr"/>
                </a:tc>
                <a:tc>
                  <a:txBody>
                    <a:bodyPr/>
                    <a:lstStyle/>
                    <a:p>
                      <a:pPr algn="ctr"/>
                      <a:r>
                        <a:rPr lang="en-US" sz="1050" dirty="0">
                          <a:solidFill>
                            <a:schemeClr val="accent6">
                              <a:lumMod val="25000"/>
                            </a:schemeClr>
                          </a:solidFill>
                        </a:rPr>
                        <a:t>No</a:t>
                      </a:r>
                      <a:endParaRPr lang="en-US" sz="105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extLst>
                  <a:ext uri="{0D108BD9-81ED-4DB2-BD59-A6C34878D82A}">
                    <a16:rowId xmlns:a16="http://schemas.microsoft.com/office/drawing/2014/main" val="10001"/>
                  </a:ext>
                </a:extLst>
              </a:tr>
              <a:tr h="1393043">
                <a:tc>
                  <a:txBody>
                    <a:bodyPr/>
                    <a:lstStyle/>
                    <a:p>
                      <a:pPr algn="ctr">
                        <a:lnSpc>
                          <a:spcPct val="300000"/>
                        </a:lnSpc>
                      </a:pPr>
                      <a:r>
                        <a:rPr lang="en-US" sz="1050" dirty="0">
                          <a:solidFill>
                            <a:schemeClr val="accent6">
                              <a:lumMod val="25000"/>
                            </a:schemeClr>
                          </a:solidFill>
                        </a:rPr>
                        <a:t>Immediate</a:t>
                      </a:r>
                      <a:endParaRPr lang="en-US" sz="1050" b="1"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marL="285750" indent="-285750" algn="l">
                        <a:buFont typeface="Arial" panose="020B0604020202020204" pitchFamily="34" charset="0"/>
                        <a:buChar char="•"/>
                      </a:pPr>
                      <a:r>
                        <a:rPr lang="en-US" sz="1050" dirty="0">
                          <a:solidFill>
                            <a:schemeClr val="accent6">
                              <a:lumMod val="25000"/>
                            </a:schemeClr>
                          </a:solidFill>
                        </a:rPr>
                        <a:t>The worker has committed a serious breach of the employer's rules and system;</a:t>
                      </a:r>
                    </a:p>
                    <a:p>
                      <a:pPr marL="285750" indent="-285750" algn="l">
                        <a:buFont typeface="Arial" panose="020B0604020202020204" pitchFamily="34" charset="0"/>
                        <a:buChar char="•"/>
                      </a:pPr>
                      <a:r>
                        <a:rPr lang="en-US" sz="1050" dirty="0">
                          <a:solidFill>
                            <a:schemeClr val="accent6">
                              <a:lumMod val="25000"/>
                            </a:schemeClr>
                          </a:solidFill>
                        </a:rPr>
                        <a:t>The worker is guilty of serious dereliction of duties and corruption and causes the employer to suffer significant damages;</a:t>
                      </a:r>
                    </a:p>
                    <a:p>
                      <a:pPr marL="285750" indent="-285750" algn="l">
                        <a:buFont typeface="Arial" panose="020B0604020202020204" pitchFamily="34" charset="0"/>
                        <a:buChar char="•"/>
                      </a:pPr>
                      <a:r>
                        <a:rPr lang="en-US" sz="1050" dirty="0">
                          <a:solidFill>
                            <a:schemeClr val="accent6">
                              <a:lumMod val="25000"/>
                            </a:schemeClr>
                          </a:solidFill>
                        </a:rPr>
                        <a:t>The worker holds a labor relationship with another employer concurrently which has a severe impact on his/her performance of work tasks assigned by the employer or refuses to make correction as demanded by the employer;</a:t>
                      </a:r>
                    </a:p>
                    <a:p>
                      <a:pPr marL="285750" indent="-285750" algn="l">
                        <a:buFont typeface="Arial" panose="020B0604020202020204" pitchFamily="34" charset="0"/>
                        <a:buChar char="•"/>
                      </a:pPr>
                      <a:r>
                        <a:rPr lang="en-US" sz="1050" dirty="0">
                          <a:solidFill>
                            <a:schemeClr val="accent6">
                              <a:lumMod val="25000"/>
                            </a:schemeClr>
                          </a:solidFill>
                        </a:rPr>
                        <a:t>The labor contract is rendered void under the circumstances stipulated in item (1) of the first paragraph of Article 26; </a:t>
                      </a:r>
                    </a:p>
                    <a:p>
                      <a:pPr marL="285750" indent="-285750" algn="l">
                        <a:buFont typeface="Arial" panose="020B0604020202020204" pitchFamily="34" charset="0"/>
                        <a:buChar char="•"/>
                      </a:pPr>
                      <a:r>
                        <a:rPr lang="en-US" sz="1050" dirty="0">
                          <a:solidFill>
                            <a:schemeClr val="accent6">
                              <a:lumMod val="25000"/>
                            </a:schemeClr>
                          </a:solidFill>
                        </a:rPr>
                        <a:t>Criminal prosecution is instituted against the worker pursuant to the law.</a:t>
                      </a:r>
                      <a:endParaRPr lang="en-US" sz="105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algn="ctr"/>
                      <a:r>
                        <a:rPr lang="en-US" sz="1050" dirty="0">
                          <a:solidFill>
                            <a:schemeClr val="accent6">
                              <a:lumMod val="25000"/>
                            </a:schemeClr>
                          </a:solidFill>
                        </a:rPr>
                        <a:t>No</a:t>
                      </a:r>
                      <a:endParaRPr lang="en-US" sz="105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algn="ctr"/>
                      <a:r>
                        <a:rPr lang="en-US" sz="1050" dirty="0">
                          <a:solidFill>
                            <a:schemeClr val="accent6">
                              <a:lumMod val="25000"/>
                            </a:schemeClr>
                          </a:solidFill>
                        </a:rPr>
                        <a:t>No</a:t>
                      </a:r>
                      <a:endParaRPr lang="en-US" sz="105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extLst>
                  <a:ext uri="{0D108BD9-81ED-4DB2-BD59-A6C34878D82A}">
                    <a16:rowId xmlns:a16="http://schemas.microsoft.com/office/drawing/2014/main" val="10002"/>
                  </a:ext>
                </a:extLst>
              </a:tr>
              <a:tr h="1274321">
                <a:tc>
                  <a:txBody>
                    <a:bodyPr/>
                    <a:lstStyle/>
                    <a:p>
                      <a:pPr algn="ctr">
                        <a:lnSpc>
                          <a:spcPct val="200000"/>
                        </a:lnSpc>
                      </a:pPr>
                      <a:r>
                        <a:rPr lang="en-US" sz="1050" dirty="0">
                          <a:solidFill>
                            <a:schemeClr val="accent6">
                              <a:lumMod val="25000"/>
                            </a:schemeClr>
                          </a:solidFill>
                        </a:rPr>
                        <a:t>With prior notice</a:t>
                      </a:r>
                      <a:endParaRPr lang="en-US" sz="1050" b="1"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marL="285750" indent="-285750" algn="l">
                        <a:buFont typeface="Arial" panose="020B0604020202020204" pitchFamily="34" charset="0"/>
                        <a:buChar char="•"/>
                      </a:pPr>
                      <a:r>
                        <a:rPr lang="en-US" sz="1050" dirty="0">
                          <a:solidFill>
                            <a:schemeClr val="accent6">
                              <a:lumMod val="25000"/>
                            </a:schemeClr>
                          </a:solidFill>
                        </a:rPr>
                        <a:t>The worker suffers from an illness or a non-work-related injury and is unable to undertake the original job duties or other job duties arranged by the employer following completion of the stipulated medical treatment period;</a:t>
                      </a:r>
                    </a:p>
                    <a:p>
                      <a:pPr marL="285750" indent="-285750" algn="l">
                        <a:buFont typeface="Arial" panose="020B0604020202020204" pitchFamily="34" charset="0"/>
                        <a:buChar char="•"/>
                      </a:pPr>
                      <a:r>
                        <a:rPr lang="en-US" sz="1050" dirty="0">
                          <a:solidFill>
                            <a:schemeClr val="accent6">
                              <a:lumMod val="25000"/>
                            </a:schemeClr>
                          </a:solidFill>
                        </a:rPr>
                        <a:t>The worker cannot perform her/his duties and remains to be incapable of performing the job duties after training or job transfer;</a:t>
                      </a:r>
                    </a:p>
                    <a:p>
                      <a:pPr marL="285750" indent="-285750" algn="l">
                        <a:buFont typeface="Arial" panose="020B0604020202020204" pitchFamily="34" charset="0"/>
                        <a:buChar char="•"/>
                      </a:pPr>
                      <a:r>
                        <a:rPr lang="en-US" sz="1050" dirty="0">
                          <a:solidFill>
                            <a:schemeClr val="accent6">
                              <a:lumMod val="25000"/>
                            </a:schemeClr>
                          </a:solidFill>
                        </a:rPr>
                        <a:t>The objective circumstances for which the conclusion of the labor contract is based upon have undergone significant changes and as a result thereof, the labor contract can no longer be performed and upon negotiation between the employer and the worker, both parties are unable to reach an agreement on variation of the contents of the labor contract.</a:t>
                      </a:r>
                      <a:endParaRPr lang="en-US" sz="105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algn="ctr"/>
                      <a:r>
                        <a:rPr lang="en-US" sz="1050" dirty="0">
                          <a:solidFill>
                            <a:schemeClr val="accent6">
                              <a:lumMod val="25000"/>
                            </a:schemeClr>
                          </a:solidFill>
                        </a:rPr>
                        <a:t>Yes</a:t>
                      </a:r>
                      <a:endParaRPr lang="en-US" sz="105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algn="ctr"/>
                      <a:r>
                        <a:rPr lang="en-US" sz="1050" dirty="0">
                          <a:solidFill>
                            <a:schemeClr val="accent6">
                              <a:lumMod val="25000"/>
                            </a:schemeClr>
                          </a:solidFill>
                        </a:rPr>
                        <a:t>Yes</a:t>
                      </a:r>
                      <a:endParaRPr lang="en-US" sz="105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extLst>
                  <a:ext uri="{0D108BD9-81ED-4DB2-BD59-A6C34878D82A}">
                    <a16:rowId xmlns:a16="http://schemas.microsoft.com/office/drawing/2014/main" val="10003"/>
                  </a:ext>
                </a:extLst>
              </a:tr>
              <a:tr h="359034">
                <a:tc>
                  <a:txBody>
                    <a:bodyPr/>
                    <a:lstStyle/>
                    <a:p>
                      <a:pPr algn="ctr">
                        <a:lnSpc>
                          <a:spcPct val="150000"/>
                        </a:lnSpc>
                      </a:pPr>
                      <a:r>
                        <a:rPr lang="en-US" sz="1050" dirty="0">
                          <a:solidFill>
                            <a:schemeClr val="accent6">
                              <a:lumMod val="25000"/>
                            </a:schemeClr>
                          </a:solidFill>
                        </a:rPr>
                        <a:t>Not renewing</a:t>
                      </a:r>
                      <a:r>
                        <a:rPr lang="en-US" sz="1050" baseline="0" dirty="0">
                          <a:solidFill>
                            <a:schemeClr val="accent6">
                              <a:lumMod val="25000"/>
                            </a:schemeClr>
                          </a:solidFill>
                        </a:rPr>
                        <a:t> c</a:t>
                      </a:r>
                      <a:r>
                        <a:rPr lang="en-US" sz="1050" dirty="0">
                          <a:solidFill>
                            <a:schemeClr val="accent6">
                              <a:lumMod val="25000"/>
                            </a:schemeClr>
                          </a:solidFill>
                        </a:rPr>
                        <a:t>ontract</a:t>
                      </a:r>
                      <a:endParaRPr lang="en-US" sz="1050" b="1"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marL="285750" indent="-285750" algn="l">
                        <a:lnSpc>
                          <a:spcPct val="150000"/>
                        </a:lnSpc>
                        <a:buFont typeface="Arial" panose="020B0604020202020204" pitchFamily="34" charset="0"/>
                        <a:buChar char="•"/>
                      </a:pPr>
                      <a:r>
                        <a:rPr lang="en-US" sz="1050" dirty="0">
                          <a:solidFill>
                            <a:schemeClr val="accent6">
                              <a:lumMod val="25000"/>
                            </a:schemeClr>
                          </a:solidFill>
                        </a:rPr>
                        <a:t>End of contract term</a:t>
                      </a:r>
                      <a:endParaRPr lang="en-US" sz="105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algn="ctr"/>
                      <a:r>
                        <a:rPr lang="en-US" sz="1050" dirty="0">
                          <a:solidFill>
                            <a:schemeClr val="accent6">
                              <a:lumMod val="25000"/>
                            </a:schemeClr>
                          </a:solidFill>
                        </a:rPr>
                        <a:t>Yes</a:t>
                      </a:r>
                      <a:endParaRPr lang="en-US" sz="105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algn="ctr"/>
                      <a:r>
                        <a:rPr lang="en-US" sz="1050" dirty="0">
                          <a:solidFill>
                            <a:schemeClr val="accent6">
                              <a:lumMod val="25000"/>
                            </a:schemeClr>
                          </a:solidFill>
                          <a:latin typeface="Arial" panose="020B0604020202020204" pitchFamily="34" charset="0"/>
                          <a:cs typeface="Arial" panose="020B0604020202020204" pitchFamily="34" charset="0"/>
                        </a:rPr>
                        <a:t>No</a:t>
                      </a:r>
                    </a:p>
                  </a:txBody>
                  <a:tcPr marL="108181" marR="108181" marT="54090" marB="54090" anchor="ctr"/>
                </a:tc>
                <a:extLst>
                  <a:ext uri="{0D108BD9-81ED-4DB2-BD59-A6C34878D82A}">
                    <a16:rowId xmlns:a16="http://schemas.microsoft.com/office/drawing/2014/main" val="10004"/>
                  </a:ext>
                </a:extLst>
              </a:tr>
              <a:tr h="1072220">
                <a:tc>
                  <a:txBody>
                    <a:bodyPr/>
                    <a:lstStyle/>
                    <a:p>
                      <a:pPr algn="ctr"/>
                      <a:r>
                        <a:rPr lang="en-US" sz="1050" dirty="0">
                          <a:solidFill>
                            <a:schemeClr val="accent6">
                              <a:lumMod val="25000"/>
                            </a:schemeClr>
                          </a:solidFill>
                        </a:rPr>
                        <a:t>Mass-layoff </a:t>
                      </a:r>
                    </a:p>
                    <a:p>
                      <a:pPr algn="ctr"/>
                      <a:r>
                        <a:rPr lang="en-US" sz="1050" dirty="0">
                          <a:solidFill>
                            <a:schemeClr val="accent6">
                              <a:lumMod val="25000"/>
                            </a:schemeClr>
                          </a:solidFill>
                        </a:rPr>
                        <a:t>(over 10 people</a:t>
                      </a:r>
                      <a:r>
                        <a:rPr lang="en-US" sz="1050" baseline="0" dirty="0">
                          <a:solidFill>
                            <a:schemeClr val="accent6">
                              <a:lumMod val="25000"/>
                            </a:schemeClr>
                          </a:solidFill>
                        </a:rPr>
                        <a:t> or 20% of staff)</a:t>
                      </a:r>
                      <a:endParaRPr lang="en-US" sz="1050" b="1" baseline="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marL="285750" indent="-285750" algn="l">
                        <a:buFont typeface="Arial" panose="020B0604020202020204" pitchFamily="34" charset="0"/>
                        <a:buChar char="•"/>
                      </a:pPr>
                      <a:r>
                        <a:rPr lang="en-US" sz="1050" dirty="0">
                          <a:solidFill>
                            <a:schemeClr val="accent6">
                              <a:lumMod val="25000"/>
                            </a:schemeClr>
                          </a:solidFill>
                        </a:rPr>
                        <a:t>The employer undergoes restructuring pursuant to the provisions of the Enterprise Bankruptcy Law;</a:t>
                      </a:r>
                    </a:p>
                    <a:p>
                      <a:pPr marL="285750" indent="-285750" algn="l">
                        <a:buFont typeface="Arial" panose="020B0604020202020204" pitchFamily="34" charset="0"/>
                        <a:buChar char="•"/>
                      </a:pPr>
                      <a:r>
                        <a:rPr lang="en-US" sz="1050" dirty="0">
                          <a:solidFill>
                            <a:schemeClr val="accent6">
                              <a:lumMod val="25000"/>
                            </a:schemeClr>
                          </a:solidFill>
                        </a:rPr>
                        <a:t>The employer has serious production and business difficulties;</a:t>
                      </a:r>
                    </a:p>
                    <a:p>
                      <a:pPr marL="285750" indent="-285750" algn="l">
                        <a:buFont typeface="Arial" panose="020B0604020202020204" pitchFamily="34" charset="0"/>
                        <a:buChar char="•"/>
                      </a:pPr>
                      <a:r>
                        <a:rPr lang="en-US" sz="1050" dirty="0">
                          <a:solidFill>
                            <a:schemeClr val="accent6">
                              <a:lumMod val="25000"/>
                            </a:schemeClr>
                          </a:solidFill>
                        </a:rPr>
                        <a:t>The enterprise undergoes a change of production, significant technological reform or change of mode of operation and upon variation of labor contracts, there is still a need for retrenchment; or</a:t>
                      </a:r>
                    </a:p>
                    <a:p>
                      <a:pPr marL="285750" indent="-285750" algn="l">
                        <a:buFont typeface="Arial" panose="020B0604020202020204" pitchFamily="34" charset="0"/>
                        <a:buChar char="•"/>
                      </a:pPr>
                      <a:r>
                        <a:rPr lang="en-US" sz="1050" dirty="0">
                          <a:solidFill>
                            <a:schemeClr val="accent6">
                              <a:lumMod val="25000"/>
                            </a:schemeClr>
                          </a:solidFill>
                        </a:rPr>
                        <a:t>The objective circumstances for which the conclusion of a labor contract is based upon have undergone significant changes and as a result thereof, the labor contract can no longer be performed.</a:t>
                      </a:r>
                      <a:endParaRPr lang="en-US" sz="105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algn="ctr"/>
                      <a:r>
                        <a:rPr lang="en-US" sz="1050" dirty="0">
                          <a:solidFill>
                            <a:schemeClr val="accent6">
                              <a:lumMod val="25000"/>
                            </a:schemeClr>
                          </a:solidFill>
                        </a:rPr>
                        <a:t>Yes</a:t>
                      </a:r>
                      <a:endParaRPr lang="en-US" sz="105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tc>
                  <a:txBody>
                    <a:bodyPr/>
                    <a:lstStyle/>
                    <a:p>
                      <a:pPr algn="ctr"/>
                      <a:r>
                        <a:rPr lang="en-US" sz="1050" dirty="0">
                          <a:solidFill>
                            <a:schemeClr val="accent6">
                              <a:lumMod val="25000"/>
                            </a:schemeClr>
                          </a:solidFill>
                        </a:rPr>
                        <a:t>Yes, to either all</a:t>
                      </a:r>
                      <a:r>
                        <a:rPr lang="en-US" sz="1050" baseline="0" dirty="0">
                          <a:solidFill>
                            <a:schemeClr val="accent6">
                              <a:lumMod val="25000"/>
                            </a:schemeClr>
                          </a:solidFill>
                        </a:rPr>
                        <a:t> staff and/or the labor union. After hearing these parties, submit a report to the local Labor Bureau</a:t>
                      </a:r>
                      <a:endParaRPr lang="en-US" sz="1050" dirty="0">
                        <a:solidFill>
                          <a:schemeClr val="accent6">
                            <a:lumMod val="25000"/>
                          </a:schemeClr>
                        </a:solidFill>
                        <a:latin typeface="Arial" panose="020B0604020202020204" pitchFamily="34" charset="0"/>
                        <a:cs typeface="Arial" panose="020B0604020202020204" pitchFamily="34" charset="0"/>
                      </a:endParaRPr>
                    </a:p>
                  </a:txBody>
                  <a:tcPr marL="108181" marR="108181" marT="54090" marB="54090"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058264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Termination (Special Circumstances)</a:t>
            </a:r>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28</a:t>
            </a:r>
          </a:p>
        </p:txBody>
      </p:sp>
      <p:sp>
        <p:nvSpPr>
          <p:cNvPr id="5" name="Content Placeholder 2"/>
          <p:cNvSpPr>
            <a:spLocks noGrp="1"/>
          </p:cNvSpPr>
          <p:nvPr>
            <p:ph idx="1"/>
          </p:nvPr>
        </p:nvSpPr>
        <p:spPr>
          <a:xfrm>
            <a:off x="838200" y="899466"/>
            <a:ext cx="10364756" cy="4846320"/>
          </a:xfrm>
        </p:spPr>
        <p:txBody>
          <a:bodyPr>
            <a:normAutofit/>
          </a:bodyPr>
          <a:lstStyle/>
          <a:p>
            <a:pPr>
              <a:lnSpc>
                <a:spcPct val="100000"/>
              </a:lnSpc>
            </a:pPr>
            <a:r>
              <a:rPr lang="en-US" sz="1400" dirty="0">
                <a:solidFill>
                  <a:schemeClr val="accent6">
                    <a:lumMod val="25000"/>
                  </a:schemeClr>
                </a:solidFill>
              </a:rPr>
              <a:t>Under any of the following circumstances, the employer shall not rescind a labor contract pursuant to the provisions of Article 40 and Article 41:</a:t>
            </a:r>
          </a:p>
          <a:p>
            <a:pPr>
              <a:lnSpc>
                <a:spcPct val="100000"/>
              </a:lnSpc>
              <a:buFont typeface="Wingdings" panose="05000000000000000000" pitchFamily="2" charset="2"/>
              <a:buChar char="Ø"/>
            </a:pPr>
            <a:endParaRPr lang="en-US" sz="1400" b="1" dirty="0">
              <a:solidFill>
                <a:schemeClr val="accent6">
                  <a:lumMod val="25000"/>
                </a:schemeClr>
              </a:solidFill>
            </a:endParaRPr>
          </a:p>
          <a:p>
            <a:pPr marL="800100" lvl="1" indent="-342900">
              <a:lnSpc>
                <a:spcPct val="100000"/>
              </a:lnSpc>
              <a:buFont typeface="+mj-lt"/>
              <a:buAutoNum type="arabicParenR"/>
            </a:pPr>
            <a:r>
              <a:rPr lang="en-US" sz="1400" dirty="0">
                <a:solidFill>
                  <a:schemeClr val="accent6">
                    <a:lumMod val="25000"/>
                  </a:schemeClr>
                </a:solidFill>
              </a:rPr>
              <a:t>Where a worker who has engaged in work exposed to occupational hazards has not undergone post-employment occupational health check or during the period where a worker is suspected to have contracted an occupational illness or under medical observation;</a:t>
            </a:r>
          </a:p>
          <a:p>
            <a:pPr marL="800100" lvl="1" indent="-342900">
              <a:lnSpc>
                <a:spcPct val="100000"/>
              </a:lnSpc>
              <a:buFont typeface="+mj-lt"/>
              <a:buAutoNum type="arabicParenR"/>
            </a:pPr>
            <a:r>
              <a:rPr lang="en-US" sz="1400" dirty="0">
                <a:solidFill>
                  <a:schemeClr val="accent6">
                    <a:lumMod val="25000"/>
                  </a:schemeClr>
                </a:solidFill>
              </a:rPr>
              <a:t>Where a worker has contracted an occupational illness or suffered a work injury while working for the employer and is confirmed to have lost his/her labor capability wholly or partially;</a:t>
            </a:r>
          </a:p>
          <a:p>
            <a:pPr marL="800100" lvl="1" indent="-342900">
              <a:lnSpc>
                <a:spcPct val="100000"/>
              </a:lnSpc>
              <a:buFont typeface="+mj-lt"/>
              <a:buAutoNum type="arabicParenR"/>
            </a:pPr>
            <a:r>
              <a:rPr lang="en-US" sz="1400" dirty="0">
                <a:solidFill>
                  <a:schemeClr val="accent6">
                    <a:lumMod val="25000"/>
                  </a:schemeClr>
                </a:solidFill>
              </a:rPr>
              <a:t>During the stipulated medical treatment period of a worker suffering from illness or non-work-related injury;</a:t>
            </a:r>
          </a:p>
          <a:p>
            <a:pPr marL="800100" lvl="1" indent="-342900">
              <a:lnSpc>
                <a:spcPct val="100000"/>
              </a:lnSpc>
              <a:buFont typeface="+mj-lt"/>
              <a:buAutoNum type="arabicParenR"/>
            </a:pPr>
            <a:r>
              <a:rPr lang="en-US" sz="1400" dirty="0">
                <a:solidFill>
                  <a:schemeClr val="accent6">
                    <a:lumMod val="25000"/>
                  </a:schemeClr>
                </a:solidFill>
              </a:rPr>
              <a:t>During the pregnancy, maternity leave or breastfeeding period of a female worker;</a:t>
            </a:r>
          </a:p>
          <a:p>
            <a:pPr marL="800100" lvl="1" indent="-342900">
              <a:lnSpc>
                <a:spcPct val="100000"/>
              </a:lnSpc>
              <a:buFont typeface="+mj-lt"/>
              <a:buAutoNum type="arabicParenR"/>
            </a:pPr>
            <a:r>
              <a:rPr lang="en-US" sz="1400" dirty="0">
                <a:solidFill>
                  <a:schemeClr val="accent6">
                    <a:lumMod val="25000"/>
                  </a:schemeClr>
                </a:solidFill>
              </a:rPr>
              <a:t>Where a worker has worked for 15 years consecutively with the employer and will attain his/her statutory retirement age in less than five years' time; or</a:t>
            </a:r>
          </a:p>
          <a:p>
            <a:pPr marL="800100" lvl="1" indent="-342900">
              <a:lnSpc>
                <a:spcPct val="100000"/>
              </a:lnSpc>
              <a:buFont typeface="+mj-lt"/>
              <a:buAutoNum type="arabicParenR"/>
            </a:pPr>
            <a:r>
              <a:rPr lang="en-US" sz="1400" dirty="0">
                <a:solidFill>
                  <a:schemeClr val="accent6">
                    <a:lumMod val="25000"/>
                  </a:schemeClr>
                </a:solidFill>
              </a:rPr>
              <a:t>Any other circumstances stipulated by the laws and regulations.</a:t>
            </a:r>
          </a:p>
        </p:txBody>
      </p:sp>
    </p:spTree>
    <p:extLst>
      <p:ext uri="{BB962C8B-B14F-4D97-AF65-F5344CB8AC3E}">
        <p14:creationId xmlns:p14="http://schemas.microsoft.com/office/powerpoint/2010/main" val="20344180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838200" y="365125"/>
            <a:ext cx="10515600" cy="1047600"/>
          </a:xfrm>
        </p:spPr>
        <p:txBody>
          <a:bodyPr/>
          <a:lstStyle/>
          <a:p>
            <a:r>
              <a:rPr lang="en-US" dirty="0"/>
              <a:t>Severance Payment</a:t>
            </a:r>
            <a:endParaRPr lang="en-US" sz="1600" dirty="0"/>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29</a:t>
            </a:r>
          </a:p>
        </p:txBody>
      </p:sp>
      <p:sp>
        <p:nvSpPr>
          <p:cNvPr id="5" name="Content Placeholder 2"/>
          <p:cNvSpPr>
            <a:spLocks noGrp="1"/>
          </p:cNvSpPr>
          <p:nvPr>
            <p:ph idx="1"/>
          </p:nvPr>
        </p:nvSpPr>
        <p:spPr>
          <a:xfrm>
            <a:off x="838200" y="1057498"/>
            <a:ext cx="10267915" cy="5298852"/>
          </a:xfrm>
        </p:spPr>
        <p:txBody>
          <a:bodyPr>
            <a:noAutofit/>
          </a:bodyPr>
          <a:lstStyle/>
          <a:p>
            <a:pPr>
              <a:lnSpc>
                <a:spcPct val="100000"/>
              </a:lnSpc>
            </a:pPr>
            <a:r>
              <a:rPr lang="en-US" sz="1400" b="1" dirty="0">
                <a:solidFill>
                  <a:schemeClr val="accent6">
                    <a:lumMod val="25000"/>
                  </a:schemeClr>
                </a:solidFill>
              </a:rPr>
              <a:t>Compensation Based</a:t>
            </a:r>
          </a:p>
          <a:p>
            <a:pPr lvl="1">
              <a:lnSpc>
                <a:spcPct val="100000"/>
              </a:lnSpc>
              <a:buFont typeface="Wingdings" panose="05000000000000000000" pitchFamily="2" charset="2"/>
              <a:buChar char="§"/>
            </a:pPr>
            <a:r>
              <a:rPr lang="en-US" sz="1400" dirty="0">
                <a:solidFill>
                  <a:schemeClr val="accent6">
                    <a:lumMod val="25000"/>
                  </a:schemeClr>
                </a:solidFill>
              </a:rPr>
              <a:t>Company required to pay one month’s average compensation (i.e. gross salary, annual bonus, other subsidies) for every year worked for company</a:t>
            </a:r>
          </a:p>
          <a:p>
            <a:pPr lvl="2">
              <a:lnSpc>
                <a:spcPct val="100000"/>
              </a:lnSpc>
            </a:pPr>
            <a:r>
              <a:rPr lang="en-US" dirty="0">
                <a:solidFill>
                  <a:schemeClr val="accent6">
                    <a:lumMod val="25000"/>
                  </a:schemeClr>
                </a:solidFill>
              </a:rPr>
              <a:t>Average compensation will be calculated based on the average of the past 12 months</a:t>
            </a:r>
          </a:p>
          <a:p>
            <a:pPr lvl="2">
              <a:lnSpc>
                <a:spcPct val="100000"/>
              </a:lnSpc>
            </a:pPr>
            <a:r>
              <a:rPr lang="en-US" dirty="0">
                <a:solidFill>
                  <a:schemeClr val="accent6">
                    <a:lumMod val="25000"/>
                  </a:schemeClr>
                </a:solidFill>
              </a:rPr>
              <a:t>If employee has worked 6 months or more in a year period, employee will be entitled to average month compensation</a:t>
            </a:r>
          </a:p>
          <a:p>
            <a:pPr lvl="2">
              <a:lnSpc>
                <a:spcPct val="100000"/>
              </a:lnSpc>
            </a:pPr>
            <a:r>
              <a:rPr lang="en-US" dirty="0">
                <a:solidFill>
                  <a:schemeClr val="accent6">
                    <a:lumMod val="25000"/>
                  </a:schemeClr>
                </a:solidFill>
              </a:rPr>
              <a:t>If employee has worked less than 6 months in a year period, employee will be entitled ½ average month compensation</a:t>
            </a:r>
          </a:p>
          <a:p>
            <a:pPr lvl="1">
              <a:lnSpc>
                <a:spcPct val="100000"/>
              </a:lnSpc>
            </a:pPr>
            <a:endParaRPr lang="en-US" sz="1400" dirty="0">
              <a:solidFill>
                <a:schemeClr val="accent6">
                  <a:lumMod val="25000"/>
                </a:schemeClr>
              </a:solidFill>
            </a:endParaRPr>
          </a:p>
          <a:p>
            <a:pPr lvl="1">
              <a:lnSpc>
                <a:spcPct val="100000"/>
              </a:lnSpc>
              <a:buFont typeface="Wingdings" panose="05000000000000000000" pitchFamily="2" charset="2"/>
              <a:buChar char="§"/>
            </a:pPr>
            <a:r>
              <a:rPr lang="en-US" sz="1400" dirty="0">
                <a:solidFill>
                  <a:schemeClr val="accent6">
                    <a:lumMod val="25000"/>
                  </a:schemeClr>
                </a:solidFill>
              </a:rPr>
              <a:t>Where the monthly wage of a worker is more than three times the local average monthly wage of employees of the preceding year announced by the Municipal People's Government of the centrally-administered municipality or the municipality divided into districts where the employer is located, the economic damages standard for economic damages to be made to the worker shall be based on three times of the average monthly wage and the years of service for which economic damages are paid for shall not exceed 12 years. (i.e. current Guangzhou economic compensation cap for calculation base is RMB 7425 * 3 = RMB 22,275 ) </a:t>
            </a:r>
          </a:p>
          <a:p>
            <a:pPr>
              <a:lnSpc>
                <a:spcPct val="100000"/>
              </a:lnSpc>
            </a:pPr>
            <a:endParaRPr lang="en-US" sz="1400" b="1" dirty="0">
              <a:solidFill>
                <a:schemeClr val="accent6">
                  <a:lumMod val="25000"/>
                </a:schemeClr>
              </a:solidFill>
            </a:endParaRPr>
          </a:p>
          <a:p>
            <a:pPr>
              <a:lnSpc>
                <a:spcPct val="100000"/>
              </a:lnSpc>
            </a:pPr>
            <a:r>
              <a:rPr lang="en-US" sz="1400" b="1" dirty="0">
                <a:solidFill>
                  <a:schemeClr val="accent6">
                    <a:lumMod val="25000"/>
                  </a:schemeClr>
                </a:solidFill>
              </a:rPr>
              <a:t>Additional Considerations </a:t>
            </a:r>
            <a:endParaRPr lang="en-US" sz="1400" dirty="0">
              <a:solidFill>
                <a:schemeClr val="accent6">
                  <a:lumMod val="25000"/>
                </a:schemeClr>
              </a:solidFill>
            </a:endParaRPr>
          </a:p>
          <a:p>
            <a:pPr lvl="1">
              <a:lnSpc>
                <a:spcPct val="100000"/>
              </a:lnSpc>
              <a:buFont typeface="Wingdings" panose="05000000000000000000" pitchFamily="2" charset="2"/>
              <a:buChar char="§"/>
            </a:pPr>
            <a:r>
              <a:rPr lang="en-US" sz="1400" dirty="0">
                <a:solidFill>
                  <a:schemeClr val="accent6">
                    <a:lumMod val="25000"/>
                  </a:schemeClr>
                </a:solidFill>
              </a:rPr>
              <a:t>Company required to pay 2x daily salary for amount of days with untaken statutory annual leave</a:t>
            </a:r>
          </a:p>
          <a:p>
            <a:pPr lvl="1"/>
            <a:endParaRPr lang="en-US" sz="1400" dirty="0">
              <a:solidFill>
                <a:schemeClr val="accent6">
                  <a:lumMod val="25000"/>
                </a:schemeClr>
              </a:solidFill>
            </a:endParaRPr>
          </a:p>
          <a:p>
            <a:pPr lvl="1">
              <a:buFont typeface="Wingdings" panose="05000000000000000000" pitchFamily="2" charset="2"/>
              <a:buChar char="Ø"/>
            </a:pPr>
            <a:endParaRPr lang="en-US" sz="1400" dirty="0">
              <a:solidFill>
                <a:schemeClr val="accent6">
                  <a:lumMod val="25000"/>
                </a:schemeClr>
              </a:solidFill>
            </a:endParaRPr>
          </a:p>
          <a:p>
            <a:pPr lvl="1"/>
            <a:endParaRPr lang="en-US" sz="1400" dirty="0">
              <a:solidFill>
                <a:schemeClr val="accent6">
                  <a:lumMod val="25000"/>
                </a:schemeClr>
              </a:solidFill>
            </a:endParaRPr>
          </a:p>
          <a:p>
            <a:pPr marL="0" indent="0">
              <a:buNone/>
            </a:pPr>
            <a:endParaRPr lang="en-US" sz="1400" dirty="0">
              <a:solidFill>
                <a:schemeClr val="accent6">
                  <a:lumMod val="25000"/>
                </a:schemeClr>
              </a:solidFill>
            </a:endParaRPr>
          </a:p>
        </p:txBody>
      </p:sp>
    </p:spTree>
    <p:extLst>
      <p:ext uri="{BB962C8B-B14F-4D97-AF65-F5344CB8AC3E}">
        <p14:creationId xmlns:p14="http://schemas.microsoft.com/office/powerpoint/2010/main" val="24531339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a:xfrm>
            <a:off x="838199" y="4131128"/>
            <a:ext cx="6233719" cy="1992085"/>
          </a:xfrm>
        </p:spPr>
        <p:txBody>
          <a:bodyPr/>
          <a:lstStyle/>
          <a:p>
            <a:r>
              <a:rPr lang="en-US" dirty="0">
                <a:solidFill>
                  <a:prstClr val="white">
                    <a:lumMod val="95000"/>
                  </a:prstClr>
                </a:solidFill>
              </a:rPr>
              <a:t>Risk during Hiring and Recruitment</a:t>
            </a:r>
          </a:p>
        </p:txBody>
      </p:sp>
    </p:spTree>
    <p:extLst>
      <p:ext uri="{BB962C8B-B14F-4D97-AF65-F5344CB8AC3E}">
        <p14:creationId xmlns:p14="http://schemas.microsoft.com/office/powerpoint/2010/main" val="24981158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31</a:t>
            </a:r>
          </a:p>
        </p:txBody>
      </p:sp>
      <p:grpSp>
        <p:nvGrpSpPr>
          <p:cNvPr id="2" name="Group 1">
            <a:extLst>
              <a:ext uri="{FF2B5EF4-FFF2-40B4-BE49-F238E27FC236}">
                <a16:creationId xmlns:a16="http://schemas.microsoft.com/office/drawing/2014/main" id="{341F7F13-7D1C-4DCF-83DD-4F575FB6B6ED}"/>
              </a:ext>
            </a:extLst>
          </p:cNvPr>
          <p:cNvGrpSpPr/>
          <p:nvPr/>
        </p:nvGrpSpPr>
        <p:grpSpPr>
          <a:xfrm>
            <a:off x="1630918" y="1555968"/>
            <a:ext cx="8930164" cy="3746064"/>
            <a:chOff x="1445486" y="1687505"/>
            <a:chExt cx="8930164" cy="3746064"/>
          </a:xfrm>
        </p:grpSpPr>
        <p:sp>
          <p:nvSpPr>
            <p:cNvPr id="14" name="Rectangle 13">
              <a:extLst>
                <a:ext uri="{FF2B5EF4-FFF2-40B4-BE49-F238E27FC236}">
                  <a16:creationId xmlns:a16="http://schemas.microsoft.com/office/drawing/2014/main" id="{15A71314-B19F-4AE3-9D01-2E5FD7DEE0BB}"/>
                </a:ext>
              </a:extLst>
            </p:cNvPr>
            <p:cNvSpPr/>
            <p:nvPr/>
          </p:nvSpPr>
          <p:spPr>
            <a:xfrm>
              <a:off x="1445486" y="2584512"/>
              <a:ext cx="2520000" cy="369332"/>
            </a:xfrm>
            <a:prstGeom prst="rect">
              <a:avLst/>
            </a:prstGeom>
          </p:spPr>
          <p:txBody>
            <a:bodyPr wrap="square">
              <a:spAutoFit/>
            </a:bodyPr>
            <a:lstStyle/>
            <a:p>
              <a:pPr algn="ctr"/>
              <a:r>
                <a:rPr lang="en-US" altLang="zh-CN" b="1" dirty="0">
                  <a:solidFill>
                    <a:srgbClr val="001E39"/>
                  </a:solidFill>
                  <a:latin typeface="OpenSansWeb"/>
                </a:rPr>
                <a:t>Recruiting Requirement</a:t>
              </a:r>
              <a:endParaRPr lang="zh-CN" altLang="en-US" b="1" dirty="0">
                <a:solidFill>
                  <a:srgbClr val="001E39"/>
                </a:solidFill>
                <a:latin typeface="OpenSansWeb"/>
              </a:endParaRPr>
            </a:p>
          </p:txBody>
        </p:sp>
        <p:sp>
          <p:nvSpPr>
            <p:cNvPr id="15" name="Rectangle 14">
              <a:extLst>
                <a:ext uri="{FF2B5EF4-FFF2-40B4-BE49-F238E27FC236}">
                  <a16:creationId xmlns:a16="http://schemas.microsoft.com/office/drawing/2014/main" id="{E6368755-A560-407A-A1C9-CB053138585B}"/>
                </a:ext>
              </a:extLst>
            </p:cNvPr>
            <p:cNvSpPr/>
            <p:nvPr/>
          </p:nvSpPr>
          <p:spPr>
            <a:xfrm>
              <a:off x="4606118" y="2588508"/>
              <a:ext cx="2520000" cy="369332"/>
            </a:xfrm>
            <a:prstGeom prst="rect">
              <a:avLst/>
            </a:prstGeom>
          </p:spPr>
          <p:txBody>
            <a:bodyPr wrap="square">
              <a:spAutoFit/>
            </a:bodyPr>
            <a:lstStyle/>
            <a:p>
              <a:pPr algn="ctr"/>
              <a:r>
                <a:rPr lang="en-US" altLang="zh-CN" b="1" dirty="0">
                  <a:solidFill>
                    <a:srgbClr val="001E39"/>
                  </a:solidFill>
                  <a:latin typeface="OpenSansWeb"/>
                </a:rPr>
                <a:t>Employment Criteria</a:t>
              </a:r>
            </a:p>
          </p:txBody>
        </p:sp>
        <p:sp>
          <p:nvSpPr>
            <p:cNvPr id="16" name="Rectangle 15">
              <a:extLst>
                <a:ext uri="{FF2B5EF4-FFF2-40B4-BE49-F238E27FC236}">
                  <a16:creationId xmlns:a16="http://schemas.microsoft.com/office/drawing/2014/main" id="{3288DFBC-9137-4BE6-A9BB-FA562A939E83}"/>
                </a:ext>
              </a:extLst>
            </p:cNvPr>
            <p:cNvSpPr/>
            <p:nvPr/>
          </p:nvSpPr>
          <p:spPr>
            <a:xfrm>
              <a:off x="7766750" y="2588508"/>
              <a:ext cx="2520000" cy="369332"/>
            </a:xfrm>
            <a:prstGeom prst="rect">
              <a:avLst/>
            </a:prstGeom>
          </p:spPr>
          <p:txBody>
            <a:bodyPr wrap="square">
              <a:spAutoFit/>
            </a:bodyPr>
            <a:lstStyle/>
            <a:p>
              <a:pPr algn="ctr"/>
              <a:r>
                <a:rPr lang="en-US" altLang="zh-CN" b="1" dirty="0">
                  <a:solidFill>
                    <a:srgbClr val="001E39"/>
                  </a:solidFill>
                  <a:latin typeface="OpenSansWeb"/>
                </a:rPr>
                <a:t>Right to Know</a:t>
              </a:r>
              <a:endParaRPr lang="zh-CN" altLang="en-US" b="1" dirty="0">
                <a:solidFill>
                  <a:srgbClr val="001E39"/>
                </a:solidFill>
                <a:latin typeface="OpenSansWeb"/>
              </a:endParaRPr>
            </a:p>
          </p:txBody>
        </p:sp>
        <p:sp>
          <p:nvSpPr>
            <p:cNvPr id="18" name="Rectangle 17">
              <a:extLst>
                <a:ext uri="{FF2B5EF4-FFF2-40B4-BE49-F238E27FC236}">
                  <a16:creationId xmlns:a16="http://schemas.microsoft.com/office/drawing/2014/main" id="{B4D4BDF0-9E27-44E5-80D4-7EF4831D0A31}"/>
                </a:ext>
              </a:extLst>
            </p:cNvPr>
            <p:cNvSpPr/>
            <p:nvPr/>
          </p:nvSpPr>
          <p:spPr>
            <a:xfrm>
              <a:off x="1445486" y="4610468"/>
              <a:ext cx="2520000" cy="646331"/>
            </a:xfrm>
            <a:prstGeom prst="rect">
              <a:avLst/>
            </a:prstGeom>
          </p:spPr>
          <p:txBody>
            <a:bodyPr wrap="square">
              <a:spAutoFit/>
            </a:bodyPr>
            <a:lstStyle/>
            <a:p>
              <a:pPr algn="ctr"/>
              <a:r>
                <a:rPr lang="en-US" altLang="zh-CN" b="1" dirty="0">
                  <a:solidFill>
                    <a:srgbClr val="001E39"/>
                  </a:solidFill>
                  <a:latin typeface="OpenSansWeb"/>
                </a:rPr>
                <a:t>Qualifications </a:t>
              </a:r>
            </a:p>
            <a:p>
              <a:pPr algn="ctr"/>
              <a:r>
                <a:rPr lang="en-US" altLang="zh-CN" b="1" dirty="0">
                  <a:solidFill>
                    <a:srgbClr val="001E39"/>
                  </a:solidFill>
                  <a:latin typeface="OpenSansWeb"/>
                </a:rPr>
                <a:t>&amp; Eligibility Check</a:t>
              </a:r>
              <a:endParaRPr lang="zh-CN" altLang="en-US" b="1" dirty="0">
                <a:solidFill>
                  <a:srgbClr val="001E39"/>
                </a:solidFill>
                <a:latin typeface="OpenSansWeb"/>
              </a:endParaRPr>
            </a:p>
          </p:txBody>
        </p:sp>
        <p:sp>
          <p:nvSpPr>
            <p:cNvPr id="19" name="Rectangle 18">
              <a:extLst>
                <a:ext uri="{FF2B5EF4-FFF2-40B4-BE49-F238E27FC236}">
                  <a16:creationId xmlns:a16="http://schemas.microsoft.com/office/drawing/2014/main" id="{B9B23CF3-F22C-4CB3-A6B9-9736658E7F08}"/>
                </a:ext>
              </a:extLst>
            </p:cNvPr>
            <p:cNvSpPr/>
            <p:nvPr/>
          </p:nvSpPr>
          <p:spPr>
            <a:xfrm>
              <a:off x="4631168" y="4748967"/>
              <a:ext cx="2520000" cy="369332"/>
            </a:xfrm>
            <a:prstGeom prst="rect">
              <a:avLst/>
            </a:prstGeom>
          </p:spPr>
          <p:txBody>
            <a:bodyPr wrap="square">
              <a:spAutoFit/>
            </a:bodyPr>
            <a:lstStyle/>
            <a:p>
              <a:pPr algn="ctr"/>
              <a:r>
                <a:rPr lang="en-US" altLang="zh-CN" b="1" dirty="0">
                  <a:solidFill>
                    <a:srgbClr val="001E39"/>
                  </a:solidFill>
                  <a:latin typeface="OpenSansWeb"/>
                </a:rPr>
                <a:t>Offer Letter</a:t>
              </a:r>
            </a:p>
          </p:txBody>
        </p:sp>
        <p:sp>
          <p:nvSpPr>
            <p:cNvPr id="20" name="Rectangle 19">
              <a:extLst>
                <a:ext uri="{FF2B5EF4-FFF2-40B4-BE49-F238E27FC236}">
                  <a16:creationId xmlns:a16="http://schemas.microsoft.com/office/drawing/2014/main" id="{EE7714E6-AB53-4213-86C1-F3F50D64220B}"/>
                </a:ext>
              </a:extLst>
            </p:cNvPr>
            <p:cNvSpPr/>
            <p:nvPr/>
          </p:nvSpPr>
          <p:spPr>
            <a:xfrm>
              <a:off x="7855650" y="4787238"/>
              <a:ext cx="2520000" cy="646331"/>
            </a:xfrm>
            <a:prstGeom prst="rect">
              <a:avLst/>
            </a:prstGeom>
          </p:spPr>
          <p:txBody>
            <a:bodyPr wrap="square">
              <a:spAutoFit/>
            </a:bodyPr>
            <a:lstStyle/>
            <a:p>
              <a:pPr algn="ctr"/>
              <a:r>
                <a:rPr lang="en-US" altLang="zh-CN" b="1" dirty="0">
                  <a:solidFill>
                    <a:srgbClr val="001E39"/>
                  </a:solidFill>
                  <a:latin typeface="OpenSansWeb"/>
                </a:rPr>
                <a:t>Labor Contract Signing</a:t>
              </a:r>
              <a:endParaRPr lang="zh-CN" altLang="en-US" b="1" dirty="0">
                <a:solidFill>
                  <a:srgbClr val="001E39"/>
                </a:solidFill>
                <a:latin typeface="OpenSansWeb"/>
              </a:endParaRPr>
            </a:p>
          </p:txBody>
        </p:sp>
        <p:pic>
          <p:nvPicPr>
            <p:cNvPr id="3" name="Graphic 2" descr="Newspaper">
              <a:extLst>
                <a:ext uri="{FF2B5EF4-FFF2-40B4-BE49-F238E27FC236}">
                  <a16:creationId xmlns:a16="http://schemas.microsoft.com/office/drawing/2014/main" id="{33AE6CC7-35E0-4177-A036-B680E2E5CF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42118" y="1687505"/>
              <a:ext cx="648000" cy="648000"/>
            </a:xfrm>
            <a:prstGeom prst="rect">
              <a:avLst/>
            </a:prstGeom>
          </p:spPr>
        </p:pic>
        <p:pic>
          <p:nvPicPr>
            <p:cNvPr id="6" name="Graphic 5" descr="Internet">
              <a:extLst>
                <a:ext uri="{FF2B5EF4-FFF2-40B4-BE49-F238E27FC236}">
                  <a16:creationId xmlns:a16="http://schemas.microsoft.com/office/drawing/2014/main" id="{31B26EB1-BC24-4CA6-A281-5D53E938C2A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381486" y="1687505"/>
              <a:ext cx="648000" cy="648000"/>
            </a:xfrm>
            <a:prstGeom prst="rect">
              <a:avLst/>
            </a:prstGeom>
          </p:spPr>
        </p:pic>
        <p:pic>
          <p:nvPicPr>
            <p:cNvPr id="12" name="Graphic 11" descr="Pencil">
              <a:extLst>
                <a:ext uri="{FF2B5EF4-FFF2-40B4-BE49-F238E27FC236}">
                  <a16:creationId xmlns:a16="http://schemas.microsoft.com/office/drawing/2014/main" id="{A9EB544E-AD97-4B56-A5C1-0CF6F97B1EA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702750" y="3728353"/>
              <a:ext cx="648000" cy="648000"/>
            </a:xfrm>
            <a:prstGeom prst="rect">
              <a:avLst/>
            </a:prstGeom>
          </p:spPr>
        </p:pic>
        <p:pic>
          <p:nvPicPr>
            <p:cNvPr id="21" name="Graphic 20" descr="Handshake">
              <a:extLst>
                <a:ext uri="{FF2B5EF4-FFF2-40B4-BE49-F238E27FC236}">
                  <a16:creationId xmlns:a16="http://schemas.microsoft.com/office/drawing/2014/main" id="{AAA977A1-83AC-49BF-8DBE-0011B92D034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542118" y="3728353"/>
              <a:ext cx="648000" cy="648000"/>
            </a:xfrm>
            <a:prstGeom prst="rect">
              <a:avLst/>
            </a:prstGeom>
          </p:spPr>
        </p:pic>
        <p:pic>
          <p:nvPicPr>
            <p:cNvPr id="23" name="Graphic 22" descr="Checkmark">
              <a:extLst>
                <a:ext uri="{FF2B5EF4-FFF2-40B4-BE49-F238E27FC236}">
                  <a16:creationId xmlns:a16="http://schemas.microsoft.com/office/drawing/2014/main" id="{8A57AD88-1A99-4065-BCB4-11CA7E4CD375}"/>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381486" y="3728353"/>
              <a:ext cx="648000" cy="648000"/>
            </a:xfrm>
            <a:prstGeom prst="rect">
              <a:avLst/>
            </a:prstGeom>
          </p:spPr>
        </p:pic>
        <p:pic>
          <p:nvPicPr>
            <p:cNvPr id="26" name="Graphic 25" descr="Thought bubble">
              <a:extLst>
                <a:ext uri="{FF2B5EF4-FFF2-40B4-BE49-F238E27FC236}">
                  <a16:creationId xmlns:a16="http://schemas.microsoft.com/office/drawing/2014/main" id="{0E063CEA-D68C-40F7-81E5-733B17950DB5}"/>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702750" y="1692789"/>
              <a:ext cx="648000" cy="648000"/>
            </a:xfrm>
            <a:prstGeom prst="rect">
              <a:avLst/>
            </a:prstGeom>
          </p:spPr>
        </p:pic>
      </p:grpSp>
      <p:sp>
        <p:nvSpPr>
          <p:cNvPr id="17" name="Title 3">
            <a:extLst>
              <a:ext uri="{FF2B5EF4-FFF2-40B4-BE49-F238E27FC236}">
                <a16:creationId xmlns:a16="http://schemas.microsoft.com/office/drawing/2014/main" id="{84EB3F24-B326-4967-A695-1D222E44D4AA}"/>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dirty="0"/>
              <a:t>What are the Potential Risks?</a:t>
            </a:r>
            <a:endParaRPr lang="en-US" sz="1600" dirty="0"/>
          </a:p>
        </p:txBody>
      </p:sp>
    </p:spTree>
    <p:extLst>
      <p:ext uri="{BB962C8B-B14F-4D97-AF65-F5344CB8AC3E}">
        <p14:creationId xmlns:p14="http://schemas.microsoft.com/office/powerpoint/2010/main" val="42071392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32</a:t>
            </a:r>
          </a:p>
        </p:txBody>
      </p:sp>
      <p:grpSp>
        <p:nvGrpSpPr>
          <p:cNvPr id="2" name="Group 1">
            <a:extLst>
              <a:ext uri="{FF2B5EF4-FFF2-40B4-BE49-F238E27FC236}">
                <a16:creationId xmlns:a16="http://schemas.microsoft.com/office/drawing/2014/main" id="{C4671DBD-F80E-4199-9DCC-F03DD50BA56A}"/>
              </a:ext>
            </a:extLst>
          </p:cNvPr>
          <p:cNvGrpSpPr/>
          <p:nvPr/>
        </p:nvGrpSpPr>
        <p:grpSpPr>
          <a:xfrm>
            <a:off x="838200" y="1031825"/>
            <a:ext cx="8733554" cy="2650084"/>
            <a:chOff x="1643972" y="1212683"/>
            <a:chExt cx="8733554" cy="2650084"/>
          </a:xfrm>
        </p:grpSpPr>
        <p:sp>
          <p:nvSpPr>
            <p:cNvPr id="12" name="Rectangle 11">
              <a:extLst>
                <a:ext uri="{FF2B5EF4-FFF2-40B4-BE49-F238E27FC236}">
                  <a16:creationId xmlns:a16="http://schemas.microsoft.com/office/drawing/2014/main" id="{A3482E6D-0B45-42DC-8F21-4F2AE1676EB0}"/>
                </a:ext>
              </a:extLst>
            </p:cNvPr>
            <p:cNvSpPr/>
            <p:nvPr/>
          </p:nvSpPr>
          <p:spPr>
            <a:xfrm>
              <a:off x="2213899" y="1212683"/>
              <a:ext cx="8163627" cy="2650084"/>
            </a:xfrm>
            <a:prstGeom prst="rect">
              <a:avLst/>
            </a:prstGeom>
          </p:spPr>
          <p:txBody>
            <a:bodyPr wrap="square">
              <a:spAutoFit/>
            </a:bodyPr>
            <a:lstStyle/>
            <a:p>
              <a:pPr>
                <a:lnSpc>
                  <a:spcPct val="150000"/>
                </a:lnSpc>
                <a:spcAft>
                  <a:spcPts val="1800"/>
                </a:spcAft>
              </a:pPr>
              <a:r>
                <a:rPr lang="en-US" altLang="zh-CN" b="1" dirty="0">
                  <a:solidFill>
                    <a:srgbClr val="001E39"/>
                  </a:solidFill>
                  <a:latin typeface="Arial" panose="020B0604020202020204" pitchFamily="34" charset="0"/>
                  <a:cs typeface="Arial" panose="020B0604020202020204" pitchFamily="34" charset="0"/>
                </a:rPr>
                <a:t>1. Recruiting Requirements are Suspected of Discrimination</a:t>
              </a:r>
            </a:p>
            <a:p>
              <a:pPr marL="285750" indent="-285750">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Gender </a:t>
              </a:r>
            </a:p>
            <a:p>
              <a:pPr marL="285750" indent="-285750">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Nation/Race/Region</a:t>
              </a:r>
            </a:p>
            <a:p>
              <a:pPr marL="285750" indent="-285750">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Religion </a:t>
              </a:r>
            </a:p>
            <a:p>
              <a:pPr marL="285750" indent="-285750">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Education background</a:t>
              </a:r>
            </a:p>
            <a:p>
              <a:pPr marL="285750" indent="-285750">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Appearance, etc.</a:t>
              </a:r>
            </a:p>
            <a:p>
              <a:pPr marL="285750" indent="-285750">
                <a:lnSpc>
                  <a:spcPct val="150000"/>
                </a:lnSpc>
                <a:spcAft>
                  <a:spcPts val="1800"/>
                </a:spcAft>
                <a:buFont typeface="Wingdings" panose="05000000000000000000" pitchFamily="2" charset="2"/>
                <a:buChar char="Ø"/>
              </a:pPr>
              <a:endParaRPr lang="en-US" altLang="zh-CN" dirty="0">
                <a:solidFill>
                  <a:srgbClr val="001E39"/>
                </a:solidFill>
                <a:latin typeface="OpenSansWeb"/>
              </a:endParaRPr>
            </a:p>
          </p:txBody>
        </p:sp>
        <p:pic>
          <p:nvPicPr>
            <p:cNvPr id="13" name="Graphic 12" descr="Internet">
              <a:extLst>
                <a:ext uri="{FF2B5EF4-FFF2-40B4-BE49-F238E27FC236}">
                  <a16:creationId xmlns:a16="http://schemas.microsoft.com/office/drawing/2014/main" id="{D7E57D63-8852-41B1-9EBE-1393C5CE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643972" y="1238083"/>
              <a:ext cx="463202" cy="463202"/>
            </a:xfrm>
            <a:prstGeom prst="rect">
              <a:avLst/>
            </a:prstGeom>
          </p:spPr>
        </p:pic>
      </p:grpSp>
      <p:grpSp>
        <p:nvGrpSpPr>
          <p:cNvPr id="3" name="Group 2">
            <a:extLst>
              <a:ext uri="{FF2B5EF4-FFF2-40B4-BE49-F238E27FC236}">
                <a16:creationId xmlns:a16="http://schemas.microsoft.com/office/drawing/2014/main" id="{BCB9A8BD-FC3C-4A24-ACF0-EA71BD2C397B}"/>
              </a:ext>
            </a:extLst>
          </p:cNvPr>
          <p:cNvGrpSpPr/>
          <p:nvPr/>
        </p:nvGrpSpPr>
        <p:grpSpPr>
          <a:xfrm>
            <a:off x="838200" y="3681909"/>
            <a:ext cx="9282829" cy="2154436"/>
            <a:chOff x="1643972" y="3829844"/>
            <a:chExt cx="9282829" cy="2154436"/>
          </a:xfrm>
        </p:grpSpPr>
        <p:sp>
          <p:nvSpPr>
            <p:cNvPr id="14" name="Rectangle 13">
              <a:extLst>
                <a:ext uri="{FF2B5EF4-FFF2-40B4-BE49-F238E27FC236}">
                  <a16:creationId xmlns:a16="http://schemas.microsoft.com/office/drawing/2014/main" id="{52D232A6-8B1A-4A86-B3E5-87A919AE96B8}"/>
                </a:ext>
              </a:extLst>
            </p:cNvPr>
            <p:cNvSpPr/>
            <p:nvPr/>
          </p:nvSpPr>
          <p:spPr>
            <a:xfrm>
              <a:off x="2226599" y="3829844"/>
              <a:ext cx="8700202" cy="2154436"/>
            </a:xfrm>
            <a:prstGeom prst="rect">
              <a:avLst/>
            </a:prstGeom>
          </p:spPr>
          <p:txBody>
            <a:bodyPr wrap="square">
              <a:spAutoFit/>
            </a:bodyPr>
            <a:lstStyle/>
            <a:p>
              <a:pPr>
                <a:lnSpc>
                  <a:spcPct val="150000"/>
                </a:lnSpc>
                <a:spcAft>
                  <a:spcPts val="1800"/>
                </a:spcAft>
              </a:pPr>
              <a:r>
                <a:rPr lang="en-US" altLang="zh-CN" b="1" dirty="0">
                  <a:solidFill>
                    <a:srgbClr val="001E39"/>
                  </a:solidFill>
                </a:rPr>
                <a:t>2. Unclear Employment Criteria Causes Labor Issues</a:t>
              </a:r>
              <a:endParaRPr lang="en-US" altLang="zh-CN" dirty="0"/>
            </a:p>
            <a:p>
              <a:pPr marL="285750" indent="-285750">
                <a:spcAft>
                  <a:spcPts val="600"/>
                </a:spcAft>
                <a:buFont typeface="Wingdings" panose="05000000000000000000" pitchFamily="2" charset="2"/>
                <a:buChar char="Ø"/>
              </a:pPr>
              <a:r>
                <a:rPr lang="en-US" altLang="zh-CN" sz="1600" dirty="0">
                  <a:solidFill>
                    <a:srgbClr val="001E39"/>
                  </a:solidFill>
                </a:rPr>
                <a:t>Difference between </a:t>
              </a:r>
              <a:r>
                <a:rPr lang="en-US" altLang="zh-CN" sz="1600" i="1" u="sng" dirty="0">
                  <a:solidFill>
                    <a:srgbClr val="001E39"/>
                  </a:solidFill>
                </a:rPr>
                <a:t>Recruiting Requirement </a:t>
              </a:r>
              <a:r>
                <a:rPr lang="en-US" altLang="zh-CN" sz="1600" dirty="0">
                  <a:solidFill>
                    <a:srgbClr val="001E39"/>
                  </a:solidFill>
                </a:rPr>
                <a:t>&amp; </a:t>
              </a:r>
              <a:r>
                <a:rPr lang="en-US" altLang="zh-CN" sz="1600" i="1" u="sng" dirty="0">
                  <a:solidFill>
                    <a:srgbClr val="001E39"/>
                  </a:solidFill>
                </a:rPr>
                <a:t>Employment Criteria</a:t>
              </a:r>
              <a:r>
                <a:rPr lang="en-US" altLang="zh-CN" sz="1600" dirty="0">
                  <a:solidFill>
                    <a:srgbClr val="001E39"/>
                  </a:solidFill>
                </a:rPr>
                <a:t>;</a:t>
              </a:r>
            </a:p>
            <a:p>
              <a:pPr marL="285750" indent="-285750">
                <a:spcAft>
                  <a:spcPts val="600"/>
                </a:spcAft>
                <a:buFont typeface="Wingdings" panose="05000000000000000000" pitchFamily="2" charset="2"/>
                <a:buChar char="Ø"/>
              </a:pPr>
              <a:r>
                <a:rPr lang="en-US" altLang="zh-CN" sz="1600" dirty="0">
                  <a:solidFill>
                    <a:srgbClr val="001E39"/>
                  </a:solidFill>
                </a:rPr>
                <a:t>Employee’s acknowledgement of the Employment Criteria</a:t>
              </a:r>
            </a:p>
            <a:p>
              <a:pPr lvl="1">
                <a:spcAft>
                  <a:spcPts val="600"/>
                </a:spcAft>
              </a:pPr>
              <a:r>
                <a:rPr lang="en-US" altLang="zh-CN" sz="1200" i="1" dirty="0">
                  <a:solidFill>
                    <a:srgbClr val="001E39"/>
                  </a:solidFill>
                </a:rPr>
                <a:t>&lt;Labor Contract Law of the People's Republic of China&gt;</a:t>
              </a:r>
            </a:p>
            <a:p>
              <a:pPr lvl="1">
                <a:spcAft>
                  <a:spcPts val="600"/>
                </a:spcAft>
              </a:pPr>
              <a:r>
                <a:rPr lang="en-US" altLang="zh-CN" sz="1200" i="1" dirty="0">
                  <a:solidFill>
                    <a:srgbClr val="001E39"/>
                  </a:solidFill>
                </a:rPr>
                <a:t>Article 39 Under any of the following circumstances, the employer may rescind the labor contract:</a:t>
              </a:r>
            </a:p>
            <a:p>
              <a:pPr lvl="1">
                <a:spcAft>
                  <a:spcPts val="600"/>
                </a:spcAft>
              </a:pPr>
              <a:r>
                <a:rPr lang="en-US" altLang="zh-CN" sz="1200" i="1" dirty="0">
                  <a:solidFill>
                    <a:srgbClr val="001E39"/>
                  </a:solidFill>
                </a:rPr>
                <a:t>(1) where it is proven during the probationary period that the worker does not satisfy the </a:t>
              </a:r>
              <a:r>
                <a:rPr lang="en-US" altLang="zh-CN" sz="1200" i="1" u="sng" dirty="0">
                  <a:solidFill>
                    <a:srgbClr val="001E39"/>
                  </a:solidFill>
                </a:rPr>
                <a:t>employment criteria</a:t>
              </a:r>
              <a:r>
                <a:rPr lang="en-US" altLang="zh-CN" sz="1200" i="1" dirty="0">
                  <a:solidFill>
                    <a:srgbClr val="001E39"/>
                  </a:solidFill>
                </a:rPr>
                <a:t>;</a:t>
              </a:r>
            </a:p>
          </p:txBody>
        </p:sp>
        <p:pic>
          <p:nvPicPr>
            <p:cNvPr id="16" name="Graphic 15" descr="Newspaper">
              <a:extLst>
                <a:ext uri="{FF2B5EF4-FFF2-40B4-BE49-F238E27FC236}">
                  <a16:creationId xmlns:a16="http://schemas.microsoft.com/office/drawing/2014/main" id="{48AE6B13-CCB8-492B-8CED-031B3C4207E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43972" y="3867944"/>
              <a:ext cx="463202" cy="463202"/>
            </a:xfrm>
            <a:prstGeom prst="rect">
              <a:avLst/>
            </a:prstGeom>
          </p:spPr>
        </p:pic>
      </p:grpSp>
      <p:sp>
        <p:nvSpPr>
          <p:cNvPr id="10" name="Title 3">
            <a:extLst>
              <a:ext uri="{FF2B5EF4-FFF2-40B4-BE49-F238E27FC236}">
                <a16:creationId xmlns:a16="http://schemas.microsoft.com/office/drawing/2014/main" id="{8A8082FF-840F-4A17-81EF-5BF036D32557}"/>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dirty="0"/>
              <a:t>What are the Potential Risks?</a:t>
            </a:r>
            <a:endParaRPr lang="en-US" sz="1600" dirty="0"/>
          </a:p>
        </p:txBody>
      </p:sp>
    </p:spTree>
    <p:extLst>
      <p:ext uri="{BB962C8B-B14F-4D97-AF65-F5344CB8AC3E}">
        <p14:creationId xmlns:p14="http://schemas.microsoft.com/office/powerpoint/2010/main" val="29265815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33</a:t>
            </a:r>
          </a:p>
        </p:txBody>
      </p:sp>
      <p:grpSp>
        <p:nvGrpSpPr>
          <p:cNvPr id="2" name="Group 1">
            <a:extLst>
              <a:ext uri="{FF2B5EF4-FFF2-40B4-BE49-F238E27FC236}">
                <a16:creationId xmlns:a16="http://schemas.microsoft.com/office/drawing/2014/main" id="{D90DDA94-B9D2-459D-8669-1A79E1B6976F}"/>
              </a:ext>
            </a:extLst>
          </p:cNvPr>
          <p:cNvGrpSpPr/>
          <p:nvPr/>
        </p:nvGrpSpPr>
        <p:grpSpPr>
          <a:xfrm>
            <a:off x="838200" y="1009514"/>
            <a:ext cx="9769370" cy="537361"/>
            <a:chOff x="1677789" y="1190701"/>
            <a:chExt cx="9769370" cy="537361"/>
          </a:xfrm>
        </p:grpSpPr>
        <p:sp>
          <p:nvSpPr>
            <p:cNvPr id="12" name="Rectangle 11">
              <a:extLst>
                <a:ext uri="{FF2B5EF4-FFF2-40B4-BE49-F238E27FC236}">
                  <a16:creationId xmlns:a16="http://schemas.microsoft.com/office/drawing/2014/main" id="{A3482E6D-0B45-42DC-8F21-4F2AE1676EB0}"/>
                </a:ext>
              </a:extLst>
            </p:cNvPr>
            <p:cNvSpPr/>
            <p:nvPr/>
          </p:nvSpPr>
          <p:spPr>
            <a:xfrm>
              <a:off x="2260804" y="1190701"/>
              <a:ext cx="9186355" cy="464871"/>
            </a:xfrm>
            <a:prstGeom prst="rect">
              <a:avLst/>
            </a:prstGeom>
          </p:spPr>
          <p:txBody>
            <a:bodyPr wrap="square">
              <a:spAutoFit/>
            </a:bodyPr>
            <a:lstStyle/>
            <a:p>
              <a:pPr>
                <a:lnSpc>
                  <a:spcPct val="150000"/>
                </a:lnSpc>
                <a:spcAft>
                  <a:spcPts val="1800"/>
                </a:spcAft>
              </a:pPr>
              <a:r>
                <a:rPr lang="en-US" altLang="zh-CN" b="1" dirty="0">
                  <a:solidFill>
                    <a:srgbClr val="001E39"/>
                  </a:solidFill>
                  <a:latin typeface="Arial" panose="020B0604020202020204" pitchFamily="34" charset="0"/>
                  <a:cs typeface="Arial" panose="020B0604020202020204" pitchFamily="34" charset="0"/>
                </a:rPr>
                <a:t>3. Risks</a:t>
              </a:r>
              <a:r>
                <a:rPr lang="zh-CN" altLang="en-US" b="1" dirty="0">
                  <a:solidFill>
                    <a:srgbClr val="001E39"/>
                  </a:solidFill>
                  <a:latin typeface="Arial" panose="020B0604020202020204" pitchFamily="34" charset="0"/>
                  <a:cs typeface="Arial" panose="020B0604020202020204" pitchFamily="34" charset="0"/>
                </a:rPr>
                <a:t> </a:t>
              </a:r>
              <a:r>
                <a:rPr lang="en-US" altLang="zh-CN" b="1" dirty="0">
                  <a:solidFill>
                    <a:srgbClr val="001E39"/>
                  </a:solidFill>
                  <a:latin typeface="Arial" panose="020B0604020202020204" pitchFamily="34" charset="0"/>
                  <a:cs typeface="Arial" panose="020B0604020202020204" pitchFamily="34" charset="0"/>
                </a:rPr>
                <a:t>Caused by Failure to Exercise the Right to Know</a:t>
              </a:r>
            </a:p>
          </p:txBody>
        </p:sp>
        <p:pic>
          <p:nvPicPr>
            <p:cNvPr id="9" name="Graphic 8" descr="Thought bubble">
              <a:extLst>
                <a:ext uri="{FF2B5EF4-FFF2-40B4-BE49-F238E27FC236}">
                  <a16:creationId xmlns:a16="http://schemas.microsoft.com/office/drawing/2014/main" id="{95D4D4D2-0D10-4D89-BC19-E3EEA5899FF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677789" y="1264860"/>
              <a:ext cx="463202" cy="463202"/>
            </a:xfrm>
            <a:prstGeom prst="rect">
              <a:avLst/>
            </a:prstGeom>
          </p:spPr>
        </p:pic>
      </p:grpSp>
      <p:sp>
        <p:nvSpPr>
          <p:cNvPr id="11" name="Rectangle 10">
            <a:extLst>
              <a:ext uri="{FF2B5EF4-FFF2-40B4-BE49-F238E27FC236}">
                <a16:creationId xmlns:a16="http://schemas.microsoft.com/office/drawing/2014/main" id="{EB4A9433-E89F-4E5C-A92E-212E88C2F5BE}"/>
              </a:ext>
            </a:extLst>
          </p:cNvPr>
          <p:cNvSpPr/>
          <p:nvPr/>
        </p:nvSpPr>
        <p:spPr>
          <a:xfrm>
            <a:off x="1301402" y="3846535"/>
            <a:ext cx="9186355" cy="1585049"/>
          </a:xfrm>
          <a:prstGeom prst="rect">
            <a:avLst/>
          </a:prstGeom>
        </p:spPr>
        <p:txBody>
          <a:bodyPr wrap="square">
            <a:spAutoFit/>
          </a:bodyPr>
          <a:lstStyle/>
          <a:p>
            <a:pPr marL="285750" indent="-285750">
              <a:spcAft>
                <a:spcPts val="600"/>
              </a:spcAft>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Notes:</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The candidates </a:t>
            </a:r>
            <a:r>
              <a:rPr lang="en-US" altLang="zh-CN" sz="1600" i="1" u="sng" dirty="0">
                <a:solidFill>
                  <a:srgbClr val="001E39"/>
                </a:solidFill>
                <a:latin typeface="Arial" panose="020B0604020202020204" pitchFamily="34" charset="0"/>
                <a:cs typeface="Arial" panose="020B0604020202020204" pitchFamily="34" charset="0"/>
              </a:rPr>
              <a:t>do not </a:t>
            </a:r>
            <a:r>
              <a:rPr lang="en-US" altLang="zh-CN" sz="1600" dirty="0">
                <a:solidFill>
                  <a:srgbClr val="001E39"/>
                </a:solidFill>
                <a:latin typeface="Arial" panose="020B0604020202020204" pitchFamily="34" charset="0"/>
                <a:cs typeface="Arial" panose="020B0604020202020204" pitchFamily="34" charset="0"/>
              </a:rPr>
              <a:t>have the obligations to tell above information on their own initiatives; </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Company can only collect basic info. related to check the job competence but not the private information.</a:t>
            </a:r>
          </a:p>
          <a:p>
            <a:pPr marL="742950" lvl="1" indent="-285750">
              <a:spcAft>
                <a:spcPts val="600"/>
              </a:spcAft>
              <a:buFont typeface="Wingdings" panose="05000000000000000000" pitchFamily="2" charset="2"/>
              <a:buChar char="Ø"/>
            </a:pPr>
            <a:endParaRPr lang="en-US" altLang="zh-CN" dirty="0">
              <a:solidFill>
                <a:srgbClr val="001E39"/>
              </a:solidFill>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880FFF81-B096-4CD7-BE14-C6F3ABE7D2A0}"/>
              </a:ext>
            </a:extLst>
          </p:cNvPr>
          <p:cNvSpPr/>
          <p:nvPr/>
        </p:nvSpPr>
        <p:spPr>
          <a:xfrm>
            <a:off x="864654" y="1672428"/>
            <a:ext cx="9676010" cy="4179010"/>
          </a:xfrm>
          <a:prstGeom prst="rect">
            <a:avLst/>
          </a:prstGeom>
        </p:spPr>
        <p:txBody>
          <a:bodyPr wrap="square" numCol="2">
            <a:spAutoFit/>
          </a:bodyPr>
          <a:lstStyle/>
          <a:p>
            <a:pPr marL="742950" lvl="1" indent="-285750">
              <a:spcAft>
                <a:spcPts val="600"/>
              </a:spcAft>
              <a:buSzPct val="100000"/>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Candidates:  </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Job duties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Working conditions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Occupational hazards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Work safety and health conditions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Labor remuneration</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Employment criteria, etc.;</a:t>
            </a:r>
          </a:p>
          <a:p>
            <a:pPr marL="742950" lvl="1" indent="-285750">
              <a:spcAft>
                <a:spcPts val="600"/>
              </a:spcAft>
              <a:buSzPct val="50000"/>
              <a:buFont typeface="Wingdings" panose="05000000000000000000" pitchFamily="2" charset="2"/>
              <a:buChar char="n"/>
            </a:pPr>
            <a:endParaRPr lang="en-US" altLang="zh-CN" sz="1200" dirty="0">
              <a:solidFill>
                <a:srgbClr val="001E39"/>
              </a:solidFill>
              <a:latin typeface="Arial" panose="020B0604020202020204" pitchFamily="34" charset="0"/>
              <a:cs typeface="Arial" panose="020B0604020202020204" pitchFamily="34" charset="0"/>
            </a:endParaRPr>
          </a:p>
          <a:p>
            <a:pPr marL="742950" lvl="1" indent="-285750">
              <a:spcAft>
                <a:spcPts val="600"/>
              </a:spcAft>
              <a:buSzPct val="50000"/>
              <a:buFont typeface="Wingdings" panose="05000000000000000000" pitchFamily="2" charset="2"/>
              <a:buChar char="n"/>
            </a:pPr>
            <a:endParaRPr lang="en-US" altLang="zh-CN" sz="1200" dirty="0">
              <a:solidFill>
                <a:srgbClr val="001E39"/>
              </a:solidFill>
              <a:latin typeface="Arial" panose="020B0604020202020204" pitchFamily="34" charset="0"/>
              <a:cs typeface="Arial" panose="020B0604020202020204" pitchFamily="34" charset="0"/>
            </a:endParaRPr>
          </a:p>
          <a:p>
            <a:pPr marL="742950" lvl="1" indent="-285750">
              <a:spcAft>
                <a:spcPts val="600"/>
              </a:spcAft>
              <a:buSzPct val="50000"/>
              <a:buFont typeface="Wingdings" panose="05000000000000000000" pitchFamily="2" charset="2"/>
              <a:buChar char="n"/>
            </a:pPr>
            <a:endParaRPr lang="en-US" altLang="zh-CN" sz="1200" dirty="0">
              <a:solidFill>
                <a:srgbClr val="001E39"/>
              </a:solidFill>
              <a:latin typeface="Arial" panose="020B0604020202020204" pitchFamily="34" charset="0"/>
              <a:cs typeface="Arial" panose="020B0604020202020204" pitchFamily="34" charset="0"/>
            </a:endParaRPr>
          </a:p>
          <a:p>
            <a:pPr marL="742950" lvl="1" indent="-285750">
              <a:spcAft>
                <a:spcPts val="600"/>
              </a:spcAft>
              <a:buSzPct val="50000"/>
              <a:buFont typeface="Wingdings" panose="05000000000000000000" pitchFamily="2" charset="2"/>
              <a:buChar char="n"/>
            </a:pPr>
            <a:endParaRPr lang="en-US" altLang="zh-CN" sz="1200" dirty="0">
              <a:solidFill>
                <a:srgbClr val="001E39"/>
              </a:solidFill>
              <a:latin typeface="Arial" panose="020B0604020202020204" pitchFamily="34" charset="0"/>
              <a:cs typeface="Arial" panose="020B0604020202020204" pitchFamily="34" charset="0"/>
            </a:endParaRPr>
          </a:p>
          <a:p>
            <a:pPr marL="742950" lvl="1" indent="-285750">
              <a:spcAft>
                <a:spcPts val="600"/>
              </a:spcAft>
              <a:buSzPct val="50000"/>
              <a:buFont typeface="Wingdings" panose="05000000000000000000" pitchFamily="2" charset="2"/>
              <a:buChar char="n"/>
            </a:pPr>
            <a:endParaRPr lang="en-US" altLang="zh-CN" sz="1200" dirty="0">
              <a:solidFill>
                <a:srgbClr val="001E39"/>
              </a:solidFill>
              <a:latin typeface="Arial" panose="020B0604020202020204" pitchFamily="34" charset="0"/>
              <a:cs typeface="Arial" panose="020B0604020202020204" pitchFamily="34" charset="0"/>
            </a:endParaRPr>
          </a:p>
          <a:p>
            <a:pPr lvl="1">
              <a:spcAft>
                <a:spcPts val="600"/>
              </a:spcAft>
              <a:buSzPct val="100000"/>
            </a:pPr>
            <a:endParaRPr lang="en-US" altLang="zh-CN" sz="1600" dirty="0">
              <a:solidFill>
                <a:srgbClr val="001E39"/>
              </a:solidFill>
              <a:latin typeface="Arial" panose="020B0604020202020204" pitchFamily="34" charset="0"/>
              <a:cs typeface="Arial" panose="020B0604020202020204" pitchFamily="34" charset="0"/>
            </a:endParaRPr>
          </a:p>
          <a:p>
            <a:pPr lvl="1">
              <a:spcAft>
                <a:spcPts val="600"/>
              </a:spcAft>
              <a:buSzPct val="50000"/>
            </a:pPr>
            <a:endParaRPr lang="en-US" altLang="zh-CN" sz="1200" dirty="0">
              <a:solidFill>
                <a:srgbClr val="001E39"/>
              </a:solidFill>
              <a:latin typeface="Arial" panose="020B0604020202020204" pitchFamily="34" charset="0"/>
              <a:cs typeface="Arial" panose="020B0604020202020204" pitchFamily="34" charset="0"/>
            </a:endParaRPr>
          </a:p>
          <a:p>
            <a:pPr lvl="1">
              <a:spcAft>
                <a:spcPts val="600"/>
              </a:spcAft>
              <a:buSzPct val="50000"/>
            </a:pPr>
            <a:endParaRPr lang="en-US" altLang="zh-CN" sz="1200" dirty="0">
              <a:solidFill>
                <a:srgbClr val="001E39"/>
              </a:solidFill>
              <a:latin typeface="Arial" panose="020B0604020202020204" pitchFamily="34" charset="0"/>
              <a:cs typeface="Arial" panose="020B0604020202020204" pitchFamily="34" charset="0"/>
            </a:endParaRPr>
          </a:p>
          <a:p>
            <a:pPr marL="742950" lvl="1" indent="-285750">
              <a:spcAft>
                <a:spcPts val="600"/>
              </a:spcAft>
              <a:buSzPct val="100000"/>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Employer:  </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Employee’s basic information</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Non-competition agreement status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Occupational disease</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Any relatives in the company, etc.</a:t>
            </a:r>
          </a:p>
        </p:txBody>
      </p:sp>
      <p:sp>
        <p:nvSpPr>
          <p:cNvPr id="14" name="Title 3">
            <a:extLst>
              <a:ext uri="{FF2B5EF4-FFF2-40B4-BE49-F238E27FC236}">
                <a16:creationId xmlns:a16="http://schemas.microsoft.com/office/drawing/2014/main" id="{6722D16B-C51C-4B00-AB0C-D79C0F14560F}"/>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dirty="0"/>
              <a:t>What are the Potential Risks?</a:t>
            </a:r>
            <a:endParaRPr lang="en-US" sz="1600" dirty="0"/>
          </a:p>
        </p:txBody>
      </p:sp>
    </p:spTree>
    <p:extLst>
      <p:ext uri="{BB962C8B-B14F-4D97-AF65-F5344CB8AC3E}">
        <p14:creationId xmlns:p14="http://schemas.microsoft.com/office/powerpoint/2010/main" val="694323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34</a:t>
            </a:r>
          </a:p>
        </p:txBody>
      </p:sp>
      <p:grpSp>
        <p:nvGrpSpPr>
          <p:cNvPr id="4" name="Group 3">
            <a:extLst>
              <a:ext uri="{FF2B5EF4-FFF2-40B4-BE49-F238E27FC236}">
                <a16:creationId xmlns:a16="http://schemas.microsoft.com/office/drawing/2014/main" id="{791AB1F8-3D6B-4A29-B4F5-7884A331E567}"/>
              </a:ext>
            </a:extLst>
          </p:cNvPr>
          <p:cNvGrpSpPr/>
          <p:nvPr/>
        </p:nvGrpSpPr>
        <p:grpSpPr>
          <a:xfrm>
            <a:off x="838200" y="1006629"/>
            <a:ext cx="9750616" cy="2277547"/>
            <a:chOff x="1816445" y="1419224"/>
            <a:chExt cx="9750616" cy="2277547"/>
          </a:xfrm>
        </p:grpSpPr>
        <p:sp>
          <p:nvSpPr>
            <p:cNvPr id="12" name="Rectangle 11">
              <a:extLst>
                <a:ext uri="{FF2B5EF4-FFF2-40B4-BE49-F238E27FC236}">
                  <a16:creationId xmlns:a16="http://schemas.microsoft.com/office/drawing/2014/main" id="{A3482E6D-0B45-42DC-8F21-4F2AE1676EB0}"/>
                </a:ext>
              </a:extLst>
            </p:cNvPr>
            <p:cNvSpPr/>
            <p:nvPr/>
          </p:nvSpPr>
          <p:spPr>
            <a:xfrm>
              <a:off x="2380706" y="1419224"/>
              <a:ext cx="9186355" cy="2277547"/>
            </a:xfrm>
            <a:prstGeom prst="rect">
              <a:avLst/>
            </a:prstGeom>
          </p:spPr>
          <p:txBody>
            <a:bodyPr wrap="square">
              <a:spAutoFit/>
            </a:bodyPr>
            <a:lstStyle/>
            <a:p>
              <a:pPr>
                <a:lnSpc>
                  <a:spcPct val="150000"/>
                </a:lnSpc>
                <a:spcAft>
                  <a:spcPts val="1800"/>
                </a:spcAft>
              </a:pPr>
              <a:r>
                <a:rPr lang="en-US" altLang="zh-CN" b="1" dirty="0">
                  <a:solidFill>
                    <a:srgbClr val="001E39"/>
                  </a:solidFill>
                  <a:latin typeface="Arial" panose="020B0604020202020204" pitchFamily="34" charset="0"/>
                  <a:cs typeface="Arial" panose="020B0604020202020204" pitchFamily="34" charset="0"/>
                </a:rPr>
                <a:t>4. Risks of Loosely Qualifications &amp; Eligibility Check</a:t>
              </a:r>
            </a:p>
            <a:p>
              <a:pPr marL="285750" indent="-285750">
                <a:spcAft>
                  <a:spcPts val="600"/>
                </a:spcAft>
                <a:buSzPct val="100000"/>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Dual employment</a:t>
              </a:r>
            </a:p>
            <a:p>
              <a:pPr marL="285750" indent="-285750">
                <a:spcAft>
                  <a:spcPts val="600"/>
                </a:spcAft>
                <a:buSzPct val="100000"/>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Non-competition Agreement arguments</a:t>
              </a:r>
            </a:p>
            <a:p>
              <a:pPr marL="285750" indent="-285750">
                <a:spcAft>
                  <a:spcPts val="600"/>
                </a:spcAft>
                <a:buSzPct val="100000"/>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Fake education background</a:t>
              </a:r>
            </a:p>
            <a:p>
              <a:pPr marL="285750" indent="-285750">
                <a:spcAft>
                  <a:spcPts val="600"/>
                </a:spcAft>
                <a:buSzPct val="100000"/>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Labor disputes specialized</a:t>
              </a:r>
            </a:p>
            <a:p>
              <a:pPr marL="285750" indent="-285750">
                <a:spcAft>
                  <a:spcPts val="600"/>
                </a:spcAft>
                <a:buSzPct val="100000"/>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Unclear leaving reasons from previous companies</a:t>
              </a:r>
            </a:p>
          </p:txBody>
        </p:sp>
        <p:pic>
          <p:nvPicPr>
            <p:cNvPr id="15" name="Graphic 14" descr="Checkmark">
              <a:extLst>
                <a:ext uri="{FF2B5EF4-FFF2-40B4-BE49-F238E27FC236}">
                  <a16:creationId xmlns:a16="http://schemas.microsoft.com/office/drawing/2014/main" id="{D96AB84F-0CC6-4708-85C8-CC9360FB53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16445" y="1440352"/>
              <a:ext cx="373603" cy="373603"/>
            </a:xfrm>
            <a:prstGeom prst="rect">
              <a:avLst/>
            </a:prstGeom>
          </p:spPr>
        </p:pic>
      </p:grpSp>
      <p:sp>
        <p:nvSpPr>
          <p:cNvPr id="9" name="Title 3">
            <a:extLst>
              <a:ext uri="{FF2B5EF4-FFF2-40B4-BE49-F238E27FC236}">
                <a16:creationId xmlns:a16="http://schemas.microsoft.com/office/drawing/2014/main" id="{31B468AB-7FF2-4B8A-9F24-400CBC4BCC28}"/>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dirty="0"/>
              <a:t>What are the Potential Risks?</a:t>
            </a:r>
            <a:endParaRPr lang="en-US" sz="1600" dirty="0"/>
          </a:p>
        </p:txBody>
      </p:sp>
    </p:spTree>
    <p:extLst>
      <p:ext uri="{BB962C8B-B14F-4D97-AF65-F5344CB8AC3E}">
        <p14:creationId xmlns:p14="http://schemas.microsoft.com/office/powerpoint/2010/main" val="24294200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35</a:t>
            </a:r>
          </a:p>
        </p:txBody>
      </p:sp>
      <p:grpSp>
        <p:nvGrpSpPr>
          <p:cNvPr id="4" name="Group 3">
            <a:extLst>
              <a:ext uri="{FF2B5EF4-FFF2-40B4-BE49-F238E27FC236}">
                <a16:creationId xmlns:a16="http://schemas.microsoft.com/office/drawing/2014/main" id="{D7A3504B-0597-4FA5-A2BD-64F980F4F2C1}"/>
              </a:ext>
            </a:extLst>
          </p:cNvPr>
          <p:cNvGrpSpPr/>
          <p:nvPr/>
        </p:nvGrpSpPr>
        <p:grpSpPr>
          <a:xfrm>
            <a:off x="838200" y="1005344"/>
            <a:ext cx="9275962" cy="4801314"/>
            <a:chOff x="1650839" y="1086575"/>
            <a:chExt cx="9275962" cy="4801314"/>
          </a:xfrm>
        </p:grpSpPr>
        <p:sp>
          <p:nvSpPr>
            <p:cNvPr id="12" name="Rectangle 11">
              <a:extLst>
                <a:ext uri="{FF2B5EF4-FFF2-40B4-BE49-F238E27FC236}">
                  <a16:creationId xmlns:a16="http://schemas.microsoft.com/office/drawing/2014/main" id="{A3482E6D-0B45-42DC-8F21-4F2AE1676EB0}"/>
                </a:ext>
              </a:extLst>
            </p:cNvPr>
            <p:cNvSpPr/>
            <p:nvPr/>
          </p:nvSpPr>
          <p:spPr>
            <a:xfrm>
              <a:off x="2213899" y="1086575"/>
              <a:ext cx="8712902" cy="4801314"/>
            </a:xfrm>
            <a:prstGeom prst="rect">
              <a:avLst/>
            </a:prstGeom>
          </p:spPr>
          <p:txBody>
            <a:bodyPr wrap="square">
              <a:spAutoFit/>
            </a:bodyPr>
            <a:lstStyle/>
            <a:p>
              <a:pPr>
                <a:lnSpc>
                  <a:spcPct val="150000"/>
                </a:lnSpc>
                <a:spcAft>
                  <a:spcPts val="1800"/>
                </a:spcAft>
              </a:pPr>
              <a:r>
                <a:rPr lang="en-US" altLang="zh-CN" b="1" dirty="0">
                  <a:solidFill>
                    <a:srgbClr val="001E39"/>
                  </a:solidFill>
                  <a:latin typeface="Arial" panose="020B0604020202020204" pitchFamily="34" charset="0"/>
                  <a:cs typeface="Arial" panose="020B0604020202020204" pitchFamily="34" charset="0"/>
                </a:rPr>
                <a:t>5. Risks of Less Rigorous Offer Letter</a:t>
              </a:r>
            </a:p>
            <a:p>
              <a:pPr marL="285750" indent="-285750">
                <a:spcAft>
                  <a:spcPts val="600"/>
                </a:spcAft>
                <a:buSzPct val="100000"/>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Basic factors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Start date</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Work location</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Job position and Responsibilities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Contract term and Probation details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Remuneration information</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Arial" panose="020B0604020202020204" pitchFamily="34" charset="0"/>
                  <a:cs typeface="Arial" panose="020B0604020202020204" pitchFamily="34" charset="0"/>
                </a:rPr>
                <a:t>Working time, etc.</a:t>
              </a:r>
            </a:p>
            <a:p>
              <a:pPr marL="285750" indent="-285750">
                <a:spcBef>
                  <a:spcPts val="1200"/>
                </a:spcBef>
                <a:spcAft>
                  <a:spcPts val="1200"/>
                </a:spcAft>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Legal validity</a:t>
              </a:r>
            </a:p>
            <a:p>
              <a:pPr marL="742950" lvl="1" indent="-285750">
                <a:spcAft>
                  <a:spcPts val="12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Follow </a:t>
              </a:r>
              <a:r>
                <a:rPr lang="en-US" altLang="zh-CN" sz="1600" i="1" dirty="0">
                  <a:solidFill>
                    <a:srgbClr val="001E39"/>
                  </a:solidFill>
                  <a:latin typeface="Arial" panose="020B0604020202020204" pitchFamily="34" charset="0"/>
                  <a:cs typeface="Arial" panose="020B0604020202020204" pitchFamily="34" charset="0"/>
                </a:rPr>
                <a:t>&lt;Contract Law of the People‘s Republic of China&gt; (Civil</a:t>
              </a:r>
              <a:r>
                <a:rPr lang="zh-CN" altLang="en-US" sz="1600" i="1" dirty="0">
                  <a:solidFill>
                    <a:srgbClr val="001E39"/>
                  </a:solidFill>
                  <a:latin typeface="Arial" panose="020B0604020202020204" pitchFamily="34" charset="0"/>
                  <a:cs typeface="Arial" panose="020B0604020202020204" pitchFamily="34" charset="0"/>
                </a:rPr>
                <a:t> </a:t>
              </a:r>
              <a:r>
                <a:rPr lang="en-US" altLang="zh-CN" sz="1600" i="1" dirty="0">
                  <a:solidFill>
                    <a:srgbClr val="001E39"/>
                  </a:solidFill>
                  <a:latin typeface="Arial" panose="020B0604020202020204" pitchFamily="34" charset="0"/>
                  <a:cs typeface="Arial" panose="020B0604020202020204" pitchFamily="34" charset="0"/>
                </a:rPr>
                <a:t>Law)</a:t>
              </a:r>
              <a:r>
                <a:rPr lang="zh-CN" altLang="en-US" sz="1600" i="1" dirty="0">
                  <a:solidFill>
                    <a:srgbClr val="001E39"/>
                  </a:solidFill>
                  <a:latin typeface="Arial" panose="020B0604020202020204" pitchFamily="34" charset="0"/>
                  <a:cs typeface="Arial" panose="020B0604020202020204" pitchFamily="34" charset="0"/>
                </a:rPr>
                <a:t>   </a:t>
              </a:r>
              <a:endParaRPr lang="en-US" altLang="zh-CN" sz="1600" i="1" dirty="0">
                <a:solidFill>
                  <a:srgbClr val="001E39"/>
                </a:solidFill>
                <a:latin typeface="Arial" panose="020B0604020202020204" pitchFamily="34" charset="0"/>
                <a:cs typeface="Arial" panose="020B0604020202020204" pitchFamily="34" charset="0"/>
              </a:endParaRPr>
            </a:p>
            <a:p>
              <a:pPr marL="285750" indent="-285750">
                <a:spcAft>
                  <a:spcPts val="1200"/>
                </a:spcAft>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Withdrawn</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Without defining withdrawn conditions, the company might be facing the risks of unable to withdrawn the offer and must perform the duties to hire the employee</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Randomly withdrawn: violate the contract</a:t>
              </a:r>
            </a:p>
          </p:txBody>
        </p:sp>
        <p:pic>
          <p:nvPicPr>
            <p:cNvPr id="11" name="Graphic 10" descr="Handshake">
              <a:extLst>
                <a:ext uri="{FF2B5EF4-FFF2-40B4-BE49-F238E27FC236}">
                  <a16:creationId xmlns:a16="http://schemas.microsoft.com/office/drawing/2014/main" id="{145387C9-49AE-4F28-B375-CCC7CDA560F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650839" y="1125861"/>
              <a:ext cx="463202" cy="463202"/>
            </a:xfrm>
            <a:prstGeom prst="rect">
              <a:avLst/>
            </a:prstGeom>
          </p:spPr>
        </p:pic>
      </p:grpSp>
      <p:sp>
        <p:nvSpPr>
          <p:cNvPr id="9" name="Title 3">
            <a:extLst>
              <a:ext uri="{FF2B5EF4-FFF2-40B4-BE49-F238E27FC236}">
                <a16:creationId xmlns:a16="http://schemas.microsoft.com/office/drawing/2014/main" id="{27DCD079-1BD1-4FCA-8244-4A124BFFEDE9}"/>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dirty="0"/>
              <a:t>What are the Potential Risks?</a:t>
            </a:r>
            <a:endParaRPr lang="en-US" sz="1600" dirty="0"/>
          </a:p>
        </p:txBody>
      </p:sp>
    </p:spTree>
    <p:extLst>
      <p:ext uri="{BB962C8B-B14F-4D97-AF65-F5344CB8AC3E}">
        <p14:creationId xmlns:p14="http://schemas.microsoft.com/office/powerpoint/2010/main" val="35409243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36</a:t>
            </a:r>
          </a:p>
        </p:txBody>
      </p:sp>
      <p:grpSp>
        <p:nvGrpSpPr>
          <p:cNvPr id="4" name="Group 3">
            <a:extLst>
              <a:ext uri="{FF2B5EF4-FFF2-40B4-BE49-F238E27FC236}">
                <a16:creationId xmlns:a16="http://schemas.microsoft.com/office/drawing/2014/main" id="{018B5021-6F13-4364-BFBD-A4822EF38EE2}"/>
              </a:ext>
            </a:extLst>
          </p:cNvPr>
          <p:cNvGrpSpPr/>
          <p:nvPr/>
        </p:nvGrpSpPr>
        <p:grpSpPr>
          <a:xfrm>
            <a:off x="838200" y="888925"/>
            <a:ext cx="9745621" cy="5162171"/>
            <a:chOff x="1849124" y="1071364"/>
            <a:chExt cx="9745621" cy="5162171"/>
          </a:xfrm>
        </p:grpSpPr>
        <p:sp>
          <p:nvSpPr>
            <p:cNvPr id="12" name="Rectangle 11">
              <a:extLst>
                <a:ext uri="{FF2B5EF4-FFF2-40B4-BE49-F238E27FC236}">
                  <a16:creationId xmlns:a16="http://schemas.microsoft.com/office/drawing/2014/main" id="{A3482E6D-0B45-42DC-8F21-4F2AE1676EB0}"/>
                </a:ext>
              </a:extLst>
            </p:cNvPr>
            <p:cNvSpPr/>
            <p:nvPr/>
          </p:nvSpPr>
          <p:spPr>
            <a:xfrm>
              <a:off x="2408390" y="1093666"/>
              <a:ext cx="9186355" cy="5139869"/>
            </a:xfrm>
            <a:prstGeom prst="rect">
              <a:avLst/>
            </a:prstGeom>
          </p:spPr>
          <p:txBody>
            <a:bodyPr wrap="square">
              <a:spAutoFit/>
            </a:bodyPr>
            <a:lstStyle/>
            <a:p>
              <a:pPr>
                <a:spcAft>
                  <a:spcPts val="1200"/>
                </a:spcAft>
              </a:pPr>
              <a:r>
                <a:rPr lang="en-US" altLang="zh-CN" b="1" dirty="0">
                  <a:solidFill>
                    <a:srgbClr val="001E39"/>
                  </a:solidFill>
                  <a:latin typeface="Arial" panose="020B0604020202020204" pitchFamily="34" charset="0"/>
                  <a:cs typeface="Arial" panose="020B0604020202020204" pitchFamily="34" charset="0"/>
                </a:rPr>
                <a:t>6. Risks during Labor Contract Signing Process</a:t>
              </a:r>
            </a:p>
            <a:p>
              <a:pPr marL="285750" indent="-285750">
                <a:spcBef>
                  <a:spcPts val="600"/>
                </a:spcBef>
                <a:spcAft>
                  <a:spcPts val="600"/>
                </a:spcAft>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Risk of Labor Contract Content: </a:t>
              </a:r>
            </a:p>
            <a:p>
              <a:pPr marL="742950" lvl="1" indent="-285750">
                <a:spcBef>
                  <a:spcPts val="600"/>
                </a:spcBef>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Mandatory Clauses</a:t>
              </a:r>
            </a:p>
            <a:p>
              <a:pPr marL="1257300" lvl="2" indent="-342900">
                <a:buSzPct val="100000"/>
                <a:buFont typeface="+mj-lt"/>
                <a:buAutoNum type="arabicPeriod"/>
              </a:pPr>
              <a:r>
                <a:rPr lang="en-US" altLang="zh-CN" sz="1200" dirty="0">
                  <a:solidFill>
                    <a:srgbClr val="001E39"/>
                  </a:solidFill>
                  <a:latin typeface="Arial" panose="020B0604020202020204" pitchFamily="34" charset="0"/>
                  <a:cs typeface="Arial" panose="020B0604020202020204" pitchFamily="34" charset="0"/>
                </a:rPr>
                <a:t>Name and address of the employer and the legal representative or key person-in-charge of the employer;</a:t>
              </a:r>
            </a:p>
            <a:p>
              <a:pPr marL="1257300" lvl="2" indent="-342900">
                <a:buSzPct val="100000"/>
                <a:buFont typeface="+mj-lt"/>
                <a:buAutoNum type="arabicPeriod"/>
              </a:pPr>
              <a:r>
                <a:rPr lang="en-US" altLang="zh-CN" sz="1200" dirty="0">
                  <a:solidFill>
                    <a:srgbClr val="001E39"/>
                  </a:solidFill>
                  <a:latin typeface="Arial" panose="020B0604020202020204" pitchFamily="34" charset="0"/>
                  <a:cs typeface="Arial" panose="020B0604020202020204" pitchFamily="34" charset="0"/>
                </a:rPr>
                <a:t>Name, address and identity card number or other valid identity document number of the worker;</a:t>
              </a:r>
            </a:p>
            <a:p>
              <a:pPr marL="1257300" lvl="2" indent="-342900">
                <a:buSzPct val="100000"/>
                <a:buFont typeface="+mj-lt"/>
                <a:buAutoNum type="arabicPeriod"/>
              </a:pPr>
              <a:r>
                <a:rPr lang="en-US" altLang="zh-CN" sz="1200" dirty="0">
                  <a:solidFill>
                    <a:srgbClr val="001E39"/>
                  </a:solidFill>
                  <a:latin typeface="Arial" panose="020B0604020202020204" pitchFamily="34" charset="0"/>
                  <a:cs typeface="Arial" panose="020B0604020202020204" pitchFamily="34" charset="0"/>
                </a:rPr>
                <a:t>Term of labor contract;</a:t>
              </a:r>
            </a:p>
            <a:p>
              <a:pPr marL="1257300" lvl="2" indent="-342900">
                <a:buSzPct val="100000"/>
                <a:buFont typeface="+mj-lt"/>
                <a:buAutoNum type="arabicPeriod"/>
              </a:pPr>
              <a:r>
                <a:rPr lang="en-US" altLang="zh-CN" sz="1200" dirty="0">
                  <a:solidFill>
                    <a:srgbClr val="001E39"/>
                  </a:solidFill>
                  <a:latin typeface="Arial" panose="020B0604020202020204" pitchFamily="34" charset="0"/>
                  <a:cs typeface="Arial" panose="020B0604020202020204" pitchFamily="34" charset="0"/>
                </a:rPr>
                <a:t>Job duties and work premises;</a:t>
              </a:r>
            </a:p>
            <a:p>
              <a:pPr marL="1257300" lvl="2" indent="-342900">
                <a:buSzPct val="100000"/>
                <a:buFont typeface="+mj-lt"/>
                <a:buAutoNum type="arabicPeriod"/>
              </a:pPr>
              <a:r>
                <a:rPr lang="en-US" altLang="zh-CN" sz="1200" dirty="0">
                  <a:solidFill>
                    <a:srgbClr val="001E39"/>
                  </a:solidFill>
                  <a:latin typeface="Arial" panose="020B0604020202020204" pitchFamily="34" charset="0"/>
                  <a:cs typeface="Arial" panose="020B0604020202020204" pitchFamily="34" charset="0"/>
                </a:rPr>
                <a:t>Working hours and rest periods and off days;</a:t>
              </a:r>
            </a:p>
            <a:p>
              <a:pPr marL="1257300" lvl="2" indent="-342900">
                <a:buSzPct val="100000"/>
                <a:buFont typeface="+mj-lt"/>
                <a:buAutoNum type="arabicPeriod"/>
              </a:pPr>
              <a:r>
                <a:rPr lang="en-US" altLang="zh-CN" sz="1200" dirty="0">
                  <a:solidFill>
                    <a:srgbClr val="001E39"/>
                  </a:solidFill>
                  <a:latin typeface="Arial" panose="020B0604020202020204" pitchFamily="34" charset="0"/>
                  <a:cs typeface="Arial" panose="020B0604020202020204" pitchFamily="34" charset="0"/>
                </a:rPr>
                <a:t>Labor remuneration;</a:t>
              </a:r>
            </a:p>
            <a:p>
              <a:pPr marL="1257300" lvl="2" indent="-342900">
                <a:buSzPct val="100000"/>
                <a:buFont typeface="+mj-lt"/>
                <a:buAutoNum type="arabicPeriod"/>
              </a:pPr>
              <a:r>
                <a:rPr lang="en-US" altLang="zh-CN" sz="1200" dirty="0">
                  <a:solidFill>
                    <a:srgbClr val="001E39"/>
                  </a:solidFill>
                  <a:latin typeface="Arial" panose="020B0604020202020204" pitchFamily="34" charset="0"/>
                  <a:cs typeface="Arial" panose="020B0604020202020204" pitchFamily="34" charset="0"/>
                </a:rPr>
                <a:t>Social security;</a:t>
              </a:r>
            </a:p>
            <a:p>
              <a:pPr marL="1257300" lvl="2" indent="-342900">
                <a:buSzPct val="100000"/>
                <a:buFont typeface="+mj-lt"/>
                <a:buAutoNum type="arabicPeriod"/>
              </a:pPr>
              <a:r>
                <a:rPr lang="en-US" altLang="zh-CN" sz="1200" dirty="0">
                  <a:solidFill>
                    <a:srgbClr val="001E39"/>
                  </a:solidFill>
                  <a:latin typeface="Arial" panose="020B0604020202020204" pitchFamily="34" charset="0"/>
                  <a:cs typeface="Arial" panose="020B0604020202020204" pitchFamily="34" charset="0"/>
                </a:rPr>
                <a:t>Labor protection, working conditions and occupational hazard prevention and protection; </a:t>
              </a:r>
            </a:p>
            <a:p>
              <a:pPr marL="1257300" lvl="2" indent="-342900">
                <a:buSzPct val="100000"/>
                <a:buFont typeface="+mj-lt"/>
                <a:buAutoNum type="arabicPeriod"/>
              </a:pPr>
              <a:r>
                <a:rPr lang="en-US" altLang="zh-CN" sz="1200" dirty="0">
                  <a:solidFill>
                    <a:srgbClr val="001E39"/>
                  </a:solidFill>
                  <a:latin typeface="Arial" panose="020B0604020202020204" pitchFamily="34" charset="0"/>
                  <a:cs typeface="Arial" panose="020B0604020202020204" pitchFamily="34" charset="0"/>
                </a:rPr>
                <a:t>Any other matters to be included in a labor contract as stipulated by the laws and regulations.</a:t>
              </a:r>
              <a:endParaRPr lang="en-US" altLang="zh-CN" sz="1600" dirty="0">
                <a:solidFill>
                  <a:srgbClr val="001E39"/>
                </a:solidFill>
                <a:latin typeface="Arial" panose="020B0604020202020204" pitchFamily="34" charset="0"/>
                <a:cs typeface="Arial" panose="020B0604020202020204" pitchFamily="34" charset="0"/>
              </a:endParaRPr>
            </a:p>
            <a:p>
              <a:pPr marL="742950" lvl="1" indent="-285750">
                <a:spcBef>
                  <a:spcPts val="600"/>
                </a:spcBef>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Invalid Clauses</a:t>
              </a:r>
            </a:p>
            <a:p>
              <a:pPr marL="1257300" lvl="2" indent="-342900">
                <a:buSzPct val="100000"/>
                <a:buFont typeface="+mj-lt"/>
                <a:buAutoNum type="arabicPeriod"/>
              </a:pPr>
              <a:r>
                <a:rPr lang="en-US" altLang="zh-CN" sz="1200" dirty="0">
                  <a:solidFill>
                    <a:srgbClr val="001E39"/>
                  </a:solidFill>
                  <a:latin typeface="Arial" panose="020B0604020202020204" pitchFamily="34" charset="0"/>
                  <a:cs typeface="Arial" panose="020B0604020202020204" pitchFamily="34" charset="0"/>
                </a:rPr>
                <a:t>In-compliance probation period;</a:t>
              </a:r>
            </a:p>
            <a:p>
              <a:pPr marL="1257300" lvl="2" indent="-342900">
                <a:buSzPct val="100000"/>
                <a:buFont typeface="+mj-lt"/>
                <a:buAutoNum type="arabicPeriod"/>
              </a:pPr>
              <a:r>
                <a:rPr lang="en-US" altLang="zh-CN" sz="1200" dirty="0">
                  <a:solidFill>
                    <a:srgbClr val="001E39"/>
                  </a:solidFill>
                  <a:latin typeface="Arial" panose="020B0604020202020204" pitchFamily="34" charset="0"/>
                  <a:cs typeface="Arial" panose="020B0604020202020204" pitchFamily="34" charset="0"/>
                </a:rPr>
                <a:t>Unilateral exemption rules;</a:t>
              </a:r>
            </a:p>
            <a:p>
              <a:pPr marL="1257300" lvl="2" indent="-342900">
                <a:buSzPct val="100000"/>
                <a:buFont typeface="+mj-lt"/>
                <a:buAutoNum type="arabicPeriod"/>
              </a:pPr>
              <a:r>
                <a:rPr lang="en-US" altLang="zh-CN" sz="1200" dirty="0">
                  <a:solidFill>
                    <a:srgbClr val="001E39"/>
                  </a:solidFill>
                  <a:latin typeface="Arial" panose="020B0604020202020204" pitchFamily="34" charset="0"/>
                  <a:cs typeface="Arial" panose="020B0604020202020204" pitchFamily="34" charset="0"/>
                </a:rPr>
                <a:t>Violation of related laws &amp; regulations, etc.</a:t>
              </a:r>
            </a:p>
            <a:p>
              <a:pPr marL="285750" indent="-285750">
                <a:spcBef>
                  <a:spcPts val="1200"/>
                </a:spcBef>
                <a:spcAft>
                  <a:spcPts val="600"/>
                </a:spcAft>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Risk of Signing Procedure:</a:t>
              </a:r>
            </a:p>
            <a:p>
              <a:pPr marL="742950" lvl="1" indent="-285750">
                <a:buSzPct val="50000"/>
                <a:buFont typeface="Wingdings" panose="05000000000000000000" pitchFamily="2" charset="2"/>
                <a:buChar char="n"/>
              </a:pPr>
              <a:r>
                <a:rPr lang="en-US" altLang="zh-CN" sz="1400" dirty="0">
                  <a:solidFill>
                    <a:srgbClr val="001E39"/>
                  </a:solidFill>
                  <a:latin typeface="Arial" panose="020B0604020202020204" pitchFamily="34" charset="0"/>
                  <a:cs typeface="Arial" panose="020B0604020202020204" pitchFamily="34" charset="0"/>
                </a:rPr>
                <a:t>Not signing written contract;</a:t>
              </a:r>
            </a:p>
            <a:p>
              <a:pPr marL="742950" lvl="1" indent="-285750">
                <a:buSzPct val="50000"/>
                <a:buFont typeface="Wingdings" panose="05000000000000000000" pitchFamily="2" charset="2"/>
                <a:buChar char="n"/>
              </a:pPr>
              <a:r>
                <a:rPr lang="en-US" altLang="zh-CN" sz="1400" dirty="0">
                  <a:solidFill>
                    <a:srgbClr val="001E39"/>
                  </a:solidFill>
                  <a:latin typeface="Arial" panose="020B0604020202020204" pitchFamily="34" charset="0"/>
                  <a:cs typeface="Arial" panose="020B0604020202020204" pitchFamily="34" charset="0"/>
                </a:rPr>
                <a:t>Not signing on time;</a:t>
              </a:r>
            </a:p>
            <a:p>
              <a:pPr marL="742950" lvl="1" indent="-285750">
                <a:buSzPct val="50000"/>
                <a:buFont typeface="Wingdings" panose="05000000000000000000" pitchFamily="2" charset="2"/>
                <a:buChar char="n"/>
              </a:pPr>
              <a:r>
                <a:rPr lang="en-US" altLang="zh-CN" sz="1400" dirty="0">
                  <a:solidFill>
                    <a:srgbClr val="001E39"/>
                  </a:solidFill>
                  <a:latin typeface="Arial" panose="020B0604020202020204" pitchFamily="34" charset="0"/>
                  <a:cs typeface="Arial" panose="020B0604020202020204" pitchFamily="34" charset="0"/>
                </a:rPr>
                <a:t>Not delivering the signed written contract to employee</a:t>
              </a:r>
            </a:p>
          </p:txBody>
        </p:sp>
        <p:pic>
          <p:nvPicPr>
            <p:cNvPr id="6" name="Graphic 5" descr="Pencil">
              <a:extLst>
                <a:ext uri="{FF2B5EF4-FFF2-40B4-BE49-F238E27FC236}">
                  <a16:creationId xmlns:a16="http://schemas.microsoft.com/office/drawing/2014/main" id="{5C37A678-26BC-414F-8C93-26066B1FF56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49124" y="1071364"/>
              <a:ext cx="340047" cy="340047"/>
            </a:xfrm>
            <a:prstGeom prst="rect">
              <a:avLst/>
            </a:prstGeom>
          </p:spPr>
        </p:pic>
      </p:grpSp>
      <p:sp>
        <p:nvSpPr>
          <p:cNvPr id="10" name="Title 3">
            <a:extLst>
              <a:ext uri="{FF2B5EF4-FFF2-40B4-BE49-F238E27FC236}">
                <a16:creationId xmlns:a16="http://schemas.microsoft.com/office/drawing/2014/main" id="{72267F54-5782-46C2-AB4D-05E1DF2FB727}"/>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dirty="0"/>
              <a:t>What are the Potential Risks?</a:t>
            </a:r>
            <a:endParaRPr lang="en-US" sz="1600" dirty="0"/>
          </a:p>
        </p:txBody>
      </p:sp>
    </p:spTree>
    <p:extLst>
      <p:ext uri="{BB962C8B-B14F-4D97-AF65-F5344CB8AC3E}">
        <p14:creationId xmlns:p14="http://schemas.microsoft.com/office/powerpoint/2010/main" val="18595270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37</a:t>
            </a:r>
          </a:p>
        </p:txBody>
      </p:sp>
      <p:sp>
        <p:nvSpPr>
          <p:cNvPr id="6" name="Title 4">
            <a:extLst>
              <a:ext uri="{FF2B5EF4-FFF2-40B4-BE49-F238E27FC236}">
                <a16:creationId xmlns:a16="http://schemas.microsoft.com/office/drawing/2014/main" id="{10D2D63D-D4FE-4DE5-90BC-B5EEDCF4936A}"/>
              </a:ext>
            </a:extLst>
          </p:cNvPr>
          <p:cNvSpPr txBox="1">
            <a:spLocks/>
          </p:cNvSpPr>
          <p:nvPr/>
        </p:nvSpPr>
        <p:spPr>
          <a:xfrm>
            <a:off x="838200" y="930018"/>
            <a:ext cx="4581525" cy="439196"/>
          </a:xfrm>
          <a:prstGeom prst="rect">
            <a:avLst/>
          </a:prstGeom>
        </p:spPr>
        <p:txBody>
          <a:bodyPr vert="horz" lIns="91440" tIns="45720" rIns="91440" bIns="45720" rtlCol="0" anchor="t" anchorCtr="0">
            <a:normAutofit fontScale="97500"/>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1600" i="1" dirty="0">
                <a:solidFill>
                  <a:srgbClr val="FFC000"/>
                </a:solidFill>
                <a:latin typeface="Arial" panose="020B0604020202020204"/>
                <a:ea typeface="+mn-ea"/>
                <a:cs typeface="+mn-cs"/>
              </a:rPr>
              <a:t>Points to be noted</a:t>
            </a:r>
            <a:endParaRPr lang="en-US" sz="2000" i="1" dirty="0">
              <a:solidFill>
                <a:srgbClr val="FFC000"/>
              </a:solidFill>
              <a:latin typeface="Arial" panose="020B0604020202020204"/>
              <a:ea typeface="+mn-ea"/>
              <a:cs typeface="+mn-cs"/>
            </a:endParaRPr>
          </a:p>
        </p:txBody>
      </p:sp>
      <p:sp>
        <p:nvSpPr>
          <p:cNvPr id="9" name="Rectangle 8">
            <a:extLst>
              <a:ext uri="{FF2B5EF4-FFF2-40B4-BE49-F238E27FC236}">
                <a16:creationId xmlns:a16="http://schemas.microsoft.com/office/drawing/2014/main" id="{E71AD086-ECD2-4BB7-8F0C-F5FFD5C415DD}"/>
              </a:ext>
            </a:extLst>
          </p:cNvPr>
          <p:cNvSpPr/>
          <p:nvPr/>
        </p:nvSpPr>
        <p:spPr>
          <a:xfrm>
            <a:off x="838200" y="1412725"/>
            <a:ext cx="8690906" cy="3631763"/>
          </a:xfrm>
          <a:prstGeom prst="rect">
            <a:avLst/>
          </a:prstGeom>
        </p:spPr>
        <p:txBody>
          <a:bodyPr wrap="square">
            <a:spAutoFit/>
          </a:bodyPr>
          <a:lstStyle/>
          <a:p>
            <a:pPr marL="285750" indent="-285750">
              <a:spcBef>
                <a:spcPts val="1800"/>
              </a:spcBef>
              <a:spcAft>
                <a:spcPts val="600"/>
              </a:spcAft>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Reasons of leaving the company:</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Voluntarily / Involuntarily? </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Did the previous issues / problems being solved?</a:t>
            </a:r>
          </a:p>
          <a:p>
            <a:pPr marL="285750" indent="-285750">
              <a:spcBef>
                <a:spcPts val="1800"/>
              </a:spcBef>
              <a:spcAft>
                <a:spcPts val="600"/>
              </a:spcAft>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Probation period:</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The same employer and the same worker can only agree on probationary period once;</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Arial" panose="020B0604020202020204" pitchFamily="34" charset="0"/>
                <a:cs typeface="Arial" panose="020B0604020202020204" pitchFamily="34" charset="0"/>
              </a:rPr>
              <a:t>In the case that the previous probation have not been finished, the probation shall resume after re-onboarding (exclude the middle period that the employee was not with the company);</a:t>
            </a:r>
          </a:p>
          <a:p>
            <a:pPr marL="285750" lvl="1" indent="-285750">
              <a:spcBef>
                <a:spcPts val="1200"/>
              </a:spcBef>
              <a:buSzPct val="100000"/>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Annual Leave: accumulate or not &amp; how to calculate?</a:t>
            </a:r>
          </a:p>
          <a:p>
            <a:pPr marL="285750" lvl="1" indent="-285750">
              <a:spcBef>
                <a:spcPts val="1800"/>
              </a:spcBef>
              <a:buSzPct val="100000"/>
              <a:buFont typeface="Wingdings" panose="05000000000000000000" pitchFamily="2" charset="2"/>
              <a:buChar char="Ø"/>
            </a:pPr>
            <a:r>
              <a:rPr lang="en-US" altLang="zh-CN" sz="1600" dirty="0">
                <a:solidFill>
                  <a:srgbClr val="001E39"/>
                </a:solidFill>
                <a:latin typeface="Arial" panose="020B0604020202020204" pitchFamily="34" charset="0"/>
                <a:cs typeface="Arial" panose="020B0604020202020204" pitchFamily="34" charset="0"/>
              </a:rPr>
              <a:t>Service Month: accumulate or not &amp; how to calculate?</a:t>
            </a:r>
            <a:endParaRPr lang="en-US" altLang="zh-CN" dirty="0">
              <a:solidFill>
                <a:srgbClr val="001E39"/>
              </a:solidFill>
              <a:latin typeface="Arial" panose="020B0604020202020204" pitchFamily="34" charset="0"/>
              <a:cs typeface="Arial" panose="020B0604020202020204" pitchFamily="34" charset="0"/>
            </a:endParaRPr>
          </a:p>
        </p:txBody>
      </p:sp>
      <p:sp>
        <p:nvSpPr>
          <p:cNvPr id="11" name="Title 3">
            <a:extLst>
              <a:ext uri="{FF2B5EF4-FFF2-40B4-BE49-F238E27FC236}">
                <a16:creationId xmlns:a16="http://schemas.microsoft.com/office/drawing/2014/main" id="{9F43B033-209A-458C-A3C9-B71E807CA9AE}"/>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t>Considerations of Re-hiring</a:t>
            </a:r>
            <a:endParaRPr lang="en-US" sz="1600" dirty="0"/>
          </a:p>
        </p:txBody>
      </p:sp>
    </p:spTree>
    <p:extLst>
      <p:ext uri="{BB962C8B-B14F-4D97-AF65-F5344CB8AC3E}">
        <p14:creationId xmlns:p14="http://schemas.microsoft.com/office/powerpoint/2010/main" val="22819733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38</a:t>
            </a:r>
          </a:p>
        </p:txBody>
      </p:sp>
      <p:sp>
        <p:nvSpPr>
          <p:cNvPr id="9" name="Rectangle 8">
            <a:extLst>
              <a:ext uri="{FF2B5EF4-FFF2-40B4-BE49-F238E27FC236}">
                <a16:creationId xmlns:a16="http://schemas.microsoft.com/office/drawing/2014/main" id="{42374E6A-6913-4DF5-865B-1B0BBE2F9113}"/>
              </a:ext>
            </a:extLst>
          </p:cNvPr>
          <p:cNvSpPr/>
          <p:nvPr/>
        </p:nvSpPr>
        <p:spPr>
          <a:xfrm>
            <a:off x="6800850" y="1281870"/>
            <a:ext cx="4210574" cy="1862048"/>
          </a:xfrm>
          <a:prstGeom prst="rect">
            <a:avLst/>
          </a:prstGeom>
        </p:spPr>
        <p:txBody>
          <a:bodyPr wrap="square">
            <a:spAutoFit/>
          </a:bodyPr>
          <a:lstStyle/>
          <a:p>
            <a:pPr marL="285750" indent="-285750">
              <a:spcBef>
                <a:spcPts val="1200"/>
              </a:spcBef>
              <a:spcAft>
                <a:spcPts val="600"/>
              </a:spcAft>
              <a:buFont typeface="Wingdings" panose="05000000000000000000" pitchFamily="2" charset="2"/>
              <a:buChar char="Ø"/>
            </a:pPr>
            <a:r>
              <a:rPr lang="en-US" altLang="zh-CN" sz="1400" b="1" dirty="0">
                <a:solidFill>
                  <a:srgbClr val="001E39"/>
                </a:solidFill>
                <a:latin typeface="Arial" panose="020B0604020202020204" pitchFamily="34" charset="0"/>
                <a:cs typeface="Arial" panose="020B0604020202020204" pitchFamily="34" charset="0"/>
              </a:rPr>
              <a:t>Appearance discriminated</a:t>
            </a:r>
            <a:r>
              <a:rPr lang="en-US" altLang="zh-CN" sz="1400" dirty="0">
                <a:solidFill>
                  <a:srgbClr val="001E39"/>
                </a:solidFill>
                <a:latin typeface="Arial" panose="020B0604020202020204" pitchFamily="34" charset="0"/>
                <a:cs typeface="Arial" panose="020B0604020202020204" pitchFamily="34" charset="0"/>
              </a:rPr>
              <a:t>: </a:t>
            </a:r>
            <a:r>
              <a:rPr lang="en-US" altLang="zh-CN" sz="1400" dirty="0">
                <a:solidFill>
                  <a:srgbClr val="C00000"/>
                </a:solidFill>
                <a:latin typeface="Arial" panose="020B0604020202020204" pitchFamily="34" charset="0"/>
                <a:cs typeface="Arial" panose="020B0604020202020204" pitchFamily="34" charset="0"/>
              </a:rPr>
              <a:t>Stature above 160cm with nice appearance</a:t>
            </a:r>
          </a:p>
          <a:p>
            <a:pPr marL="285750" indent="-285750">
              <a:spcBef>
                <a:spcPts val="1200"/>
              </a:spcBef>
              <a:spcAft>
                <a:spcPts val="600"/>
              </a:spcAft>
              <a:buFont typeface="Wingdings" panose="05000000000000000000" pitchFamily="2" charset="2"/>
              <a:buChar char="Ø"/>
            </a:pPr>
            <a:r>
              <a:rPr lang="en-US" altLang="zh-CN" sz="1400" b="1" dirty="0">
                <a:solidFill>
                  <a:srgbClr val="001E39"/>
                </a:solidFill>
                <a:latin typeface="Arial" panose="020B0604020202020204" pitchFamily="34" charset="0"/>
                <a:cs typeface="Arial" panose="020B0604020202020204" pitchFamily="34" charset="0"/>
              </a:rPr>
              <a:t>Age discriminated</a:t>
            </a:r>
            <a:r>
              <a:rPr lang="en-US" altLang="zh-CN" sz="1400" dirty="0">
                <a:solidFill>
                  <a:srgbClr val="001E39"/>
                </a:solidFill>
                <a:latin typeface="Arial" panose="020B0604020202020204" pitchFamily="34" charset="0"/>
                <a:cs typeface="Arial" panose="020B0604020202020204" pitchFamily="34" charset="0"/>
              </a:rPr>
              <a:t>: </a:t>
            </a:r>
            <a:r>
              <a:rPr lang="en-US" altLang="zh-CN" sz="1400" dirty="0">
                <a:solidFill>
                  <a:srgbClr val="C00000"/>
                </a:solidFill>
                <a:latin typeface="Arial" panose="020B0604020202020204" pitchFamily="34" charset="0"/>
                <a:cs typeface="Arial" panose="020B0604020202020204" pitchFamily="34" charset="0"/>
              </a:rPr>
              <a:t>23-29</a:t>
            </a:r>
          </a:p>
          <a:p>
            <a:pPr marL="285750" indent="-285750">
              <a:spcBef>
                <a:spcPts val="1200"/>
              </a:spcBef>
              <a:spcAft>
                <a:spcPts val="600"/>
              </a:spcAft>
              <a:buFont typeface="Wingdings" panose="05000000000000000000" pitchFamily="2" charset="2"/>
              <a:buChar char="Ø"/>
            </a:pPr>
            <a:r>
              <a:rPr lang="en-US" altLang="zh-CN" sz="1400" b="1" dirty="0">
                <a:solidFill>
                  <a:srgbClr val="001E39"/>
                </a:solidFill>
                <a:latin typeface="Arial" panose="020B0604020202020204" pitchFamily="34" charset="0"/>
                <a:cs typeface="Arial" panose="020B0604020202020204" pitchFamily="34" charset="0"/>
              </a:rPr>
              <a:t>Gender discriminated</a:t>
            </a:r>
            <a:r>
              <a:rPr lang="en-US" altLang="zh-CN" sz="1400" dirty="0">
                <a:solidFill>
                  <a:srgbClr val="001E39"/>
                </a:solidFill>
                <a:latin typeface="Arial" panose="020B0604020202020204" pitchFamily="34" charset="0"/>
                <a:cs typeface="Arial" panose="020B0604020202020204" pitchFamily="34" charset="0"/>
              </a:rPr>
              <a:t>: </a:t>
            </a:r>
            <a:r>
              <a:rPr lang="en-US" altLang="zh-CN" sz="1400" dirty="0">
                <a:solidFill>
                  <a:srgbClr val="C00000"/>
                </a:solidFill>
                <a:latin typeface="Arial" panose="020B0604020202020204" pitchFamily="34" charset="0"/>
                <a:cs typeface="Arial" panose="020B0604020202020204" pitchFamily="34" charset="0"/>
              </a:rPr>
              <a:t>Prefer Male</a:t>
            </a:r>
          </a:p>
          <a:p>
            <a:pPr marL="285750" indent="-285750">
              <a:spcBef>
                <a:spcPts val="1200"/>
              </a:spcBef>
              <a:spcAft>
                <a:spcPts val="600"/>
              </a:spcAft>
              <a:buFont typeface="Wingdings" panose="05000000000000000000" pitchFamily="2" charset="2"/>
              <a:buChar char="Ø"/>
            </a:pPr>
            <a:r>
              <a:rPr lang="en-US" altLang="zh-CN" sz="1400" b="1" dirty="0">
                <a:solidFill>
                  <a:srgbClr val="001E39"/>
                </a:solidFill>
                <a:latin typeface="Arial" panose="020B0604020202020204" pitchFamily="34" charset="0"/>
                <a:cs typeface="Arial" panose="020B0604020202020204" pitchFamily="34" charset="0"/>
              </a:rPr>
              <a:t>Education discriminated</a:t>
            </a:r>
            <a:r>
              <a:rPr lang="en-US" altLang="zh-CN" sz="1400" dirty="0">
                <a:solidFill>
                  <a:srgbClr val="001E39"/>
                </a:solidFill>
                <a:latin typeface="Arial" panose="020B0604020202020204" pitchFamily="34" charset="0"/>
                <a:cs typeface="Arial" panose="020B0604020202020204" pitchFamily="34" charset="0"/>
              </a:rPr>
              <a:t>: </a:t>
            </a:r>
            <a:r>
              <a:rPr lang="en-US" altLang="zh-CN" sz="1400" dirty="0">
                <a:solidFill>
                  <a:srgbClr val="C00000"/>
                </a:solidFill>
                <a:latin typeface="Arial" panose="020B0604020202020204" pitchFamily="34" charset="0"/>
                <a:cs typeface="Arial" panose="020B0604020202020204" pitchFamily="34" charset="0"/>
              </a:rPr>
              <a:t>211/985 universities</a:t>
            </a:r>
          </a:p>
        </p:txBody>
      </p:sp>
      <p:pic>
        <p:nvPicPr>
          <p:cNvPr id="2" name="Picture 1">
            <a:extLst>
              <a:ext uri="{FF2B5EF4-FFF2-40B4-BE49-F238E27FC236}">
                <a16:creationId xmlns:a16="http://schemas.microsoft.com/office/drawing/2014/main" id="{99680FE1-A45F-40FC-8DDF-55F487D204C2}"/>
              </a:ext>
            </a:extLst>
          </p:cNvPr>
          <p:cNvPicPr>
            <a:picLocks noChangeAspect="1"/>
          </p:cNvPicPr>
          <p:nvPr/>
        </p:nvPicPr>
        <p:blipFill>
          <a:blip r:embed="rId2"/>
          <a:stretch>
            <a:fillRect/>
          </a:stretch>
        </p:blipFill>
        <p:spPr>
          <a:xfrm>
            <a:off x="888795" y="1033376"/>
            <a:ext cx="5305981" cy="1207990"/>
          </a:xfrm>
          <a:prstGeom prst="rect">
            <a:avLst/>
          </a:prstGeom>
        </p:spPr>
      </p:pic>
      <p:pic>
        <p:nvPicPr>
          <p:cNvPr id="5" name="Picture 4">
            <a:extLst>
              <a:ext uri="{FF2B5EF4-FFF2-40B4-BE49-F238E27FC236}">
                <a16:creationId xmlns:a16="http://schemas.microsoft.com/office/drawing/2014/main" id="{F6203D07-D4DA-4E6B-A3BC-676FAF466BAC}"/>
              </a:ext>
            </a:extLst>
          </p:cNvPr>
          <p:cNvPicPr>
            <a:picLocks noChangeAspect="1"/>
          </p:cNvPicPr>
          <p:nvPr/>
        </p:nvPicPr>
        <p:blipFill>
          <a:blip r:embed="rId3"/>
          <a:stretch>
            <a:fillRect/>
          </a:stretch>
        </p:blipFill>
        <p:spPr>
          <a:xfrm>
            <a:off x="838200" y="2544916"/>
            <a:ext cx="4210574" cy="1256381"/>
          </a:xfrm>
          <a:prstGeom prst="rect">
            <a:avLst/>
          </a:prstGeom>
        </p:spPr>
      </p:pic>
      <p:pic>
        <p:nvPicPr>
          <p:cNvPr id="3" name="Picture 2">
            <a:extLst>
              <a:ext uri="{FF2B5EF4-FFF2-40B4-BE49-F238E27FC236}">
                <a16:creationId xmlns:a16="http://schemas.microsoft.com/office/drawing/2014/main" id="{18507847-6E4B-4C02-B92B-A7D7734EA6AE}"/>
              </a:ext>
            </a:extLst>
          </p:cNvPr>
          <p:cNvPicPr>
            <a:picLocks noChangeAspect="1"/>
          </p:cNvPicPr>
          <p:nvPr/>
        </p:nvPicPr>
        <p:blipFill rotWithShape="1">
          <a:blip r:embed="rId4"/>
          <a:srcRect r="20964"/>
          <a:stretch/>
        </p:blipFill>
        <p:spPr>
          <a:xfrm>
            <a:off x="838200" y="4204141"/>
            <a:ext cx="4806370" cy="1518200"/>
          </a:xfrm>
          <a:prstGeom prst="rect">
            <a:avLst/>
          </a:prstGeom>
        </p:spPr>
      </p:pic>
      <p:sp>
        <p:nvSpPr>
          <p:cNvPr id="4" name="Flowchart: Process 3">
            <a:extLst>
              <a:ext uri="{FF2B5EF4-FFF2-40B4-BE49-F238E27FC236}">
                <a16:creationId xmlns:a16="http://schemas.microsoft.com/office/drawing/2014/main" id="{E79836EA-970F-4305-B621-2BB2AD91CA86}"/>
              </a:ext>
            </a:extLst>
          </p:cNvPr>
          <p:cNvSpPr/>
          <p:nvPr/>
        </p:nvSpPr>
        <p:spPr>
          <a:xfrm>
            <a:off x="1002279" y="1298241"/>
            <a:ext cx="2894202" cy="228967"/>
          </a:xfrm>
          <a:prstGeom prst="flowChartProcess">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lowchart: Process 15">
            <a:extLst>
              <a:ext uri="{FF2B5EF4-FFF2-40B4-BE49-F238E27FC236}">
                <a16:creationId xmlns:a16="http://schemas.microsoft.com/office/drawing/2014/main" id="{7B033B38-2569-41EF-85A7-4EAE2DE0E25D}"/>
              </a:ext>
            </a:extLst>
          </p:cNvPr>
          <p:cNvSpPr/>
          <p:nvPr/>
        </p:nvSpPr>
        <p:spPr>
          <a:xfrm>
            <a:off x="2185770" y="2663174"/>
            <a:ext cx="1055615" cy="276682"/>
          </a:xfrm>
          <a:prstGeom prst="flowChartProcess">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lowchart: Process 19">
            <a:extLst>
              <a:ext uri="{FF2B5EF4-FFF2-40B4-BE49-F238E27FC236}">
                <a16:creationId xmlns:a16="http://schemas.microsoft.com/office/drawing/2014/main" id="{E98881C4-53F5-4B03-984A-2ED6784D8ACB}"/>
              </a:ext>
            </a:extLst>
          </p:cNvPr>
          <p:cNvSpPr/>
          <p:nvPr/>
        </p:nvSpPr>
        <p:spPr>
          <a:xfrm>
            <a:off x="2047091" y="4246086"/>
            <a:ext cx="2028738" cy="355957"/>
          </a:xfrm>
          <a:prstGeom prst="flowChartProcess">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3">
            <a:extLst>
              <a:ext uri="{FF2B5EF4-FFF2-40B4-BE49-F238E27FC236}">
                <a16:creationId xmlns:a16="http://schemas.microsoft.com/office/drawing/2014/main" id="{B46A89F7-20C8-484B-B1A6-4BC1A1B89A9B}"/>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solidFill>
                  <a:srgbClr val="314D77"/>
                </a:solidFill>
              </a:rPr>
              <a:t>Case Study 1</a:t>
            </a:r>
            <a:endParaRPr lang="en-US" sz="1600" dirty="0"/>
          </a:p>
        </p:txBody>
      </p:sp>
    </p:spTree>
    <p:extLst>
      <p:ext uri="{BB962C8B-B14F-4D97-AF65-F5344CB8AC3E}">
        <p14:creationId xmlns:p14="http://schemas.microsoft.com/office/powerpoint/2010/main" val="987951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 grpId="0" animBg="1"/>
      <p:bldP spid="16" grpId="0" animBg="1"/>
      <p:bldP spid="2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39</a:t>
            </a:r>
          </a:p>
        </p:txBody>
      </p:sp>
      <p:sp>
        <p:nvSpPr>
          <p:cNvPr id="9" name="Rectangle 8">
            <a:extLst>
              <a:ext uri="{FF2B5EF4-FFF2-40B4-BE49-F238E27FC236}">
                <a16:creationId xmlns:a16="http://schemas.microsoft.com/office/drawing/2014/main" id="{42374E6A-6913-4DF5-865B-1B0BBE2F9113}"/>
              </a:ext>
            </a:extLst>
          </p:cNvPr>
          <p:cNvSpPr/>
          <p:nvPr/>
        </p:nvSpPr>
        <p:spPr>
          <a:xfrm>
            <a:off x="838200" y="1035117"/>
            <a:ext cx="4841928" cy="2908489"/>
          </a:xfrm>
          <a:prstGeom prst="rect">
            <a:avLst/>
          </a:prstGeom>
        </p:spPr>
        <p:txBody>
          <a:bodyPr wrap="square">
            <a:spAutoFit/>
          </a:bodyPr>
          <a:lstStyle/>
          <a:p>
            <a:r>
              <a:rPr lang="en-US" altLang="zh-CN" sz="1400" b="1" dirty="0">
                <a:solidFill>
                  <a:srgbClr val="001E39"/>
                </a:solidFill>
                <a:latin typeface="Arial" panose="020B0604020202020204" pitchFamily="34" charset="0"/>
                <a:cs typeface="Arial" panose="020B0604020202020204" pitchFamily="34" charset="0"/>
              </a:rPr>
              <a:t>Interviewee Information Collection form</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Arial" panose="020B0604020202020204" pitchFamily="34" charset="0"/>
                <a:cs typeface="Arial" panose="020B0604020202020204" pitchFamily="34" charset="0"/>
              </a:rPr>
              <a:t>Height &amp; Weight</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Arial" panose="020B0604020202020204" pitchFamily="34" charset="0"/>
                <a:cs typeface="Arial" panose="020B0604020202020204" pitchFamily="34" charset="0"/>
              </a:rPr>
              <a:t>Maternity Status</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Arial" panose="020B0604020202020204" pitchFamily="34" charset="0"/>
                <a:cs typeface="Arial" panose="020B0604020202020204" pitchFamily="34" charset="0"/>
              </a:rPr>
              <a:t>Family Status</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Arial" panose="020B0604020202020204" pitchFamily="34" charset="0"/>
                <a:cs typeface="Arial" panose="020B0604020202020204" pitchFamily="34" charset="0"/>
              </a:rPr>
              <a:t>Family member: name</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Arial" panose="020B0604020202020204" pitchFamily="34" charset="0"/>
                <a:cs typeface="Arial" panose="020B0604020202020204" pitchFamily="34" charset="0"/>
              </a:rPr>
              <a:t>Family member: work in which company / organization</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Arial" panose="020B0604020202020204" pitchFamily="34" charset="0"/>
                <a:cs typeface="Arial" panose="020B0604020202020204" pitchFamily="34" charset="0"/>
              </a:rPr>
              <a:t>Family member: contact method</a:t>
            </a:r>
          </a:p>
        </p:txBody>
      </p:sp>
      <p:pic>
        <p:nvPicPr>
          <p:cNvPr id="1028" name="Picture 4" descr="https://timgsa.baidu.com/timg?image&amp;quality=80&amp;size=b9999_10000&amp;sec=1553167429922&amp;di=67a4a58737f21588c857e291fb622fd6&amp;imgtype=0&amp;src=http%3A%2F%2Ftxt22262.book118.com%2F2017%2F0418%2Fbook99890%2F99889225.png">
            <a:extLst>
              <a:ext uri="{FF2B5EF4-FFF2-40B4-BE49-F238E27FC236}">
                <a16:creationId xmlns:a16="http://schemas.microsoft.com/office/drawing/2014/main" id="{97F2A1A1-410A-446B-9E3C-120551ED84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36525"/>
            <a:ext cx="4428606" cy="6262382"/>
          </a:xfrm>
          <a:prstGeom prst="rect">
            <a:avLst/>
          </a:prstGeom>
          <a:noFill/>
          <a:extLst>
            <a:ext uri="{909E8E84-426E-40DD-AFC4-6F175D3DCCD1}">
              <a14:hiddenFill xmlns:a14="http://schemas.microsoft.com/office/drawing/2010/main">
                <a:solidFill>
                  <a:srgbClr val="FFFFFF"/>
                </a:solidFill>
              </a14:hiddenFill>
            </a:ext>
          </a:extLst>
        </p:spPr>
      </p:pic>
      <p:sp>
        <p:nvSpPr>
          <p:cNvPr id="14" name="Flowchart: Process 13">
            <a:extLst>
              <a:ext uri="{FF2B5EF4-FFF2-40B4-BE49-F238E27FC236}">
                <a16:creationId xmlns:a16="http://schemas.microsoft.com/office/drawing/2014/main" id="{FD55F687-D88A-46EE-9EA3-5D8D6D77B4C9}"/>
              </a:ext>
            </a:extLst>
          </p:cNvPr>
          <p:cNvSpPr/>
          <p:nvPr/>
        </p:nvSpPr>
        <p:spPr>
          <a:xfrm>
            <a:off x="6521057" y="1828774"/>
            <a:ext cx="2009578" cy="109315"/>
          </a:xfrm>
          <a:prstGeom prst="flowChartProcess">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Process 14">
            <a:extLst>
              <a:ext uri="{FF2B5EF4-FFF2-40B4-BE49-F238E27FC236}">
                <a16:creationId xmlns:a16="http://schemas.microsoft.com/office/drawing/2014/main" id="{B4E719B9-4859-4402-8648-E7DCFA56CF49}"/>
              </a:ext>
            </a:extLst>
          </p:cNvPr>
          <p:cNvSpPr/>
          <p:nvPr/>
        </p:nvSpPr>
        <p:spPr>
          <a:xfrm>
            <a:off x="8485484" y="2210160"/>
            <a:ext cx="874345" cy="399465"/>
          </a:xfrm>
          <a:prstGeom prst="flowChartProcess">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lowchart: Process 15">
            <a:extLst>
              <a:ext uri="{FF2B5EF4-FFF2-40B4-BE49-F238E27FC236}">
                <a16:creationId xmlns:a16="http://schemas.microsoft.com/office/drawing/2014/main" id="{750C6CEB-A69E-4C58-8C56-F4BF51A7D8AD}"/>
              </a:ext>
            </a:extLst>
          </p:cNvPr>
          <p:cNvSpPr/>
          <p:nvPr/>
        </p:nvSpPr>
        <p:spPr>
          <a:xfrm>
            <a:off x="6452038" y="5338093"/>
            <a:ext cx="3716530" cy="480072"/>
          </a:xfrm>
          <a:prstGeom prst="flowChartProcess">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3">
            <a:extLst>
              <a:ext uri="{FF2B5EF4-FFF2-40B4-BE49-F238E27FC236}">
                <a16:creationId xmlns:a16="http://schemas.microsoft.com/office/drawing/2014/main" id="{5F187127-D230-428C-9333-9EAF71038143}"/>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solidFill>
                  <a:srgbClr val="314D77"/>
                </a:solidFill>
              </a:rPr>
              <a:t>Case Study 2</a:t>
            </a:r>
            <a:endParaRPr lang="en-US" sz="1600" dirty="0"/>
          </a:p>
        </p:txBody>
      </p:sp>
    </p:spTree>
    <p:extLst>
      <p:ext uri="{BB962C8B-B14F-4D97-AF65-F5344CB8AC3E}">
        <p14:creationId xmlns:p14="http://schemas.microsoft.com/office/powerpoint/2010/main" val="115726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animBg="1"/>
      <p:bldP spid="15" grpId="0" animBg="1"/>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40</a:t>
            </a:r>
          </a:p>
        </p:txBody>
      </p:sp>
      <p:sp>
        <p:nvSpPr>
          <p:cNvPr id="9" name="Rectangle 8">
            <a:extLst>
              <a:ext uri="{FF2B5EF4-FFF2-40B4-BE49-F238E27FC236}">
                <a16:creationId xmlns:a16="http://schemas.microsoft.com/office/drawing/2014/main" id="{42374E6A-6913-4DF5-865B-1B0BBE2F9113}"/>
              </a:ext>
            </a:extLst>
          </p:cNvPr>
          <p:cNvSpPr/>
          <p:nvPr/>
        </p:nvSpPr>
        <p:spPr>
          <a:xfrm>
            <a:off x="838200" y="954359"/>
            <a:ext cx="6131312" cy="4001095"/>
          </a:xfrm>
          <a:prstGeom prst="rect">
            <a:avLst/>
          </a:prstGeom>
        </p:spPr>
        <p:txBody>
          <a:bodyPr wrap="square">
            <a:spAutoFit/>
          </a:bodyPr>
          <a:lstStyle/>
          <a:p>
            <a:r>
              <a:rPr lang="en-US" altLang="zh-CN" sz="1400" b="1" dirty="0">
                <a:solidFill>
                  <a:srgbClr val="001E39"/>
                </a:solidFill>
                <a:latin typeface="Arial" panose="020B0604020202020204" pitchFamily="34" charset="0"/>
                <a:cs typeface="Arial" panose="020B0604020202020204" pitchFamily="34" charset="0"/>
              </a:rPr>
              <a:t>XX Company’s Campus Recruitment</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Arial" panose="020B0604020202020204" pitchFamily="34" charset="0"/>
                <a:cs typeface="Arial" panose="020B0604020202020204" pitchFamily="34" charset="0"/>
              </a:rPr>
              <a:t>On 12</a:t>
            </a:r>
            <a:r>
              <a:rPr lang="en-US" altLang="zh-CN" sz="1400" baseline="30000" dirty="0">
                <a:solidFill>
                  <a:srgbClr val="001E39"/>
                </a:solidFill>
                <a:latin typeface="Arial" panose="020B0604020202020204" pitchFamily="34" charset="0"/>
                <a:cs typeface="Arial" panose="020B0604020202020204" pitchFamily="34" charset="0"/>
              </a:rPr>
              <a:t>th </a:t>
            </a:r>
            <a:r>
              <a:rPr lang="en-US" altLang="zh-CN" sz="1400" dirty="0">
                <a:solidFill>
                  <a:srgbClr val="001E39"/>
                </a:solidFill>
                <a:latin typeface="Arial" panose="020B0604020202020204" pitchFamily="34" charset="0"/>
                <a:cs typeface="Arial" panose="020B0604020202020204" pitchFamily="34" charset="0"/>
              </a:rPr>
              <a:t>October 2017</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Arial" panose="020B0604020202020204" pitchFamily="34" charset="0"/>
                <a:cs typeface="Arial" panose="020B0604020202020204" pitchFamily="34" charset="0"/>
              </a:rPr>
              <a:t>The</a:t>
            </a:r>
            <a:r>
              <a:rPr lang="zh-CN" altLang="en-US" sz="1400" dirty="0">
                <a:solidFill>
                  <a:srgbClr val="001E39"/>
                </a:solidFill>
                <a:latin typeface="Arial" panose="020B0604020202020204" pitchFamily="34" charset="0"/>
                <a:cs typeface="Arial" panose="020B0604020202020204" pitchFamily="34" charset="0"/>
              </a:rPr>
              <a:t> </a:t>
            </a:r>
            <a:r>
              <a:rPr lang="en-US" altLang="zh-CN" sz="1400" dirty="0">
                <a:solidFill>
                  <a:srgbClr val="001E39"/>
                </a:solidFill>
                <a:latin typeface="Arial" panose="020B0604020202020204" pitchFamily="34" charset="0"/>
                <a:cs typeface="Arial" panose="020B0604020202020204" pitchFamily="34" charset="0"/>
              </a:rPr>
              <a:t>person in charge of XX Company Campus Recruitment saying that</a:t>
            </a:r>
          </a:p>
          <a:p>
            <a:pPr lvl="1">
              <a:spcBef>
                <a:spcPts val="1200"/>
              </a:spcBef>
              <a:spcAft>
                <a:spcPts val="600"/>
              </a:spcAft>
            </a:pPr>
            <a:r>
              <a:rPr lang="en-US" altLang="zh-CN" sz="1400" i="1" dirty="0">
                <a:solidFill>
                  <a:srgbClr val="001E39"/>
                </a:solidFill>
                <a:latin typeface="Arial" panose="020B0604020202020204" pitchFamily="34" charset="0"/>
                <a:cs typeface="Arial" panose="020B0604020202020204" pitchFamily="34" charset="0"/>
              </a:rPr>
              <a:t>“We </a:t>
            </a:r>
            <a:r>
              <a:rPr lang="en-US" altLang="zh-CN" sz="1400" i="1" u="sng" dirty="0">
                <a:solidFill>
                  <a:srgbClr val="001E39"/>
                </a:solidFill>
                <a:latin typeface="Arial" panose="020B0604020202020204" pitchFamily="34" charset="0"/>
                <a:cs typeface="Arial" panose="020B0604020202020204" pitchFamily="34" charset="0"/>
              </a:rPr>
              <a:t>only need graduates from 211/985 universities </a:t>
            </a:r>
            <a:r>
              <a:rPr lang="en-US" altLang="zh-CN" sz="1400" i="1" dirty="0">
                <a:solidFill>
                  <a:srgbClr val="001E39"/>
                </a:solidFill>
                <a:latin typeface="Arial" panose="020B0604020202020204" pitchFamily="34" charset="0"/>
                <a:cs typeface="Arial" panose="020B0604020202020204" pitchFamily="34" charset="0"/>
              </a:rPr>
              <a:t>to be our Management Trainees”</a:t>
            </a:r>
          </a:p>
          <a:p>
            <a:pPr lvl="1">
              <a:spcBef>
                <a:spcPts val="1200"/>
              </a:spcBef>
              <a:spcAft>
                <a:spcPts val="600"/>
              </a:spcAft>
            </a:pPr>
            <a:r>
              <a:rPr lang="en-US" altLang="zh-CN" sz="1400" i="1" dirty="0">
                <a:solidFill>
                  <a:srgbClr val="001E39"/>
                </a:solidFill>
                <a:latin typeface="Arial" panose="020B0604020202020204" pitchFamily="34" charset="0"/>
                <a:cs typeface="Arial" panose="020B0604020202020204" pitchFamily="34" charset="0"/>
              </a:rPr>
              <a:t>“If students from 2</a:t>
            </a:r>
            <a:r>
              <a:rPr lang="en-US" altLang="zh-CN" sz="1400" i="1" baseline="30000" dirty="0">
                <a:solidFill>
                  <a:srgbClr val="001E39"/>
                </a:solidFill>
                <a:latin typeface="Arial" panose="020B0604020202020204" pitchFamily="34" charset="0"/>
                <a:cs typeface="Arial" panose="020B0604020202020204" pitchFamily="34" charset="0"/>
              </a:rPr>
              <a:t>nd</a:t>
            </a:r>
            <a:r>
              <a:rPr lang="en-US" altLang="zh-CN" sz="1400" i="1" dirty="0">
                <a:solidFill>
                  <a:srgbClr val="001E39"/>
                </a:solidFill>
                <a:latin typeface="Arial" panose="020B0604020202020204" pitchFamily="34" charset="0"/>
                <a:cs typeface="Arial" panose="020B0604020202020204" pitchFamily="34" charset="0"/>
              </a:rPr>
              <a:t> tire universities became the management trainees, </a:t>
            </a:r>
            <a:r>
              <a:rPr lang="en-US" altLang="zh-CN" sz="1400" i="1" u="sng" dirty="0">
                <a:solidFill>
                  <a:srgbClr val="001E39"/>
                </a:solidFill>
                <a:latin typeface="Arial" panose="020B0604020202020204" pitchFamily="34" charset="0"/>
                <a:cs typeface="Arial" panose="020B0604020202020204" pitchFamily="34" charset="0"/>
              </a:rPr>
              <a:t>what about students from 985/211 universities</a:t>
            </a:r>
            <a:r>
              <a:rPr lang="en-US" altLang="zh-CN" sz="1400" i="1" dirty="0">
                <a:solidFill>
                  <a:srgbClr val="001E39"/>
                </a:solidFill>
                <a:latin typeface="Arial" panose="020B0604020202020204" pitchFamily="34" charset="0"/>
                <a:cs typeface="Arial" panose="020B0604020202020204" pitchFamily="34" charset="0"/>
              </a:rPr>
              <a:t>?”</a:t>
            </a:r>
          </a:p>
          <a:p>
            <a:pPr lvl="1">
              <a:spcBef>
                <a:spcPts val="1200"/>
              </a:spcBef>
              <a:spcAft>
                <a:spcPts val="600"/>
              </a:spcAft>
            </a:pPr>
            <a:r>
              <a:rPr lang="en-US" altLang="zh-CN" sz="1400" i="1" dirty="0">
                <a:solidFill>
                  <a:srgbClr val="001E39"/>
                </a:solidFill>
                <a:latin typeface="Arial" panose="020B0604020202020204" pitchFamily="34" charset="0"/>
                <a:cs typeface="Arial" panose="020B0604020202020204" pitchFamily="34" charset="0"/>
              </a:rPr>
              <a:t>“</a:t>
            </a:r>
            <a:r>
              <a:rPr lang="en-US" altLang="zh-CN" sz="1400" i="1" u="sng" dirty="0">
                <a:solidFill>
                  <a:srgbClr val="001E39"/>
                </a:solidFill>
                <a:latin typeface="Arial" panose="020B0604020202020204" pitchFamily="34" charset="0"/>
                <a:cs typeface="Arial" panose="020B0604020202020204" pitchFamily="34" charset="0"/>
              </a:rPr>
              <a:t>2</a:t>
            </a:r>
            <a:r>
              <a:rPr lang="en-US" altLang="zh-CN" sz="1400" i="1" u="sng" baseline="30000" dirty="0">
                <a:solidFill>
                  <a:srgbClr val="001E39"/>
                </a:solidFill>
                <a:latin typeface="Arial" panose="020B0604020202020204" pitchFamily="34" charset="0"/>
                <a:cs typeface="Arial" panose="020B0604020202020204" pitchFamily="34" charset="0"/>
              </a:rPr>
              <a:t>nd</a:t>
            </a:r>
            <a:r>
              <a:rPr lang="en-US" altLang="zh-CN" sz="1400" i="1" u="sng" dirty="0">
                <a:solidFill>
                  <a:srgbClr val="001E39"/>
                </a:solidFill>
                <a:latin typeface="Arial" panose="020B0604020202020204" pitchFamily="34" charset="0"/>
                <a:cs typeface="Arial" panose="020B0604020202020204" pitchFamily="34" charset="0"/>
              </a:rPr>
              <a:t> tire universities are the same</a:t>
            </a:r>
            <a:r>
              <a:rPr lang="en-US" altLang="zh-CN" sz="1400" i="1" dirty="0">
                <a:solidFill>
                  <a:srgbClr val="001E39"/>
                </a:solidFill>
                <a:latin typeface="Arial" panose="020B0604020202020204" pitchFamily="34" charset="0"/>
                <a:cs typeface="Arial" panose="020B0604020202020204" pitchFamily="34" charset="0"/>
              </a:rPr>
              <a:t>, even if the students join Suning, their </a:t>
            </a:r>
            <a:r>
              <a:rPr lang="en-US" altLang="zh-CN" sz="1400" i="1" u="sng" dirty="0">
                <a:solidFill>
                  <a:srgbClr val="001E39"/>
                </a:solidFill>
                <a:latin typeface="Arial" panose="020B0604020202020204" pitchFamily="34" charset="0"/>
                <a:cs typeface="Arial" panose="020B0604020202020204" pitchFamily="34" charset="0"/>
              </a:rPr>
              <a:t>positioning will be different </a:t>
            </a:r>
            <a:r>
              <a:rPr lang="en-US" altLang="zh-CN" sz="1400" i="1" dirty="0">
                <a:solidFill>
                  <a:srgbClr val="001E39"/>
                </a:solidFill>
                <a:latin typeface="Arial" panose="020B0604020202020204" pitchFamily="34" charset="0"/>
                <a:cs typeface="Arial" panose="020B0604020202020204" pitchFamily="34" charset="0"/>
              </a:rPr>
              <a:t>from 985/211 students” </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Arial" panose="020B0604020202020204" pitchFamily="34" charset="0"/>
                <a:cs typeface="Arial" panose="020B0604020202020204" pitchFamily="34" charset="0"/>
              </a:rPr>
              <a:t>This caused a great sensation on the internet</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Arial" panose="020B0604020202020204" pitchFamily="34" charset="0"/>
                <a:cs typeface="Arial" panose="020B0604020202020204" pitchFamily="34" charset="0"/>
              </a:rPr>
              <a:t>The person was dismissed by the company afterwards</a:t>
            </a:r>
          </a:p>
        </p:txBody>
      </p:sp>
      <p:pic>
        <p:nvPicPr>
          <p:cNvPr id="4" name="Picture 3">
            <a:extLst>
              <a:ext uri="{FF2B5EF4-FFF2-40B4-BE49-F238E27FC236}">
                <a16:creationId xmlns:a16="http://schemas.microsoft.com/office/drawing/2014/main" id="{98E261EB-2F38-426D-9801-FC0D308757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38386" y="943041"/>
            <a:ext cx="3246539" cy="4599985"/>
          </a:xfrm>
          <a:prstGeom prst="rect">
            <a:avLst/>
          </a:prstGeom>
        </p:spPr>
      </p:pic>
      <p:sp>
        <p:nvSpPr>
          <p:cNvPr id="11" name="Title 3">
            <a:extLst>
              <a:ext uri="{FF2B5EF4-FFF2-40B4-BE49-F238E27FC236}">
                <a16:creationId xmlns:a16="http://schemas.microsoft.com/office/drawing/2014/main" id="{17E78FC3-D69D-4393-A975-99878E304507}"/>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solidFill>
                  <a:srgbClr val="314D77"/>
                </a:solidFill>
              </a:rPr>
              <a:t>Case Study 3</a:t>
            </a:r>
            <a:endParaRPr lang="en-US" sz="1600" dirty="0"/>
          </a:p>
        </p:txBody>
      </p:sp>
    </p:spTree>
    <p:extLst>
      <p:ext uri="{BB962C8B-B14F-4D97-AF65-F5344CB8AC3E}">
        <p14:creationId xmlns:p14="http://schemas.microsoft.com/office/powerpoint/2010/main" val="21337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41</a:t>
            </a:r>
          </a:p>
        </p:txBody>
      </p:sp>
      <p:grpSp>
        <p:nvGrpSpPr>
          <p:cNvPr id="2" name="Group 1">
            <a:extLst>
              <a:ext uri="{FF2B5EF4-FFF2-40B4-BE49-F238E27FC236}">
                <a16:creationId xmlns:a16="http://schemas.microsoft.com/office/drawing/2014/main" id="{3C578E60-F664-407B-858A-D08C6B09A249}"/>
              </a:ext>
            </a:extLst>
          </p:cNvPr>
          <p:cNvGrpSpPr/>
          <p:nvPr/>
        </p:nvGrpSpPr>
        <p:grpSpPr>
          <a:xfrm>
            <a:off x="805125" y="1201201"/>
            <a:ext cx="8781165" cy="826136"/>
            <a:chOff x="1769486" y="1703006"/>
            <a:chExt cx="8781165" cy="826136"/>
          </a:xfrm>
        </p:grpSpPr>
        <p:sp>
          <p:nvSpPr>
            <p:cNvPr id="14" name="Rectangle 13">
              <a:extLst>
                <a:ext uri="{FF2B5EF4-FFF2-40B4-BE49-F238E27FC236}">
                  <a16:creationId xmlns:a16="http://schemas.microsoft.com/office/drawing/2014/main" id="{15A71314-B19F-4AE3-9D01-2E5FD7DEE0BB}"/>
                </a:ext>
              </a:extLst>
            </p:cNvPr>
            <p:cNvSpPr/>
            <p:nvPr/>
          </p:nvSpPr>
          <p:spPr>
            <a:xfrm>
              <a:off x="1769486" y="2159810"/>
              <a:ext cx="2520000" cy="369332"/>
            </a:xfrm>
            <a:prstGeom prst="rect">
              <a:avLst/>
            </a:prstGeom>
          </p:spPr>
          <p:txBody>
            <a:bodyPr wrap="square">
              <a:spAutoFit/>
            </a:bodyPr>
            <a:lstStyle/>
            <a:p>
              <a:pPr algn="ctr"/>
              <a:r>
                <a:rPr lang="en-US" altLang="zh-CN" b="1" dirty="0">
                  <a:solidFill>
                    <a:srgbClr val="001E39"/>
                  </a:solidFill>
                  <a:latin typeface="OpenSansWeb"/>
                </a:rPr>
                <a:t>Recruiting Requirement</a:t>
              </a:r>
            </a:p>
          </p:txBody>
        </p:sp>
        <p:pic>
          <p:nvPicPr>
            <p:cNvPr id="6" name="Graphic 5" descr="Internet">
              <a:extLst>
                <a:ext uri="{FF2B5EF4-FFF2-40B4-BE49-F238E27FC236}">
                  <a16:creationId xmlns:a16="http://schemas.microsoft.com/office/drawing/2014/main" id="{31B26EB1-BC24-4CA6-A281-5D53E938C2A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705486" y="1703006"/>
              <a:ext cx="540000" cy="540000"/>
            </a:xfrm>
            <a:prstGeom prst="rect">
              <a:avLst/>
            </a:prstGeom>
          </p:spPr>
        </p:pic>
        <p:sp>
          <p:nvSpPr>
            <p:cNvPr id="17" name="Rectangle 16">
              <a:extLst>
                <a:ext uri="{FF2B5EF4-FFF2-40B4-BE49-F238E27FC236}">
                  <a16:creationId xmlns:a16="http://schemas.microsoft.com/office/drawing/2014/main" id="{B201F02D-37F3-4620-988E-85C1348C6A51}"/>
                </a:ext>
              </a:extLst>
            </p:cNvPr>
            <p:cNvSpPr/>
            <p:nvPr/>
          </p:nvSpPr>
          <p:spPr>
            <a:xfrm>
              <a:off x="4979770" y="1868948"/>
              <a:ext cx="5570881" cy="646331"/>
            </a:xfrm>
            <a:prstGeom prst="rect">
              <a:avLst/>
            </a:prstGeom>
          </p:spPr>
          <p:txBody>
            <a:bodyPr wrap="square">
              <a:spAutoFit/>
            </a:bodyPr>
            <a:lstStyle/>
            <a:p>
              <a:r>
                <a:rPr lang="en-US" altLang="zh-CN" dirty="0">
                  <a:solidFill>
                    <a:srgbClr val="001E39"/>
                  </a:solidFill>
                  <a:latin typeface="OpenSansWeb"/>
                </a:rPr>
                <a:t>Do</a:t>
              </a:r>
              <a:r>
                <a:rPr lang="zh-CN" altLang="en-US" dirty="0">
                  <a:solidFill>
                    <a:srgbClr val="001E39"/>
                  </a:solidFill>
                  <a:latin typeface="OpenSansWeb"/>
                </a:rPr>
                <a:t> </a:t>
              </a:r>
              <a:r>
                <a:rPr lang="en-US" altLang="zh-CN" dirty="0">
                  <a:solidFill>
                    <a:srgbClr val="001E39"/>
                  </a:solidFill>
                  <a:latin typeface="OpenSansWeb"/>
                </a:rPr>
                <a:t>not</a:t>
              </a:r>
              <a:r>
                <a:rPr lang="zh-CN" altLang="en-US" dirty="0">
                  <a:solidFill>
                    <a:srgbClr val="001E39"/>
                  </a:solidFill>
                  <a:latin typeface="OpenSansWeb"/>
                </a:rPr>
                <a:t> </a:t>
              </a:r>
              <a:r>
                <a:rPr lang="en-US" altLang="zh-CN" dirty="0">
                  <a:solidFill>
                    <a:srgbClr val="001E39"/>
                  </a:solidFill>
                  <a:latin typeface="OpenSansWeb"/>
                </a:rPr>
                <a:t>include</a:t>
              </a:r>
              <a:r>
                <a:rPr lang="zh-CN" altLang="en-US" dirty="0">
                  <a:solidFill>
                    <a:srgbClr val="001E39"/>
                  </a:solidFill>
                  <a:latin typeface="OpenSansWeb"/>
                </a:rPr>
                <a:t> </a:t>
              </a:r>
              <a:r>
                <a:rPr lang="en-US" altLang="zh-CN" dirty="0">
                  <a:solidFill>
                    <a:srgbClr val="001E39"/>
                  </a:solidFill>
                  <a:latin typeface="OpenSansWeb"/>
                </a:rPr>
                <a:t>discriminated information in the job ads, to avoid risks as well as show respect to all candidates</a:t>
              </a:r>
            </a:p>
          </p:txBody>
        </p:sp>
      </p:grpSp>
      <p:grpSp>
        <p:nvGrpSpPr>
          <p:cNvPr id="4" name="Group 3">
            <a:extLst>
              <a:ext uri="{FF2B5EF4-FFF2-40B4-BE49-F238E27FC236}">
                <a16:creationId xmlns:a16="http://schemas.microsoft.com/office/drawing/2014/main" id="{B75E8883-F50A-449B-9143-ADC14F68CB5B}"/>
              </a:ext>
            </a:extLst>
          </p:cNvPr>
          <p:cNvGrpSpPr/>
          <p:nvPr/>
        </p:nvGrpSpPr>
        <p:grpSpPr>
          <a:xfrm>
            <a:off x="805125" y="2726919"/>
            <a:ext cx="9225783" cy="856662"/>
            <a:chOff x="1769486" y="3228724"/>
            <a:chExt cx="9225783" cy="856662"/>
          </a:xfrm>
        </p:grpSpPr>
        <p:sp>
          <p:nvSpPr>
            <p:cNvPr id="15" name="Rectangle 14">
              <a:extLst>
                <a:ext uri="{FF2B5EF4-FFF2-40B4-BE49-F238E27FC236}">
                  <a16:creationId xmlns:a16="http://schemas.microsoft.com/office/drawing/2014/main" id="{E6368755-A560-407A-A1C9-CB053138585B}"/>
                </a:ext>
              </a:extLst>
            </p:cNvPr>
            <p:cNvSpPr/>
            <p:nvPr/>
          </p:nvSpPr>
          <p:spPr>
            <a:xfrm>
              <a:off x="1769486" y="3716054"/>
              <a:ext cx="2520000" cy="369332"/>
            </a:xfrm>
            <a:prstGeom prst="rect">
              <a:avLst/>
            </a:prstGeom>
          </p:spPr>
          <p:txBody>
            <a:bodyPr wrap="square">
              <a:spAutoFit/>
            </a:bodyPr>
            <a:lstStyle/>
            <a:p>
              <a:pPr algn="ctr"/>
              <a:r>
                <a:rPr lang="en-US" altLang="zh-CN" b="1" dirty="0">
                  <a:solidFill>
                    <a:srgbClr val="001E39"/>
                  </a:solidFill>
                  <a:latin typeface="OpenSansWeb"/>
                </a:rPr>
                <a:t>Employment Criteria</a:t>
              </a:r>
            </a:p>
          </p:txBody>
        </p:sp>
        <p:pic>
          <p:nvPicPr>
            <p:cNvPr id="3" name="Graphic 2" descr="Newspaper">
              <a:extLst>
                <a:ext uri="{FF2B5EF4-FFF2-40B4-BE49-F238E27FC236}">
                  <a16:creationId xmlns:a16="http://schemas.microsoft.com/office/drawing/2014/main" id="{33AE6CC7-35E0-4177-A036-B680E2E5CFA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05486" y="3228724"/>
              <a:ext cx="540000" cy="540000"/>
            </a:xfrm>
            <a:prstGeom prst="rect">
              <a:avLst/>
            </a:prstGeom>
          </p:spPr>
        </p:pic>
        <p:sp>
          <p:nvSpPr>
            <p:cNvPr id="24" name="Rectangle 23">
              <a:extLst>
                <a:ext uri="{FF2B5EF4-FFF2-40B4-BE49-F238E27FC236}">
                  <a16:creationId xmlns:a16="http://schemas.microsoft.com/office/drawing/2014/main" id="{B3F1463E-7B5B-41C0-85F1-F811C28B01D2}"/>
                </a:ext>
              </a:extLst>
            </p:cNvPr>
            <p:cNvSpPr/>
            <p:nvPr/>
          </p:nvSpPr>
          <p:spPr>
            <a:xfrm>
              <a:off x="4979770" y="3412273"/>
              <a:ext cx="6015499" cy="646331"/>
            </a:xfrm>
            <a:prstGeom prst="rect">
              <a:avLst/>
            </a:prstGeom>
          </p:spPr>
          <p:txBody>
            <a:bodyPr wrap="square">
              <a:spAutoFit/>
            </a:bodyPr>
            <a:lstStyle/>
            <a:p>
              <a:r>
                <a:rPr lang="en-US" altLang="zh-CN" dirty="0">
                  <a:solidFill>
                    <a:srgbClr val="001E39"/>
                  </a:solidFill>
                  <a:latin typeface="OpenSansWeb"/>
                </a:rPr>
                <a:t>Design comprehensive employment criteria and make sure the employee acknowledgement at the very beginning</a:t>
              </a:r>
            </a:p>
          </p:txBody>
        </p:sp>
      </p:grpSp>
      <p:grpSp>
        <p:nvGrpSpPr>
          <p:cNvPr id="5" name="Group 4">
            <a:extLst>
              <a:ext uri="{FF2B5EF4-FFF2-40B4-BE49-F238E27FC236}">
                <a16:creationId xmlns:a16="http://schemas.microsoft.com/office/drawing/2014/main" id="{E396B781-6960-468B-B198-40EBBE2D13E0}"/>
              </a:ext>
            </a:extLst>
          </p:cNvPr>
          <p:cNvGrpSpPr/>
          <p:nvPr/>
        </p:nvGrpSpPr>
        <p:grpSpPr>
          <a:xfrm>
            <a:off x="751125" y="4283020"/>
            <a:ext cx="10255528" cy="923330"/>
            <a:chOff x="1715486" y="4784825"/>
            <a:chExt cx="10255528" cy="923330"/>
          </a:xfrm>
        </p:grpSpPr>
        <p:sp>
          <p:nvSpPr>
            <p:cNvPr id="16" name="Rectangle 15">
              <a:extLst>
                <a:ext uri="{FF2B5EF4-FFF2-40B4-BE49-F238E27FC236}">
                  <a16:creationId xmlns:a16="http://schemas.microsoft.com/office/drawing/2014/main" id="{3288DFBC-9137-4BE6-A9BB-FA562A939E83}"/>
                </a:ext>
              </a:extLst>
            </p:cNvPr>
            <p:cNvSpPr/>
            <p:nvPr/>
          </p:nvSpPr>
          <p:spPr>
            <a:xfrm>
              <a:off x="1715486" y="5324968"/>
              <a:ext cx="2520000" cy="369332"/>
            </a:xfrm>
            <a:prstGeom prst="rect">
              <a:avLst/>
            </a:prstGeom>
          </p:spPr>
          <p:txBody>
            <a:bodyPr wrap="square">
              <a:spAutoFit/>
            </a:bodyPr>
            <a:lstStyle/>
            <a:p>
              <a:pPr algn="ctr"/>
              <a:r>
                <a:rPr lang="en-US" altLang="zh-CN" b="1" dirty="0">
                  <a:solidFill>
                    <a:srgbClr val="001E39"/>
                  </a:solidFill>
                  <a:latin typeface="OpenSansWeb"/>
                </a:rPr>
                <a:t>Rights to Know</a:t>
              </a:r>
              <a:endParaRPr lang="zh-CN" altLang="en-US" b="1" dirty="0">
                <a:solidFill>
                  <a:srgbClr val="001E39"/>
                </a:solidFill>
                <a:latin typeface="OpenSansWeb"/>
              </a:endParaRPr>
            </a:p>
          </p:txBody>
        </p:sp>
        <p:pic>
          <p:nvPicPr>
            <p:cNvPr id="26" name="Graphic 25" descr="Thought bubble">
              <a:extLst>
                <a:ext uri="{FF2B5EF4-FFF2-40B4-BE49-F238E27FC236}">
                  <a16:creationId xmlns:a16="http://schemas.microsoft.com/office/drawing/2014/main" id="{0E063CEA-D68C-40F7-81E5-733B17950DB5}"/>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705486" y="4884994"/>
              <a:ext cx="540000" cy="540000"/>
            </a:xfrm>
            <a:prstGeom prst="rect">
              <a:avLst/>
            </a:prstGeom>
          </p:spPr>
        </p:pic>
        <p:sp>
          <p:nvSpPr>
            <p:cNvPr id="25" name="Rectangle 24">
              <a:extLst>
                <a:ext uri="{FF2B5EF4-FFF2-40B4-BE49-F238E27FC236}">
                  <a16:creationId xmlns:a16="http://schemas.microsoft.com/office/drawing/2014/main" id="{95738D92-22C5-450C-A952-5A1A86F0ED51}"/>
                </a:ext>
              </a:extLst>
            </p:cNvPr>
            <p:cNvSpPr/>
            <p:nvPr/>
          </p:nvSpPr>
          <p:spPr>
            <a:xfrm>
              <a:off x="4979770" y="4784825"/>
              <a:ext cx="6991244" cy="923330"/>
            </a:xfrm>
            <a:prstGeom prst="rect">
              <a:avLst/>
            </a:prstGeom>
          </p:spPr>
          <p:txBody>
            <a:bodyPr wrap="square">
              <a:spAutoFit/>
            </a:bodyPr>
            <a:lstStyle/>
            <a:p>
              <a:r>
                <a:rPr lang="en-US" altLang="zh-CN" dirty="0">
                  <a:solidFill>
                    <a:srgbClr val="001E39"/>
                  </a:solidFill>
                  <a:latin typeface="OpenSansWeb"/>
                </a:rPr>
                <a:t>Ask what you could ask to check the candidate’s competence;</a:t>
              </a:r>
            </a:p>
            <a:p>
              <a:r>
                <a:rPr lang="en-US" altLang="zh-CN" dirty="0">
                  <a:solidFill>
                    <a:srgbClr val="001E39"/>
                  </a:solidFill>
                  <a:latin typeface="OpenSansWeb"/>
                </a:rPr>
                <a:t>Do not include any questions about the sensitive information or private information which is not related to the work.</a:t>
              </a:r>
            </a:p>
          </p:txBody>
        </p:sp>
      </p:grpSp>
      <p:sp>
        <p:nvSpPr>
          <p:cNvPr id="18" name="Title 3">
            <a:extLst>
              <a:ext uri="{FF2B5EF4-FFF2-40B4-BE49-F238E27FC236}">
                <a16:creationId xmlns:a16="http://schemas.microsoft.com/office/drawing/2014/main" id="{46913660-78B3-42CC-AF2B-30B829DF4008}"/>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altLang="zh-CN" sz="2800" dirty="0"/>
              <a:t>How to Avoid these Risks?</a:t>
            </a:r>
            <a:endParaRPr lang="en-US" sz="1600" dirty="0"/>
          </a:p>
        </p:txBody>
      </p:sp>
    </p:spTree>
    <p:extLst>
      <p:ext uri="{BB962C8B-B14F-4D97-AF65-F5344CB8AC3E}">
        <p14:creationId xmlns:p14="http://schemas.microsoft.com/office/powerpoint/2010/main" val="322874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42</a:t>
            </a:r>
          </a:p>
        </p:txBody>
      </p:sp>
      <p:grpSp>
        <p:nvGrpSpPr>
          <p:cNvPr id="2" name="Group 1">
            <a:extLst>
              <a:ext uri="{FF2B5EF4-FFF2-40B4-BE49-F238E27FC236}">
                <a16:creationId xmlns:a16="http://schemas.microsoft.com/office/drawing/2014/main" id="{CBD45E49-2462-4722-A3E2-FC329AC7C2F5}"/>
              </a:ext>
            </a:extLst>
          </p:cNvPr>
          <p:cNvGrpSpPr/>
          <p:nvPr/>
        </p:nvGrpSpPr>
        <p:grpSpPr>
          <a:xfrm>
            <a:off x="805125" y="1274875"/>
            <a:ext cx="8781164" cy="957525"/>
            <a:chOff x="1769486" y="1699659"/>
            <a:chExt cx="8781164" cy="957525"/>
          </a:xfrm>
        </p:grpSpPr>
        <p:sp>
          <p:nvSpPr>
            <p:cNvPr id="14" name="Rectangle 13">
              <a:extLst>
                <a:ext uri="{FF2B5EF4-FFF2-40B4-BE49-F238E27FC236}">
                  <a16:creationId xmlns:a16="http://schemas.microsoft.com/office/drawing/2014/main" id="{15A71314-B19F-4AE3-9D01-2E5FD7DEE0BB}"/>
                </a:ext>
              </a:extLst>
            </p:cNvPr>
            <p:cNvSpPr/>
            <p:nvPr/>
          </p:nvSpPr>
          <p:spPr>
            <a:xfrm>
              <a:off x="1769486" y="2010853"/>
              <a:ext cx="2520000" cy="646331"/>
            </a:xfrm>
            <a:prstGeom prst="rect">
              <a:avLst/>
            </a:prstGeom>
          </p:spPr>
          <p:txBody>
            <a:bodyPr wrap="square">
              <a:spAutoFit/>
            </a:bodyPr>
            <a:lstStyle/>
            <a:p>
              <a:pPr algn="ctr"/>
              <a:r>
                <a:rPr lang="en-US" altLang="zh-CN" b="1" dirty="0">
                  <a:solidFill>
                    <a:srgbClr val="001E39"/>
                  </a:solidFill>
                  <a:latin typeface="OpenSansWeb"/>
                </a:rPr>
                <a:t>Qualifications </a:t>
              </a:r>
            </a:p>
            <a:p>
              <a:pPr algn="ctr"/>
              <a:r>
                <a:rPr lang="en-US" altLang="zh-CN" b="1" dirty="0">
                  <a:solidFill>
                    <a:srgbClr val="001E39"/>
                  </a:solidFill>
                  <a:latin typeface="OpenSansWeb"/>
                </a:rPr>
                <a:t>&amp; Eligibility Check</a:t>
              </a:r>
              <a:endParaRPr lang="zh-CN" altLang="en-US" b="1" dirty="0">
                <a:solidFill>
                  <a:srgbClr val="001E39"/>
                </a:solidFill>
                <a:latin typeface="OpenSansWeb"/>
              </a:endParaRPr>
            </a:p>
          </p:txBody>
        </p:sp>
        <p:sp>
          <p:nvSpPr>
            <p:cNvPr id="17" name="Rectangle 16">
              <a:extLst>
                <a:ext uri="{FF2B5EF4-FFF2-40B4-BE49-F238E27FC236}">
                  <a16:creationId xmlns:a16="http://schemas.microsoft.com/office/drawing/2014/main" id="{B201F02D-37F3-4620-988E-85C1348C6A51}"/>
                </a:ext>
              </a:extLst>
            </p:cNvPr>
            <p:cNvSpPr/>
            <p:nvPr/>
          </p:nvSpPr>
          <p:spPr>
            <a:xfrm>
              <a:off x="4979769" y="1904744"/>
              <a:ext cx="5570881" cy="646331"/>
            </a:xfrm>
            <a:prstGeom prst="rect">
              <a:avLst/>
            </a:prstGeom>
          </p:spPr>
          <p:txBody>
            <a:bodyPr wrap="square">
              <a:spAutoFit/>
            </a:bodyPr>
            <a:lstStyle/>
            <a:p>
              <a:r>
                <a:rPr lang="en-US" altLang="zh-CN" dirty="0">
                  <a:solidFill>
                    <a:srgbClr val="001E39"/>
                  </a:solidFill>
                  <a:latin typeface="OpenSansWeb"/>
                </a:rPr>
                <a:t>Examine the candidate qualification and eligibility comprehensively and carefully</a:t>
              </a:r>
            </a:p>
          </p:txBody>
        </p:sp>
        <p:pic>
          <p:nvPicPr>
            <p:cNvPr id="18" name="Graphic 17" descr="Checkmark">
              <a:extLst>
                <a:ext uri="{FF2B5EF4-FFF2-40B4-BE49-F238E27FC236}">
                  <a16:creationId xmlns:a16="http://schemas.microsoft.com/office/drawing/2014/main" id="{C77B56F4-64D2-45DE-8038-CCFA403657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809128" y="1699659"/>
              <a:ext cx="380487" cy="380487"/>
            </a:xfrm>
            <a:prstGeom prst="rect">
              <a:avLst/>
            </a:prstGeom>
          </p:spPr>
        </p:pic>
      </p:grpSp>
      <p:grpSp>
        <p:nvGrpSpPr>
          <p:cNvPr id="3" name="Group 2">
            <a:extLst>
              <a:ext uri="{FF2B5EF4-FFF2-40B4-BE49-F238E27FC236}">
                <a16:creationId xmlns:a16="http://schemas.microsoft.com/office/drawing/2014/main" id="{F7944CCD-2BF8-44A7-8C8A-2744B02A6C84}"/>
              </a:ext>
            </a:extLst>
          </p:cNvPr>
          <p:cNvGrpSpPr/>
          <p:nvPr/>
        </p:nvGrpSpPr>
        <p:grpSpPr>
          <a:xfrm>
            <a:off x="805125" y="2942221"/>
            <a:ext cx="9225782" cy="846176"/>
            <a:chOff x="1769486" y="3367005"/>
            <a:chExt cx="9225782" cy="846176"/>
          </a:xfrm>
        </p:grpSpPr>
        <p:sp>
          <p:nvSpPr>
            <p:cNvPr id="15" name="Rectangle 14">
              <a:extLst>
                <a:ext uri="{FF2B5EF4-FFF2-40B4-BE49-F238E27FC236}">
                  <a16:creationId xmlns:a16="http://schemas.microsoft.com/office/drawing/2014/main" id="{E6368755-A560-407A-A1C9-CB053138585B}"/>
                </a:ext>
              </a:extLst>
            </p:cNvPr>
            <p:cNvSpPr/>
            <p:nvPr/>
          </p:nvSpPr>
          <p:spPr>
            <a:xfrm>
              <a:off x="1769486" y="3843849"/>
              <a:ext cx="2520000" cy="369332"/>
            </a:xfrm>
            <a:prstGeom prst="rect">
              <a:avLst/>
            </a:prstGeom>
          </p:spPr>
          <p:txBody>
            <a:bodyPr wrap="square">
              <a:spAutoFit/>
            </a:bodyPr>
            <a:lstStyle/>
            <a:p>
              <a:pPr algn="ctr"/>
              <a:r>
                <a:rPr lang="en-US" altLang="zh-CN" b="1" dirty="0">
                  <a:solidFill>
                    <a:srgbClr val="001E39"/>
                  </a:solidFill>
                  <a:latin typeface="OpenSansWeb"/>
                </a:rPr>
                <a:t>Offer Letter</a:t>
              </a:r>
            </a:p>
          </p:txBody>
        </p:sp>
        <p:sp>
          <p:nvSpPr>
            <p:cNvPr id="24" name="Rectangle 23">
              <a:extLst>
                <a:ext uri="{FF2B5EF4-FFF2-40B4-BE49-F238E27FC236}">
                  <a16:creationId xmlns:a16="http://schemas.microsoft.com/office/drawing/2014/main" id="{B3F1463E-7B5B-41C0-85F1-F811C28B01D2}"/>
                </a:ext>
              </a:extLst>
            </p:cNvPr>
            <p:cNvSpPr/>
            <p:nvPr/>
          </p:nvSpPr>
          <p:spPr>
            <a:xfrm>
              <a:off x="4979769" y="3429000"/>
              <a:ext cx="6015499" cy="646331"/>
            </a:xfrm>
            <a:prstGeom prst="rect">
              <a:avLst/>
            </a:prstGeom>
          </p:spPr>
          <p:txBody>
            <a:bodyPr wrap="square">
              <a:spAutoFit/>
            </a:bodyPr>
            <a:lstStyle/>
            <a:p>
              <a:r>
                <a:rPr lang="en-US" altLang="zh-CN" dirty="0">
                  <a:solidFill>
                    <a:srgbClr val="001E39"/>
                  </a:solidFill>
                  <a:latin typeface="OpenSansWeb"/>
                </a:rPr>
                <a:t>Including the required content factor in the offer letter;</a:t>
              </a:r>
            </a:p>
            <a:p>
              <a:r>
                <a:rPr lang="en-US" altLang="zh-CN" dirty="0">
                  <a:solidFill>
                    <a:srgbClr val="001E39"/>
                  </a:solidFill>
                  <a:latin typeface="OpenSansWeb"/>
                </a:rPr>
                <a:t>Set clear validation and withdraw conditions</a:t>
              </a:r>
            </a:p>
          </p:txBody>
        </p:sp>
        <p:pic>
          <p:nvPicPr>
            <p:cNvPr id="19" name="Graphic 18" descr="Handshake">
              <a:extLst>
                <a:ext uri="{FF2B5EF4-FFF2-40B4-BE49-F238E27FC236}">
                  <a16:creationId xmlns:a16="http://schemas.microsoft.com/office/drawing/2014/main" id="{281EA43C-12A7-40D9-8EA0-B2BDE82BE30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29371" y="3367005"/>
              <a:ext cx="540000" cy="540000"/>
            </a:xfrm>
            <a:prstGeom prst="rect">
              <a:avLst/>
            </a:prstGeom>
          </p:spPr>
        </p:pic>
      </p:grpSp>
      <p:grpSp>
        <p:nvGrpSpPr>
          <p:cNvPr id="4" name="Group 3">
            <a:extLst>
              <a:ext uri="{FF2B5EF4-FFF2-40B4-BE49-F238E27FC236}">
                <a16:creationId xmlns:a16="http://schemas.microsoft.com/office/drawing/2014/main" id="{8680D5D2-381F-4A21-9D05-553CA79407A3}"/>
              </a:ext>
            </a:extLst>
          </p:cNvPr>
          <p:cNvGrpSpPr/>
          <p:nvPr/>
        </p:nvGrpSpPr>
        <p:grpSpPr>
          <a:xfrm>
            <a:off x="805125" y="4444471"/>
            <a:ext cx="9827517" cy="859690"/>
            <a:chOff x="1769486" y="4869255"/>
            <a:chExt cx="9827517" cy="859690"/>
          </a:xfrm>
        </p:grpSpPr>
        <p:sp>
          <p:nvSpPr>
            <p:cNvPr id="16" name="Rectangle 15">
              <a:extLst>
                <a:ext uri="{FF2B5EF4-FFF2-40B4-BE49-F238E27FC236}">
                  <a16:creationId xmlns:a16="http://schemas.microsoft.com/office/drawing/2014/main" id="{3288DFBC-9137-4BE6-A9BB-FA562A939E83}"/>
                </a:ext>
              </a:extLst>
            </p:cNvPr>
            <p:cNvSpPr/>
            <p:nvPr/>
          </p:nvSpPr>
          <p:spPr>
            <a:xfrm>
              <a:off x="1769486" y="5359613"/>
              <a:ext cx="2520000" cy="369332"/>
            </a:xfrm>
            <a:prstGeom prst="rect">
              <a:avLst/>
            </a:prstGeom>
          </p:spPr>
          <p:txBody>
            <a:bodyPr wrap="square">
              <a:spAutoFit/>
            </a:bodyPr>
            <a:lstStyle/>
            <a:p>
              <a:pPr algn="ctr"/>
              <a:r>
                <a:rPr lang="en-US" altLang="zh-CN" b="1" dirty="0">
                  <a:solidFill>
                    <a:srgbClr val="001E39"/>
                  </a:solidFill>
                  <a:latin typeface="OpenSansWeb"/>
                </a:rPr>
                <a:t>Labor Contract Signing</a:t>
              </a:r>
              <a:endParaRPr lang="zh-CN" altLang="en-US" b="1" dirty="0">
                <a:solidFill>
                  <a:srgbClr val="001E39"/>
                </a:solidFill>
                <a:latin typeface="OpenSansWeb"/>
              </a:endParaRPr>
            </a:p>
          </p:txBody>
        </p:sp>
        <p:sp>
          <p:nvSpPr>
            <p:cNvPr id="25" name="Rectangle 24">
              <a:extLst>
                <a:ext uri="{FF2B5EF4-FFF2-40B4-BE49-F238E27FC236}">
                  <a16:creationId xmlns:a16="http://schemas.microsoft.com/office/drawing/2014/main" id="{95738D92-22C5-450C-A952-5A1A86F0ED51}"/>
                </a:ext>
              </a:extLst>
            </p:cNvPr>
            <p:cNvSpPr/>
            <p:nvPr/>
          </p:nvSpPr>
          <p:spPr>
            <a:xfrm>
              <a:off x="4979769" y="5050384"/>
              <a:ext cx="6617234" cy="646331"/>
            </a:xfrm>
            <a:prstGeom prst="rect">
              <a:avLst/>
            </a:prstGeom>
          </p:spPr>
          <p:txBody>
            <a:bodyPr wrap="square">
              <a:spAutoFit/>
            </a:bodyPr>
            <a:lstStyle/>
            <a:p>
              <a:r>
                <a:rPr lang="en-US" altLang="zh-CN" dirty="0">
                  <a:solidFill>
                    <a:srgbClr val="001E39"/>
                  </a:solidFill>
                  <a:latin typeface="OpenSansWeb"/>
                </a:rPr>
                <a:t>Carefully draft the labor contract and strictly follow the labor law for the signing procedure</a:t>
              </a:r>
            </a:p>
          </p:txBody>
        </p:sp>
        <p:pic>
          <p:nvPicPr>
            <p:cNvPr id="20" name="Graphic 19" descr="Pencil">
              <a:extLst>
                <a:ext uri="{FF2B5EF4-FFF2-40B4-BE49-F238E27FC236}">
                  <a16:creationId xmlns:a16="http://schemas.microsoft.com/office/drawing/2014/main" id="{03B56D3D-3885-4E0C-A894-DF42A46A992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754192" y="4869255"/>
              <a:ext cx="490358" cy="490358"/>
            </a:xfrm>
            <a:prstGeom prst="rect">
              <a:avLst/>
            </a:prstGeom>
          </p:spPr>
        </p:pic>
      </p:grpSp>
      <p:sp>
        <p:nvSpPr>
          <p:cNvPr id="21" name="Title 3">
            <a:extLst>
              <a:ext uri="{FF2B5EF4-FFF2-40B4-BE49-F238E27FC236}">
                <a16:creationId xmlns:a16="http://schemas.microsoft.com/office/drawing/2014/main" id="{71DD6719-9D67-4747-997E-73A6D135E060}"/>
              </a:ext>
            </a:extLst>
          </p:cNvPr>
          <p:cNvSpPr txBox="1">
            <a:spLocks/>
          </p:cNvSpPr>
          <p:nvPr/>
        </p:nvSpPr>
        <p:spPr>
          <a:xfrm>
            <a:off x="838200" y="365125"/>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altLang="zh-CN" sz="2800" dirty="0"/>
              <a:t>How to Avoid these Risks?</a:t>
            </a:r>
            <a:endParaRPr lang="en-US" sz="1600" dirty="0"/>
          </a:p>
        </p:txBody>
      </p:sp>
    </p:spTree>
    <p:extLst>
      <p:ext uri="{BB962C8B-B14F-4D97-AF65-F5344CB8AC3E}">
        <p14:creationId xmlns:p14="http://schemas.microsoft.com/office/powerpoint/2010/main" val="386172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8">
            <a:extLst>
              <a:ext uri="{FF2B5EF4-FFF2-40B4-BE49-F238E27FC236}">
                <a16:creationId xmlns:a16="http://schemas.microsoft.com/office/drawing/2014/main" id="{512EF9FB-0A1E-2E46-9DD3-9FB9806AA2C1}"/>
              </a:ext>
            </a:extLst>
          </p:cNvPr>
          <p:cNvSpPr>
            <a:spLocks noGrp="1"/>
          </p:cNvSpPr>
          <p:nvPr>
            <p:ph type="ftr" sz="quarter" idx="10"/>
          </p:nvPr>
        </p:nvSpPr>
        <p:spPr/>
        <p:txBody>
          <a:bodyPr/>
          <a:lstStyle/>
          <a:p>
            <a:r>
              <a:rPr lang="en-US" dirty="0">
                <a:solidFill>
                  <a:srgbClr val="1A293F">
                    <a:tint val="75000"/>
                  </a:srgbClr>
                </a:solidFill>
              </a:rPr>
              <a:t>www.dezshira.com</a:t>
            </a:r>
          </a:p>
        </p:txBody>
      </p:sp>
      <p:sp>
        <p:nvSpPr>
          <p:cNvPr id="10" name="Slide Number Placeholder 9">
            <a:extLst>
              <a:ext uri="{FF2B5EF4-FFF2-40B4-BE49-F238E27FC236}">
                <a16:creationId xmlns:a16="http://schemas.microsoft.com/office/drawing/2014/main" id="{52C37F01-A8C9-AE4F-9D2F-ADE8B198A2EC}"/>
              </a:ext>
            </a:extLst>
          </p:cNvPr>
          <p:cNvSpPr>
            <a:spLocks noGrp="1"/>
          </p:cNvSpPr>
          <p:nvPr>
            <p:ph type="sldNum" sz="quarter" idx="11"/>
          </p:nvPr>
        </p:nvSpPr>
        <p:spPr/>
        <p:txBody>
          <a:bodyPr/>
          <a:lstStyle/>
          <a:p>
            <a:r>
              <a:rPr lang="en-US" dirty="0">
                <a:solidFill>
                  <a:srgbClr val="1A293F">
                    <a:tint val="75000"/>
                  </a:srgbClr>
                </a:solidFill>
              </a:rPr>
              <a:t>43</a:t>
            </a:r>
          </a:p>
        </p:txBody>
      </p:sp>
      <p:pic>
        <p:nvPicPr>
          <p:cNvPr id="36" name="Picture 35">
            <a:extLst>
              <a:ext uri="{FF2B5EF4-FFF2-40B4-BE49-F238E27FC236}">
                <a16:creationId xmlns:a16="http://schemas.microsoft.com/office/drawing/2014/main" id="{E913644E-8853-4082-9716-E086FA5BACB0}"/>
              </a:ext>
            </a:extLst>
          </p:cNvPr>
          <p:cNvPicPr>
            <a:picLocks noChangeAspect="1"/>
          </p:cNvPicPr>
          <p:nvPr/>
        </p:nvPicPr>
        <p:blipFill>
          <a:blip r:embed="rId3"/>
          <a:stretch>
            <a:fillRect/>
          </a:stretch>
        </p:blipFill>
        <p:spPr>
          <a:xfrm>
            <a:off x="3967376" y="342955"/>
            <a:ext cx="4114799" cy="5839095"/>
          </a:xfrm>
          <a:prstGeom prst="rect">
            <a:avLst/>
          </a:prstGeom>
        </p:spPr>
      </p:pic>
      <p:pic>
        <p:nvPicPr>
          <p:cNvPr id="5" name="Picture 4">
            <a:extLst>
              <a:ext uri="{FF2B5EF4-FFF2-40B4-BE49-F238E27FC236}">
                <a16:creationId xmlns:a16="http://schemas.microsoft.com/office/drawing/2014/main" id="{209F8CE0-0B00-4E45-9796-795B5FD9A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75648" y="136525"/>
            <a:ext cx="3283251" cy="6251957"/>
          </a:xfrm>
          <a:prstGeom prst="rect">
            <a:avLst/>
          </a:prstGeom>
        </p:spPr>
      </p:pic>
      <p:grpSp>
        <p:nvGrpSpPr>
          <p:cNvPr id="2" name="Group 1">
            <a:extLst>
              <a:ext uri="{FF2B5EF4-FFF2-40B4-BE49-F238E27FC236}">
                <a16:creationId xmlns:a16="http://schemas.microsoft.com/office/drawing/2014/main" id="{8A85B07D-60E0-4C76-BE16-082F1CA5645E}"/>
              </a:ext>
            </a:extLst>
          </p:cNvPr>
          <p:cNvGrpSpPr/>
          <p:nvPr/>
        </p:nvGrpSpPr>
        <p:grpSpPr>
          <a:xfrm>
            <a:off x="457182" y="1685201"/>
            <a:ext cx="3015703" cy="2960910"/>
            <a:chOff x="170812" y="906459"/>
            <a:chExt cx="3596015" cy="3530679"/>
          </a:xfrm>
        </p:grpSpPr>
        <p:pic>
          <p:nvPicPr>
            <p:cNvPr id="6" name="图片 5" descr="屏幕快照 2018-12-11 下午3.48.19.png">
              <a:extLst>
                <a:ext uri="{FF2B5EF4-FFF2-40B4-BE49-F238E27FC236}">
                  <a16:creationId xmlns:a16="http://schemas.microsoft.com/office/drawing/2014/main" id="{9F2DBD41-EACB-4444-B73A-0334E7A694CA}"/>
                </a:ext>
              </a:extLst>
            </p:cNvPr>
            <p:cNvPicPr>
              <a:picLocks noChangeAspect="1"/>
            </p:cNvPicPr>
            <p:nvPr/>
          </p:nvPicPr>
          <p:blipFill rotWithShape="1">
            <a:blip r:embed="rId5">
              <a:extLst>
                <a:ext uri="{28A0092B-C50C-407E-A947-70E740481C1C}">
                  <a14:useLocalDpi xmlns:a14="http://schemas.microsoft.com/office/drawing/2010/main" val="0"/>
                </a:ext>
              </a:extLst>
            </a:blip>
            <a:srcRect t="25299"/>
            <a:stretch/>
          </p:blipFill>
          <p:spPr>
            <a:xfrm>
              <a:off x="170812" y="2112016"/>
              <a:ext cx="3477986" cy="1827675"/>
            </a:xfrm>
            <a:prstGeom prst="rect">
              <a:avLst/>
            </a:prstGeom>
          </p:spPr>
        </p:pic>
        <p:pic>
          <p:nvPicPr>
            <p:cNvPr id="7" name="图片 9">
              <a:extLst>
                <a:ext uri="{FF2B5EF4-FFF2-40B4-BE49-F238E27FC236}">
                  <a16:creationId xmlns:a16="http://schemas.microsoft.com/office/drawing/2014/main" id="{9683DB0A-0BF2-42F6-91EE-B2FF47C223AB}"/>
                </a:ext>
              </a:extLst>
            </p:cNvPr>
            <p:cNvPicPr>
              <a:picLocks noChangeAspect="1"/>
            </p:cNvPicPr>
            <p:nvPr/>
          </p:nvPicPr>
          <p:blipFill>
            <a:blip r:embed="rId6"/>
            <a:stretch>
              <a:fillRect/>
            </a:stretch>
          </p:blipFill>
          <p:spPr>
            <a:xfrm>
              <a:off x="308182" y="906459"/>
              <a:ext cx="3458645" cy="939385"/>
            </a:xfrm>
            <a:prstGeom prst="rect">
              <a:avLst/>
            </a:prstGeom>
          </p:spPr>
        </p:pic>
        <p:sp>
          <p:nvSpPr>
            <p:cNvPr id="8" name="矩形 10">
              <a:extLst>
                <a:ext uri="{FF2B5EF4-FFF2-40B4-BE49-F238E27FC236}">
                  <a16:creationId xmlns:a16="http://schemas.microsoft.com/office/drawing/2014/main" id="{93AF0100-605E-4F10-92EE-8497F39AC780}"/>
                </a:ext>
              </a:extLst>
            </p:cNvPr>
            <p:cNvSpPr/>
            <p:nvPr/>
          </p:nvSpPr>
          <p:spPr>
            <a:xfrm>
              <a:off x="700939" y="4083536"/>
              <a:ext cx="2646232" cy="353602"/>
            </a:xfrm>
            <a:prstGeom prst="rect">
              <a:avLst/>
            </a:prstGeom>
          </p:spPr>
          <p:txBody>
            <a:bodyPr wrap="square">
              <a:spAutoFit/>
            </a:bodyPr>
            <a:lstStyle/>
            <a:p>
              <a:pPr algn="ctr"/>
              <a:r>
                <a:rPr lang="en-US" altLang="zh-CN" sz="1400" dirty="0" err="1"/>
                <a:t>www.dezshira.com</a:t>
              </a:r>
              <a:r>
                <a:rPr lang="en-US" altLang="zh-CN" sz="1400" dirty="0"/>
                <a:t>/library</a:t>
              </a:r>
              <a:endParaRPr lang="zh-CN" altLang="en-US" sz="1400" dirty="0"/>
            </a:p>
          </p:txBody>
        </p:sp>
      </p:grpSp>
    </p:spTree>
    <p:extLst>
      <p:ext uri="{BB962C8B-B14F-4D97-AF65-F5344CB8AC3E}">
        <p14:creationId xmlns:p14="http://schemas.microsoft.com/office/powerpoint/2010/main" val="13550970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357813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tndsD.VwL02mUBzeggNHDA"/>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_US60.f3JEuZyqXZ2vt_1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ANWPRsWHe0KZw1S6kqmocw"/>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WhvfOq.n2k.fD6p.h.ka.A"/>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QuHVo.lQwESsKd3JcLccpQ"/>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A032MuuHskOCAvW35BR5uw"/>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pRK7FnlpykOuau9cbHBlxQ"/>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eyYdIdqDxkiY1CzSfJtC9w"/>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SGDDuAxCpUiGQTflEHFbCw"/>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p0WhFO.81NEueFCFtvovOmA"/>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ppaDhfEU7Kk.FagmILaKFdA"/>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prF168g8WcE2rTGemIrlXbQ"/>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pVDPgBmEipUaZZw4nFYh0DQ"/>
</p:tagLst>
</file>

<file path=ppt/theme/theme1.xml><?xml version="1.0" encoding="utf-8"?>
<a:theme xmlns:a="http://schemas.openxmlformats.org/drawingml/2006/main" name="Corporate Theme">
  <a:themeElements>
    <a:clrScheme name="DSA 2018 PPT theme color">
      <a:dk1>
        <a:srgbClr val="1A293F"/>
      </a:dk1>
      <a:lt1>
        <a:srgbClr val="FFFFFF"/>
      </a:lt1>
      <a:dk2>
        <a:srgbClr val="44546A"/>
      </a:dk2>
      <a:lt2>
        <a:srgbClr val="E7E6E6"/>
      </a:lt2>
      <a:accent1>
        <a:srgbClr val="304C77"/>
      </a:accent1>
      <a:accent2>
        <a:srgbClr val="1D70BD"/>
      </a:accent2>
      <a:accent3>
        <a:srgbClr val="0096F0"/>
      </a:accent3>
      <a:accent4>
        <a:srgbClr val="2BBEFF"/>
      </a:accent4>
      <a:accent5>
        <a:srgbClr val="D3F0F4"/>
      </a:accent5>
      <a:accent6>
        <a:srgbClr val="EBEBEB"/>
      </a:accent6>
      <a:hlink>
        <a:srgbClr val="1D70BD"/>
      </a:hlink>
      <a:folHlink>
        <a:srgbClr val="304C7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solidFill>
          <a:schemeClr val="bg1">
            <a:lumMod val="95000"/>
          </a:schemeClr>
        </a:solidFill>
      </a:spPr>
      <a:bodyPr vert="horz" lIns="91440" tIns="45720" rIns="91440" bIns="45720" rtlCol="0" anchor="t" anchorCtr="0">
        <a:noAutofit/>
      </a:bodyPr>
      <a:lstStyle>
        <a:defPPr algn="l">
          <a:defRPr sz="140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4642</TotalTime>
  <Words>4085</Words>
  <Application>Microsoft Office PowerPoint</Application>
  <PresentationFormat>Widescreen</PresentationFormat>
  <Paragraphs>642</Paragraphs>
  <Slides>44</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Arial-BoldItalicMT</vt:lpstr>
      <vt:lpstr>OpenSansWeb</vt:lpstr>
      <vt:lpstr>Arial</vt:lpstr>
      <vt:lpstr>Calibri</vt:lpstr>
      <vt:lpstr>Times New Roman</vt:lpstr>
      <vt:lpstr>Wingdings</vt:lpstr>
      <vt:lpstr>Corporate Theme</vt:lpstr>
      <vt:lpstr>Office Theme</vt:lpstr>
      <vt:lpstr>Hiring and Recruitment Methodologies and Issues Risks and Compliance Strategies</vt:lpstr>
      <vt:lpstr>PowerPoint Presentation</vt:lpstr>
      <vt:lpstr>PowerPoint Presentation</vt:lpstr>
      <vt:lpstr>PowerPoint Presentation</vt:lpstr>
      <vt:lpstr>Valeria Manunza currently works as Assistant Manager at Dezan Shira &amp; Associates, leading the team of South China International Business Advisory providing support to foreign investors aiming at Asia and assistance about legal and management issues affecting foreign Invested Enterprises in China.  Valeria is an Italian lawyer, having obtained a master degree cum laude in Law at the University of Milan in 2011 and was admitted to the Milan Bar in October 2014.   Valeria also performs the role of Chair for the Small and Medium-sized Enterprise South of China Working Group of the European Chamber of Commerce in China and Vice Coordinator of the Intellectual Property Working Group of the Italian Chamber of Commerce in China. </vt:lpstr>
      <vt:lpstr>PowerPoint Presentation</vt:lpstr>
      <vt:lpstr>The Reasons Behind Labor Disputes</vt:lpstr>
      <vt:lpstr>A Rise in the Incidence of Disputes</vt:lpstr>
      <vt:lpstr>Regional Distribution of Disputes (excluding Hong Kong, Macao and Taiwan)</vt:lpstr>
      <vt:lpstr>Industry</vt:lpstr>
      <vt:lpstr>Causes for Dispute</vt:lpstr>
      <vt:lpstr>Occurrence time of Disputes</vt:lpstr>
      <vt:lpstr>Social Security-related Cases</vt:lpstr>
      <vt:lpstr>Drafting Employment Contracts</vt:lpstr>
      <vt:lpstr>Employment Contract (Introduction)</vt:lpstr>
      <vt:lpstr>Employment Contract (Content &amp; Clauses in Article 17, Labor Contract Law of the PRC)</vt:lpstr>
      <vt:lpstr>Probation Period</vt:lpstr>
      <vt:lpstr>Overtime (OT) Compensation</vt:lpstr>
      <vt:lpstr>Amendments (Labor Contract)</vt:lpstr>
      <vt:lpstr>Designing the  Staff Handbook</vt:lpstr>
      <vt:lpstr>Staff Handbook (Content &amp; Clauses)</vt:lpstr>
      <vt:lpstr>Staff Handbook (Implementation – Democratic Process)</vt:lpstr>
      <vt:lpstr>Staff Handbook (Best Practices)</vt:lpstr>
      <vt:lpstr>Staff Handbook (Best Practices)</vt:lpstr>
      <vt:lpstr>Amendments (Staff Handbook)</vt:lpstr>
      <vt:lpstr>Tips for Termination and Severance Pay</vt:lpstr>
      <vt:lpstr>Types of Permissible Termination</vt:lpstr>
      <vt:lpstr>Termination (Special Circumstances)</vt:lpstr>
      <vt:lpstr>Severance Payment</vt:lpstr>
      <vt:lpstr>Risk during Hiring and Recruitment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Huang</dc:creator>
  <cp:lastModifiedBy>Doris Zhang</cp:lastModifiedBy>
  <cp:revision>250</cp:revision>
  <cp:lastPrinted>2018-03-12T06:31:48Z</cp:lastPrinted>
  <dcterms:created xsi:type="dcterms:W3CDTF">2018-03-11T16:13:39Z</dcterms:created>
  <dcterms:modified xsi:type="dcterms:W3CDTF">2019-03-27T07:21:30Z</dcterms:modified>
</cp:coreProperties>
</file>