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6" r:id="rId1"/>
    <p:sldMasterId id="2147483665" r:id="rId2"/>
  </p:sldMasterIdLst>
  <p:notesMasterIdLst>
    <p:notesMasterId r:id="rId62"/>
  </p:notesMasterIdLst>
  <p:sldIdLst>
    <p:sldId id="284" r:id="rId3"/>
    <p:sldId id="259" r:id="rId4"/>
    <p:sldId id="607" r:id="rId5"/>
    <p:sldId id="337" r:id="rId6"/>
    <p:sldId id="295" r:id="rId7"/>
    <p:sldId id="288" r:id="rId8"/>
    <p:sldId id="303" r:id="rId9"/>
    <p:sldId id="632" r:id="rId10"/>
    <p:sldId id="606" r:id="rId11"/>
    <p:sldId id="609" r:id="rId12"/>
    <p:sldId id="304" r:id="rId13"/>
    <p:sldId id="286" r:id="rId14"/>
    <p:sldId id="593" r:id="rId15"/>
    <p:sldId id="594" r:id="rId16"/>
    <p:sldId id="611" r:id="rId17"/>
    <p:sldId id="619" r:id="rId18"/>
    <p:sldId id="289" r:id="rId19"/>
    <p:sldId id="292" r:id="rId20"/>
    <p:sldId id="610" r:id="rId21"/>
    <p:sldId id="290" r:id="rId22"/>
    <p:sldId id="309" r:id="rId23"/>
    <p:sldId id="310" r:id="rId24"/>
    <p:sldId id="312" r:id="rId25"/>
    <p:sldId id="612" r:id="rId26"/>
    <p:sldId id="291" r:id="rId27"/>
    <p:sldId id="616" r:id="rId28"/>
    <p:sldId id="302" r:id="rId29"/>
    <p:sldId id="613" r:id="rId30"/>
    <p:sldId id="300" r:id="rId31"/>
    <p:sldId id="308" r:id="rId32"/>
    <p:sldId id="614" r:id="rId33"/>
    <p:sldId id="633" r:id="rId34"/>
    <p:sldId id="617" r:id="rId35"/>
    <p:sldId id="297" r:id="rId36"/>
    <p:sldId id="298" r:id="rId37"/>
    <p:sldId id="605" r:id="rId38"/>
    <p:sldId id="618" r:id="rId39"/>
    <p:sldId id="624" r:id="rId40"/>
    <p:sldId id="631" r:id="rId41"/>
    <p:sldId id="285" r:id="rId42"/>
    <p:sldId id="634" r:id="rId43"/>
    <p:sldId id="635" r:id="rId44"/>
    <p:sldId id="636" r:id="rId45"/>
    <p:sldId id="339" r:id="rId46"/>
    <p:sldId id="340" r:id="rId47"/>
    <p:sldId id="343" r:id="rId48"/>
    <p:sldId id="341" r:id="rId49"/>
    <p:sldId id="342" r:id="rId50"/>
    <p:sldId id="344" r:id="rId51"/>
    <p:sldId id="336" r:id="rId52"/>
    <p:sldId id="637" r:id="rId53"/>
    <p:sldId id="345" r:id="rId54"/>
    <p:sldId id="346" r:id="rId55"/>
    <p:sldId id="347" r:id="rId56"/>
    <p:sldId id="638" r:id="rId57"/>
    <p:sldId id="349" r:id="rId58"/>
    <p:sldId id="351" r:id="rId59"/>
    <p:sldId id="261" r:id="rId60"/>
    <p:sldId id="262"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CA33"/>
    <a:srgbClr val="1A2940"/>
    <a:srgbClr val="A2A8B1"/>
    <a:srgbClr val="314D77"/>
    <a:srgbClr val="1E71BD"/>
    <a:srgbClr val="217FD4"/>
    <a:srgbClr val="5859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91" autoAdjust="0"/>
    <p:restoredTop sz="0" autoAdjust="0"/>
  </p:normalViewPr>
  <p:slideViewPr>
    <p:cSldViewPr snapToGrid="0" snapToObjects="1">
      <p:cViewPr varScale="1">
        <p:scale>
          <a:sx n="74" d="100"/>
          <a:sy n="74" d="100"/>
        </p:scale>
        <p:origin x="408" y="60"/>
      </p:cViewPr>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3A18A1-DE0F-44AD-AEF9-9972E6F3ED7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CN" altLang="en-US"/>
        </a:p>
      </dgm:t>
    </dgm:pt>
    <dgm:pt modelId="{1D8C7114-170F-4D1C-8C4A-FBBC65F98AF2}">
      <dgm:prSet phldrT="[Text]" custT="1"/>
      <dgm:spPr/>
      <dgm:t>
        <a:bodyPr/>
        <a:lstStyle/>
        <a:p>
          <a:pPr>
            <a:lnSpc>
              <a:spcPct val="100000"/>
            </a:lnSpc>
          </a:pPr>
          <a:r>
            <a:rPr lang="en-US" altLang="zh-CN" sz="1600" b="1" dirty="0">
              <a:latin typeface="OpenSansWeb"/>
            </a:rPr>
            <a:t>Compliance</a:t>
          </a:r>
          <a:endParaRPr lang="zh-CN" altLang="en-US" sz="1600" b="1" dirty="0">
            <a:latin typeface="OpenSansWeb"/>
          </a:endParaRPr>
        </a:p>
      </dgm:t>
    </dgm:pt>
    <dgm:pt modelId="{FB7DE362-D374-4A15-A6FC-55DC62C1EAEE}" type="parTrans" cxnId="{6B2E675D-4E51-4FFD-85AA-A28FEAC905A7}">
      <dgm:prSet/>
      <dgm:spPr/>
      <dgm:t>
        <a:bodyPr/>
        <a:lstStyle/>
        <a:p>
          <a:pPr>
            <a:lnSpc>
              <a:spcPct val="100000"/>
            </a:lnSpc>
          </a:pPr>
          <a:endParaRPr lang="zh-CN" altLang="en-US" sz="1200">
            <a:latin typeface="OpenSansWeb"/>
          </a:endParaRPr>
        </a:p>
      </dgm:t>
    </dgm:pt>
    <dgm:pt modelId="{9F6ADB89-5376-4277-8226-EA5F0EC47E82}" type="sibTrans" cxnId="{6B2E675D-4E51-4FFD-85AA-A28FEAC905A7}">
      <dgm:prSet custT="1"/>
      <dgm:spPr/>
      <dgm:t>
        <a:bodyPr/>
        <a:lstStyle/>
        <a:p>
          <a:pPr>
            <a:lnSpc>
              <a:spcPct val="100000"/>
            </a:lnSpc>
          </a:pPr>
          <a:endParaRPr lang="zh-CN" altLang="en-US" sz="1200">
            <a:latin typeface="OpenSansWeb"/>
          </a:endParaRPr>
        </a:p>
      </dgm:t>
    </dgm:pt>
    <dgm:pt modelId="{ABE92387-73C2-4F47-8377-D8B4FCD50F99}">
      <dgm:prSet phldrT="[Text]" custT="1"/>
      <dgm:spPr/>
      <dgm:t>
        <a:bodyPr/>
        <a:lstStyle/>
        <a:p>
          <a:pPr>
            <a:lnSpc>
              <a:spcPct val="100000"/>
            </a:lnSpc>
          </a:pPr>
          <a:r>
            <a:rPr lang="en-US" altLang="zh-CN" sz="1600" b="1" dirty="0">
              <a:latin typeface="OpenSansWeb"/>
            </a:rPr>
            <a:t>Employee Relationship Management</a:t>
          </a:r>
          <a:endParaRPr lang="zh-CN" altLang="en-US" sz="1600" b="1" dirty="0">
            <a:latin typeface="OpenSansWeb"/>
          </a:endParaRPr>
        </a:p>
      </dgm:t>
    </dgm:pt>
    <dgm:pt modelId="{912DDF7F-B9F0-43E8-A411-A40C9E1F0C5A}" type="parTrans" cxnId="{480FED2C-FBAB-4EDA-B250-8A79D7E48AD2}">
      <dgm:prSet/>
      <dgm:spPr/>
      <dgm:t>
        <a:bodyPr/>
        <a:lstStyle/>
        <a:p>
          <a:pPr>
            <a:lnSpc>
              <a:spcPct val="100000"/>
            </a:lnSpc>
          </a:pPr>
          <a:endParaRPr lang="zh-CN" altLang="en-US" sz="1200">
            <a:latin typeface="OpenSansWeb"/>
          </a:endParaRPr>
        </a:p>
      </dgm:t>
    </dgm:pt>
    <dgm:pt modelId="{4A78F021-50A0-423F-A56C-F39CF7BF482A}" type="sibTrans" cxnId="{480FED2C-FBAB-4EDA-B250-8A79D7E48AD2}">
      <dgm:prSet custT="1"/>
      <dgm:spPr/>
      <dgm:t>
        <a:bodyPr/>
        <a:lstStyle/>
        <a:p>
          <a:pPr>
            <a:lnSpc>
              <a:spcPct val="100000"/>
            </a:lnSpc>
          </a:pPr>
          <a:endParaRPr lang="zh-CN" altLang="en-US" sz="1200">
            <a:latin typeface="OpenSansWeb"/>
          </a:endParaRPr>
        </a:p>
      </dgm:t>
    </dgm:pt>
    <dgm:pt modelId="{FE103A8A-C950-40FB-9861-312AE150FF8B}">
      <dgm:prSet phldrT="[Text]" custT="1"/>
      <dgm:spPr/>
      <dgm:t>
        <a:bodyPr/>
        <a:lstStyle/>
        <a:p>
          <a:pPr>
            <a:lnSpc>
              <a:spcPct val="100000"/>
            </a:lnSpc>
            <a:buSzPct val="50000"/>
            <a:buFont typeface="Wingdings" panose="05000000000000000000" pitchFamily="2" charset="2"/>
            <a:buChar char="n"/>
          </a:pPr>
          <a:r>
            <a:rPr lang="en-US" altLang="zh-CN" sz="1100" dirty="0">
              <a:latin typeface="OpenSansWeb"/>
            </a:rPr>
            <a:t>Whether the contract is signed in time or not;</a:t>
          </a:r>
          <a:endParaRPr lang="zh-CN" altLang="en-US" sz="1100" dirty="0">
            <a:latin typeface="OpenSansWeb"/>
          </a:endParaRPr>
        </a:p>
      </dgm:t>
    </dgm:pt>
    <dgm:pt modelId="{48C7A741-677A-47AC-90F8-FFC8F505F1AD}" type="parTrans" cxnId="{404A40A6-A048-4CD2-8FA9-A5FE13198560}">
      <dgm:prSet/>
      <dgm:spPr/>
      <dgm:t>
        <a:bodyPr/>
        <a:lstStyle/>
        <a:p>
          <a:pPr>
            <a:lnSpc>
              <a:spcPct val="100000"/>
            </a:lnSpc>
          </a:pPr>
          <a:endParaRPr lang="zh-CN" altLang="en-US" sz="1200">
            <a:latin typeface="OpenSansWeb"/>
          </a:endParaRPr>
        </a:p>
      </dgm:t>
    </dgm:pt>
    <dgm:pt modelId="{CD3A5419-286E-4FAF-AF6A-A058CD56107B}" type="sibTrans" cxnId="{404A40A6-A048-4CD2-8FA9-A5FE13198560}">
      <dgm:prSet/>
      <dgm:spPr/>
      <dgm:t>
        <a:bodyPr/>
        <a:lstStyle/>
        <a:p>
          <a:pPr>
            <a:lnSpc>
              <a:spcPct val="100000"/>
            </a:lnSpc>
          </a:pPr>
          <a:endParaRPr lang="zh-CN" altLang="en-US" sz="1200">
            <a:latin typeface="OpenSansWeb"/>
          </a:endParaRPr>
        </a:p>
      </dgm:t>
    </dgm:pt>
    <dgm:pt modelId="{7FF6C414-C307-4D50-A46D-E1C6BC61D49D}">
      <dgm:prSet phldrT="[Text]" custT="1"/>
      <dgm:spPr/>
      <dgm:t>
        <a:bodyPr/>
        <a:lstStyle/>
        <a:p>
          <a:pPr>
            <a:lnSpc>
              <a:spcPct val="100000"/>
            </a:lnSpc>
          </a:pPr>
          <a:r>
            <a:rPr lang="en-US" altLang="zh-CN" sz="1600" b="1" kern="1200" dirty="0">
              <a:latin typeface="OpenSansWeb"/>
            </a:rPr>
            <a:t>HR Functions</a:t>
          </a:r>
          <a:endParaRPr lang="zh-CN" altLang="en-US" sz="1600" b="1" kern="1200" dirty="0">
            <a:latin typeface="OpenSansWeb"/>
            <a:ea typeface="黑体" panose="02010609060101010101" pitchFamily="49" charset="-122"/>
            <a:cs typeface="+mn-cs"/>
          </a:endParaRPr>
        </a:p>
      </dgm:t>
    </dgm:pt>
    <dgm:pt modelId="{3578816B-F709-4A84-AD0A-235B1EAF3DDC}" type="parTrans" cxnId="{5EE900EF-1EFC-4A06-AFAF-A545DFD96603}">
      <dgm:prSet/>
      <dgm:spPr/>
      <dgm:t>
        <a:bodyPr/>
        <a:lstStyle/>
        <a:p>
          <a:pPr>
            <a:lnSpc>
              <a:spcPct val="100000"/>
            </a:lnSpc>
          </a:pPr>
          <a:endParaRPr lang="zh-CN" altLang="en-US" sz="1200">
            <a:latin typeface="OpenSansWeb"/>
          </a:endParaRPr>
        </a:p>
      </dgm:t>
    </dgm:pt>
    <dgm:pt modelId="{2F950F2F-35DD-4931-ACA6-10FAE261F74C}" type="sibTrans" cxnId="{5EE900EF-1EFC-4A06-AFAF-A545DFD96603}">
      <dgm:prSet custT="1"/>
      <dgm:spPr/>
      <dgm:t>
        <a:bodyPr/>
        <a:lstStyle/>
        <a:p>
          <a:pPr>
            <a:lnSpc>
              <a:spcPct val="100000"/>
            </a:lnSpc>
          </a:pPr>
          <a:endParaRPr lang="zh-CN" altLang="en-US" sz="1200">
            <a:latin typeface="OpenSansWeb"/>
          </a:endParaRPr>
        </a:p>
      </dgm:t>
    </dgm:pt>
    <dgm:pt modelId="{57E473D7-3869-40E9-9925-EC78742D0793}">
      <dgm:prSet phldrT="[Text]" custT="1"/>
      <dgm:spPr/>
      <dgm:t>
        <a:bodyPr/>
        <a:lstStyle/>
        <a:p>
          <a:pPr>
            <a:lnSpc>
              <a:spcPct val="100000"/>
            </a:lnSpc>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Compensation management and C&amp;B structures;</a:t>
          </a:r>
          <a:endParaRPr lang="zh-CN" altLang="en-US" sz="1100" kern="1200" dirty="0">
            <a:latin typeface="OpenSansWeb"/>
            <a:ea typeface="黑体" panose="02010609060101010101" pitchFamily="49" charset="-122"/>
            <a:cs typeface="+mn-cs"/>
          </a:endParaRPr>
        </a:p>
      </dgm:t>
    </dgm:pt>
    <dgm:pt modelId="{97849C30-AB75-43D3-8E88-31ACCFEBA2E3}" type="parTrans" cxnId="{670D5A5D-26E4-48F8-995D-8E43DA62353F}">
      <dgm:prSet/>
      <dgm:spPr/>
      <dgm:t>
        <a:bodyPr/>
        <a:lstStyle/>
        <a:p>
          <a:pPr>
            <a:lnSpc>
              <a:spcPct val="100000"/>
            </a:lnSpc>
          </a:pPr>
          <a:endParaRPr lang="zh-CN" altLang="en-US" sz="1200">
            <a:latin typeface="OpenSansWeb"/>
          </a:endParaRPr>
        </a:p>
      </dgm:t>
    </dgm:pt>
    <dgm:pt modelId="{92F4A8A5-1A2F-4221-A60E-A3941355D4D0}" type="sibTrans" cxnId="{670D5A5D-26E4-48F8-995D-8E43DA62353F}">
      <dgm:prSet/>
      <dgm:spPr/>
      <dgm:t>
        <a:bodyPr/>
        <a:lstStyle/>
        <a:p>
          <a:pPr>
            <a:lnSpc>
              <a:spcPct val="100000"/>
            </a:lnSpc>
          </a:pPr>
          <a:endParaRPr lang="zh-CN" altLang="en-US" sz="1200">
            <a:latin typeface="OpenSansWeb"/>
          </a:endParaRPr>
        </a:p>
      </dgm:t>
    </dgm:pt>
    <dgm:pt modelId="{8CB227A3-E1BF-49C9-ADD5-980A28E6E38E}">
      <dgm:prSet phldrT="[Text]" custT="1"/>
      <dgm:spPr/>
      <dgm:t>
        <a:bodyPr/>
        <a:lstStyle/>
        <a:p>
          <a:pPr>
            <a:lnSpc>
              <a:spcPct val="100000"/>
            </a:lnSpc>
            <a:buSzPct val="50000"/>
            <a:buFont typeface="Wingdings" panose="05000000000000000000" pitchFamily="2" charset="2"/>
            <a:buChar char="n"/>
          </a:pPr>
          <a:r>
            <a:rPr lang="en-US" altLang="zh-CN" sz="1100" b="0" dirty="0">
              <a:latin typeface="OpenSansWeb"/>
            </a:rPr>
            <a:t>Social welfare payment – paid or not; paid in accordance with the correct contribution base/rate or not;</a:t>
          </a:r>
          <a:endParaRPr lang="zh-CN" altLang="en-US" sz="1100" b="0" dirty="0">
            <a:latin typeface="OpenSansWeb"/>
          </a:endParaRPr>
        </a:p>
      </dgm:t>
    </dgm:pt>
    <dgm:pt modelId="{A3DD775E-961C-44B7-A676-3F04569CAD4C}" type="parTrans" cxnId="{A29A8E43-0E24-4D17-BFFC-88513E7901BA}">
      <dgm:prSet/>
      <dgm:spPr/>
      <dgm:t>
        <a:bodyPr/>
        <a:lstStyle/>
        <a:p>
          <a:pPr>
            <a:lnSpc>
              <a:spcPct val="100000"/>
            </a:lnSpc>
          </a:pPr>
          <a:endParaRPr lang="zh-CN" altLang="en-US">
            <a:latin typeface="OpenSansWeb"/>
          </a:endParaRPr>
        </a:p>
      </dgm:t>
    </dgm:pt>
    <dgm:pt modelId="{E11906E7-966B-41DE-8806-F200B05B4FA0}" type="sibTrans" cxnId="{A29A8E43-0E24-4D17-BFFC-88513E7901BA}">
      <dgm:prSet/>
      <dgm:spPr/>
      <dgm:t>
        <a:bodyPr/>
        <a:lstStyle/>
        <a:p>
          <a:pPr>
            <a:lnSpc>
              <a:spcPct val="100000"/>
            </a:lnSpc>
          </a:pPr>
          <a:endParaRPr lang="zh-CN" altLang="en-US">
            <a:latin typeface="OpenSansWeb"/>
          </a:endParaRPr>
        </a:p>
      </dgm:t>
    </dgm:pt>
    <dgm:pt modelId="{DBD03F00-8E13-4349-B047-6913BE15D0D1}">
      <dgm:prSet phldrT="[Text]" custT="1"/>
      <dgm:spPr/>
      <dgm:t>
        <a:bodyPr/>
        <a:lstStyle/>
        <a:p>
          <a:pPr>
            <a:lnSpc>
              <a:spcPct val="100000"/>
            </a:lnSpc>
          </a:pPr>
          <a:r>
            <a:rPr lang="en-US" altLang="zh-CN" sz="1600" b="1" kern="1200" dirty="0">
              <a:latin typeface="OpenSansWeb"/>
              <a:ea typeface="黑体" panose="02010609060101010101" pitchFamily="49" charset="-122"/>
              <a:cs typeface="+mn-cs"/>
            </a:rPr>
            <a:t>HR Strategy &amp; Best Practice</a:t>
          </a:r>
          <a:endParaRPr lang="zh-CN" altLang="en-US" sz="1600" b="1" kern="1200" dirty="0">
            <a:latin typeface="OpenSansWeb"/>
            <a:ea typeface="黑体" panose="02010609060101010101" pitchFamily="49" charset="-122"/>
            <a:cs typeface="+mn-cs"/>
          </a:endParaRPr>
        </a:p>
      </dgm:t>
    </dgm:pt>
    <dgm:pt modelId="{BFEB41C3-79E0-4131-A3BE-C850843307B7}" type="parTrans" cxnId="{499202F7-C258-4643-BF21-323BB58013C2}">
      <dgm:prSet/>
      <dgm:spPr/>
      <dgm:t>
        <a:bodyPr/>
        <a:lstStyle/>
        <a:p>
          <a:pPr>
            <a:lnSpc>
              <a:spcPct val="100000"/>
            </a:lnSpc>
          </a:pPr>
          <a:endParaRPr lang="zh-CN" altLang="en-US">
            <a:latin typeface="OpenSansWeb"/>
          </a:endParaRPr>
        </a:p>
      </dgm:t>
    </dgm:pt>
    <dgm:pt modelId="{CEC185DE-2C91-4917-AA04-BB67DA4BEB8D}" type="sibTrans" cxnId="{499202F7-C258-4643-BF21-323BB58013C2}">
      <dgm:prSet/>
      <dgm:spPr/>
      <dgm:t>
        <a:bodyPr/>
        <a:lstStyle/>
        <a:p>
          <a:pPr>
            <a:lnSpc>
              <a:spcPct val="100000"/>
            </a:lnSpc>
          </a:pPr>
          <a:endParaRPr lang="zh-CN" altLang="en-US">
            <a:latin typeface="OpenSansWeb"/>
          </a:endParaRPr>
        </a:p>
      </dgm:t>
    </dgm:pt>
    <dgm:pt modelId="{1D91543A-7A6E-4C44-948A-A5C395841098}">
      <dgm:prSet phldrT="[Text]" custT="1"/>
      <dgm:spPr/>
      <dgm:t>
        <a:bodyPr/>
        <a:lstStyle/>
        <a:p>
          <a:pPr>
            <a:lnSpc>
              <a:spcPct val="100000"/>
            </a:lnSpc>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Recruiting / selection / training / career development</a:t>
          </a:r>
          <a:endParaRPr lang="zh-CN" altLang="en-US" sz="1100" kern="1200" dirty="0">
            <a:latin typeface="OpenSansWeb"/>
            <a:ea typeface="黑体" panose="02010609060101010101" pitchFamily="49" charset="-122"/>
            <a:cs typeface="+mn-cs"/>
          </a:endParaRPr>
        </a:p>
      </dgm:t>
    </dgm:pt>
    <dgm:pt modelId="{85C07F5B-37C4-4B4F-8284-E478C448FE55}" type="parTrans" cxnId="{ECE83A69-F8BF-44E2-929F-689733A9288C}">
      <dgm:prSet/>
      <dgm:spPr/>
      <dgm:t>
        <a:bodyPr/>
        <a:lstStyle/>
        <a:p>
          <a:pPr>
            <a:lnSpc>
              <a:spcPct val="100000"/>
            </a:lnSpc>
          </a:pPr>
          <a:endParaRPr lang="zh-CN" altLang="en-US">
            <a:latin typeface="OpenSansWeb"/>
          </a:endParaRPr>
        </a:p>
      </dgm:t>
    </dgm:pt>
    <dgm:pt modelId="{3652847A-4EC5-4FEF-B40C-8DA4D718B935}" type="sibTrans" cxnId="{ECE83A69-F8BF-44E2-929F-689733A9288C}">
      <dgm:prSet/>
      <dgm:spPr/>
      <dgm:t>
        <a:bodyPr/>
        <a:lstStyle/>
        <a:p>
          <a:pPr>
            <a:lnSpc>
              <a:spcPct val="100000"/>
            </a:lnSpc>
          </a:pPr>
          <a:endParaRPr lang="zh-CN" altLang="en-US">
            <a:latin typeface="OpenSansWeb"/>
          </a:endParaRPr>
        </a:p>
      </dgm:t>
    </dgm:pt>
    <dgm:pt modelId="{22897776-2F49-4053-AF1E-E2D6F8AC907E}">
      <dgm:prSet phldrT="[Text]" custT="1"/>
      <dgm:spPr/>
      <dgm:t>
        <a:bodyPr/>
        <a:lstStyle/>
        <a:p>
          <a:pPr>
            <a:lnSpc>
              <a:spcPct val="100000"/>
            </a:lnSpc>
            <a:buSzPct val="50000"/>
            <a:buFont typeface="Wingdings" panose="05000000000000000000" pitchFamily="2" charset="2"/>
            <a:buChar char="n"/>
          </a:pPr>
          <a:r>
            <a:rPr lang="en-US" altLang="zh-CN" sz="1100" b="0" dirty="0">
              <a:latin typeface="OpenSansWeb"/>
            </a:rPr>
            <a:t>Salary and overtime payments;</a:t>
          </a:r>
          <a:endParaRPr lang="zh-CN" altLang="en-US" sz="1100" b="0" dirty="0">
            <a:latin typeface="OpenSansWeb"/>
          </a:endParaRPr>
        </a:p>
      </dgm:t>
    </dgm:pt>
    <dgm:pt modelId="{F2CB9BFC-8F11-4792-B1D9-DF53E74FB028}" type="parTrans" cxnId="{45E8F321-2A2E-4B0F-BAF6-80997C681068}">
      <dgm:prSet/>
      <dgm:spPr/>
      <dgm:t>
        <a:bodyPr/>
        <a:lstStyle/>
        <a:p>
          <a:pPr>
            <a:lnSpc>
              <a:spcPct val="100000"/>
            </a:lnSpc>
          </a:pPr>
          <a:endParaRPr lang="zh-CN" altLang="en-US">
            <a:latin typeface="OpenSansWeb"/>
          </a:endParaRPr>
        </a:p>
      </dgm:t>
    </dgm:pt>
    <dgm:pt modelId="{4925597B-CC56-4C71-8444-15B6654E55A9}" type="sibTrans" cxnId="{45E8F321-2A2E-4B0F-BAF6-80997C681068}">
      <dgm:prSet/>
      <dgm:spPr/>
      <dgm:t>
        <a:bodyPr/>
        <a:lstStyle/>
        <a:p>
          <a:pPr>
            <a:lnSpc>
              <a:spcPct val="100000"/>
            </a:lnSpc>
          </a:pPr>
          <a:endParaRPr lang="zh-CN" altLang="en-US">
            <a:latin typeface="OpenSansWeb"/>
          </a:endParaRPr>
        </a:p>
      </dgm:t>
    </dgm:pt>
    <dgm:pt modelId="{2C1C3828-54C6-450A-BE36-B71C40A1D9F3}">
      <dgm:prSet phldrT="[Text]" custT="1"/>
      <dgm:spPr/>
      <dgm:t>
        <a:bodyPr/>
        <a:lstStyle/>
        <a:p>
          <a:pPr>
            <a:lnSpc>
              <a:spcPct val="100000"/>
            </a:lnSpc>
            <a:buSzPct val="50000"/>
            <a:buFont typeface="Wingdings" panose="05000000000000000000" pitchFamily="2" charset="2"/>
            <a:buChar char="n"/>
          </a:pPr>
          <a:r>
            <a:rPr lang="en-US" altLang="zh-CN" sz="1100" b="0" dirty="0">
              <a:latin typeface="OpenSansWeb"/>
            </a:rPr>
            <a:t>Working hours system and overtime management;</a:t>
          </a:r>
          <a:endParaRPr lang="zh-CN" altLang="en-US" sz="1100" b="0" dirty="0">
            <a:latin typeface="OpenSansWeb"/>
          </a:endParaRPr>
        </a:p>
      </dgm:t>
    </dgm:pt>
    <dgm:pt modelId="{F949EBDB-0715-440A-ADEF-FA05797C1DB9}" type="parTrans" cxnId="{497A3728-5C37-47DE-AFBB-B5B680DE158E}">
      <dgm:prSet/>
      <dgm:spPr/>
      <dgm:t>
        <a:bodyPr/>
        <a:lstStyle/>
        <a:p>
          <a:pPr>
            <a:lnSpc>
              <a:spcPct val="100000"/>
            </a:lnSpc>
          </a:pPr>
          <a:endParaRPr lang="zh-CN" altLang="en-US">
            <a:latin typeface="OpenSansWeb"/>
          </a:endParaRPr>
        </a:p>
      </dgm:t>
    </dgm:pt>
    <dgm:pt modelId="{28A56561-6BA6-45A8-98DB-A16CBDBCECC5}" type="sibTrans" cxnId="{497A3728-5C37-47DE-AFBB-B5B680DE158E}">
      <dgm:prSet/>
      <dgm:spPr/>
      <dgm:t>
        <a:bodyPr/>
        <a:lstStyle/>
        <a:p>
          <a:pPr>
            <a:lnSpc>
              <a:spcPct val="100000"/>
            </a:lnSpc>
          </a:pPr>
          <a:endParaRPr lang="zh-CN" altLang="en-US">
            <a:latin typeface="OpenSansWeb"/>
          </a:endParaRPr>
        </a:p>
      </dgm:t>
    </dgm:pt>
    <dgm:pt modelId="{807C7960-22F2-408F-A8B6-E01FF55F8762}">
      <dgm:prSet phldrT="[Text]" custT="1"/>
      <dgm:spPr/>
      <dgm:t>
        <a:bodyPr/>
        <a:lstStyle/>
        <a:p>
          <a:pPr>
            <a:lnSpc>
              <a:spcPct val="100000"/>
            </a:lnSpc>
            <a:buSzPct val="50000"/>
            <a:buFont typeface="Wingdings" panose="05000000000000000000" pitchFamily="2" charset="2"/>
            <a:buChar char="n"/>
          </a:pPr>
          <a:r>
            <a:rPr lang="en-US" altLang="zh-CN" sz="1100" b="0" dirty="0">
              <a:latin typeface="OpenSansWeb"/>
            </a:rPr>
            <a:t>Leave and holidays;</a:t>
          </a:r>
          <a:endParaRPr lang="zh-CN" altLang="en-US" sz="1100" b="0" dirty="0">
            <a:latin typeface="OpenSansWeb"/>
          </a:endParaRPr>
        </a:p>
      </dgm:t>
    </dgm:pt>
    <dgm:pt modelId="{C9409A8B-5155-4399-A060-9E540336D22D}" type="parTrans" cxnId="{D34CE62D-1690-4E95-A1C4-A0A956838135}">
      <dgm:prSet/>
      <dgm:spPr/>
      <dgm:t>
        <a:bodyPr/>
        <a:lstStyle/>
        <a:p>
          <a:pPr>
            <a:lnSpc>
              <a:spcPct val="100000"/>
            </a:lnSpc>
          </a:pPr>
          <a:endParaRPr lang="zh-CN" altLang="en-US">
            <a:latin typeface="OpenSansWeb"/>
          </a:endParaRPr>
        </a:p>
      </dgm:t>
    </dgm:pt>
    <dgm:pt modelId="{78BD9E7B-22D2-4E76-9359-80A6886531D3}" type="sibTrans" cxnId="{D34CE62D-1690-4E95-A1C4-A0A956838135}">
      <dgm:prSet/>
      <dgm:spPr/>
      <dgm:t>
        <a:bodyPr/>
        <a:lstStyle/>
        <a:p>
          <a:pPr>
            <a:lnSpc>
              <a:spcPct val="100000"/>
            </a:lnSpc>
          </a:pPr>
          <a:endParaRPr lang="zh-CN" altLang="en-US">
            <a:latin typeface="OpenSansWeb"/>
          </a:endParaRPr>
        </a:p>
      </dgm:t>
    </dgm:pt>
    <dgm:pt modelId="{F4CE6304-A799-4291-BBFC-AB9FBD33FD81}">
      <dgm:prSet phldrT="[Text]" custT="1"/>
      <dgm:spPr/>
      <dgm:t>
        <a:bodyPr/>
        <a:lstStyle/>
        <a:p>
          <a:pPr>
            <a:lnSpc>
              <a:spcPct val="100000"/>
            </a:lnSpc>
            <a:buSzPct val="50000"/>
            <a:buFont typeface="Wingdings" panose="05000000000000000000" pitchFamily="2" charset="2"/>
            <a:buChar char="n"/>
          </a:pPr>
          <a:r>
            <a:rPr lang="en-US" altLang="zh-CN" sz="1100" dirty="0">
              <a:latin typeface="OpenSansWeb"/>
            </a:rPr>
            <a:t>Legitimacy of the contract clauses (e.g. probation period, termination, mandatory content, etc.)</a:t>
          </a:r>
          <a:endParaRPr lang="zh-CN" altLang="en-US" sz="1100" dirty="0">
            <a:latin typeface="OpenSansWeb"/>
          </a:endParaRPr>
        </a:p>
      </dgm:t>
    </dgm:pt>
    <dgm:pt modelId="{B3C1A7F0-501B-4057-863F-729666C2CB92}" type="parTrans" cxnId="{BC59094E-6F1F-4055-9ABF-61EB65B959C3}">
      <dgm:prSet/>
      <dgm:spPr/>
      <dgm:t>
        <a:bodyPr/>
        <a:lstStyle/>
        <a:p>
          <a:pPr>
            <a:lnSpc>
              <a:spcPct val="100000"/>
            </a:lnSpc>
          </a:pPr>
          <a:endParaRPr lang="zh-CN" altLang="en-US"/>
        </a:p>
      </dgm:t>
    </dgm:pt>
    <dgm:pt modelId="{D547FAC8-C44A-47F4-B437-6BA69A7817CE}" type="sibTrans" cxnId="{BC59094E-6F1F-4055-9ABF-61EB65B959C3}">
      <dgm:prSet/>
      <dgm:spPr/>
      <dgm:t>
        <a:bodyPr/>
        <a:lstStyle/>
        <a:p>
          <a:pPr>
            <a:lnSpc>
              <a:spcPct val="100000"/>
            </a:lnSpc>
          </a:pPr>
          <a:endParaRPr lang="zh-CN" altLang="en-US"/>
        </a:p>
      </dgm:t>
    </dgm:pt>
    <dgm:pt modelId="{DAA1725E-74A3-405F-80BF-F99114E7B65F}">
      <dgm:prSet phldrT="[Text]" custT="1"/>
      <dgm:spPr/>
      <dgm:t>
        <a:bodyPr/>
        <a:lstStyle/>
        <a:p>
          <a:pPr>
            <a:lnSpc>
              <a:spcPct val="100000"/>
            </a:lnSpc>
            <a:buSzPct val="50000"/>
            <a:buFont typeface="Wingdings" panose="05000000000000000000" pitchFamily="2" charset="2"/>
            <a:buChar char="n"/>
          </a:pPr>
          <a:r>
            <a:rPr lang="en-US" altLang="zh-CN" sz="1100" dirty="0">
              <a:latin typeface="OpenSansWeb"/>
            </a:rPr>
            <a:t>Job description, job standards, job responsibilities;</a:t>
          </a:r>
          <a:endParaRPr lang="zh-CN" altLang="en-US" sz="1100" dirty="0">
            <a:latin typeface="OpenSansWeb"/>
          </a:endParaRPr>
        </a:p>
      </dgm:t>
    </dgm:pt>
    <dgm:pt modelId="{512A6627-0A90-4F23-814D-4B4376866EBD}" type="parTrans" cxnId="{79447781-66B8-46D4-9282-75BFE6BF3AE7}">
      <dgm:prSet/>
      <dgm:spPr/>
      <dgm:t>
        <a:bodyPr/>
        <a:lstStyle/>
        <a:p>
          <a:pPr>
            <a:lnSpc>
              <a:spcPct val="100000"/>
            </a:lnSpc>
          </a:pPr>
          <a:endParaRPr lang="zh-CN" altLang="en-US"/>
        </a:p>
      </dgm:t>
    </dgm:pt>
    <dgm:pt modelId="{7801D23B-7425-4B3B-9C65-BCFAF525722C}" type="sibTrans" cxnId="{79447781-66B8-46D4-9282-75BFE6BF3AE7}">
      <dgm:prSet/>
      <dgm:spPr/>
      <dgm:t>
        <a:bodyPr/>
        <a:lstStyle/>
        <a:p>
          <a:pPr>
            <a:lnSpc>
              <a:spcPct val="100000"/>
            </a:lnSpc>
          </a:pPr>
          <a:endParaRPr lang="zh-CN" altLang="en-US"/>
        </a:p>
      </dgm:t>
    </dgm:pt>
    <dgm:pt modelId="{E9D3B6AE-626A-4F10-B99D-92CDE02AC958}">
      <dgm:prSet phldrT="[Text]" custT="1"/>
      <dgm:spPr/>
      <dgm:t>
        <a:bodyPr/>
        <a:lstStyle/>
        <a:p>
          <a:pPr>
            <a:lnSpc>
              <a:spcPct val="100000"/>
            </a:lnSpc>
            <a:buSzPct val="50000"/>
            <a:buFont typeface="Wingdings" panose="05000000000000000000" pitchFamily="2" charset="2"/>
            <a:buChar char="n"/>
          </a:pPr>
          <a:r>
            <a:rPr lang="en-US" altLang="zh-CN" sz="1100" dirty="0">
              <a:latin typeface="OpenSansWeb"/>
            </a:rPr>
            <a:t>Termination;</a:t>
          </a:r>
          <a:endParaRPr lang="zh-CN" altLang="en-US" sz="1100" dirty="0">
            <a:latin typeface="OpenSansWeb"/>
          </a:endParaRPr>
        </a:p>
      </dgm:t>
    </dgm:pt>
    <dgm:pt modelId="{92AF39F7-0821-43D5-8015-25E47E3F2AD4}" type="parTrans" cxnId="{59B317CB-E59B-4C7A-9CB6-68A8CEF8C141}">
      <dgm:prSet/>
      <dgm:spPr/>
      <dgm:t>
        <a:bodyPr/>
        <a:lstStyle/>
        <a:p>
          <a:pPr>
            <a:lnSpc>
              <a:spcPct val="100000"/>
            </a:lnSpc>
          </a:pPr>
          <a:endParaRPr lang="zh-CN" altLang="en-US"/>
        </a:p>
      </dgm:t>
    </dgm:pt>
    <dgm:pt modelId="{8751251D-1BD8-4D0D-B46B-C1C19D7A1282}" type="sibTrans" cxnId="{59B317CB-E59B-4C7A-9CB6-68A8CEF8C141}">
      <dgm:prSet/>
      <dgm:spPr/>
      <dgm:t>
        <a:bodyPr/>
        <a:lstStyle/>
        <a:p>
          <a:pPr>
            <a:lnSpc>
              <a:spcPct val="100000"/>
            </a:lnSpc>
          </a:pPr>
          <a:endParaRPr lang="zh-CN" altLang="en-US"/>
        </a:p>
      </dgm:t>
    </dgm:pt>
    <dgm:pt modelId="{84B40C96-E3F5-46A6-9FBC-F55D297AEE29}">
      <dgm:prSet phldrT="[Text]" custT="1"/>
      <dgm:spPr/>
      <dgm:t>
        <a:bodyPr/>
        <a:lstStyle/>
        <a:p>
          <a:pPr>
            <a:lnSpc>
              <a:spcPct val="100000"/>
            </a:lnSpc>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Payroll</a:t>
          </a:r>
          <a:endParaRPr lang="zh-CN" altLang="en-US" sz="1100" kern="1200" dirty="0">
            <a:latin typeface="OpenSansWeb"/>
            <a:ea typeface="黑体" panose="02010609060101010101" pitchFamily="49" charset="-122"/>
            <a:cs typeface="+mn-cs"/>
          </a:endParaRPr>
        </a:p>
      </dgm:t>
    </dgm:pt>
    <dgm:pt modelId="{911A3F2E-F52F-4E5F-B168-AA8BA0252506}" type="parTrans" cxnId="{81EDC65B-014C-4984-A2DF-AFE90B6AE263}">
      <dgm:prSet/>
      <dgm:spPr/>
      <dgm:t>
        <a:bodyPr/>
        <a:lstStyle/>
        <a:p>
          <a:pPr>
            <a:lnSpc>
              <a:spcPct val="100000"/>
            </a:lnSpc>
          </a:pPr>
          <a:endParaRPr lang="zh-CN" altLang="en-US"/>
        </a:p>
      </dgm:t>
    </dgm:pt>
    <dgm:pt modelId="{967059A7-81F9-4649-8C05-FB8C3D83E457}" type="sibTrans" cxnId="{81EDC65B-014C-4984-A2DF-AFE90B6AE263}">
      <dgm:prSet/>
      <dgm:spPr/>
      <dgm:t>
        <a:bodyPr/>
        <a:lstStyle/>
        <a:p>
          <a:pPr>
            <a:lnSpc>
              <a:spcPct val="100000"/>
            </a:lnSpc>
          </a:pPr>
          <a:endParaRPr lang="zh-CN" altLang="en-US"/>
        </a:p>
      </dgm:t>
    </dgm:pt>
    <dgm:pt modelId="{94766AAD-A215-4F33-BD6F-A56B9D6E3583}">
      <dgm:prSet phldrT="[Text]" custT="1"/>
      <dgm:spPr/>
      <dgm:t>
        <a:bodyPr/>
        <a:lstStyle/>
        <a:p>
          <a:pPr>
            <a:lnSpc>
              <a:spcPct val="100000"/>
            </a:lnSpc>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Performance appraisals</a:t>
          </a:r>
          <a:endParaRPr lang="zh-CN" altLang="en-US" sz="1100" kern="1200" dirty="0">
            <a:latin typeface="OpenSansWeb"/>
            <a:ea typeface="黑体" panose="02010609060101010101" pitchFamily="49" charset="-122"/>
            <a:cs typeface="+mn-cs"/>
          </a:endParaRPr>
        </a:p>
      </dgm:t>
    </dgm:pt>
    <dgm:pt modelId="{1432E3AA-10D9-4BA1-9B74-A5EE0029E96B}" type="parTrans" cxnId="{850B31AB-9723-4490-8802-E8A02D6BD87D}">
      <dgm:prSet/>
      <dgm:spPr/>
      <dgm:t>
        <a:bodyPr/>
        <a:lstStyle/>
        <a:p>
          <a:pPr>
            <a:lnSpc>
              <a:spcPct val="100000"/>
            </a:lnSpc>
          </a:pPr>
          <a:endParaRPr lang="zh-CN" altLang="en-US"/>
        </a:p>
      </dgm:t>
    </dgm:pt>
    <dgm:pt modelId="{FD04D784-196C-40ED-AB65-C9A7FD4E2B4E}" type="sibTrans" cxnId="{850B31AB-9723-4490-8802-E8A02D6BD87D}">
      <dgm:prSet/>
      <dgm:spPr/>
      <dgm:t>
        <a:bodyPr/>
        <a:lstStyle/>
        <a:p>
          <a:pPr>
            <a:lnSpc>
              <a:spcPct val="100000"/>
            </a:lnSpc>
          </a:pPr>
          <a:endParaRPr lang="zh-CN" altLang="en-US"/>
        </a:p>
      </dgm:t>
    </dgm:pt>
    <dgm:pt modelId="{F91EFAC2-F015-44A8-940E-8D50E0B5B241}">
      <dgm:prSet phldrT="[Text]" custT="1"/>
      <dgm:spPr/>
      <dgm:t>
        <a:bodyPr/>
        <a:lstStyle/>
        <a:p>
          <a:pPr>
            <a:lnSpc>
              <a:spcPct val="100000"/>
            </a:lnSpc>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HR supply and demand situation;</a:t>
          </a:r>
          <a:endParaRPr lang="zh-CN" altLang="en-US" sz="1100" kern="1200" dirty="0">
            <a:latin typeface="OpenSansWeb"/>
            <a:ea typeface="黑体" panose="02010609060101010101" pitchFamily="49" charset="-122"/>
            <a:cs typeface="+mn-cs"/>
          </a:endParaRPr>
        </a:p>
      </dgm:t>
    </dgm:pt>
    <dgm:pt modelId="{E40A743B-3652-4135-9F4F-1BF052324542}" type="parTrans" cxnId="{C92A7F6F-893C-4B4A-8EA5-9A9CEB3868B3}">
      <dgm:prSet/>
      <dgm:spPr/>
      <dgm:t>
        <a:bodyPr/>
        <a:lstStyle/>
        <a:p>
          <a:pPr>
            <a:lnSpc>
              <a:spcPct val="100000"/>
            </a:lnSpc>
          </a:pPr>
          <a:endParaRPr lang="zh-CN" altLang="en-US"/>
        </a:p>
      </dgm:t>
    </dgm:pt>
    <dgm:pt modelId="{9C411BC4-3CB5-41F6-B7A9-BDAA82AA14F8}" type="sibTrans" cxnId="{C92A7F6F-893C-4B4A-8EA5-9A9CEB3868B3}">
      <dgm:prSet/>
      <dgm:spPr/>
      <dgm:t>
        <a:bodyPr/>
        <a:lstStyle/>
        <a:p>
          <a:pPr>
            <a:lnSpc>
              <a:spcPct val="100000"/>
            </a:lnSpc>
          </a:pPr>
          <a:endParaRPr lang="zh-CN" altLang="en-US"/>
        </a:p>
      </dgm:t>
    </dgm:pt>
    <dgm:pt modelId="{3015F2B7-E481-4E42-8FE2-459923EF8B37}">
      <dgm:prSet phldrT="[Text]" custT="1"/>
      <dgm:spPr/>
      <dgm:t>
        <a:bodyPr/>
        <a:lstStyle/>
        <a:p>
          <a:pPr>
            <a:lnSpc>
              <a:spcPct val="100000"/>
            </a:lnSpc>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Appraisal of the effectiveness of the HR working process</a:t>
          </a:r>
          <a:endParaRPr lang="zh-CN" altLang="en-US" sz="1100" kern="1200" dirty="0">
            <a:latin typeface="OpenSansWeb"/>
            <a:ea typeface="黑体" panose="02010609060101010101" pitchFamily="49" charset="-122"/>
            <a:cs typeface="+mn-cs"/>
          </a:endParaRPr>
        </a:p>
      </dgm:t>
    </dgm:pt>
    <dgm:pt modelId="{8F232F32-3234-4D50-BDD1-19B80FAFD71E}" type="parTrans" cxnId="{9A502B1B-1CAF-4C23-BCDB-BD558085957F}">
      <dgm:prSet/>
      <dgm:spPr/>
      <dgm:t>
        <a:bodyPr/>
        <a:lstStyle/>
        <a:p>
          <a:pPr>
            <a:lnSpc>
              <a:spcPct val="100000"/>
            </a:lnSpc>
          </a:pPr>
          <a:endParaRPr lang="zh-CN" altLang="en-US"/>
        </a:p>
      </dgm:t>
    </dgm:pt>
    <dgm:pt modelId="{4E4F39B5-B651-4E57-8AEA-1352B73394EB}" type="sibTrans" cxnId="{9A502B1B-1CAF-4C23-BCDB-BD558085957F}">
      <dgm:prSet/>
      <dgm:spPr/>
      <dgm:t>
        <a:bodyPr/>
        <a:lstStyle/>
        <a:p>
          <a:pPr>
            <a:lnSpc>
              <a:spcPct val="100000"/>
            </a:lnSpc>
          </a:pPr>
          <a:endParaRPr lang="zh-CN" altLang="en-US"/>
        </a:p>
      </dgm:t>
    </dgm:pt>
    <dgm:pt modelId="{5C2FC46B-8A33-4847-A3C8-E165E0973C14}" type="pres">
      <dgm:prSet presAssocID="{4D3A18A1-DE0F-44AD-AEF9-9972E6F3ED7C}" presName="linear" presStyleCnt="0">
        <dgm:presLayoutVars>
          <dgm:dir/>
          <dgm:animLvl val="lvl"/>
          <dgm:resizeHandles val="exact"/>
        </dgm:presLayoutVars>
      </dgm:prSet>
      <dgm:spPr/>
    </dgm:pt>
    <dgm:pt modelId="{1B3DFB70-754B-496C-B076-E6007E339745}" type="pres">
      <dgm:prSet presAssocID="{1D8C7114-170F-4D1C-8C4A-FBBC65F98AF2}" presName="parentLin" presStyleCnt="0"/>
      <dgm:spPr/>
    </dgm:pt>
    <dgm:pt modelId="{54FFEAD2-0E72-4437-ABE0-7F7BA4D55176}" type="pres">
      <dgm:prSet presAssocID="{1D8C7114-170F-4D1C-8C4A-FBBC65F98AF2}" presName="parentLeftMargin" presStyleLbl="node1" presStyleIdx="0" presStyleCnt="4"/>
      <dgm:spPr/>
    </dgm:pt>
    <dgm:pt modelId="{2F552DA2-7928-4368-A758-B0729A457143}" type="pres">
      <dgm:prSet presAssocID="{1D8C7114-170F-4D1C-8C4A-FBBC65F98AF2}" presName="parentText" presStyleLbl="node1" presStyleIdx="0" presStyleCnt="4">
        <dgm:presLayoutVars>
          <dgm:chMax val="0"/>
          <dgm:bulletEnabled val="1"/>
        </dgm:presLayoutVars>
      </dgm:prSet>
      <dgm:spPr/>
    </dgm:pt>
    <dgm:pt modelId="{FD4DED2C-B9DF-4803-B4D7-D24DE0BD3637}" type="pres">
      <dgm:prSet presAssocID="{1D8C7114-170F-4D1C-8C4A-FBBC65F98AF2}" presName="negativeSpace" presStyleCnt="0"/>
      <dgm:spPr/>
    </dgm:pt>
    <dgm:pt modelId="{F52088C3-C649-4AAD-872B-B6EF88E637AD}" type="pres">
      <dgm:prSet presAssocID="{1D8C7114-170F-4D1C-8C4A-FBBC65F98AF2}" presName="childText" presStyleLbl="conFgAcc1" presStyleIdx="0" presStyleCnt="4">
        <dgm:presLayoutVars>
          <dgm:bulletEnabled val="1"/>
        </dgm:presLayoutVars>
      </dgm:prSet>
      <dgm:spPr/>
    </dgm:pt>
    <dgm:pt modelId="{534042EB-4B4A-4EC5-812B-6FD4C14FFEFC}" type="pres">
      <dgm:prSet presAssocID="{9F6ADB89-5376-4277-8226-EA5F0EC47E82}" presName="spaceBetweenRectangles" presStyleCnt="0"/>
      <dgm:spPr/>
    </dgm:pt>
    <dgm:pt modelId="{FDA958F6-28BE-446D-AE8A-0FC93E6490C8}" type="pres">
      <dgm:prSet presAssocID="{ABE92387-73C2-4F47-8377-D8B4FCD50F99}" presName="parentLin" presStyleCnt="0"/>
      <dgm:spPr/>
    </dgm:pt>
    <dgm:pt modelId="{B8873BAB-24EF-4F3D-A189-191A7CC713F3}" type="pres">
      <dgm:prSet presAssocID="{ABE92387-73C2-4F47-8377-D8B4FCD50F99}" presName="parentLeftMargin" presStyleLbl="node1" presStyleIdx="0" presStyleCnt="4"/>
      <dgm:spPr/>
    </dgm:pt>
    <dgm:pt modelId="{80F96829-F7AB-40FE-9E30-E65531938F04}" type="pres">
      <dgm:prSet presAssocID="{ABE92387-73C2-4F47-8377-D8B4FCD50F99}" presName="parentText" presStyleLbl="node1" presStyleIdx="1" presStyleCnt="4">
        <dgm:presLayoutVars>
          <dgm:chMax val="0"/>
          <dgm:bulletEnabled val="1"/>
        </dgm:presLayoutVars>
      </dgm:prSet>
      <dgm:spPr/>
    </dgm:pt>
    <dgm:pt modelId="{B1DEDB19-54D0-4C23-B7DF-1369F7FA6118}" type="pres">
      <dgm:prSet presAssocID="{ABE92387-73C2-4F47-8377-D8B4FCD50F99}" presName="negativeSpace" presStyleCnt="0"/>
      <dgm:spPr/>
    </dgm:pt>
    <dgm:pt modelId="{B96C7730-287F-4A7D-86EB-3D16A42BF5BD}" type="pres">
      <dgm:prSet presAssocID="{ABE92387-73C2-4F47-8377-D8B4FCD50F99}" presName="childText" presStyleLbl="conFgAcc1" presStyleIdx="1" presStyleCnt="4">
        <dgm:presLayoutVars>
          <dgm:bulletEnabled val="1"/>
        </dgm:presLayoutVars>
      </dgm:prSet>
      <dgm:spPr/>
    </dgm:pt>
    <dgm:pt modelId="{DE2C8EE9-663A-4FDD-8206-C82FEF5A66D6}" type="pres">
      <dgm:prSet presAssocID="{4A78F021-50A0-423F-A56C-F39CF7BF482A}" presName="spaceBetweenRectangles" presStyleCnt="0"/>
      <dgm:spPr/>
    </dgm:pt>
    <dgm:pt modelId="{8E4713BB-CBAA-4CE0-BEC8-3E87ADCB7FB0}" type="pres">
      <dgm:prSet presAssocID="{7FF6C414-C307-4D50-A46D-E1C6BC61D49D}" presName="parentLin" presStyleCnt="0"/>
      <dgm:spPr/>
    </dgm:pt>
    <dgm:pt modelId="{AC2C6083-8154-4CEA-A13E-A1C54ED3BC99}" type="pres">
      <dgm:prSet presAssocID="{7FF6C414-C307-4D50-A46D-E1C6BC61D49D}" presName="parentLeftMargin" presStyleLbl="node1" presStyleIdx="1" presStyleCnt="4"/>
      <dgm:spPr/>
    </dgm:pt>
    <dgm:pt modelId="{679F34B8-498E-44AB-ABFC-899E609C9139}" type="pres">
      <dgm:prSet presAssocID="{7FF6C414-C307-4D50-A46D-E1C6BC61D49D}" presName="parentText" presStyleLbl="node1" presStyleIdx="2" presStyleCnt="4">
        <dgm:presLayoutVars>
          <dgm:chMax val="0"/>
          <dgm:bulletEnabled val="1"/>
        </dgm:presLayoutVars>
      </dgm:prSet>
      <dgm:spPr/>
    </dgm:pt>
    <dgm:pt modelId="{85FA9BCC-9E26-44CA-9C59-2B3193EDD927}" type="pres">
      <dgm:prSet presAssocID="{7FF6C414-C307-4D50-A46D-E1C6BC61D49D}" presName="negativeSpace" presStyleCnt="0"/>
      <dgm:spPr/>
    </dgm:pt>
    <dgm:pt modelId="{164C38F2-E8A1-4C88-B9F6-FE6988CA6597}" type="pres">
      <dgm:prSet presAssocID="{7FF6C414-C307-4D50-A46D-E1C6BC61D49D}" presName="childText" presStyleLbl="conFgAcc1" presStyleIdx="2" presStyleCnt="4">
        <dgm:presLayoutVars>
          <dgm:bulletEnabled val="1"/>
        </dgm:presLayoutVars>
      </dgm:prSet>
      <dgm:spPr/>
    </dgm:pt>
    <dgm:pt modelId="{D2CDCF1D-8DDC-4071-9B0A-72E10B4F2FD9}" type="pres">
      <dgm:prSet presAssocID="{2F950F2F-35DD-4931-ACA6-10FAE261F74C}" presName="spaceBetweenRectangles" presStyleCnt="0"/>
      <dgm:spPr/>
    </dgm:pt>
    <dgm:pt modelId="{08D81A01-32B8-4712-B081-FA6E3D2EA414}" type="pres">
      <dgm:prSet presAssocID="{DBD03F00-8E13-4349-B047-6913BE15D0D1}" presName="parentLin" presStyleCnt="0"/>
      <dgm:spPr/>
    </dgm:pt>
    <dgm:pt modelId="{1887F61C-6E2D-4BF5-87E0-BBBD551418AB}" type="pres">
      <dgm:prSet presAssocID="{DBD03F00-8E13-4349-B047-6913BE15D0D1}" presName="parentLeftMargin" presStyleLbl="node1" presStyleIdx="2" presStyleCnt="4"/>
      <dgm:spPr/>
    </dgm:pt>
    <dgm:pt modelId="{D12EEE91-E97A-4917-8CB7-EAAB315CA4DF}" type="pres">
      <dgm:prSet presAssocID="{DBD03F00-8E13-4349-B047-6913BE15D0D1}" presName="parentText" presStyleLbl="node1" presStyleIdx="3" presStyleCnt="4">
        <dgm:presLayoutVars>
          <dgm:chMax val="0"/>
          <dgm:bulletEnabled val="1"/>
        </dgm:presLayoutVars>
      </dgm:prSet>
      <dgm:spPr/>
    </dgm:pt>
    <dgm:pt modelId="{E0E00310-628F-4459-96C3-84E69EB524B1}" type="pres">
      <dgm:prSet presAssocID="{DBD03F00-8E13-4349-B047-6913BE15D0D1}" presName="negativeSpace" presStyleCnt="0"/>
      <dgm:spPr/>
    </dgm:pt>
    <dgm:pt modelId="{4C50B690-0B28-4C03-B10C-2AF6433BE20A}" type="pres">
      <dgm:prSet presAssocID="{DBD03F00-8E13-4349-B047-6913BE15D0D1}" presName="childText" presStyleLbl="conFgAcc1" presStyleIdx="3" presStyleCnt="4">
        <dgm:presLayoutVars>
          <dgm:bulletEnabled val="1"/>
        </dgm:presLayoutVars>
      </dgm:prSet>
      <dgm:spPr/>
    </dgm:pt>
  </dgm:ptLst>
  <dgm:cxnLst>
    <dgm:cxn modelId="{0B2D9402-1767-4742-B900-1D4F43E3AA85}" type="presOf" srcId="{DBD03F00-8E13-4349-B047-6913BE15D0D1}" destId="{D12EEE91-E97A-4917-8CB7-EAAB315CA4DF}" srcOrd="1" destOrd="0" presId="urn:microsoft.com/office/officeart/2005/8/layout/list1"/>
    <dgm:cxn modelId="{F8AC9805-1618-4624-8D40-CBD35733DBFA}" type="presOf" srcId="{1D8C7114-170F-4D1C-8C4A-FBBC65F98AF2}" destId="{54FFEAD2-0E72-4437-ABE0-7F7BA4D55176}" srcOrd="0" destOrd="0" presId="urn:microsoft.com/office/officeart/2005/8/layout/list1"/>
    <dgm:cxn modelId="{9A502B1B-1CAF-4C23-BCDB-BD558085957F}" srcId="{DBD03F00-8E13-4349-B047-6913BE15D0D1}" destId="{3015F2B7-E481-4E42-8FE2-459923EF8B37}" srcOrd="2" destOrd="0" parTransId="{8F232F32-3234-4D50-BDD1-19B80FAFD71E}" sibTransId="{4E4F39B5-B651-4E57-8AEA-1352B73394EB}"/>
    <dgm:cxn modelId="{2A24D81F-8AEC-414C-B9B0-1B94F977FF76}" type="presOf" srcId="{7FF6C414-C307-4D50-A46D-E1C6BC61D49D}" destId="{679F34B8-498E-44AB-ABFC-899E609C9139}" srcOrd="1" destOrd="0" presId="urn:microsoft.com/office/officeart/2005/8/layout/list1"/>
    <dgm:cxn modelId="{45E8F321-2A2E-4B0F-BAF6-80997C681068}" srcId="{1D8C7114-170F-4D1C-8C4A-FBBC65F98AF2}" destId="{22897776-2F49-4053-AF1E-E2D6F8AC907E}" srcOrd="1" destOrd="0" parTransId="{F2CB9BFC-8F11-4792-B1D9-DF53E74FB028}" sibTransId="{4925597B-CC56-4C71-8444-15B6654E55A9}"/>
    <dgm:cxn modelId="{15947522-8348-460F-8481-B2F73318A389}" type="presOf" srcId="{FE103A8A-C950-40FB-9861-312AE150FF8B}" destId="{B96C7730-287F-4A7D-86EB-3D16A42BF5BD}" srcOrd="0" destOrd="0" presId="urn:microsoft.com/office/officeart/2005/8/layout/list1"/>
    <dgm:cxn modelId="{497A3728-5C37-47DE-AFBB-B5B680DE158E}" srcId="{1D8C7114-170F-4D1C-8C4A-FBBC65F98AF2}" destId="{2C1C3828-54C6-450A-BE36-B71C40A1D9F3}" srcOrd="2" destOrd="0" parTransId="{F949EBDB-0715-440A-ADEF-FA05797C1DB9}" sibTransId="{28A56561-6BA6-45A8-98DB-A16CBDBCECC5}"/>
    <dgm:cxn modelId="{034CCA2C-034A-4B7D-B34A-9D0FA0B2FE47}" type="presOf" srcId="{807C7960-22F2-408F-A8B6-E01FF55F8762}" destId="{F52088C3-C649-4AAD-872B-B6EF88E637AD}" srcOrd="0" destOrd="3" presId="urn:microsoft.com/office/officeart/2005/8/layout/list1"/>
    <dgm:cxn modelId="{480FED2C-FBAB-4EDA-B250-8A79D7E48AD2}" srcId="{4D3A18A1-DE0F-44AD-AEF9-9972E6F3ED7C}" destId="{ABE92387-73C2-4F47-8377-D8B4FCD50F99}" srcOrd="1" destOrd="0" parTransId="{912DDF7F-B9F0-43E8-A411-A40C9E1F0C5A}" sibTransId="{4A78F021-50A0-423F-A56C-F39CF7BF482A}"/>
    <dgm:cxn modelId="{D34CE62D-1690-4E95-A1C4-A0A956838135}" srcId="{1D8C7114-170F-4D1C-8C4A-FBBC65F98AF2}" destId="{807C7960-22F2-408F-A8B6-E01FF55F8762}" srcOrd="3" destOrd="0" parTransId="{C9409A8B-5155-4399-A060-9E540336D22D}" sibTransId="{78BD9E7B-22D2-4E76-9359-80A6886531D3}"/>
    <dgm:cxn modelId="{85C88332-E91B-436A-BCD1-C60E05556B41}" type="presOf" srcId="{3015F2B7-E481-4E42-8FE2-459923EF8B37}" destId="{4C50B690-0B28-4C03-B10C-2AF6433BE20A}" srcOrd="0" destOrd="2" presId="urn:microsoft.com/office/officeart/2005/8/layout/list1"/>
    <dgm:cxn modelId="{299E3A33-8B4B-43DC-BA05-16F8495DD354}" type="presOf" srcId="{ABE92387-73C2-4F47-8377-D8B4FCD50F99}" destId="{80F96829-F7AB-40FE-9E30-E65531938F04}" srcOrd="1" destOrd="0" presId="urn:microsoft.com/office/officeart/2005/8/layout/list1"/>
    <dgm:cxn modelId="{81EDC65B-014C-4984-A2DF-AFE90B6AE263}" srcId="{7FF6C414-C307-4D50-A46D-E1C6BC61D49D}" destId="{84B40C96-E3F5-46A6-9FBC-F55D297AEE29}" srcOrd="1" destOrd="0" parTransId="{911A3F2E-F52F-4E5F-B168-AA8BA0252506}" sibTransId="{967059A7-81F9-4649-8C05-FB8C3D83E457}"/>
    <dgm:cxn modelId="{6B2E675D-4E51-4FFD-85AA-A28FEAC905A7}" srcId="{4D3A18A1-DE0F-44AD-AEF9-9972E6F3ED7C}" destId="{1D8C7114-170F-4D1C-8C4A-FBBC65F98AF2}" srcOrd="0" destOrd="0" parTransId="{FB7DE362-D374-4A15-A6FC-55DC62C1EAEE}" sibTransId="{9F6ADB89-5376-4277-8226-EA5F0EC47E82}"/>
    <dgm:cxn modelId="{670D5A5D-26E4-48F8-995D-8E43DA62353F}" srcId="{DBD03F00-8E13-4349-B047-6913BE15D0D1}" destId="{57E473D7-3869-40E9-9925-EC78742D0793}" srcOrd="0" destOrd="0" parTransId="{97849C30-AB75-43D3-8E88-31ACCFEBA2E3}" sibTransId="{92F4A8A5-1A2F-4221-A60E-A3941355D4D0}"/>
    <dgm:cxn modelId="{8810305F-BC75-4DF7-AF9D-DC94B2C069C1}" type="presOf" srcId="{4D3A18A1-DE0F-44AD-AEF9-9972E6F3ED7C}" destId="{5C2FC46B-8A33-4847-A3C8-E165E0973C14}" srcOrd="0" destOrd="0" presId="urn:microsoft.com/office/officeart/2005/8/layout/list1"/>
    <dgm:cxn modelId="{A29A8E43-0E24-4D17-BFFC-88513E7901BA}" srcId="{1D8C7114-170F-4D1C-8C4A-FBBC65F98AF2}" destId="{8CB227A3-E1BF-49C9-ADD5-980A28E6E38E}" srcOrd="0" destOrd="0" parTransId="{A3DD775E-961C-44B7-A676-3F04569CAD4C}" sibTransId="{E11906E7-966B-41DE-8806-F200B05B4FA0}"/>
    <dgm:cxn modelId="{ECE83A69-F8BF-44E2-929F-689733A9288C}" srcId="{7FF6C414-C307-4D50-A46D-E1C6BC61D49D}" destId="{1D91543A-7A6E-4C44-948A-A5C395841098}" srcOrd="0" destOrd="0" parTransId="{85C07F5B-37C4-4B4F-8284-E478C448FE55}" sibTransId="{3652847A-4EC5-4FEF-B40C-8DA4D718B935}"/>
    <dgm:cxn modelId="{6461964D-DEE9-493A-9E5D-06206B2BAFCB}" type="presOf" srcId="{2C1C3828-54C6-450A-BE36-B71C40A1D9F3}" destId="{F52088C3-C649-4AAD-872B-B6EF88E637AD}" srcOrd="0" destOrd="2" presId="urn:microsoft.com/office/officeart/2005/8/layout/list1"/>
    <dgm:cxn modelId="{BC59094E-6F1F-4055-9ABF-61EB65B959C3}" srcId="{ABE92387-73C2-4F47-8377-D8B4FCD50F99}" destId="{F4CE6304-A799-4291-BBFC-AB9FBD33FD81}" srcOrd="1" destOrd="0" parTransId="{B3C1A7F0-501B-4057-863F-729666C2CB92}" sibTransId="{D547FAC8-C44A-47F4-B437-6BA69A7817CE}"/>
    <dgm:cxn modelId="{5F084F4E-0B7D-4B45-B6F4-E03335B88007}" type="presOf" srcId="{DAA1725E-74A3-405F-80BF-F99114E7B65F}" destId="{B96C7730-287F-4A7D-86EB-3D16A42BF5BD}" srcOrd="0" destOrd="2" presId="urn:microsoft.com/office/officeart/2005/8/layout/list1"/>
    <dgm:cxn modelId="{CC7FD64E-EF25-4AEF-9079-872E60C82F62}" type="presOf" srcId="{7FF6C414-C307-4D50-A46D-E1C6BC61D49D}" destId="{AC2C6083-8154-4CEA-A13E-A1C54ED3BC99}" srcOrd="0" destOrd="0" presId="urn:microsoft.com/office/officeart/2005/8/layout/list1"/>
    <dgm:cxn modelId="{C92A7F6F-893C-4B4A-8EA5-9A9CEB3868B3}" srcId="{DBD03F00-8E13-4349-B047-6913BE15D0D1}" destId="{F91EFAC2-F015-44A8-940E-8D50E0B5B241}" srcOrd="1" destOrd="0" parTransId="{E40A743B-3652-4135-9F4F-1BF052324542}" sibTransId="{9C411BC4-3CB5-41F6-B7A9-BDAA82AA14F8}"/>
    <dgm:cxn modelId="{FDF4C352-BB5B-4D01-8D12-08EBEE47D14D}" type="presOf" srcId="{1D91543A-7A6E-4C44-948A-A5C395841098}" destId="{164C38F2-E8A1-4C88-B9F6-FE6988CA6597}" srcOrd="0" destOrd="0" presId="urn:microsoft.com/office/officeart/2005/8/layout/list1"/>
    <dgm:cxn modelId="{88C62059-64ED-48B3-8A26-7BBE1ABAB50C}" type="presOf" srcId="{ABE92387-73C2-4F47-8377-D8B4FCD50F99}" destId="{B8873BAB-24EF-4F3D-A189-191A7CC713F3}" srcOrd="0" destOrd="0" presId="urn:microsoft.com/office/officeart/2005/8/layout/list1"/>
    <dgm:cxn modelId="{19C18479-2F7E-4A91-B1D2-478C8F34CE5B}" type="presOf" srcId="{8CB227A3-E1BF-49C9-ADD5-980A28E6E38E}" destId="{F52088C3-C649-4AAD-872B-B6EF88E637AD}" srcOrd="0" destOrd="0" presId="urn:microsoft.com/office/officeart/2005/8/layout/list1"/>
    <dgm:cxn modelId="{1983B57E-3066-4FC7-BB28-5BE16366296E}" type="presOf" srcId="{F4CE6304-A799-4291-BBFC-AB9FBD33FD81}" destId="{B96C7730-287F-4A7D-86EB-3D16A42BF5BD}" srcOrd="0" destOrd="1" presId="urn:microsoft.com/office/officeart/2005/8/layout/list1"/>
    <dgm:cxn modelId="{79447781-66B8-46D4-9282-75BFE6BF3AE7}" srcId="{ABE92387-73C2-4F47-8377-D8B4FCD50F99}" destId="{DAA1725E-74A3-405F-80BF-F99114E7B65F}" srcOrd="2" destOrd="0" parTransId="{512A6627-0A90-4F23-814D-4B4376866EBD}" sibTransId="{7801D23B-7425-4B3B-9C65-BCFAF525722C}"/>
    <dgm:cxn modelId="{1E589B8B-BC67-440B-AB07-951694776713}" type="presOf" srcId="{1D8C7114-170F-4D1C-8C4A-FBBC65F98AF2}" destId="{2F552DA2-7928-4368-A758-B0729A457143}" srcOrd="1" destOrd="0" presId="urn:microsoft.com/office/officeart/2005/8/layout/list1"/>
    <dgm:cxn modelId="{404A40A6-A048-4CD2-8FA9-A5FE13198560}" srcId="{ABE92387-73C2-4F47-8377-D8B4FCD50F99}" destId="{FE103A8A-C950-40FB-9861-312AE150FF8B}" srcOrd="0" destOrd="0" parTransId="{48C7A741-677A-47AC-90F8-FFC8F505F1AD}" sibTransId="{CD3A5419-286E-4FAF-AF6A-A058CD56107B}"/>
    <dgm:cxn modelId="{5E97D3A6-08F4-433B-BEE4-5095F15C4358}" type="presOf" srcId="{57E473D7-3869-40E9-9925-EC78742D0793}" destId="{4C50B690-0B28-4C03-B10C-2AF6433BE20A}" srcOrd="0" destOrd="0" presId="urn:microsoft.com/office/officeart/2005/8/layout/list1"/>
    <dgm:cxn modelId="{C8B062AA-2D93-4364-92DF-FF28EF5B7972}" type="presOf" srcId="{E9D3B6AE-626A-4F10-B99D-92CDE02AC958}" destId="{B96C7730-287F-4A7D-86EB-3D16A42BF5BD}" srcOrd="0" destOrd="3" presId="urn:microsoft.com/office/officeart/2005/8/layout/list1"/>
    <dgm:cxn modelId="{850B31AB-9723-4490-8802-E8A02D6BD87D}" srcId="{7FF6C414-C307-4D50-A46D-E1C6BC61D49D}" destId="{94766AAD-A215-4F33-BD6F-A56B9D6E3583}" srcOrd="2" destOrd="0" parTransId="{1432E3AA-10D9-4BA1-9B74-A5EE0029E96B}" sibTransId="{FD04D784-196C-40ED-AB65-C9A7FD4E2B4E}"/>
    <dgm:cxn modelId="{5E3E16AF-E0A1-4916-9E99-380362D4F7C5}" type="presOf" srcId="{94766AAD-A215-4F33-BD6F-A56B9D6E3583}" destId="{164C38F2-E8A1-4C88-B9F6-FE6988CA6597}" srcOrd="0" destOrd="2" presId="urn:microsoft.com/office/officeart/2005/8/layout/list1"/>
    <dgm:cxn modelId="{A80C2FB4-A7DA-4F46-801E-5B7883FD22B6}" type="presOf" srcId="{DBD03F00-8E13-4349-B047-6913BE15D0D1}" destId="{1887F61C-6E2D-4BF5-87E0-BBBD551418AB}" srcOrd="0" destOrd="0" presId="urn:microsoft.com/office/officeart/2005/8/layout/list1"/>
    <dgm:cxn modelId="{225C2BC0-B7BF-4A8C-A9F3-6E269C8E663D}" type="presOf" srcId="{F91EFAC2-F015-44A8-940E-8D50E0B5B241}" destId="{4C50B690-0B28-4C03-B10C-2AF6433BE20A}" srcOrd="0" destOrd="1" presId="urn:microsoft.com/office/officeart/2005/8/layout/list1"/>
    <dgm:cxn modelId="{AD3180C5-5EEA-4296-A643-ADF785F8BEF5}" type="presOf" srcId="{22897776-2F49-4053-AF1E-E2D6F8AC907E}" destId="{F52088C3-C649-4AAD-872B-B6EF88E637AD}" srcOrd="0" destOrd="1" presId="urn:microsoft.com/office/officeart/2005/8/layout/list1"/>
    <dgm:cxn modelId="{59B317CB-E59B-4C7A-9CB6-68A8CEF8C141}" srcId="{ABE92387-73C2-4F47-8377-D8B4FCD50F99}" destId="{E9D3B6AE-626A-4F10-B99D-92CDE02AC958}" srcOrd="3" destOrd="0" parTransId="{92AF39F7-0821-43D5-8015-25E47E3F2AD4}" sibTransId="{8751251D-1BD8-4D0D-B46B-C1C19D7A1282}"/>
    <dgm:cxn modelId="{A8C1CDDC-89F1-471D-9ECC-73AE344F5261}" type="presOf" srcId="{84B40C96-E3F5-46A6-9FBC-F55D297AEE29}" destId="{164C38F2-E8A1-4C88-B9F6-FE6988CA6597}" srcOrd="0" destOrd="1" presId="urn:microsoft.com/office/officeart/2005/8/layout/list1"/>
    <dgm:cxn modelId="{5EE900EF-1EFC-4A06-AFAF-A545DFD96603}" srcId="{4D3A18A1-DE0F-44AD-AEF9-9972E6F3ED7C}" destId="{7FF6C414-C307-4D50-A46D-E1C6BC61D49D}" srcOrd="2" destOrd="0" parTransId="{3578816B-F709-4A84-AD0A-235B1EAF3DDC}" sibTransId="{2F950F2F-35DD-4931-ACA6-10FAE261F74C}"/>
    <dgm:cxn modelId="{499202F7-C258-4643-BF21-323BB58013C2}" srcId="{4D3A18A1-DE0F-44AD-AEF9-9972E6F3ED7C}" destId="{DBD03F00-8E13-4349-B047-6913BE15D0D1}" srcOrd="3" destOrd="0" parTransId="{BFEB41C3-79E0-4131-A3BE-C850843307B7}" sibTransId="{CEC185DE-2C91-4917-AA04-BB67DA4BEB8D}"/>
    <dgm:cxn modelId="{B2B5F739-34B1-4FCD-8631-20A1B79BB130}" type="presParOf" srcId="{5C2FC46B-8A33-4847-A3C8-E165E0973C14}" destId="{1B3DFB70-754B-496C-B076-E6007E339745}" srcOrd="0" destOrd="0" presId="urn:microsoft.com/office/officeart/2005/8/layout/list1"/>
    <dgm:cxn modelId="{C4EFC04E-5E40-40EC-B890-1749AE85A484}" type="presParOf" srcId="{1B3DFB70-754B-496C-B076-E6007E339745}" destId="{54FFEAD2-0E72-4437-ABE0-7F7BA4D55176}" srcOrd="0" destOrd="0" presId="urn:microsoft.com/office/officeart/2005/8/layout/list1"/>
    <dgm:cxn modelId="{ECAD42E3-D7E7-44F1-A634-82B340C8F8EF}" type="presParOf" srcId="{1B3DFB70-754B-496C-B076-E6007E339745}" destId="{2F552DA2-7928-4368-A758-B0729A457143}" srcOrd="1" destOrd="0" presId="urn:microsoft.com/office/officeart/2005/8/layout/list1"/>
    <dgm:cxn modelId="{1FB141C4-F6A0-43E1-8B3B-94A9F27D70B5}" type="presParOf" srcId="{5C2FC46B-8A33-4847-A3C8-E165E0973C14}" destId="{FD4DED2C-B9DF-4803-B4D7-D24DE0BD3637}" srcOrd="1" destOrd="0" presId="urn:microsoft.com/office/officeart/2005/8/layout/list1"/>
    <dgm:cxn modelId="{25CBBA36-3E17-410B-A4BD-659D7B2A4120}" type="presParOf" srcId="{5C2FC46B-8A33-4847-A3C8-E165E0973C14}" destId="{F52088C3-C649-4AAD-872B-B6EF88E637AD}" srcOrd="2" destOrd="0" presId="urn:microsoft.com/office/officeart/2005/8/layout/list1"/>
    <dgm:cxn modelId="{6791BC96-BBBE-4590-BCFB-65B0EDDEEB45}" type="presParOf" srcId="{5C2FC46B-8A33-4847-A3C8-E165E0973C14}" destId="{534042EB-4B4A-4EC5-812B-6FD4C14FFEFC}" srcOrd="3" destOrd="0" presId="urn:microsoft.com/office/officeart/2005/8/layout/list1"/>
    <dgm:cxn modelId="{25F63D6C-0888-4362-8553-B3603CB3D21D}" type="presParOf" srcId="{5C2FC46B-8A33-4847-A3C8-E165E0973C14}" destId="{FDA958F6-28BE-446D-AE8A-0FC93E6490C8}" srcOrd="4" destOrd="0" presId="urn:microsoft.com/office/officeart/2005/8/layout/list1"/>
    <dgm:cxn modelId="{03292270-84D3-4781-862A-52DA5E1EBEC3}" type="presParOf" srcId="{FDA958F6-28BE-446D-AE8A-0FC93E6490C8}" destId="{B8873BAB-24EF-4F3D-A189-191A7CC713F3}" srcOrd="0" destOrd="0" presId="urn:microsoft.com/office/officeart/2005/8/layout/list1"/>
    <dgm:cxn modelId="{D7260E98-26A6-42C8-9170-DE12F17AD3B6}" type="presParOf" srcId="{FDA958F6-28BE-446D-AE8A-0FC93E6490C8}" destId="{80F96829-F7AB-40FE-9E30-E65531938F04}" srcOrd="1" destOrd="0" presId="urn:microsoft.com/office/officeart/2005/8/layout/list1"/>
    <dgm:cxn modelId="{1BD85E5A-B07E-48CA-A73E-7B0458C5A7F8}" type="presParOf" srcId="{5C2FC46B-8A33-4847-A3C8-E165E0973C14}" destId="{B1DEDB19-54D0-4C23-B7DF-1369F7FA6118}" srcOrd="5" destOrd="0" presId="urn:microsoft.com/office/officeart/2005/8/layout/list1"/>
    <dgm:cxn modelId="{55148044-D770-4D2F-9439-50DAC8E3A7E3}" type="presParOf" srcId="{5C2FC46B-8A33-4847-A3C8-E165E0973C14}" destId="{B96C7730-287F-4A7D-86EB-3D16A42BF5BD}" srcOrd="6" destOrd="0" presId="urn:microsoft.com/office/officeart/2005/8/layout/list1"/>
    <dgm:cxn modelId="{504207B9-3A2E-4121-BE22-F94264EAC78D}" type="presParOf" srcId="{5C2FC46B-8A33-4847-A3C8-E165E0973C14}" destId="{DE2C8EE9-663A-4FDD-8206-C82FEF5A66D6}" srcOrd="7" destOrd="0" presId="urn:microsoft.com/office/officeart/2005/8/layout/list1"/>
    <dgm:cxn modelId="{48BFA8F1-92F0-4855-B0C7-1F1FA718D19A}" type="presParOf" srcId="{5C2FC46B-8A33-4847-A3C8-E165E0973C14}" destId="{8E4713BB-CBAA-4CE0-BEC8-3E87ADCB7FB0}" srcOrd="8" destOrd="0" presId="urn:microsoft.com/office/officeart/2005/8/layout/list1"/>
    <dgm:cxn modelId="{6B051E04-5115-49E9-8BF7-4FE8F296F027}" type="presParOf" srcId="{8E4713BB-CBAA-4CE0-BEC8-3E87ADCB7FB0}" destId="{AC2C6083-8154-4CEA-A13E-A1C54ED3BC99}" srcOrd="0" destOrd="0" presId="urn:microsoft.com/office/officeart/2005/8/layout/list1"/>
    <dgm:cxn modelId="{10F5FB69-A0F0-4A89-AB18-EB15ED332178}" type="presParOf" srcId="{8E4713BB-CBAA-4CE0-BEC8-3E87ADCB7FB0}" destId="{679F34B8-498E-44AB-ABFC-899E609C9139}" srcOrd="1" destOrd="0" presId="urn:microsoft.com/office/officeart/2005/8/layout/list1"/>
    <dgm:cxn modelId="{C885FDCD-1481-4E01-BFDB-69EEFA174324}" type="presParOf" srcId="{5C2FC46B-8A33-4847-A3C8-E165E0973C14}" destId="{85FA9BCC-9E26-44CA-9C59-2B3193EDD927}" srcOrd="9" destOrd="0" presId="urn:microsoft.com/office/officeart/2005/8/layout/list1"/>
    <dgm:cxn modelId="{0B020A35-2FCF-422E-8735-B95C684BCCBB}" type="presParOf" srcId="{5C2FC46B-8A33-4847-A3C8-E165E0973C14}" destId="{164C38F2-E8A1-4C88-B9F6-FE6988CA6597}" srcOrd="10" destOrd="0" presId="urn:microsoft.com/office/officeart/2005/8/layout/list1"/>
    <dgm:cxn modelId="{104239BB-1BEE-4BC0-B730-F0AA3BB46BB9}" type="presParOf" srcId="{5C2FC46B-8A33-4847-A3C8-E165E0973C14}" destId="{D2CDCF1D-8DDC-4071-9B0A-72E10B4F2FD9}" srcOrd="11" destOrd="0" presId="urn:microsoft.com/office/officeart/2005/8/layout/list1"/>
    <dgm:cxn modelId="{CEC700D7-4B12-4120-B174-92E697D86E9C}" type="presParOf" srcId="{5C2FC46B-8A33-4847-A3C8-E165E0973C14}" destId="{08D81A01-32B8-4712-B081-FA6E3D2EA414}" srcOrd="12" destOrd="0" presId="urn:microsoft.com/office/officeart/2005/8/layout/list1"/>
    <dgm:cxn modelId="{76A5A799-9CBF-4E26-9C6C-870F52DFC0D6}" type="presParOf" srcId="{08D81A01-32B8-4712-B081-FA6E3D2EA414}" destId="{1887F61C-6E2D-4BF5-87E0-BBBD551418AB}" srcOrd="0" destOrd="0" presId="urn:microsoft.com/office/officeart/2005/8/layout/list1"/>
    <dgm:cxn modelId="{775F701C-12B9-4392-90EC-53E6D5A5BD4F}" type="presParOf" srcId="{08D81A01-32B8-4712-B081-FA6E3D2EA414}" destId="{D12EEE91-E97A-4917-8CB7-EAAB315CA4DF}" srcOrd="1" destOrd="0" presId="urn:microsoft.com/office/officeart/2005/8/layout/list1"/>
    <dgm:cxn modelId="{8ACD36DD-E486-4AAA-8451-D8EDB42A4A42}" type="presParOf" srcId="{5C2FC46B-8A33-4847-A3C8-E165E0973C14}" destId="{E0E00310-628F-4459-96C3-84E69EB524B1}" srcOrd="13" destOrd="0" presId="urn:microsoft.com/office/officeart/2005/8/layout/list1"/>
    <dgm:cxn modelId="{7A334A16-2AFB-4E11-BF67-059F852CB287}" type="presParOf" srcId="{5C2FC46B-8A33-4847-A3C8-E165E0973C14}" destId="{4C50B690-0B28-4C03-B10C-2AF6433BE20A}"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010369-882E-478B-A6EB-8B2096F142E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EA25926-27D1-43C9-A73B-CEFF067F0DEC}">
      <dgm:prSet custT="1"/>
      <dgm:spPr/>
      <dgm:t>
        <a:bodyPr/>
        <a:lstStyle/>
        <a:p>
          <a:r>
            <a:rPr lang="en-US" sz="1800" b="1" dirty="0">
              <a:latin typeface="OpenSansWeb"/>
            </a:rPr>
            <a:t>Stage 1: General Check</a:t>
          </a:r>
          <a:endParaRPr lang="en-US" sz="1800" dirty="0">
            <a:latin typeface="OpenSansWeb"/>
          </a:endParaRPr>
        </a:p>
      </dgm:t>
    </dgm:pt>
    <dgm:pt modelId="{B889F55A-44B2-4EA8-8F5A-E5928CCA0E90}" type="parTrans" cxnId="{7C3423BB-515F-4C9D-B951-CEF51760C4B6}">
      <dgm:prSet/>
      <dgm:spPr/>
      <dgm:t>
        <a:bodyPr/>
        <a:lstStyle/>
        <a:p>
          <a:endParaRPr lang="en-US" sz="1600">
            <a:latin typeface="OpenSansWeb"/>
          </a:endParaRPr>
        </a:p>
      </dgm:t>
    </dgm:pt>
    <dgm:pt modelId="{67C71E4B-85EB-468B-81AB-30E4EFA02129}" type="sibTrans" cxnId="{7C3423BB-515F-4C9D-B951-CEF51760C4B6}">
      <dgm:prSet/>
      <dgm:spPr/>
      <dgm:t>
        <a:bodyPr/>
        <a:lstStyle/>
        <a:p>
          <a:endParaRPr lang="en-US" sz="1600">
            <a:latin typeface="OpenSansWeb"/>
          </a:endParaRPr>
        </a:p>
      </dgm:t>
    </dgm:pt>
    <dgm:pt modelId="{CAC36FD4-A1B8-466B-9015-B5C895EF9757}">
      <dgm:prSet custT="1"/>
      <dgm:spPr/>
      <dgm:t>
        <a:bodyPr/>
        <a:lstStyle/>
        <a:p>
          <a:r>
            <a:rPr lang="en-US" sz="1400" b="0" dirty="0">
              <a:latin typeface="OpenSansWeb"/>
            </a:rPr>
            <a:t>Overall check covering the certificate, policy, contract template, HR documents, etc. </a:t>
          </a:r>
          <a:endParaRPr lang="en-US" sz="1400" dirty="0">
            <a:latin typeface="OpenSansWeb"/>
          </a:endParaRPr>
        </a:p>
      </dgm:t>
    </dgm:pt>
    <dgm:pt modelId="{FBD682D6-E5BB-4C0D-A5B5-1B1BBB01EE65}" type="parTrans" cxnId="{F4274ACC-2DC5-4FA0-9282-38910D16C701}">
      <dgm:prSet/>
      <dgm:spPr/>
      <dgm:t>
        <a:bodyPr/>
        <a:lstStyle/>
        <a:p>
          <a:endParaRPr lang="en-US" sz="1600">
            <a:latin typeface="OpenSansWeb"/>
          </a:endParaRPr>
        </a:p>
      </dgm:t>
    </dgm:pt>
    <dgm:pt modelId="{405917BE-2CE7-4E05-B37F-5312ACE8FC86}" type="sibTrans" cxnId="{F4274ACC-2DC5-4FA0-9282-38910D16C701}">
      <dgm:prSet/>
      <dgm:spPr/>
      <dgm:t>
        <a:bodyPr/>
        <a:lstStyle/>
        <a:p>
          <a:endParaRPr lang="en-US" sz="1600">
            <a:latin typeface="OpenSansWeb"/>
          </a:endParaRPr>
        </a:p>
      </dgm:t>
    </dgm:pt>
    <dgm:pt modelId="{2AD8FCA4-3886-4F0C-88A1-D7183ABCE57B}">
      <dgm:prSet custT="1"/>
      <dgm:spPr/>
      <dgm:t>
        <a:bodyPr/>
        <a:lstStyle/>
        <a:p>
          <a:r>
            <a:rPr lang="en-US" sz="1400" b="0" dirty="0">
              <a:latin typeface="OpenSansWeb"/>
            </a:rPr>
            <a:t>Questionnaire &amp; Checklist (primary)</a:t>
          </a:r>
          <a:endParaRPr lang="en-US" sz="1600" dirty="0">
            <a:latin typeface="OpenSansWeb"/>
          </a:endParaRPr>
        </a:p>
      </dgm:t>
    </dgm:pt>
    <dgm:pt modelId="{0F51D7B0-E6E3-419D-9A45-51E98F1D322F}" type="parTrans" cxnId="{4EFD571C-28CC-4104-A663-21BBBE6FC80E}">
      <dgm:prSet/>
      <dgm:spPr/>
      <dgm:t>
        <a:bodyPr/>
        <a:lstStyle/>
        <a:p>
          <a:endParaRPr lang="en-US" sz="1600">
            <a:latin typeface="OpenSansWeb"/>
          </a:endParaRPr>
        </a:p>
      </dgm:t>
    </dgm:pt>
    <dgm:pt modelId="{87E19D31-A918-459E-96EA-B01125658A87}" type="sibTrans" cxnId="{4EFD571C-28CC-4104-A663-21BBBE6FC80E}">
      <dgm:prSet/>
      <dgm:spPr/>
      <dgm:t>
        <a:bodyPr/>
        <a:lstStyle/>
        <a:p>
          <a:endParaRPr lang="en-US" sz="1600">
            <a:latin typeface="OpenSansWeb"/>
          </a:endParaRPr>
        </a:p>
      </dgm:t>
    </dgm:pt>
    <dgm:pt modelId="{8B6C88D9-7A06-4B62-BEEC-127754C64629}">
      <dgm:prSet custT="1"/>
      <dgm:spPr/>
      <dgm:t>
        <a:bodyPr/>
        <a:lstStyle/>
        <a:p>
          <a:r>
            <a:rPr lang="en-US" sz="1800" b="1" dirty="0">
              <a:latin typeface="OpenSansWeb"/>
            </a:rPr>
            <a:t>Stage 2: One-by-One Check</a:t>
          </a:r>
          <a:endParaRPr lang="en-US" sz="1800" dirty="0">
            <a:latin typeface="OpenSansWeb"/>
          </a:endParaRPr>
        </a:p>
      </dgm:t>
    </dgm:pt>
    <dgm:pt modelId="{739E6B8A-243E-46E8-993E-66341137EBD9}" type="parTrans" cxnId="{F21FF048-6675-4F59-AFB9-CE8F8FD227BB}">
      <dgm:prSet/>
      <dgm:spPr/>
      <dgm:t>
        <a:bodyPr/>
        <a:lstStyle/>
        <a:p>
          <a:endParaRPr lang="en-US" sz="1600">
            <a:latin typeface="OpenSansWeb"/>
          </a:endParaRPr>
        </a:p>
      </dgm:t>
    </dgm:pt>
    <dgm:pt modelId="{3A9C516F-0261-438F-912A-B271DE265F54}" type="sibTrans" cxnId="{F21FF048-6675-4F59-AFB9-CE8F8FD227BB}">
      <dgm:prSet/>
      <dgm:spPr/>
      <dgm:t>
        <a:bodyPr/>
        <a:lstStyle/>
        <a:p>
          <a:endParaRPr lang="en-US" sz="1600">
            <a:latin typeface="OpenSansWeb"/>
          </a:endParaRPr>
        </a:p>
      </dgm:t>
    </dgm:pt>
    <dgm:pt modelId="{7D162287-06BF-435A-8C2B-6A552483939F}">
      <dgm:prSet custT="1"/>
      <dgm:spPr/>
      <dgm:t>
        <a:bodyPr/>
        <a:lstStyle/>
        <a:p>
          <a:r>
            <a:rPr lang="en-US" sz="1400" b="0" dirty="0">
              <a:latin typeface="OpenSansWeb"/>
            </a:rPr>
            <a:t>In depth check of original documents, including labor contract, </a:t>
          </a:r>
          <a:r>
            <a:rPr lang="en-US" altLang="zh-CN" sz="1400" b="0" dirty="0">
              <a:latin typeface="OpenSansWeb"/>
            </a:rPr>
            <a:t>salary</a:t>
          </a:r>
          <a:r>
            <a:rPr lang="en-US" sz="1400" b="0" dirty="0">
              <a:latin typeface="OpenSansWeb"/>
            </a:rPr>
            <a:t> receipt, P-file, </a:t>
          </a:r>
          <a:r>
            <a:rPr lang="en-US" sz="1400" b="0" dirty="0" err="1">
              <a:latin typeface="OpenSansWeb"/>
            </a:rPr>
            <a:t>etc</a:t>
          </a:r>
          <a:endParaRPr lang="en-US" sz="1400" dirty="0">
            <a:latin typeface="OpenSansWeb"/>
          </a:endParaRPr>
        </a:p>
      </dgm:t>
    </dgm:pt>
    <dgm:pt modelId="{A03EAE85-E34F-43BE-813B-44A6C3DB4181}" type="parTrans" cxnId="{DBD738DE-B263-4B82-ACE3-D8BBCE9B7881}">
      <dgm:prSet/>
      <dgm:spPr/>
      <dgm:t>
        <a:bodyPr/>
        <a:lstStyle/>
        <a:p>
          <a:endParaRPr lang="en-US" sz="1600">
            <a:latin typeface="OpenSansWeb"/>
          </a:endParaRPr>
        </a:p>
      </dgm:t>
    </dgm:pt>
    <dgm:pt modelId="{7B2679A2-617D-4C01-A213-4C9A5E8E2E46}" type="sibTrans" cxnId="{DBD738DE-B263-4B82-ACE3-D8BBCE9B7881}">
      <dgm:prSet/>
      <dgm:spPr/>
      <dgm:t>
        <a:bodyPr/>
        <a:lstStyle/>
        <a:p>
          <a:endParaRPr lang="en-US" sz="1600">
            <a:latin typeface="OpenSansWeb"/>
          </a:endParaRPr>
        </a:p>
      </dgm:t>
    </dgm:pt>
    <dgm:pt modelId="{42061766-7031-47A6-AC06-0BAE69F8586B}">
      <dgm:prSet custT="1"/>
      <dgm:spPr/>
      <dgm:t>
        <a:bodyPr/>
        <a:lstStyle/>
        <a:p>
          <a:r>
            <a:rPr lang="en-US" sz="1400" b="0" dirty="0">
              <a:latin typeface="OpenSansWeb"/>
            </a:rPr>
            <a:t>Random Checking</a:t>
          </a:r>
          <a:endParaRPr lang="en-US" sz="1400" dirty="0">
            <a:latin typeface="OpenSansWeb"/>
          </a:endParaRPr>
        </a:p>
      </dgm:t>
    </dgm:pt>
    <dgm:pt modelId="{386E4829-6B9E-4F62-9452-C6AA28E3D3D5}" type="parTrans" cxnId="{3A4F3FFB-C8AB-477A-8A67-2FD1CB9F2B69}">
      <dgm:prSet/>
      <dgm:spPr/>
      <dgm:t>
        <a:bodyPr/>
        <a:lstStyle/>
        <a:p>
          <a:endParaRPr lang="en-US" sz="1600">
            <a:latin typeface="OpenSansWeb"/>
          </a:endParaRPr>
        </a:p>
      </dgm:t>
    </dgm:pt>
    <dgm:pt modelId="{7579C06D-2C2C-4BAD-8B4D-588C9DBAD951}" type="sibTrans" cxnId="{3A4F3FFB-C8AB-477A-8A67-2FD1CB9F2B69}">
      <dgm:prSet/>
      <dgm:spPr/>
      <dgm:t>
        <a:bodyPr/>
        <a:lstStyle/>
        <a:p>
          <a:endParaRPr lang="en-US" sz="1600">
            <a:latin typeface="OpenSansWeb"/>
          </a:endParaRPr>
        </a:p>
      </dgm:t>
    </dgm:pt>
    <dgm:pt modelId="{C76DC936-17F6-4B35-BF5C-47325FF1698E}">
      <dgm:prSet custT="1"/>
      <dgm:spPr/>
      <dgm:t>
        <a:bodyPr/>
        <a:lstStyle/>
        <a:p>
          <a:r>
            <a:rPr lang="en-US" sz="1400" b="0" dirty="0">
              <a:latin typeface="OpenSansWeb"/>
            </a:rPr>
            <a:t>On-site check/interview if needed</a:t>
          </a:r>
          <a:endParaRPr lang="en-US" sz="1400" dirty="0">
            <a:latin typeface="OpenSansWeb"/>
          </a:endParaRPr>
        </a:p>
      </dgm:t>
    </dgm:pt>
    <dgm:pt modelId="{F441C37D-709B-4DEF-8714-F40178517C37}" type="parTrans" cxnId="{31A30D3D-886D-458B-872A-272F56F28BD4}">
      <dgm:prSet/>
      <dgm:spPr/>
      <dgm:t>
        <a:bodyPr/>
        <a:lstStyle/>
        <a:p>
          <a:endParaRPr lang="en-US" sz="1600">
            <a:latin typeface="OpenSansWeb"/>
          </a:endParaRPr>
        </a:p>
      </dgm:t>
    </dgm:pt>
    <dgm:pt modelId="{03B80C11-F887-4F47-ADE7-BA4BE3A99825}" type="sibTrans" cxnId="{31A30D3D-886D-458B-872A-272F56F28BD4}">
      <dgm:prSet/>
      <dgm:spPr/>
      <dgm:t>
        <a:bodyPr/>
        <a:lstStyle/>
        <a:p>
          <a:endParaRPr lang="en-US" sz="1600">
            <a:latin typeface="OpenSansWeb"/>
          </a:endParaRPr>
        </a:p>
      </dgm:t>
    </dgm:pt>
    <dgm:pt modelId="{70C5FEE2-D7C2-4DFF-8888-B8053E846FC1}">
      <dgm:prSet custT="1"/>
      <dgm:spPr/>
      <dgm:t>
        <a:bodyPr/>
        <a:lstStyle/>
        <a:p>
          <a:r>
            <a:rPr lang="en-US" sz="1800" b="1">
              <a:latin typeface="OpenSansWeb"/>
            </a:rPr>
            <a:t>Stage 3: Historical Check</a:t>
          </a:r>
          <a:endParaRPr lang="en-US" sz="1800" dirty="0">
            <a:latin typeface="OpenSansWeb"/>
          </a:endParaRPr>
        </a:p>
      </dgm:t>
    </dgm:pt>
    <dgm:pt modelId="{98167799-5549-4FE1-830E-B88511BF079C}" type="parTrans" cxnId="{1C57CC30-E7A5-40DB-BDE6-A43E13106BDD}">
      <dgm:prSet/>
      <dgm:spPr/>
      <dgm:t>
        <a:bodyPr/>
        <a:lstStyle/>
        <a:p>
          <a:endParaRPr lang="en-US" sz="1600">
            <a:latin typeface="OpenSansWeb"/>
          </a:endParaRPr>
        </a:p>
      </dgm:t>
    </dgm:pt>
    <dgm:pt modelId="{83C56009-79C3-47DC-832A-E437AE1747A5}" type="sibTrans" cxnId="{1C57CC30-E7A5-40DB-BDE6-A43E13106BDD}">
      <dgm:prSet/>
      <dgm:spPr/>
      <dgm:t>
        <a:bodyPr/>
        <a:lstStyle/>
        <a:p>
          <a:endParaRPr lang="en-US" sz="1600">
            <a:latin typeface="OpenSansWeb"/>
          </a:endParaRPr>
        </a:p>
      </dgm:t>
    </dgm:pt>
    <dgm:pt modelId="{36A064DE-B191-4553-A0A8-7D70C9585882}">
      <dgm:prSet custT="1"/>
      <dgm:spPr/>
      <dgm:t>
        <a:bodyPr/>
        <a:lstStyle/>
        <a:p>
          <a:r>
            <a:rPr lang="en-US" sz="1400" b="0" dirty="0">
              <a:latin typeface="OpenSansWeb"/>
            </a:rPr>
            <a:t>Termination Compliance</a:t>
          </a:r>
          <a:endParaRPr lang="en-US" sz="1400" dirty="0">
            <a:latin typeface="OpenSansWeb"/>
          </a:endParaRPr>
        </a:p>
      </dgm:t>
    </dgm:pt>
    <dgm:pt modelId="{964C6470-C36B-43C5-8B20-8497C39069A1}" type="parTrans" cxnId="{57AB30A7-FF81-455A-A983-95DB2F159C22}">
      <dgm:prSet/>
      <dgm:spPr/>
      <dgm:t>
        <a:bodyPr/>
        <a:lstStyle/>
        <a:p>
          <a:endParaRPr lang="en-US" sz="1600">
            <a:latin typeface="OpenSansWeb"/>
          </a:endParaRPr>
        </a:p>
      </dgm:t>
    </dgm:pt>
    <dgm:pt modelId="{A57E4DB1-FCDA-41B3-808E-BBB0ACC17741}" type="sibTrans" cxnId="{57AB30A7-FF81-455A-A983-95DB2F159C22}">
      <dgm:prSet/>
      <dgm:spPr/>
      <dgm:t>
        <a:bodyPr/>
        <a:lstStyle/>
        <a:p>
          <a:endParaRPr lang="en-US" sz="1600">
            <a:latin typeface="OpenSansWeb"/>
          </a:endParaRPr>
        </a:p>
      </dgm:t>
    </dgm:pt>
    <dgm:pt modelId="{2863DCE3-84C0-48CA-9159-550966F87FDD}">
      <dgm:prSet custT="1"/>
      <dgm:spPr/>
      <dgm:t>
        <a:bodyPr/>
        <a:lstStyle/>
        <a:p>
          <a:r>
            <a:rPr lang="en-US" sz="1400" b="0" dirty="0">
              <a:latin typeface="OpenSansWeb"/>
            </a:rPr>
            <a:t>Pa</a:t>
          </a:r>
          <a:r>
            <a:rPr lang="en-US" altLang="zh-CN" sz="1400" b="0" dirty="0">
              <a:latin typeface="OpenSansWeb"/>
            </a:rPr>
            <a:t>yr</a:t>
          </a:r>
          <a:r>
            <a:rPr lang="en-US" sz="1400" b="0" dirty="0">
              <a:latin typeface="OpenSansWeb"/>
            </a:rPr>
            <a:t>oll Compliance</a:t>
          </a:r>
          <a:endParaRPr lang="en-US" sz="1400" dirty="0">
            <a:latin typeface="OpenSansWeb"/>
          </a:endParaRPr>
        </a:p>
      </dgm:t>
    </dgm:pt>
    <dgm:pt modelId="{973173EA-7106-48E1-B852-4ACE15EF414C}" type="parTrans" cxnId="{0328ADB0-0B9B-4F83-8AB0-FF6C6013021A}">
      <dgm:prSet/>
      <dgm:spPr/>
      <dgm:t>
        <a:bodyPr/>
        <a:lstStyle/>
        <a:p>
          <a:endParaRPr lang="en-US" sz="1600">
            <a:latin typeface="OpenSansWeb"/>
          </a:endParaRPr>
        </a:p>
      </dgm:t>
    </dgm:pt>
    <dgm:pt modelId="{AC2756C0-8051-4942-AD53-4DD083694B57}" type="sibTrans" cxnId="{0328ADB0-0B9B-4F83-8AB0-FF6C6013021A}">
      <dgm:prSet/>
      <dgm:spPr/>
      <dgm:t>
        <a:bodyPr/>
        <a:lstStyle/>
        <a:p>
          <a:endParaRPr lang="en-US" sz="1600">
            <a:latin typeface="OpenSansWeb"/>
          </a:endParaRPr>
        </a:p>
      </dgm:t>
    </dgm:pt>
    <dgm:pt modelId="{CBF158B9-4773-49F9-AEE2-C52CA0F2927D}" type="pres">
      <dgm:prSet presAssocID="{5B010369-882E-478B-A6EB-8B2096F142E6}" presName="linear" presStyleCnt="0">
        <dgm:presLayoutVars>
          <dgm:dir/>
          <dgm:animLvl val="lvl"/>
          <dgm:resizeHandles val="exact"/>
        </dgm:presLayoutVars>
      </dgm:prSet>
      <dgm:spPr/>
    </dgm:pt>
    <dgm:pt modelId="{D26779D8-4869-40F4-877C-4835A1C2762E}" type="pres">
      <dgm:prSet presAssocID="{9EA25926-27D1-43C9-A73B-CEFF067F0DEC}" presName="parentLin" presStyleCnt="0"/>
      <dgm:spPr/>
    </dgm:pt>
    <dgm:pt modelId="{700B070B-8B74-4A2C-8FF0-444D56A0469B}" type="pres">
      <dgm:prSet presAssocID="{9EA25926-27D1-43C9-A73B-CEFF067F0DEC}" presName="parentLeftMargin" presStyleLbl="node1" presStyleIdx="0" presStyleCnt="3"/>
      <dgm:spPr/>
    </dgm:pt>
    <dgm:pt modelId="{6EFAFAD1-9E03-4246-8B58-D8E22CFD3202}" type="pres">
      <dgm:prSet presAssocID="{9EA25926-27D1-43C9-A73B-CEFF067F0DEC}" presName="parentText" presStyleLbl="node1" presStyleIdx="0" presStyleCnt="3">
        <dgm:presLayoutVars>
          <dgm:chMax val="0"/>
          <dgm:bulletEnabled val="1"/>
        </dgm:presLayoutVars>
      </dgm:prSet>
      <dgm:spPr/>
    </dgm:pt>
    <dgm:pt modelId="{E3AA4AF2-4203-4EF5-9A98-B406E050666A}" type="pres">
      <dgm:prSet presAssocID="{9EA25926-27D1-43C9-A73B-CEFF067F0DEC}" presName="negativeSpace" presStyleCnt="0"/>
      <dgm:spPr/>
    </dgm:pt>
    <dgm:pt modelId="{5E22BE7B-95FA-45DE-939F-784E3FDC84CE}" type="pres">
      <dgm:prSet presAssocID="{9EA25926-27D1-43C9-A73B-CEFF067F0DEC}" presName="childText" presStyleLbl="conFgAcc1" presStyleIdx="0" presStyleCnt="3">
        <dgm:presLayoutVars>
          <dgm:bulletEnabled val="1"/>
        </dgm:presLayoutVars>
      </dgm:prSet>
      <dgm:spPr/>
    </dgm:pt>
    <dgm:pt modelId="{DFB752E8-28A1-408A-9A46-065544730216}" type="pres">
      <dgm:prSet presAssocID="{67C71E4B-85EB-468B-81AB-30E4EFA02129}" presName="spaceBetweenRectangles" presStyleCnt="0"/>
      <dgm:spPr/>
    </dgm:pt>
    <dgm:pt modelId="{E3D7CBA5-040B-4AF0-9822-8F821DCB4E8A}" type="pres">
      <dgm:prSet presAssocID="{8B6C88D9-7A06-4B62-BEEC-127754C64629}" presName="parentLin" presStyleCnt="0"/>
      <dgm:spPr/>
    </dgm:pt>
    <dgm:pt modelId="{036CD03C-EA60-4CB8-AC29-18F3CA965DB2}" type="pres">
      <dgm:prSet presAssocID="{8B6C88D9-7A06-4B62-BEEC-127754C64629}" presName="parentLeftMargin" presStyleLbl="node1" presStyleIdx="0" presStyleCnt="3"/>
      <dgm:spPr/>
    </dgm:pt>
    <dgm:pt modelId="{B5E67207-81E7-48B0-B8EE-640D170238B4}" type="pres">
      <dgm:prSet presAssocID="{8B6C88D9-7A06-4B62-BEEC-127754C64629}" presName="parentText" presStyleLbl="node1" presStyleIdx="1" presStyleCnt="3">
        <dgm:presLayoutVars>
          <dgm:chMax val="0"/>
          <dgm:bulletEnabled val="1"/>
        </dgm:presLayoutVars>
      </dgm:prSet>
      <dgm:spPr/>
    </dgm:pt>
    <dgm:pt modelId="{54A64A11-D5CB-43DE-BA4E-28FB1062F7CD}" type="pres">
      <dgm:prSet presAssocID="{8B6C88D9-7A06-4B62-BEEC-127754C64629}" presName="negativeSpace" presStyleCnt="0"/>
      <dgm:spPr/>
    </dgm:pt>
    <dgm:pt modelId="{0E5CA499-30BD-4379-B2E0-11D657FD8A95}" type="pres">
      <dgm:prSet presAssocID="{8B6C88D9-7A06-4B62-BEEC-127754C64629}" presName="childText" presStyleLbl="conFgAcc1" presStyleIdx="1" presStyleCnt="3">
        <dgm:presLayoutVars>
          <dgm:bulletEnabled val="1"/>
        </dgm:presLayoutVars>
      </dgm:prSet>
      <dgm:spPr/>
    </dgm:pt>
    <dgm:pt modelId="{D29341A7-F420-47A4-B273-860709B2921A}" type="pres">
      <dgm:prSet presAssocID="{3A9C516F-0261-438F-912A-B271DE265F54}" presName="spaceBetweenRectangles" presStyleCnt="0"/>
      <dgm:spPr/>
    </dgm:pt>
    <dgm:pt modelId="{24B4369D-EBD2-47AE-AE48-2D49E6154D62}" type="pres">
      <dgm:prSet presAssocID="{70C5FEE2-D7C2-4DFF-8888-B8053E846FC1}" presName="parentLin" presStyleCnt="0"/>
      <dgm:spPr/>
    </dgm:pt>
    <dgm:pt modelId="{5B792C09-6D9A-483C-8EB1-BD630351908E}" type="pres">
      <dgm:prSet presAssocID="{70C5FEE2-D7C2-4DFF-8888-B8053E846FC1}" presName="parentLeftMargin" presStyleLbl="node1" presStyleIdx="1" presStyleCnt="3"/>
      <dgm:spPr/>
    </dgm:pt>
    <dgm:pt modelId="{7BC8C752-0046-4746-9606-507E38B9F63A}" type="pres">
      <dgm:prSet presAssocID="{70C5FEE2-D7C2-4DFF-8888-B8053E846FC1}" presName="parentText" presStyleLbl="node1" presStyleIdx="2" presStyleCnt="3">
        <dgm:presLayoutVars>
          <dgm:chMax val="0"/>
          <dgm:bulletEnabled val="1"/>
        </dgm:presLayoutVars>
      </dgm:prSet>
      <dgm:spPr/>
    </dgm:pt>
    <dgm:pt modelId="{1F108993-D86F-4418-B380-C6EC9AC23807}" type="pres">
      <dgm:prSet presAssocID="{70C5FEE2-D7C2-4DFF-8888-B8053E846FC1}" presName="negativeSpace" presStyleCnt="0"/>
      <dgm:spPr/>
    </dgm:pt>
    <dgm:pt modelId="{FF2EE5CF-21A4-48A4-AA7D-9CAE7D2B921D}" type="pres">
      <dgm:prSet presAssocID="{70C5FEE2-D7C2-4DFF-8888-B8053E846FC1}" presName="childText" presStyleLbl="conFgAcc1" presStyleIdx="2" presStyleCnt="3">
        <dgm:presLayoutVars>
          <dgm:bulletEnabled val="1"/>
        </dgm:presLayoutVars>
      </dgm:prSet>
      <dgm:spPr/>
    </dgm:pt>
  </dgm:ptLst>
  <dgm:cxnLst>
    <dgm:cxn modelId="{4EFD571C-28CC-4104-A663-21BBBE6FC80E}" srcId="{9EA25926-27D1-43C9-A73B-CEFF067F0DEC}" destId="{2AD8FCA4-3886-4F0C-88A1-D7183ABCE57B}" srcOrd="1" destOrd="0" parTransId="{0F51D7B0-E6E3-419D-9A45-51E98F1D322F}" sibTransId="{87E19D31-A918-459E-96EA-B01125658A87}"/>
    <dgm:cxn modelId="{191F6F26-D230-4EB7-8A7A-2391B8BF3D7D}" type="presOf" srcId="{C76DC936-17F6-4B35-BF5C-47325FF1698E}" destId="{0E5CA499-30BD-4379-B2E0-11D657FD8A95}" srcOrd="0" destOrd="2" presId="urn:microsoft.com/office/officeart/2005/8/layout/list1"/>
    <dgm:cxn modelId="{B3B45A2D-4BC6-47B2-9C03-68A56796C5EB}" type="presOf" srcId="{70C5FEE2-D7C2-4DFF-8888-B8053E846FC1}" destId="{5B792C09-6D9A-483C-8EB1-BD630351908E}" srcOrd="0" destOrd="0" presId="urn:microsoft.com/office/officeart/2005/8/layout/list1"/>
    <dgm:cxn modelId="{5F54D32D-1515-4A6A-A44C-421EDDF94472}" type="presOf" srcId="{5B010369-882E-478B-A6EB-8B2096F142E6}" destId="{CBF158B9-4773-49F9-AEE2-C52CA0F2927D}" srcOrd="0" destOrd="0" presId="urn:microsoft.com/office/officeart/2005/8/layout/list1"/>
    <dgm:cxn modelId="{1C57CC30-E7A5-40DB-BDE6-A43E13106BDD}" srcId="{5B010369-882E-478B-A6EB-8B2096F142E6}" destId="{70C5FEE2-D7C2-4DFF-8888-B8053E846FC1}" srcOrd="2" destOrd="0" parTransId="{98167799-5549-4FE1-830E-B88511BF079C}" sibTransId="{83C56009-79C3-47DC-832A-E437AE1747A5}"/>
    <dgm:cxn modelId="{6768E931-B6AF-4627-926B-0BCCACCE4B6D}" type="presOf" srcId="{2863DCE3-84C0-48CA-9159-550966F87FDD}" destId="{FF2EE5CF-21A4-48A4-AA7D-9CAE7D2B921D}" srcOrd="0" destOrd="1" presId="urn:microsoft.com/office/officeart/2005/8/layout/list1"/>
    <dgm:cxn modelId="{31A30D3D-886D-458B-872A-272F56F28BD4}" srcId="{8B6C88D9-7A06-4B62-BEEC-127754C64629}" destId="{C76DC936-17F6-4B35-BF5C-47325FF1698E}" srcOrd="2" destOrd="0" parTransId="{F441C37D-709B-4DEF-8714-F40178517C37}" sibTransId="{03B80C11-F887-4F47-ADE7-BA4BE3A99825}"/>
    <dgm:cxn modelId="{F21FF048-6675-4F59-AFB9-CE8F8FD227BB}" srcId="{5B010369-882E-478B-A6EB-8B2096F142E6}" destId="{8B6C88D9-7A06-4B62-BEEC-127754C64629}" srcOrd="1" destOrd="0" parTransId="{739E6B8A-243E-46E8-993E-66341137EBD9}" sibTransId="{3A9C516F-0261-438F-912A-B271DE265F54}"/>
    <dgm:cxn modelId="{2E4C5370-6059-4AA2-B3B5-D3DD356742F2}" type="presOf" srcId="{70C5FEE2-D7C2-4DFF-8888-B8053E846FC1}" destId="{7BC8C752-0046-4746-9606-507E38B9F63A}" srcOrd="1" destOrd="0" presId="urn:microsoft.com/office/officeart/2005/8/layout/list1"/>
    <dgm:cxn modelId="{4B595C77-838A-428F-A2D3-886E4B581E45}" type="presOf" srcId="{42061766-7031-47A6-AC06-0BAE69F8586B}" destId="{0E5CA499-30BD-4379-B2E0-11D657FD8A95}" srcOrd="0" destOrd="1" presId="urn:microsoft.com/office/officeart/2005/8/layout/list1"/>
    <dgm:cxn modelId="{77F6C485-33BF-4905-B7AD-E14181460DF2}" type="presOf" srcId="{8B6C88D9-7A06-4B62-BEEC-127754C64629}" destId="{B5E67207-81E7-48B0-B8EE-640D170238B4}" srcOrd="1" destOrd="0" presId="urn:microsoft.com/office/officeart/2005/8/layout/list1"/>
    <dgm:cxn modelId="{B5DE6D8D-0C2A-4645-88C1-2457FD1CE1D7}" type="presOf" srcId="{36A064DE-B191-4553-A0A8-7D70C9585882}" destId="{FF2EE5CF-21A4-48A4-AA7D-9CAE7D2B921D}" srcOrd="0" destOrd="0" presId="urn:microsoft.com/office/officeart/2005/8/layout/list1"/>
    <dgm:cxn modelId="{57AB30A7-FF81-455A-A983-95DB2F159C22}" srcId="{70C5FEE2-D7C2-4DFF-8888-B8053E846FC1}" destId="{36A064DE-B191-4553-A0A8-7D70C9585882}" srcOrd="0" destOrd="0" parTransId="{964C6470-C36B-43C5-8B20-8497C39069A1}" sibTransId="{A57E4DB1-FCDA-41B3-808E-BBB0ACC17741}"/>
    <dgm:cxn modelId="{7E1155AF-146C-4D4A-BCCD-013883D93933}" type="presOf" srcId="{2AD8FCA4-3886-4F0C-88A1-D7183ABCE57B}" destId="{5E22BE7B-95FA-45DE-939F-784E3FDC84CE}" srcOrd="0" destOrd="1" presId="urn:microsoft.com/office/officeart/2005/8/layout/list1"/>
    <dgm:cxn modelId="{0328ADB0-0B9B-4F83-8AB0-FF6C6013021A}" srcId="{70C5FEE2-D7C2-4DFF-8888-B8053E846FC1}" destId="{2863DCE3-84C0-48CA-9159-550966F87FDD}" srcOrd="1" destOrd="0" parTransId="{973173EA-7106-48E1-B852-4ACE15EF414C}" sibTransId="{AC2756C0-8051-4942-AD53-4DD083694B57}"/>
    <dgm:cxn modelId="{001946B7-24A4-47E4-A106-E54E414D8BF5}" type="presOf" srcId="{7D162287-06BF-435A-8C2B-6A552483939F}" destId="{0E5CA499-30BD-4379-B2E0-11D657FD8A95}" srcOrd="0" destOrd="0" presId="urn:microsoft.com/office/officeart/2005/8/layout/list1"/>
    <dgm:cxn modelId="{7C3423BB-515F-4C9D-B951-CEF51760C4B6}" srcId="{5B010369-882E-478B-A6EB-8B2096F142E6}" destId="{9EA25926-27D1-43C9-A73B-CEFF067F0DEC}" srcOrd="0" destOrd="0" parTransId="{B889F55A-44B2-4EA8-8F5A-E5928CCA0E90}" sibTransId="{67C71E4B-85EB-468B-81AB-30E4EFA02129}"/>
    <dgm:cxn modelId="{81F5A7C3-6FD6-4CB4-B64C-BC021D4A699E}" type="presOf" srcId="{9EA25926-27D1-43C9-A73B-CEFF067F0DEC}" destId="{700B070B-8B74-4A2C-8FF0-444D56A0469B}" srcOrd="0" destOrd="0" presId="urn:microsoft.com/office/officeart/2005/8/layout/list1"/>
    <dgm:cxn modelId="{C8A1F2C6-134B-4B7D-B2FD-A97F85B1B6CD}" type="presOf" srcId="{9EA25926-27D1-43C9-A73B-CEFF067F0DEC}" destId="{6EFAFAD1-9E03-4246-8B58-D8E22CFD3202}" srcOrd="1" destOrd="0" presId="urn:microsoft.com/office/officeart/2005/8/layout/list1"/>
    <dgm:cxn modelId="{F4274ACC-2DC5-4FA0-9282-38910D16C701}" srcId="{9EA25926-27D1-43C9-A73B-CEFF067F0DEC}" destId="{CAC36FD4-A1B8-466B-9015-B5C895EF9757}" srcOrd="0" destOrd="0" parTransId="{FBD682D6-E5BB-4C0D-A5B5-1B1BBB01EE65}" sibTransId="{405917BE-2CE7-4E05-B37F-5312ACE8FC86}"/>
    <dgm:cxn modelId="{DBD738DE-B263-4B82-ACE3-D8BBCE9B7881}" srcId="{8B6C88D9-7A06-4B62-BEEC-127754C64629}" destId="{7D162287-06BF-435A-8C2B-6A552483939F}" srcOrd="0" destOrd="0" parTransId="{A03EAE85-E34F-43BE-813B-44A6C3DB4181}" sibTransId="{7B2679A2-617D-4C01-A213-4C9A5E8E2E46}"/>
    <dgm:cxn modelId="{8465DFE0-30CF-425B-98E0-96F6E897321D}" type="presOf" srcId="{CAC36FD4-A1B8-466B-9015-B5C895EF9757}" destId="{5E22BE7B-95FA-45DE-939F-784E3FDC84CE}" srcOrd="0" destOrd="0" presId="urn:microsoft.com/office/officeart/2005/8/layout/list1"/>
    <dgm:cxn modelId="{765D54F8-6248-43FA-BB08-00B16707BB0F}" type="presOf" srcId="{8B6C88D9-7A06-4B62-BEEC-127754C64629}" destId="{036CD03C-EA60-4CB8-AC29-18F3CA965DB2}" srcOrd="0" destOrd="0" presId="urn:microsoft.com/office/officeart/2005/8/layout/list1"/>
    <dgm:cxn modelId="{3A4F3FFB-C8AB-477A-8A67-2FD1CB9F2B69}" srcId="{8B6C88D9-7A06-4B62-BEEC-127754C64629}" destId="{42061766-7031-47A6-AC06-0BAE69F8586B}" srcOrd="1" destOrd="0" parTransId="{386E4829-6B9E-4F62-9452-C6AA28E3D3D5}" sibTransId="{7579C06D-2C2C-4BAD-8B4D-588C9DBAD951}"/>
    <dgm:cxn modelId="{0D3E3826-6514-4851-8443-75CFFD35586B}" type="presParOf" srcId="{CBF158B9-4773-49F9-AEE2-C52CA0F2927D}" destId="{D26779D8-4869-40F4-877C-4835A1C2762E}" srcOrd="0" destOrd="0" presId="urn:microsoft.com/office/officeart/2005/8/layout/list1"/>
    <dgm:cxn modelId="{82B8915B-1C42-49F6-A7DD-9DA5DFBBFA33}" type="presParOf" srcId="{D26779D8-4869-40F4-877C-4835A1C2762E}" destId="{700B070B-8B74-4A2C-8FF0-444D56A0469B}" srcOrd="0" destOrd="0" presId="urn:microsoft.com/office/officeart/2005/8/layout/list1"/>
    <dgm:cxn modelId="{9D8E0523-C867-4741-B79B-B0B2B692AD5A}" type="presParOf" srcId="{D26779D8-4869-40F4-877C-4835A1C2762E}" destId="{6EFAFAD1-9E03-4246-8B58-D8E22CFD3202}" srcOrd="1" destOrd="0" presId="urn:microsoft.com/office/officeart/2005/8/layout/list1"/>
    <dgm:cxn modelId="{1F0C7636-A2F2-4981-8BF3-CB4AB01363CC}" type="presParOf" srcId="{CBF158B9-4773-49F9-AEE2-C52CA0F2927D}" destId="{E3AA4AF2-4203-4EF5-9A98-B406E050666A}" srcOrd="1" destOrd="0" presId="urn:microsoft.com/office/officeart/2005/8/layout/list1"/>
    <dgm:cxn modelId="{14209B2B-6258-488E-9699-EC38A774597F}" type="presParOf" srcId="{CBF158B9-4773-49F9-AEE2-C52CA0F2927D}" destId="{5E22BE7B-95FA-45DE-939F-784E3FDC84CE}" srcOrd="2" destOrd="0" presId="urn:microsoft.com/office/officeart/2005/8/layout/list1"/>
    <dgm:cxn modelId="{F47ED196-F480-4002-93C7-11D75534E3B8}" type="presParOf" srcId="{CBF158B9-4773-49F9-AEE2-C52CA0F2927D}" destId="{DFB752E8-28A1-408A-9A46-065544730216}" srcOrd="3" destOrd="0" presId="urn:microsoft.com/office/officeart/2005/8/layout/list1"/>
    <dgm:cxn modelId="{D3244603-88FB-4AC4-B110-76966B879323}" type="presParOf" srcId="{CBF158B9-4773-49F9-AEE2-C52CA0F2927D}" destId="{E3D7CBA5-040B-4AF0-9822-8F821DCB4E8A}" srcOrd="4" destOrd="0" presId="urn:microsoft.com/office/officeart/2005/8/layout/list1"/>
    <dgm:cxn modelId="{D320D47B-930B-4CBC-8484-C945ECB75E85}" type="presParOf" srcId="{E3D7CBA5-040B-4AF0-9822-8F821DCB4E8A}" destId="{036CD03C-EA60-4CB8-AC29-18F3CA965DB2}" srcOrd="0" destOrd="0" presId="urn:microsoft.com/office/officeart/2005/8/layout/list1"/>
    <dgm:cxn modelId="{575513A0-EC34-4F59-B252-A9E5CF2D69F8}" type="presParOf" srcId="{E3D7CBA5-040B-4AF0-9822-8F821DCB4E8A}" destId="{B5E67207-81E7-48B0-B8EE-640D170238B4}" srcOrd="1" destOrd="0" presId="urn:microsoft.com/office/officeart/2005/8/layout/list1"/>
    <dgm:cxn modelId="{4528C567-A2B6-455E-9631-ED0435B07F40}" type="presParOf" srcId="{CBF158B9-4773-49F9-AEE2-C52CA0F2927D}" destId="{54A64A11-D5CB-43DE-BA4E-28FB1062F7CD}" srcOrd="5" destOrd="0" presId="urn:microsoft.com/office/officeart/2005/8/layout/list1"/>
    <dgm:cxn modelId="{39A2E893-FE3B-4857-87CB-139AD3004BEB}" type="presParOf" srcId="{CBF158B9-4773-49F9-AEE2-C52CA0F2927D}" destId="{0E5CA499-30BD-4379-B2E0-11D657FD8A95}" srcOrd="6" destOrd="0" presId="urn:microsoft.com/office/officeart/2005/8/layout/list1"/>
    <dgm:cxn modelId="{86E003A3-11F4-4282-ABAB-3E8C290433DF}" type="presParOf" srcId="{CBF158B9-4773-49F9-AEE2-C52CA0F2927D}" destId="{D29341A7-F420-47A4-B273-860709B2921A}" srcOrd="7" destOrd="0" presId="urn:microsoft.com/office/officeart/2005/8/layout/list1"/>
    <dgm:cxn modelId="{B7DDE9A2-40E5-486E-B7DC-DF1BCB134383}" type="presParOf" srcId="{CBF158B9-4773-49F9-AEE2-C52CA0F2927D}" destId="{24B4369D-EBD2-47AE-AE48-2D49E6154D62}" srcOrd="8" destOrd="0" presId="urn:microsoft.com/office/officeart/2005/8/layout/list1"/>
    <dgm:cxn modelId="{8B675FDA-51F8-4D1E-A99E-650E98EF335E}" type="presParOf" srcId="{24B4369D-EBD2-47AE-AE48-2D49E6154D62}" destId="{5B792C09-6D9A-483C-8EB1-BD630351908E}" srcOrd="0" destOrd="0" presId="urn:microsoft.com/office/officeart/2005/8/layout/list1"/>
    <dgm:cxn modelId="{F500BC5E-E863-476B-BDC2-0AF690C00CB8}" type="presParOf" srcId="{24B4369D-EBD2-47AE-AE48-2D49E6154D62}" destId="{7BC8C752-0046-4746-9606-507E38B9F63A}" srcOrd="1" destOrd="0" presId="urn:microsoft.com/office/officeart/2005/8/layout/list1"/>
    <dgm:cxn modelId="{9189C764-7432-4AF7-A3E1-BB4B5D5787F8}" type="presParOf" srcId="{CBF158B9-4773-49F9-AEE2-C52CA0F2927D}" destId="{1F108993-D86F-4418-B380-C6EC9AC23807}" srcOrd="9" destOrd="0" presId="urn:microsoft.com/office/officeart/2005/8/layout/list1"/>
    <dgm:cxn modelId="{A08FD6D8-B3E0-4108-86D5-163293FA7DCE}" type="presParOf" srcId="{CBF158B9-4773-49F9-AEE2-C52CA0F2927D}" destId="{FF2EE5CF-21A4-48A4-AA7D-9CAE7D2B921D}"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84C926-9888-4AC6-A1E4-A57269044F7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BAAFEFD3-129F-45C1-A32C-4E2C68675FAB}">
      <dgm:prSet phldrT="[Text]" custT="1"/>
      <dgm:spPr/>
      <dgm:t>
        <a:bodyPr/>
        <a:lstStyle/>
        <a:p>
          <a:r>
            <a:rPr lang="en-US" altLang="zh-CN" sz="1600" b="1" dirty="0">
              <a:latin typeface="OpenSansWeb"/>
            </a:rPr>
            <a:t>Plan and </a:t>
          </a:r>
          <a:r>
            <a:rPr lang="en-US" sz="1600" b="1" dirty="0">
              <a:latin typeface="OpenSansWeb"/>
            </a:rPr>
            <a:t>Design the Audit Approach</a:t>
          </a:r>
        </a:p>
      </dgm:t>
    </dgm:pt>
    <dgm:pt modelId="{F1934CE2-318E-4F03-B1E6-849CCA58C79B}" type="parTrans" cxnId="{5D88D09F-47E5-491A-A38C-3BC02AE21EB1}">
      <dgm:prSet/>
      <dgm:spPr/>
      <dgm:t>
        <a:bodyPr/>
        <a:lstStyle/>
        <a:p>
          <a:endParaRPr lang="en-US">
            <a:latin typeface="OpenSansWeb"/>
          </a:endParaRPr>
        </a:p>
      </dgm:t>
    </dgm:pt>
    <dgm:pt modelId="{F3C9C27E-F3D1-42FE-A995-AAB3D9AA8903}" type="sibTrans" cxnId="{5D88D09F-47E5-491A-A38C-3BC02AE21EB1}">
      <dgm:prSet/>
      <dgm:spPr/>
      <dgm:t>
        <a:bodyPr/>
        <a:lstStyle/>
        <a:p>
          <a:endParaRPr lang="en-US">
            <a:latin typeface="OpenSansWeb"/>
          </a:endParaRPr>
        </a:p>
      </dgm:t>
    </dgm:pt>
    <dgm:pt modelId="{B98E3360-F3CB-4E5D-80DF-7E13F19711C2}">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Understand corporate's business and industry;</a:t>
          </a:r>
        </a:p>
      </dgm:t>
    </dgm:pt>
    <dgm:pt modelId="{7ED05A82-01D7-43D9-A73B-F4AA4B7B8B5D}" type="parTrans" cxnId="{502BA144-EB11-46E0-841A-967492039945}">
      <dgm:prSet/>
      <dgm:spPr/>
      <dgm:t>
        <a:bodyPr/>
        <a:lstStyle/>
        <a:p>
          <a:endParaRPr lang="en-US">
            <a:latin typeface="OpenSansWeb"/>
          </a:endParaRPr>
        </a:p>
      </dgm:t>
    </dgm:pt>
    <dgm:pt modelId="{A744F61B-6271-4F54-8823-7B3F7C2A80EF}" type="sibTrans" cxnId="{502BA144-EB11-46E0-841A-967492039945}">
      <dgm:prSet/>
      <dgm:spPr/>
      <dgm:t>
        <a:bodyPr/>
        <a:lstStyle/>
        <a:p>
          <a:endParaRPr lang="en-US">
            <a:latin typeface="OpenSansWeb"/>
          </a:endParaRPr>
        </a:p>
      </dgm:t>
    </dgm:pt>
    <dgm:pt modelId="{4658391E-42E6-404E-B977-9E17F4D537EB}">
      <dgm:prSet phldrT="[Text]" custT="1"/>
      <dgm:spPr/>
      <dgm:t>
        <a:bodyPr/>
        <a:lstStyle/>
        <a:p>
          <a:r>
            <a:rPr lang="en-US" sz="1600" b="1" dirty="0">
              <a:latin typeface="OpenSansWeb"/>
            </a:rPr>
            <a:t>Collect the Materials and Check</a:t>
          </a:r>
        </a:p>
      </dgm:t>
    </dgm:pt>
    <dgm:pt modelId="{7E691655-0953-4AAE-914A-6438A0610B64}" type="parTrans" cxnId="{6EEA97C3-07FA-4F78-9241-DAE351ED31BE}">
      <dgm:prSet/>
      <dgm:spPr/>
      <dgm:t>
        <a:bodyPr/>
        <a:lstStyle/>
        <a:p>
          <a:endParaRPr lang="en-US">
            <a:latin typeface="OpenSansWeb"/>
          </a:endParaRPr>
        </a:p>
      </dgm:t>
    </dgm:pt>
    <dgm:pt modelId="{68376457-981D-4B71-8A04-EA8E515C1263}" type="sibTrans" cxnId="{6EEA97C3-07FA-4F78-9241-DAE351ED31BE}">
      <dgm:prSet/>
      <dgm:spPr/>
      <dgm:t>
        <a:bodyPr/>
        <a:lstStyle/>
        <a:p>
          <a:endParaRPr lang="en-US">
            <a:latin typeface="OpenSansWeb"/>
          </a:endParaRPr>
        </a:p>
      </dgm:t>
    </dgm:pt>
    <dgm:pt modelId="{230D61DF-A3E1-4281-A960-57589BE952F8}">
      <dgm:prSet phldrT="[Text]" custT="1"/>
      <dgm:spPr>
        <a:solidFill>
          <a:schemeClr val="bg1">
            <a:alpha val="90000"/>
          </a:schemeClr>
        </a:solidFill>
        <a:ln w="19050">
          <a:solidFill>
            <a:srgbClr val="1A2940">
              <a:alpha val="90000"/>
            </a:srgbClr>
          </a:solidFill>
        </a:ln>
      </dgm:spPr>
      <dgm:t>
        <a:bodyPr/>
        <a:lstStyle/>
        <a:p>
          <a:r>
            <a:rPr lang="en-US" altLang="zh-CN" sz="1200" b="0" dirty="0">
              <a:latin typeface="OpenSansWeb"/>
            </a:rPr>
            <a:t>Company license and inspections</a:t>
          </a:r>
          <a:endParaRPr lang="en-US" sz="1200" b="0" dirty="0">
            <a:latin typeface="OpenSansWeb"/>
          </a:endParaRPr>
        </a:p>
      </dgm:t>
    </dgm:pt>
    <dgm:pt modelId="{E16366D1-60B6-4227-9F71-4483B248CCD0}" type="parTrans" cxnId="{C31E1C22-AE0D-41D6-9CFA-0EB381161EFD}">
      <dgm:prSet/>
      <dgm:spPr/>
      <dgm:t>
        <a:bodyPr/>
        <a:lstStyle/>
        <a:p>
          <a:endParaRPr lang="en-US">
            <a:latin typeface="OpenSansWeb"/>
          </a:endParaRPr>
        </a:p>
      </dgm:t>
    </dgm:pt>
    <dgm:pt modelId="{CE78DBA7-A55B-4C3F-932B-BA87FD9AD977}" type="sibTrans" cxnId="{C31E1C22-AE0D-41D6-9CFA-0EB381161EFD}">
      <dgm:prSet/>
      <dgm:spPr/>
      <dgm:t>
        <a:bodyPr/>
        <a:lstStyle/>
        <a:p>
          <a:endParaRPr lang="en-US">
            <a:latin typeface="OpenSansWeb"/>
          </a:endParaRPr>
        </a:p>
      </dgm:t>
    </dgm:pt>
    <dgm:pt modelId="{9DC5EBAF-5B38-40BE-A0E8-43E312256944}">
      <dgm:prSet custT="1"/>
      <dgm:spPr>
        <a:solidFill>
          <a:schemeClr val="bg1">
            <a:alpha val="90000"/>
          </a:schemeClr>
        </a:solidFill>
        <a:ln w="19050">
          <a:solidFill>
            <a:srgbClr val="1A2940">
              <a:alpha val="90000"/>
            </a:srgbClr>
          </a:solidFill>
        </a:ln>
      </dgm:spPr>
      <dgm:t>
        <a:bodyPr/>
        <a:lstStyle/>
        <a:p>
          <a:r>
            <a:rPr lang="en-US" sz="1200" b="0" dirty="0">
              <a:latin typeface="OpenSansWeb"/>
            </a:rPr>
            <a:t>Confirm the audit target;</a:t>
          </a:r>
        </a:p>
      </dgm:t>
    </dgm:pt>
    <dgm:pt modelId="{F535A31A-0CD9-41BB-A998-7F308117A68E}" type="parTrans" cxnId="{F1BBC960-6D09-4B9D-8828-4E74D409BE72}">
      <dgm:prSet/>
      <dgm:spPr/>
      <dgm:t>
        <a:bodyPr/>
        <a:lstStyle/>
        <a:p>
          <a:endParaRPr lang="en-US">
            <a:latin typeface="OpenSansWeb"/>
          </a:endParaRPr>
        </a:p>
      </dgm:t>
    </dgm:pt>
    <dgm:pt modelId="{0E5B57E4-FE4E-44A5-BD1D-9D4BC410EB95}" type="sibTrans" cxnId="{F1BBC960-6D09-4B9D-8828-4E74D409BE72}">
      <dgm:prSet/>
      <dgm:spPr/>
      <dgm:t>
        <a:bodyPr/>
        <a:lstStyle/>
        <a:p>
          <a:endParaRPr lang="en-US">
            <a:latin typeface="OpenSansWeb"/>
          </a:endParaRPr>
        </a:p>
      </dgm:t>
    </dgm:pt>
    <dgm:pt modelId="{0E6D33B2-3F46-499C-8AEC-B7ADAC545A3F}">
      <dgm:prSet custT="1"/>
      <dgm:spPr>
        <a:solidFill>
          <a:schemeClr val="bg1">
            <a:alpha val="90000"/>
          </a:schemeClr>
        </a:solidFill>
        <a:ln w="19050">
          <a:solidFill>
            <a:srgbClr val="1A2940">
              <a:alpha val="90000"/>
            </a:srgbClr>
          </a:solidFill>
        </a:ln>
      </dgm:spPr>
      <dgm:t>
        <a:bodyPr/>
        <a:lstStyle/>
        <a:p>
          <a:r>
            <a:rPr lang="en-US" sz="1200" b="0" dirty="0">
              <a:latin typeface="OpenSansWeb"/>
            </a:rPr>
            <a:t>Decide the audit stages and methodologies;</a:t>
          </a:r>
        </a:p>
      </dgm:t>
    </dgm:pt>
    <dgm:pt modelId="{13270FA6-5757-464B-829E-A13390326A23}" type="parTrans" cxnId="{066D2134-2A28-444A-B225-26B1C23305B5}">
      <dgm:prSet/>
      <dgm:spPr/>
      <dgm:t>
        <a:bodyPr/>
        <a:lstStyle/>
        <a:p>
          <a:endParaRPr lang="en-US">
            <a:latin typeface="OpenSansWeb"/>
          </a:endParaRPr>
        </a:p>
      </dgm:t>
    </dgm:pt>
    <dgm:pt modelId="{BD4973A8-89F3-4947-99A3-DAA3DE8372E2}" type="sibTrans" cxnId="{066D2134-2A28-444A-B225-26B1C23305B5}">
      <dgm:prSet/>
      <dgm:spPr/>
      <dgm:t>
        <a:bodyPr/>
        <a:lstStyle/>
        <a:p>
          <a:endParaRPr lang="en-US">
            <a:latin typeface="OpenSansWeb"/>
          </a:endParaRPr>
        </a:p>
      </dgm:t>
    </dgm:pt>
    <dgm:pt modelId="{8FEF42B8-1549-4BDF-8B3F-3F5E58F117B6}">
      <dgm:prSet custT="1"/>
      <dgm:spPr>
        <a:solidFill>
          <a:schemeClr val="bg1">
            <a:alpha val="90000"/>
          </a:schemeClr>
        </a:solidFill>
        <a:ln w="19050">
          <a:solidFill>
            <a:srgbClr val="1A2940">
              <a:alpha val="90000"/>
            </a:srgbClr>
          </a:solidFill>
        </a:ln>
      </dgm:spPr>
      <dgm:t>
        <a:bodyPr/>
        <a:lstStyle/>
        <a:p>
          <a:r>
            <a:rPr lang="en-US" sz="1200" b="0" dirty="0">
              <a:latin typeface="OpenSansWeb"/>
            </a:rPr>
            <a:t>Design Questionnaire and Checklist</a:t>
          </a:r>
        </a:p>
      </dgm:t>
    </dgm:pt>
    <dgm:pt modelId="{D8E4DE46-6255-4A2A-A5DF-3F9B775BC7EC}" type="parTrans" cxnId="{D6F5E9F6-A755-48B6-A1B3-2FCFB1CFC089}">
      <dgm:prSet/>
      <dgm:spPr/>
      <dgm:t>
        <a:bodyPr/>
        <a:lstStyle/>
        <a:p>
          <a:endParaRPr lang="en-US">
            <a:latin typeface="OpenSansWeb"/>
          </a:endParaRPr>
        </a:p>
      </dgm:t>
    </dgm:pt>
    <dgm:pt modelId="{2379E94E-E35D-4D39-8D2A-F3E0F2C4052F}" type="sibTrans" cxnId="{D6F5E9F6-A755-48B6-A1B3-2FCFB1CFC089}">
      <dgm:prSet/>
      <dgm:spPr/>
      <dgm:t>
        <a:bodyPr/>
        <a:lstStyle/>
        <a:p>
          <a:endParaRPr lang="en-US">
            <a:latin typeface="OpenSansWeb"/>
          </a:endParaRPr>
        </a:p>
      </dgm:t>
    </dgm:pt>
    <dgm:pt modelId="{66B3177B-6E46-4936-BECE-BAC28FD3155B}">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Employment mode</a:t>
          </a:r>
        </a:p>
      </dgm:t>
    </dgm:pt>
    <dgm:pt modelId="{4DE126DB-6066-4B5F-91F4-ACC9729EBCC9}" type="parTrans" cxnId="{EC3086EF-F459-4A31-986C-3AD0229E5CFB}">
      <dgm:prSet/>
      <dgm:spPr/>
      <dgm:t>
        <a:bodyPr/>
        <a:lstStyle/>
        <a:p>
          <a:endParaRPr lang="zh-CN" altLang="en-US">
            <a:latin typeface="OpenSansWeb"/>
          </a:endParaRPr>
        </a:p>
      </dgm:t>
    </dgm:pt>
    <dgm:pt modelId="{879C291C-4E79-4302-AC1B-20B12BE749C4}" type="sibTrans" cxnId="{EC3086EF-F459-4A31-986C-3AD0229E5CFB}">
      <dgm:prSet/>
      <dgm:spPr/>
      <dgm:t>
        <a:bodyPr/>
        <a:lstStyle/>
        <a:p>
          <a:endParaRPr lang="zh-CN" altLang="en-US">
            <a:latin typeface="OpenSansWeb"/>
          </a:endParaRPr>
        </a:p>
      </dgm:t>
    </dgm:pt>
    <dgm:pt modelId="{1977E900-69B1-4EAA-A240-7F08A6E81712}">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Recruitment, Employee’s Enrollment &amp; Separation</a:t>
          </a:r>
        </a:p>
      </dgm:t>
    </dgm:pt>
    <dgm:pt modelId="{42AD0772-9DA5-4FB4-A81F-F70D11756C04}" type="parTrans" cxnId="{B0916659-D286-49E1-8E59-86AB63CDDF9A}">
      <dgm:prSet/>
      <dgm:spPr/>
      <dgm:t>
        <a:bodyPr/>
        <a:lstStyle/>
        <a:p>
          <a:endParaRPr lang="zh-CN" altLang="en-US">
            <a:latin typeface="OpenSansWeb"/>
          </a:endParaRPr>
        </a:p>
      </dgm:t>
    </dgm:pt>
    <dgm:pt modelId="{89AE1357-022E-4D58-B29D-C75E21B2C0DF}" type="sibTrans" cxnId="{B0916659-D286-49E1-8E59-86AB63CDDF9A}">
      <dgm:prSet/>
      <dgm:spPr/>
      <dgm:t>
        <a:bodyPr/>
        <a:lstStyle/>
        <a:p>
          <a:endParaRPr lang="zh-CN" altLang="en-US">
            <a:latin typeface="OpenSansWeb"/>
          </a:endParaRPr>
        </a:p>
      </dgm:t>
    </dgm:pt>
    <dgm:pt modelId="{52B3D219-54D5-4738-9122-04E93127CED1}">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Employment contract management</a:t>
          </a:r>
        </a:p>
      </dgm:t>
    </dgm:pt>
    <dgm:pt modelId="{6E831CEC-ED6C-4FA1-B5FE-5FCA46916A2C}" type="parTrans" cxnId="{6EBAEC95-EA13-44B9-9A62-E99837CF3BE4}">
      <dgm:prSet/>
      <dgm:spPr/>
      <dgm:t>
        <a:bodyPr/>
        <a:lstStyle/>
        <a:p>
          <a:endParaRPr lang="zh-CN" altLang="en-US">
            <a:latin typeface="OpenSansWeb"/>
          </a:endParaRPr>
        </a:p>
      </dgm:t>
    </dgm:pt>
    <dgm:pt modelId="{F99B7D9D-1420-49CF-BAC9-BDCCE6803285}" type="sibTrans" cxnId="{6EBAEC95-EA13-44B9-9A62-E99837CF3BE4}">
      <dgm:prSet/>
      <dgm:spPr/>
      <dgm:t>
        <a:bodyPr/>
        <a:lstStyle/>
        <a:p>
          <a:endParaRPr lang="zh-CN" altLang="en-US">
            <a:latin typeface="OpenSansWeb"/>
          </a:endParaRPr>
        </a:p>
      </dgm:t>
    </dgm:pt>
    <dgm:pt modelId="{74A3DDCE-CE78-4ECB-A8DA-7835F6DE68DE}">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Working hours &amp; Employee leaves</a:t>
          </a:r>
        </a:p>
      </dgm:t>
    </dgm:pt>
    <dgm:pt modelId="{04CCC6F9-88CC-4F8E-B3D4-AD9CCD37AF97}" type="parTrans" cxnId="{859EB860-20A5-4ABC-933C-276C957322ED}">
      <dgm:prSet/>
      <dgm:spPr/>
      <dgm:t>
        <a:bodyPr/>
        <a:lstStyle/>
        <a:p>
          <a:endParaRPr lang="zh-CN" altLang="en-US">
            <a:latin typeface="OpenSansWeb"/>
          </a:endParaRPr>
        </a:p>
      </dgm:t>
    </dgm:pt>
    <dgm:pt modelId="{1008A6CE-6B8B-4E1D-BAE5-EC70B79BC3B3}" type="sibTrans" cxnId="{859EB860-20A5-4ABC-933C-276C957322ED}">
      <dgm:prSet/>
      <dgm:spPr/>
      <dgm:t>
        <a:bodyPr/>
        <a:lstStyle/>
        <a:p>
          <a:endParaRPr lang="zh-CN" altLang="en-US">
            <a:latin typeface="OpenSansWeb"/>
          </a:endParaRPr>
        </a:p>
      </dgm:t>
    </dgm:pt>
    <dgm:pt modelId="{4C13ADA4-E371-4CB7-B504-266C7831C0D4}">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Remuneration &amp; Benefits</a:t>
          </a:r>
        </a:p>
      </dgm:t>
    </dgm:pt>
    <dgm:pt modelId="{A7FECEA4-8B4A-4A2D-92B8-F3B1528FB0E6}" type="parTrans" cxnId="{061B5A97-A5A5-46F0-87F2-959F408E0AE9}">
      <dgm:prSet/>
      <dgm:spPr/>
      <dgm:t>
        <a:bodyPr/>
        <a:lstStyle/>
        <a:p>
          <a:endParaRPr lang="zh-CN" altLang="en-US">
            <a:latin typeface="OpenSansWeb"/>
          </a:endParaRPr>
        </a:p>
      </dgm:t>
    </dgm:pt>
    <dgm:pt modelId="{A3756CD8-7DA7-4DA0-96F5-270867C6167C}" type="sibTrans" cxnId="{061B5A97-A5A5-46F0-87F2-959F408E0AE9}">
      <dgm:prSet/>
      <dgm:spPr/>
      <dgm:t>
        <a:bodyPr/>
        <a:lstStyle/>
        <a:p>
          <a:endParaRPr lang="zh-CN" altLang="en-US">
            <a:latin typeface="OpenSansWeb"/>
          </a:endParaRPr>
        </a:p>
      </dgm:t>
    </dgm:pt>
    <dgm:pt modelId="{295BAD6A-C266-4F90-9FC2-52E084ACEF76}">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Confidentiality &amp; Non-competition</a:t>
          </a:r>
        </a:p>
      </dgm:t>
    </dgm:pt>
    <dgm:pt modelId="{521E2BF3-283E-491C-9277-9FF334F0B485}" type="parTrans" cxnId="{FBF16D96-595E-4D58-A8A7-51B0EB7C0F48}">
      <dgm:prSet/>
      <dgm:spPr/>
      <dgm:t>
        <a:bodyPr/>
        <a:lstStyle/>
        <a:p>
          <a:endParaRPr lang="zh-CN" altLang="en-US">
            <a:latin typeface="OpenSansWeb"/>
          </a:endParaRPr>
        </a:p>
      </dgm:t>
    </dgm:pt>
    <dgm:pt modelId="{507FFF8F-E1AC-465D-A8EA-21A00410B880}" type="sibTrans" cxnId="{FBF16D96-595E-4D58-A8A7-51B0EB7C0F48}">
      <dgm:prSet/>
      <dgm:spPr/>
      <dgm:t>
        <a:bodyPr/>
        <a:lstStyle/>
        <a:p>
          <a:endParaRPr lang="zh-CN" altLang="en-US">
            <a:latin typeface="OpenSansWeb"/>
          </a:endParaRPr>
        </a:p>
      </dgm:t>
    </dgm:pt>
    <dgm:pt modelId="{59EDEEF5-339D-4ACB-8887-A8A7249B4B3D}">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Training &amp; Service Period</a:t>
          </a:r>
        </a:p>
      </dgm:t>
    </dgm:pt>
    <dgm:pt modelId="{124E6135-6428-485D-8D9F-E726A59213D3}" type="parTrans" cxnId="{7F6F6DF4-F0F7-4443-84A0-E1C37D875536}">
      <dgm:prSet/>
      <dgm:spPr/>
      <dgm:t>
        <a:bodyPr/>
        <a:lstStyle/>
        <a:p>
          <a:endParaRPr lang="zh-CN" altLang="en-US">
            <a:latin typeface="OpenSansWeb"/>
          </a:endParaRPr>
        </a:p>
      </dgm:t>
    </dgm:pt>
    <dgm:pt modelId="{B6CC1748-E777-4F57-B9FE-DADC570AAFCA}" type="sibTrans" cxnId="{7F6F6DF4-F0F7-4443-84A0-E1C37D875536}">
      <dgm:prSet/>
      <dgm:spPr/>
      <dgm:t>
        <a:bodyPr/>
        <a:lstStyle/>
        <a:p>
          <a:endParaRPr lang="zh-CN" altLang="en-US">
            <a:latin typeface="OpenSansWeb"/>
          </a:endParaRPr>
        </a:p>
      </dgm:t>
    </dgm:pt>
    <dgm:pt modelId="{2A7C3D5E-6C50-434D-88CC-3F713B3B95C2}">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Expat management</a:t>
          </a:r>
        </a:p>
      </dgm:t>
    </dgm:pt>
    <dgm:pt modelId="{7E585236-F86C-4132-9805-706D09CF5417}" type="parTrans" cxnId="{E6A8B27C-A390-4586-8A1D-1861FD737FEC}">
      <dgm:prSet/>
      <dgm:spPr/>
      <dgm:t>
        <a:bodyPr/>
        <a:lstStyle/>
        <a:p>
          <a:endParaRPr lang="zh-CN" altLang="en-US">
            <a:latin typeface="OpenSansWeb"/>
          </a:endParaRPr>
        </a:p>
      </dgm:t>
    </dgm:pt>
    <dgm:pt modelId="{1A4F79C0-6B71-44F5-9FE5-D498AEA5B4B4}" type="sibTrans" cxnId="{E6A8B27C-A390-4586-8A1D-1861FD737FEC}">
      <dgm:prSet/>
      <dgm:spPr/>
      <dgm:t>
        <a:bodyPr/>
        <a:lstStyle/>
        <a:p>
          <a:endParaRPr lang="zh-CN" altLang="en-US">
            <a:latin typeface="OpenSansWeb"/>
          </a:endParaRPr>
        </a:p>
      </dgm:t>
    </dgm:pt>
    <dgm:pt modelId="{602AAE5E-1E8F-4BFF-AC61-FB71FBBA6894}">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Staff Handbook template</a:t>
          </a:r>
        </a:p>
      </dgm:t>
    </dgm:pt>
    <dgm:pt modelId="{F351599B-80C2-4A49-BDC2-C9858BABC111}" type="parTrans" cxnId="{E7DB3FAC-1E11-4AFB-8F06-28B35517E9AD}">
      <dgm:prSet/>
      <dgm:spPr/>
      <dgm:t>
        <a:bodyPr/>
        <a:lstStyle/>
        <a:p>
          <a:endParaRPr lang="zh-CN" altLang="en-US">
            <a:latin typeface="OpenSansWeb"/>
          </a:endParaRPr>
        </a:p>
      </dgm:t>
    </dgm:pt>
    <dgm:pt modelId="{68284523-E8E5-4833-8CCF-7239AD7E82DF}" type="sibTrans" cxnId="{E7DB3FAC-1E11-4AFB-8F06-28B35517E9AD}">
      <dgm:prSet/>
      <dgm:spPr/>
      <dgm:t>
        <a:bodyPr/>
        <a:lstStyle/>
        <a:p>
          <a:endParaRPr lang="zh-CN" altLang="en-US">
            <a:latin typeface="OpenSansWeb"/>
          </a:endParaRPr>
        </a:p>
      </dgm:t>
    </dgm:pt>
    <dgm:pt modelId="{D5ABB309-B681-4FCE-A42F-BC80024B0028}" type="pres">
      <dgm:prSet presAssocID="{7584C926-9888-4AC6-A1E4-A57269044F71}" presName="linearFlow" presStyleCnt="0">
        <dgm:presLayoutVars>
          <dgm:dir/>
          <dgm:animLvl val="lvl"/>
          <dgm:resizeHandles val="exact"/>
        </dgm:presLayoutVars>
      </dgm:prSet>
      <dgm:spPr/>
    </dgm:pt>
    <dgm:pt modelId="{7FECE3DC-1C1F-4726-943B-8FA35AD8D588}" type="pres">
      <dgm:prSet presAssocID="{BAAFEFD3-129F-45C1-A32C-4E2C68675FAB}" presName="composite" presStyleCnt="0"/>
      <dgm:spPr/>
    </dgm:pt>
    <dgm:pt modelId="{2CF1F999-E917-40C0-B75A-F12E19E7734A}" type="pres">
      <dgm:prSet presAssocID="{BAAFEFD3-129F-45C1-A32C-4E2C68675FAB}" presName="parentText" presStyleLbl="alignNode1" presStyleIdx="0" presStyleCnt="2" custScaleX="86882">
        <dgm:presLayoutVars>
          <dgm:chMax val="1"/>
          <dgm:bulletEnabled val="1"/>
        </dgm:presLayoutVars>
      </dgm:prSet>
      <dgm:spPr/>
    </dgm:pt>
    <dgm:pt modelId="{227AE7DA-3442-44AF-8B94-1D2215A675FB}" type="pres">
      <dgm:prSet presAssocID="{BAAFEFD3-129F-45C1-A32C-4E2C68675FAB}" presName="descendantText" presStyleLbl="alignAcc1" presStyleIdx="0" presStyleCnt="2">
        <dgm:presLayoutVars>
          <dgm:bulletEnabled val="1"/>
        </dgm:presLayoutVars>
      </dgm:prSet>
      <dgm:spPr/>
    </dgm:pt>
    <dgm:pt modelId="{5560C909-3589-4562-B6EF-CD7AFA7B3CA2}" type="pres">
      <dgm:prSet presAssocID="{F3C9C27E-F3D1-42FE-A995-AAB3D9AA8903}" presName="sp" presStyleCnt="0"/>
      <dgm:spPr/>
    </dgm:pt>
    <dgm:pt modelId="{C3D9976F-7DB4-4A37-A317-B7BBA6616A83}" type="pres">
      <dgm:prSet presAssocID="{4658391E-42E6-404E-B977-9E17F4D537EB}" presName="composite" presStyleCnt="0"/>
      <dgm:spPr/>
    </dgm:pt>
    <dgm:pt modelId="{FEFA24E9-694E-4292-8344-07A90F67D00A}" type="pres">
      <dgm:prSet presAssocID="{4658391E-42E6-404E-B977-9E17F4D537EB}" presName="parentText" presStyleLbl="alignNode1" presStyleIdx="1" presStyleCnt="2" custScaleX="86882">
        <dgm:presLayoutVars>
          <dgm:chMax val="1"/>
          <dgm:bulletEnabled val="1"/>
        </dgm:presLayoutVars>
      </dgm:prSet>
      <dgm:spPr/>
    </dgm:pt>
    <dgm:pt modelId="{B7EB79BC-1250-45A1-B52A-43C3C0D749A0}" type="pres">
      <dgm:prSet presAssocID="{4658391E-42E6-404E-B977-9E17F4D537EB}" presName="descendantText" presStyleLbl="alignAcc1" presStyleIdx="1" presStyleCnt="2" custScaleY="120790">
        <dgm:presLayoutVars>
          <dgm:bulletEnabled val="1"/>
        </dgm:presLayoutVars>
      </dgm:prSet>
      <dgm:spPr/>
    </dgm:pt>
  </dgm:ptLst>
  <dgm:cxnLst>
    <dgm:cxn modelId="{EEC79017-7E93-4328-91F2-5FDF59A50A32}" type="presOf" srcId="{52B3D219-54D5-4738-9122-04E93127CED1}" destId="{B7EB79BC-1250-45A1-B52A-43C3C0D749A0}" srcOrd="0" destOrd="3" presId="urn:microsoft.com/office/officeart/2005/8/layout/chevron2"/>
    <dgm:cxn modelId="{C31E1C22-AE0D-41D6-9CFA-0EB381161EFD}" srcId="{4658391E-42E6-404E-B977-9E17F4D537EB}" destId="{230D61DF-A3E1-4281-A960-57589BE952F8}" srcOrd="0" destOrd="0" parTransId="{E16366D1-60B6-4227-9F71-4483B248CCD0}" sibTransId="{CE78DBA7-A55B-4C3F-932B-BA87FD9AD977}"/>
    <dgm:cxn modelId="{637C7022-210B-4B51-BED5-A5E143F2358E}" type="presOf" srcId="{1977E900-69B1-4EAA-A240-7F08A6E81712}" destId="{B7EB79BC-1250-45A1-B52A-43C3C0D749A0}" srcOrd="0" destOrd="2" presId="urn:microsoft.com/office/officeart/2005/8/layout/chevron2"/>
    <dgm:cxn modelId="{066D2134-2A28-444A-B225-26B1C23305B5}" srcId="{BAAFEFD3-129F-45C1-A32C-4E2C68675FAB}" destId="{0E6D33B2-3F46-499C-8AEC-B7ADAC545A3F}" srcOrd="2" destOrd="0" parTransId="{13270FA6-5757-464B-829E-A13390326A23}" sibTransId="{BD4973A8-89F3-4947-99A3-DAA3DE8372E2}"/>
    <dgm:cxn modelId="{859EB860-20A5-4ABC-933C-276C957322ED}" srcId="{4658391E-42E6-404E-B977-9E17F4D537EB}" destId="{74A3DDCE-CE78-4ECB-A8DA-7835F6DE68DE}" srcOrd="4" destOrd="0" parTransId="{04CCC6F9-88CC-4F8E-B3D4-AD9CCD37AF97}" sibTransId="{1008A6CE-6B8B-4E1D-BAE5-EC70B79BC3B3}"/>
    <dgm:cxn modelId="{F1BBC960-6D09-4B9D-8828-4E74D409BE72}" srcId="{BAAFEFD3-129F-45C1-A32C-4E2C68675FAB}" destId="{9DC5EBAF-5B38-40BE-A0E8-43E312256944}" srcOrd="1" destOrd="0" parTransId="{F535A31A-0CD9-41BB-A998-7F308117A68E}" sibTransId="{0E5B57E4-FE4E-44A5-BD1D-9D4BC410EB95}"/>
    <dgm:cxn modelId="{502BA144-EB11-46E0-841A-967492039945}" srcId="{BAAFEFD3-129F-45C1-A32C-4E2C68675FAB}" destId="{B98E3360-F3CB-4E5D-80DF-7E13F19711C2}" srcOrd="0" destOrd="0" parTransId="{7ED05A82-01D7-43D9-A73B-F4AA4B7B8B5D}" sibTransId="{A744F61B-6271-4F54-8823-7B3F7C2A80EF}"/>
    <dgm:cxn modelId="{86457165-CCF2-47A5-8F5B-FBBE96029781}" type="presOf" srcId="{59EDEEF5-339D-4ACB-8887-A8A7249B4B3D}" destId="{B7EB79BC-1250-45A1-B52A-43C3C0D749A0}" srcOrd="0" destOrd="7" presId="urn:microsoft.com/office/officeart/2005/8/layout/chevron2"/>
    <dgm:cxn modelId="{B6688C48-AC7F-4C5E-97DA-66D0A4F7E55B}" type="presOf" srcId="{B98E3360-F3CB-4E5D-80DF-7E13F19711C2}" destId="{227AE7DA-3442-44AF-8B94-1D2215A675FB}" srcOrd="0" destOrd="0" presId="urn:microsoft.com/office/officeart/2005/8/layout/chevron2"/>
    <dgm:cxn modelId="{F31DE949-53C0-4310-B88E-237184331B9D}" type="presOf" srcId="{0E6D33B2-3F46-499C-8AEC-B7ADAC545A3F}" destId="{227AE7DA-3442-44AF-8B94-1D2215A675FB}" srcOrd="0" destOrd="2" presId="urn:microsoft.com/office/officeart/2005/8/layout/chevron2"/>
    <dgm:cxn modelId="{EFB3814B-498D-4030-AC3E-DC86C4B95098}" type="presOf" srcId="{4C13ADA4-E371-4CB7-B504-266C7831C0D4}" destId="{B7EB79BC-1250-45A1-B52A-43C3C0D749A0}" srcOrd="0" destOrd="5" presId="urn:microsoft.com/office/officeart/2005/8/layout/chevron2"/>
    <dgm:cxn modelId="{82E1976C-7421-43F2-8AFF-613EC4E7C65D}" type="presOf" srcId="{8FEF42B8-1549-4BDF-8B3F-3F5E58F117B6}" destId="{227AE7DA-3442-44AF-8B94-1D2215A675FB}" srcOrd="0" destOrd="3" presId="urn:microsoft.com/office/officeart/2005/8/layout/chevron2"/>
    <dgm:cxn modelId="{CA56E856-FD81-447F-89AF-D9713C12DCB0}" type="presOf" srcId="{66B3177B-6E46-4936-BECE-BAC28FD3155B}" destId="{B7EB79BC-1250-45A1-B52A-43C3C0D749A0}" srcOrd="0" destOrd="1" presId="urn:microsoft.com/office/officeart/2005/8/layout/chevron2"/>
    <dgm:cxn modelId="{B0916659-D286-49E1-8E59-86AB63CDDF9A}" srcId="{4658391E-42E6-404E-B977-9E17F4D537EB}" destId="{1977E900-69B1-4EAA-A240-7F08A6E81712}" srcOrd="2" destOrd="0" parTransId="{42AD0772-9DA5-4FB4-A81F-F70D11756C04}" sibTransId="{89AE1357-022E-4D58-B29D-C75E21B2C0DF}"/>
    <dgm:cxn modelId="{E6A8B27C-A390-4586-8A1D-1861FD737FEC}" srcId="{4658391E-42E6-404E-B977-9E17F4D537EB}" destId="{2A7C3D5E-6C50-434D-88CC-3F713B3B95C2}" srcOrd="8" destOrd="0" parTransId="{7E585236-F86C-4132-9805-706D09CF5417}" sibTransId="{1A4F79C0-6B71-44F5-9FE5-D498AEA5B4B4}"/>
    <dgm:cxn modelId="{A0007D80-8A46-4B22-9765-FB703C159D05}" type="presOf" srcId="{BAAFEFD3-129F-45C1-A32C-4E2C68675FAB}" destId="{2CF1F999-E917-40C0-B75A-F12E19E7734A}" srcOrd="0" destOrd="0" presId="urn:microsoft.com/office/officeart/2005/8/layout/chevron2"/>
    <dgm:cxn modelId="{C908A885-7D1F-40EB-AE46-F62CA21E65F2}" type="presOf" srcId="{602AAE5E-1E8F-4BFF-AC61-FB71FBBA6894}" destId="{B7EB79BC-1250-45A1-B52A-43C3C0D749A0}" srcOrd="0" destOrd="9" presId="urn:microsoft.com/office/officeart/2005/8/layout/chevron2"/>
    <dgm:cxn modelId="{6EBAEC95-EA13-44B9-9A62-E99837CF3BE4}" srcId="{4658391E-42E6-404E-B977-9E17F4D537EB}" destId="{52B3D219-54D5-4738-9122-04E93127CED1}" srcOrd="3" destOrd="0" parTransId="{6E831CEC-ED6C-4FA1-B5FE-5FCA46916A2C}" sibTransId="{F99B7D9D-1420-49CF-BAC9-BDCCE6803285}"/>
    <dgm:cxn modelId="{FBF16D96-595E-4D58-A8A7-51B0EB7C0F48}" srcId="{4658391E-42E6-404E-B977-9E17F4D537EB}" destId="{295BAD6A-C266-4F90-9FC2-52E084ACEF76}" srcOrd="6" destOrd="0" parTransId="{521E2BF3-283E-491C-9277-9FF334F0B485}" sibTransId="{507FFF8F-E1AC-465D-A8EA-21A00410B880}"/>
    <dgm:cxn modelId="{061B5A97-A5A5-46F0-87F2-959F408E0AE9}" srcId="{4658391E-42E6-404E-B977-9E17F4D537EB}" destId="{4C13ADA4-E371-4CB7-B504-266C7831C0D4}" srcOrd="5" destOrd="0" parTransId="{A7FECEA4-8B4A-4A2D-92B8-F3B1528FB0E6}" sibTransId="{A3756CD8-7DA7-4DA0-96F5-270867C6167C}"/>
    <dgm:cxn modelId="{5D88D09F-47E5-491A-A38C-3BC02AE21EB1}" srcId="{7584C926-9888-4AC6-A1E4-A57269044F71}" destId="{BAAFEFD3-129F-45C1-A32C-4E2C68675FAB}" srcOrd="0" destOrd="0" parTransId="{F1934CE2-318E-4F03-B1E6-849CCA58C79B}" sibTransId="{F3C9C27E-F3D1-42FE-A995-AAB3D9AA8903}"/>
    <dgm:cxn modelId="{8162A5A2-4EAE-4273-A738-68A74B155D82}" type="presOf" srcId="{4658391E-42E6-404E-B977-9E17F4D537EB}" destId="{FEFA24E9-694E-4292-8344-07A90F67D00A}" srcOrd="0" destOrd="0" presId="urn:microsoft.com/office/officeart/2005/8/layout/chevron2"/>
    <dgm:cxn modelId="{219B06AC-6B1A-406A-8FFF-C82FD1E82DCE}" type="presOf" srcId="{295BAD6A-C266-4F90-9FC2-52E084ACEF76}" destId="{B7EB79BC-1250-45A1-B52A-43C3C0D749A0}" srcOrd="0" destOrd="6" presId="urn:microsoft.com/office/officeart/2005/8/layout/chevron2"/>
    <dgm:cxn modelId="{E7DB3FAC-1E11-4AFB-8F06-28B35517E9AD}" srcId="{4658391E-42E6-404E-B977-9E17F4D537EB}" destId="{602AAE5E-1E8F-4BFF-AC61-FB71FBBA6894}" srcOrd="9" destOrd="0" parTransId="{F351599B-80C2-4A49-BDC2-C9858BABC111}" sibTransId="{68284523-E8E5-4833-8CCF-7239AD7E82DF}"/>
    <dgm:cxn modelId="{3F6CF5B1-4AD8-44F8-8C9A-BFE85EF3B71C}" type="presOf" srcId="{2A7C3D5E-6C50-434D-88CC-3F713B3B95C2}" destId="{B7EB79BC-1250-45A1-B52A-43C3C0D749A0}" srcOrd="0" destOrd="8" presId="urn:microsoft.com/office/officeart/2005/8/layout/chevron2"/>
    <dgm:cxn modelId="{9EC3ABBE-3F2C-477B-B6B7-E936930AD83C}" type="presOf" srcId="{74A3DDCE-CE78-4ECB-A8DA-7835F6DE68DE}" destId="{B7EB79BC-1250-45A1-B52A-43C3C0D749A0}" srcOrd="0" destOrd="4" presId="urn:microsoft.com/office/officeart/2005/8/layout/chevron2"/>
    <dgm:cxn modelId="{6EEA97C3-07FA-4F78-9241-DAE351ED31BE}" srcId="{7584C926-9888-4AC6-A1E4-A57269044F71}" destId="{4658391E-42E6-404E-B977-9E17F4D537EB}" srcOrd="1" destOrd="0" parTransId="{7E691655-0953-4AAE-914A-6438A0610B64}" sibTransId="{68376457-981D-4B71-8A04-EA8E515C1263}"/>
    <dgm:cxn modelId="{5FCF30C9-33BE-4278-8A94-DAC91647B415}" type="presOf" srcId="{7584C926-9888-4AC6-A1E4-A57269044F71}" destId="{D5ABB309-B681-4FCE-A42F-BC80024B0028}" srcOrd="0" destOrd="0" presId="urn:microsoft.com/office/officeart/2005/8/layout/chevron2"/>
    <dgm:cxn modelId="{EC3086EF-F459-4A31-986C-3AD0229E5CFB}" srcId="{4658391E-42E6-404E-B977-9E17F4D537EB}" destId="{66B3177B-6E46-4936-BECE-BAC28FD3155B}" srcOrd="1" destOrd="0" parTransId="{4DE126DB-6066-4B5F-91F4-ACC9729EBCC9}" sibTransId="{879C291C-4E79-4302-AC1B-20B12BE749C4}"/>
    <dgm:cxn modelId="{7F6F6DF4-F0F7-4443-84A0-E1C37D875536}" srcId="{4658391E-42E6-404E-B977-9E17F4D537EB}" destId="{59EDEEF5-339D-4ACB-8887-A8A7249B4B3D}" srcOrd="7" destOrd="0" parTransId="{124E6135-6428-485D-8D9F-E726A59213D3}" sibTransId="{B6CC1748-E777-4F57-B9FE-DADC570AAFCA}"/>
    <dgm:cxn modelId="{BE2D70F5-6730-43A4-8962-6B6CF55C1A06}" type="presOf" srcId="{9DC5EBAF-5B38-40BE-A0E8-43E312256944}" destId="{227AE7DA-3442-44AF-8B94-1D2215A675FB}" srcOrd="0" destOrd="1" presId="urn:microsoft.com/office/officeart/2005/8/layout/chevron2"/>
    <dgm:cxn modelId="{D6F5E9F6-A755-48B6-A1B3-2FCFB1CFC089}" srcId="{BAAFEFD3-129F-45C1-A32C-4E2C68675FAB}" destId="{8FEF42B8-1549-4BDF-8B3F-3F5E58F117B6}" srcOrd="3" destOrd="0" parTransId="{D8E4DE46-6255-4A2A-A5DF-3F9B775BC7EC}" sibTransId="{2379E94E-E35D-4D39-8D2A-F3E0F2C4052F}"/>
    <dgm:cxn modelId="{FF0565FD-A89A-4A98-A7CC-3775A651CFB7}" type="presOf" srcId="{230D61DF-A3E1-4281-A960-57589BE952F8}" destId="{B7EB79BC-1250-45A1-B52A-43C3C0D749A0}" srcOrd="0" destOrd="0" presId="urn:microsoft.com/office/officeart/2005/8/layout/chevron2"/>
    <dgm:cxn modelId="{29B1E97C-4C41-4940-94E9-16F37BD9D98B}" type="presParOf" srcId="{D5ABB309-B681-4FCE-A42F-BC80024B0028}" destId="{7FECE3DC-1C1F-4726-943B-8FA35AD8D588}" srcOrd="0" destOrd="0" presId="urn:microsoft.com/office/officeart/2005/8/layout/chevron2"/>
    <dgm:cxn modelId="{1BFE9D72-B443-4F73-83FD-AD6CEBBD0734}" type="presParOf" srcId="{7FECE3DC-1C1F-4726-943B-8FA35AD8D588}" destId="{2CF1F999-E917-40C0-B75A-F12E19E7734A}" srcOrd="0" destOrd="0" presId="urn:microsoft.com/office/officeart/2005/8/layout/chevron2"/>
    <dgm:cxn modelId="{ABCE5E35-45F8-4E11-954B-59BBD8CD5FE4}" type="presParOf" srcId="{7FECE3DC-1C1F-4726-943B-8FA35AD8D588}" destId="{227AE7DA-3442-44AF-8B94-1D2215A675FB}" srcOrd="1" destOrd="0" presId="urn:microsoft.com/office/officeart/2005/8/layout/chevron2"/>
    <dgm:cxn modelId="{CA009D0C-C577-4B93-A93A-0B02F3875044}" type="presParOf" srcId="{D5ABB309-B681-4FCE-A42F-BC80024B0028}" destId="{5560C909-3589-4562-B6EF-CD7AFA7B3CA2}" srcOrd="1" destOrd="0" presId="urn:microsoft.com/office/officeart/2005/8/layout/chevron2"/>
    <dgm:cxn modelId="{0310A4C7-45F5-49A1-84A8-3AC671EA150C}" type="presParOf" srcId="{D5ABB309-B681-4FCE-A42F-BC80024B0028}" destId="{C3D9976F-7DB4-4A37-A317-B7BBA6616A83}" srcOrd="2" destOrd="0" presId="urn:microsoft.com/office/officeart/2005/8/layout/chevron2"/>
    <dgm:cxn modelId="{F2CF4A37-58D7-4365-81A8-9B27ED870403}" type="presParOf" srcId="{C3D9976F-7DB4-4A37-A317-B7BBA6616A83}" destId="{FEFA24E9-694E-4292-8344-07A90F67D00A}" srcOrd="0" destOrd="0" presId="urn:microsoft.com/office/officeart/2005/8/layout/chevron2"/>
    <dgm:cxn modelId="{52DF2EEA-A91D-4CE3-8AD6-C36855A342E6}" type="presParOf" srcId="{C3D9976F-7DB4-4A37-A317-B7BBA6616A83}" destId="{B7EB79BC-1250-45A1-B52A-43C3C0D749A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84C926-9888-4AC6-A1E4-A57269044F7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4BEA08DE-B2A2-429B-9BB2-0F6FB055AC21}">
      <dgm:prSet phldrT="[Text]" custT="1"/>
      <dgm:spPr/>
      <dgm:t>
        <a:bodyPr/>
        <a:lstStyle/>
        <a:p>
          <a:r>
            <a:rPr lang="en-US" sz="1600" b="1" dirty="0">
              <a:latin typeface="OpenSansWeb"/>
            </a:rPr>
            <a:t>Perform </a:t>
          </a:r>
          <a:r>
            <a:rPr lang="en-US" altLang="zh-CN" sz="1600" b="1" dirty="0">
              <a:latin typeface="OpenSansWeb"/>
            </a:rPr>
            <a:t>Health Review</a:t>
          </a:r>
          <a:endParaRPr lang="en-US" sz="1600" b="1" dirty="0">
            <a:latin typeface="OpenSansWeb"/>
          </a:endParaRPr>
        </a:p>
      </dgm:t>
    </dgm:pt>
    <dgm:pt modelId="{9C5C2E62-DBCA-4101-89F2-2EDEBFBB06D6}" type="parTrans" cxnId="{EBD09C30-8D17-4BB2-A455-13B2C988117C}">
      <dgm:prSet/>
      <dgm:spPr/>
      <dgm:t>
        <a:bodyPr/>
        <a:lstStyle/>
        <a:p>
          <a:endParaRPr lang="en-US">
            <a:latin typeface="OpenSansWeb"/>
          </a:endParaRPr>
        </a:p>
      </dgm:t>
    </dgm:pt>
    <dgm:pt modelId="{1E1CFE46-EA1F-481E-85DA-203FCD820882}" type="sibTrans" cxnId="{EBD09C30-8D17-4BB2-A455-13B2C988117C}">
      <dgm:prSet/>
      <dgm:spPr/>
      <dgm:t>
        <a:bodyPr/>
        <a:lstStyle/>
        <a:p>
          <a:endParaRPr lang="en-US">
            <a:latin typeface="OpenSansWeb"/>
          </a:endParaRPr>
        </a:p>
      </dgm:t>
    </dgm:pt>
    <dgm:pt modelId="{D0F5D839-B38E-44AF-8370-3A523234478B}">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Review license &amp; documents</a:t>
          </a:r>
        </a:p>
      </dgm:t>
    </dgm:pt>
    <dgm:pt modelId="{7A23222B-8D6B-484F-9F67-8380EFF7C733}" type="parTrans" cxnId="{5FB08E3C-4C53-48B1-94BC-42AB667D4407}">
      <dgm:prSet/>
      <dgm:spPr/>
      <dgm:t>
        <a:bodyPr/>
        <a:lstStyle/>
        <a:p>
          <a:endParaRPr lang="en-US">
            <a:latin typeface="OpenSansWeb"/>
          </a:endParaRPr>
        </a:p>
      </dgm:t>
    </dgm:pt>
    <dgm:pt modelId="{141CA40F-C114-4848-8B9D-2C819BC1E845}" type="sibTrans" cxnId="{5FB08E3C-4C53-48B1-94BC-42AB667D4407}">
      <dgm:prSet/>
      <dgm:spPr/>
      <dgm:t>
        <a:bodyPr/>
        <a:lstStyle/>
        <a:p>
          <a:endParaRPr lang="en-US">
            <a:latin typeface="OpenSansWeb"/>
          </a:endParaRPr>
        </a:p>
      </dgm:t>
    </dgm:pt>
    <dgm:pt modelId="{8932B48A-676F-45D3-B2A7-FE4E2F3F711D}">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Audit company policy, handbook, other legal terms</a:t>
          </a:r>
        </a:p>
      </dgm:t>
    </dgm:pt>
    <dgm:pt modelId="{66BC4E12-E851-4CB8-9C63-3A1A7E8418BD}" type="parTrans" cxnId="{9DB49DEF-DC24-4689-B95F-B9282721C7B4}">
      <dgm:prSet/>
      <dgm:spPr/>
      <dgm:t>
        <a:bodyPr/>
        <a:lstStyle/>
        <a:p>
          <a:endParaRPr lang="en-US">
            <a:latin typeface="OpenSansWeb"/>
          </a:endParaRPr>
        </a:p>
      </dgm:t>
    </dgm:pt>
    <dgm:pt modelId="{5E45101C-5F84-47E3-A769-BCF67F85B55D}" type="sibTrans" cxnId="{9DB49DEF-DC24-4689-B95F-B9282721C7B4}">
      <dgm:prSet/>
      <dgm:spPr/>
      <dgm:t>
        <a:bodyPr/>
        <a:lstStyle/>
        <a:p>
          <a:endParaRPr lang="en-US">
            <a:latin typeface="OpenSansWeb"/>
          </a:endParaRPr>
        </a:p>
      </dgm:t>
    </dgm:pt>
    <dgm:pt modelId="{FE5C2C60-5810-4A5F-BE38-187CA775CDF8}">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Check multiply reports, sampling individual case</a:t>
          </a:r>
        </a:p>
      </dgm:t>
    </dgm:pt>
    <dgm:pt modelId="{9BD2084E-A0D6-4C7F-99CA-974A9666E652}" type="parTrans" cxnId="{1EAD2FD0-507D-4D24-A298-185F5A2F2E14}">
      <dgm:prSet/>
      <dgm:spPr/>
      <dgm:t>
        <a:bodyPr/>
        <a:lstStyle/>
        <a:p>
          <a:endParaRPr lang="en-US">
            <a:latin typeface="OpenSansWeb"/>
          </a:endParaRPr>
        </a:p>
      </dgm:t>
    </dgm:pt>
    <dgm:pt modelId="{153CB2E2-30B5-4036-B340-0D6969EF8EF9}" type="sibTrans" cxnId="{1EAD2FD0-507D-4D24-A298-185F5A2F2E14}">
      <dgm:prSet/>
      <dgm:spPr/>
      <dgm:t>
        <a:bodyPr/>
        <a:lstStyle/>
        <a:p>
          <a:endParaRPr lang="en-US">
            <a:latin typeface="OpenSansWeb"/>
          </a:endParaRPr>
        </a:p>
      </dgm:t>
    </dgm:pt>
    <dgm:pt modelId="{D39AFD03-966E-4217-96C1-7B7AD6A8DFCA}">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Interview functional team member</a:t>
          </a:r>
        </a:p>
      </dgm:t>
    </dgm:pt>
    <dgm:pt modelId="{44C5EC53-E4E9-4983-9462-6A54E04CDFC4}" type="parTrans" cxnId="{67C6B4C6-7129-4E32-85AD-2DB2031D033A}">
      <dgm:prSet/>
      <dgm:spPr/>
      <dgm:t>
        <a:bodyPr/>
        <a:lstStyle/>
        <a:p>
          <a:endParaRPr lang="en-US">
            <a:latin typeface="OpenSansWeb"/>
          </a:endParaRPr>
        </a:p>
      </dgm:t>
    </dgm:pt>
    <dgm:pt modelId="{8EEC6B96-4C2F-4595-BAA6-EAE624004817}" type="sibTrans" cxnId="{67C6B4C6-7129-4E32-85AD-2DB2031D033A}">
      <dgm:prSet/>
      <dgm:spPr/>
      <dgm:t>
        <a:bodyPr/>
        <a:lstStyle/>
        <a:p>
          <a:endParaRPr lang="en-US">
            <a:latin typeface="OpenSansWeb"/>
          </a:endParaRPr>
        </a:p>
      </dgm:t>
    </dgm:pt>
    <dgm:pt modelId="{6996EC7C-4EF6-410B-9C1E-4698569FFBAA}">
      <dgm:prSet phldrT="[Text]" custT="1"/>
      <dgm:spPr>
        <a:solidFill>
          <a:schemeClr val="bg1">
            <a:alpha val="90000"/>
          </a:schemeClr>
        </a:solidFill>
        <a:ln w="19050">
          <a:solidFill>
            <a:srgbClr val="1A2940">
              <a:alpha val="90000"/>
            </a:srgbClr>
          </a:solidFill>
        </a:ln>
      </dgm:spPr>
      <dgm:t>
        <a:bodyPr/>
        <a:lstStyle/>
        <a:p>
          <a:r>
            <a:rPr lang="en-US" sz="1200" b="0" dirty="0">
              <a:latin typeface="OpenSansWeb"/>
            </a:rPr>
            <a:t>On-site inspection when necessary</a:t>
          </a:r>
        </a:p>
      </dgm:t>
    </dgm:pt>
    <dgm:pt modelId="{F902FC14-C93B-433A-9B24-7348495254B1}" type="parTrans" cxnId="{819F678B-3659-41DA-AE30-008FAE0F1218}">
      <dgm:prSet/>
      <dgm:spPr/>
      <dgm:t>
        <a:bodyPr/>
        <a:lstStyle/>
        <a:p>
          <a:endParaRPr lang="en-US">
            <a:latin typeface="OpenSansWeb"/>
          </a:endParaRPr>
        </a:p>
      </dgm:t>
    </dgm:pt>
    <dgm:pt modelId="{520F8A00-0FF2-4C89-8A68-C994DE859EBD}" type="sibTrans" cxnId="{819F678B-3659-41DA-AE30-008FAE0F1218}">
      <dgm:prSet/>
      <dgm:spPr/>
      <dgm:t>
        <a:bodyPr/>
        <a:lstStyle/>
        <a:p>
          <a:endParaRPr lang="en-US">
            <a:latin typeface="OpenSansWeb"/>
          </a:endParaRPr>
        </a:p>
      </dgm:t>
    </dgm:pt>
    <dgm:pt modelId="{47186A45-35B3-45E1-BE55-F3F22D7BC57A}">
      <dgm:prSet phldrT="[Text]" custT="1"/>
      <dgm:spPr/>
      <dgm:t>
        <a:bodyPr/>
        <a:lstStyle/>
        <a:p>
          <a:r>
            <a:rPr lang="en-US" sz="1600" b="1" dirty="0">
              <a:latin typeface="OpenSansWeb"/>
            </a:rPr>
            <a:t>Issue Audit Report</a:t>
          </a:r>
        </a:p>
      </dgm:t>
    </dgm:pt>
    <dgm:pt modelId="{2F740E66-78E1-4294-ADA3-ADBBB0E14F14}" type="parTrans" cxnId="{0C879C80-E6F3-403B-B820-73C9B42F0250}">
      <dgm:prSet/>
      <dgm:spPr/>
      <dgm:t>
        <a:bodyPr/>
        <a:lstStyle/>
        <a:p>
          <a:endParaRPr lang="zh-CN" altLang="en-US">
            <a:latin typeface="OpenSansWeb"/>
          </a:endParaRPr>
        </a:p>
      </dgm:t>
    </dgm:pt>
    <dgm:pt modelId="{10305261-8E3E-4E0B-8846-DBFA6B92B5EA}" type="sibTrans" cxnId="{0C879C80-E6F3-403B-B820-73C9B42F0250}">
      <dgm:prSet/>
      <dgm:spPr/>
      <dgm:t>
        <a:bodyPr/>
        <a:lstStyle/>
        <a:p>
          <a:endParaRPr lang="zh-CN" altLang="en-US">
            <a:latin typeface="OpenSansWeb"/>
          </a:endParaRPr>
        </a:p>
      </dgm:t>
    </dgm:pt>
    <dgm:pt modelId="{23F60CDB-53A0-4970-A232-93214669C9E7}">
      <dgm:prSet phldrT="[Text]" custT="1"/>
      <dgm:spPr/>
      <dgm:t>
        <a:bodyPr/>
        <a:lstStyle/>
        <a:p>
          <a:r>
            <a:rPr lang="en-US" sz="1600" b="1" dirty="0">
              <a:latin typeface="OpenSansWeb"/>
            </a:rPr>
            <a:t>Implementation Solutions</a:t>
          </a:r>
        </a:p>
      </dgm:t>
    </dgm:pt>
    <dgm:pt modelId="{E54383CC-7A61-4959-9002-1990276F5C86}" type="parTrans" cxnId="{8BB0CEE0-A401-4DB3-968E-EF883E7D400C}">
      <dgm:prSet/>
      <dgm:spPr/>
      <dgm:t>
        <a:bodyPr/>
        <a:lstStyle/>
        <a:p>
          <a:endParaRPr lang="zh-CN" altLang="en-US">
            <a:latin typeface="OpenSansWeb"/>
          </a:endParaRPr>
        </a:p>
      </dgm:t>
    </dgm:pt>
    <dgm:pt modelId="{281DA1CD-92B8-4212-A32A-615FF6092B27}" type="sibTrans" cxnId="{8BB0CEE0-A401-4DB3-968E-EF883E7D400C}">
      <dgm:prSet/>
      <dgm:spPr/>
      <dgm:t>
        <a:bodyPr/>
        <a:lstStyle/>
        <a:p>
          <a:endParaRPr lang="zh-CN" altLang="en-US">
            <a:latin typeface="OpenSansWeb"/>
          </a:endParaRPr>
        </a:p>
      </dgm:t>
    </dgm:pt>
    <dgm:pt modelId="{BE2E2623-47C4-4A04-BBB6-3369DF49170F}">
      <dgm:prSet phldrT="[Text]" custT="1"/>
      <dgm:spPr>
        <a:solidFill>
          <a:schemeClr val="bg1"/>
        </a:solidFill>
        <a:ln w="19050">
          <a:solidFill>
            <a:srgbClr val="1A2940"/>
          </a:solidFill>
        </a:ln>
      </dgm:spPr>
      <dgm:t>
        <a:bodyPr/>
        <a:lstStyle/>
        <a:p>
          <a:r>
            <a:rPr lang="en-US" sz="1200" b="0" dirty="0">
              <a:latin typeface="OpenSansWeb"/>
            </a:rPr>
            <a:t>Facts statement</a:t>
          </a:r>
        </a:p>
      </dgm:t>
    </dgm:pt>
    <dgm:pt modelId="{04E9D328-6280-4C51-95FE-7E95A853A1CF}" type="parTrans" cxnId="{6DAFE629-5289-4E1B-A347-6245D332BA3D}">
      <dgm:prSet/>
      <dgm:spPr/>
      <dgm:t>
        <a:bodyPr/>
        <a:lstStyle/>
        <a:p>
          <a:endParaRPr lang="zh-CN" altLang="en-US">
            <a:latin typeface="OpenSansWeb"/>
          </a:endParaRPr>
        </a:p>
      </dgm:t>
    </dgm:pt>
    <dgm:pt modelId="{296E58BA-3018-4D82-B77D-FA725CEAF4A5}" type="sibTrans" cxnId="{6DAFE629-5289-4E1B-A347-6245D332BA3D}">
      <dgm:prSet/>
      <dgm:spPr/>
      <dgm:t>
        <a:bodyPr/>
        <a:lstStyle/>
        <a:p>
          <a:endParaRPr lang="zh-CN" altLang="en-US">
            <a:latin typeface="OpenSansWeb"/>
          </a:endParaRPr>
        </a:p>
      </dgm:t>
    </dgm:pt>
    <dgm:pt modelId="{D50DD971-8457-4FA5-9E56-CA6632677599}">
      <dgm:prSet custT="1"/>
      <dgm:spPr>
        <a:solidFill>
          <a:schemeClr val="bg1"/>
        </a:solidFill>
        <a:ln w="19050">
          <a:solidFill>
            <a:srgbClr val="1A2940"/>
          </a:solidFill>
        </a:ln>
      </dgm:spPr>
      <dgm:t>
        <a:bodyPr/>
        <a:lstStyle/>
        <a:p>
          <a:r>
            <a:rPr lang="en-US" sz="1200" b="0" dirty="0">
              <a:latin typeface="OpenSansWeb"/>
            </a:rPr>
            <a:t>Potential risks</a:t>
          </a:r>
        </a:p>
      </dgm:t>
    </dgm:pt>
    <dgm:pt modelId="{F4A7FA6B-1DFE-4663-BE3F-CF72A0EDA396}" type="parTrans" cxnId="{4D5180A8-B1D0-4E17-B8A6-F3AB5062959A}">
      <dgm:prSet/>
      <dgm:spPr/>
      <dgm:t>
        <a:bodyPr/>
        <a:lstStyle/>
        <a:p>
          <a:endParaRPr lang="zh-CN" altLang="en-US">
            <a:latin typeface="OpenSansWeb"/>
          </a:endParaRPr>
        </a:p>
      </dgm:t>
    </dgm:pt>
    <dgm:pt modelId="{1688C052-4AEB-4F58-9172-5768BA7E824C}" type="sibTrans" cxnId="{4D5180A8-B1D0-4E17-B8A6-F3AB5062959A}">
      <dgm:prSet/>
      <dgm:spPr/>
      <dgm:t>
        <a:bodyPr/>
        <a:lstStyle/>
        <a:p>
          <a:endParaRPr lang="zh-CN" altLang="en-US">
            <a:latin typeface="OpenSansWeb"/>
          </a:endParaRPr>
        </a:p>
      </dgm:t>
    </dgm:pt>
    <dgm:pt modelId="{4CC4F0B7-09DD-49F0-A3C2-44BDC0C69F86}">
      <dgm:prSet custT="1"/>
      <dgm:spPr>
        <a:solidFill>
          <a:schemeClr val="bg1"/>
        </a:solidFill>
        <a:ln w="19050">
          <a:solidFill>
            <a:srgbClr val="1A2940"/>
          </a:solidFill>
        </a:ln>
      </dgm:spPr>
      <dgm:t>
        <a:bodyPr/>
        <a:lstStyle/>
        <a:p>
          <a:r>
            <a:rPr lang="en-US" sz="1200" b="0" dirty="0">
              <a:latin typeface="OpenSansWeb"/>
            </a:rPr>
            <a:t>Suggestions &amp; Solutions</a:t>
          </a:r>
        </a:p>
      </dgm:t>
    </dgm:pt>
    <dgm:pt modelId="{BE4FAA7C-5CEE-49B7-8959-02DE23438DA1}" type="parTrans" cxnId="{5CC6947F-872F-4123-9ECA-23B19BFFA7EA}">
      <dgm:prSet/>
      <dgm:spPr/>
      <dgm:t>
        <a:bodyPr/>
        <a:lstStyle/>
        <a:p>
          <a:endParaRPr lang="zh-CN" altLang="en-US">
            <a:latin typeface="OpenSansWeb"/>
          </a:endParaRPr>
        </a:p>
      </dgm:t>
    </dgm:pt>
    <dgm:pt modelId="{2220F7E6-FBE4-41B1-A5CB-08D9321BBCA0}" type="sibTrans" cxnId="{5CC6947F-872F-4123-9ECA-23B19BFFA7EA}">
      <dgm:prSet/>
      <dgm:spPr/>
      <dgm:t>
        <a:bodyPr/>
        <a:lstStyle/>
        <a:p>
          <a:endParaRPr lang="zh-CN" altLang="en-US">
            <a:latin typeface="OpenSansWeb"/>
          </a:endParaRPr>
        </a:p>
      </dgm:t>
    </dgm:pt>
    <dgm:pt modelId="{CD5BC891-FA7E-420A-9D88-1909047F1E6F}">
      <dgm:prSet phldrT="[Text]" custT="1"/>
      <dgm:spPr>
        <a:solidFill>
          <a:schemeClr val="bg1"/>
        </a:solidFill>
        <a:ln w="19050">
          <a:solidFill>
            <a:srgbClr val="1A2940"/>
          </a:solidFill>
        </a:ln>
      </dgm:spPr>
      <dgm:t>
        <a:bodyPr/>
        <a:lstStyle/>
        <a:p>
          <a:r>
            <a:rPr lang="en-US" sz="1200" b="0" dirty="0">
              <a:latin typeface="OpenSansWeb"/>
            </a:rPr>
            <a:t>Payroll compliance</a:t>
          </a:r>
        </a:p>
      </dgm:t>
    </dgm:pt>
    <dgm:pt modelId="{B115D727-8EE6-46F9-AE0B-68ADB83E9D61}" type="parTrans" cxnId="{47FB9029-5C94-4CD6-BEBE-F74A6EB4ABD5}">
      <dgm:prSet/>
      <dgm:spPr/>
      <dgm:t>
        <a:bodyPr/>
        <a:lstStyle/>
        <a:p>
          <a:endParaRPr lang="zh-CN" altLang="en-US">
            <a:latin typeface="OpenSansWeb"/>
          </a:endParaRPr>
        </a:p>
      </dgm:t>
    </dgm:pt>
    <dgm:pt modelId="{D10C9B78-DFD6-4457-B201-046C2F4188E8}" type="sibTrans" cxnId="{47FB9029-5C94-4CD6-BEBE-F74A6EB4ABD5}">
      <dgm:prSet/>
      <dgm:spPr/>
      <dgm:t>
        <a:bodyPr/>
        <a:lstStyle/>
        <a:p>
          <a:endParaRPr lang="zh-CN" altLang="en-US">
            <a:latin typeface="OpenSansWeb"/>
          </a:endParaRPr>
        </a:p>
      </dgm:t>
    </dgm:pt>
    <dgm:pt modelId="{7A1DBA73-C174-4A21-995F-060C1A02BCD5}">
      <dgm:prSet phldrT="[Text]" custT="1"/>
      <dgm:spPr>
        <a:solidFill>
          <a:schemeClr val="bg1"/>
        </a:solidFill>
        <a:ln w="19050">
          <a:solidFill>
            <a:srgbClr val="1A2940"/>
          </a:solidFill>
        </a:ln>
      </dgm:spPr>
      <dgm:t>
        <a:bodyPr/>
        <a:lstStyle/>
        <a:p>
          <a:r>
            <a:rPr lang="en-US" sz="1200" b="0" dirty="0">
              <a:latin typeface="OpenSansWeb"/>
            </a:rPr>
            <a:t>Employee handbook revision</a:t>
          </a:r>
        </a:p>
      </dgm:t>
    </dgm:pt>
    <dgm:pt modelId="{E4AA8A79-7EAE-4BF0-B817-B8E50A3885D5}" type="parTrans" cxnId="{DD952438-172D-44B6-B4EE-3A10ABFFF53C}">
      <dgm:prSet/>
      <dgm:spPr/>
      <dgm:t>
        <a:bodyPr/>
        <a:lstStyle/>
        <a:p>
          <a:endParaRPr lang="zh-CN" altLang="en-US">
            <a:latin typeface="OpenSansWeb"/>
          </a:endParaRPr>
        </a:p>
      </dgm:t>
    </dgm:pt>
    <dgm:pt modelId="{4D70AF9A-8CB9-44EC-B5DF-5A54759DDC1C}" type="sibTrans" cxnId="{DD952438-172D-44B6-B4EE-3A10ABFFF53C}">
      <dgm:prSet/>
      <dgm:spPr/>
      <dgm:t>
        <a:bodyPr/>
        <a:lstStyle/>
        <a:p>
          <a:endParaRPr lang="zh-CN" altLang="en-US">
            <a:latin typeface="OpenSansWeb"/>
          </a:endParaRPr>
        </a:p>
      </dgm:t>
    </dgm:pt>
    <dgm:pt modelId="{5FE7FEA6-C901-4775-AB31-E80EDB10D090}">
      <dgm:prSet phldrT="[Text]" custT="1"/>
      <dgm:spPr>
        <a:solidFill>
          <a:schemeClr val="bg1"/>
        </a:solidFill>
        <a:ln w="19050">
          <a:solidFill>
            <a:srgbClr val="1A2940"/>
          </a:solidFill>
        </a:ln>
      </dgm:spPr>
      <dgm:t>
        <a:bodyPr/>
        <a:lstStyle/>
        <a:p>
          <a:r>
            <a:rPr lang="en-US" sz="1200" b="0" dirty="0">
              <a:latin typeface="OpenSansWeb"/>
            </a:rPr>
            <a:t>One-by-one check</a:t>
          </a:r>
        </a:p>
      </dgm:t>
    </dgm:pt>
    <dgm:pt modelId="{624AF048-02EC-4E72-8367-860D9FD436DE}" type="parTrans" cxnId="{F6A3759A-D57A-4106-9411-1E90B98B8E3F}">
      <dgm:prSet/>
      <dgm:spPr/>
      <dgm:t>
        <a:bodyPr/>
        <a:lstStyle/>
        <a:p>
          <a:endParaRPr lang="zh-CN" altLang="en-US">
            <a:latin typeface="OpenSansWeb"/>
          </a:endParaRPr>
        </a:p>
      </dgm:t>
    </dgm:pt>
    <dgm:pt modelId="{988574CF-4DE2-45CA-81D0-9269155E4DA7}" type="sibTrans" cxnId="{F6A3759A-D57A-4106-9411-1E90B98B8E3F}">
      <dgm:prSet/>
      <dgm:spPr/>
      <dgm:t>
        <a:bodyPr/>
        <a:lstStyle/>
        <a:p>
          <a:endParaRPr lang="zh-CN" altLang="en-US">
            <a:latin typeface="OpenSansWeb"/>
          </a:endParaRPr>
        </a:p>
      </dgm:t>
    </dgm:pt>
    <dgm:pt modelId="{AAE0D77F-A648-45D3-946A-C2D0292ABA2C}" type="pres">
      <dgm:prSet presAssocID="{7584C926-9888-4AC6-A1E4-A57269044F71}" presName="linearFlow" presStyleCnt="0">
        <dgm:presLayoutVars>
          <dgm:dir/>
          <dgm:animLvl val="lvl"/>
          <dgm:resizeHandles val="exact"/>
        </dgm:presLayoutVars>
      </dgm:prSet>
      <dgm:spPr/>
    </dgm:pt>
    <dgm:pt modelId="{BB43798C-03E4-480C-9502-BA63C505ED8A}" type="pres">
      <dgm:prSet presAssocID="{4BEA08DE-B2A2-429B-9BB2-0F6FB055AC21}" presName="composite" presStyleCnt="0"/>
      <dgm:spPr/>
    </dgm:pt>
    <dgm:pt modelId="{044FBBF4-3489-4B28-8059-A7D05910671B}" type="pres">
      <dgm:prSet presAssocID="{4BEA08DE-B2A2-429B-9BB2-0F6FB055AC21}" presName="parentText" presStyleLbl="alignNode1" presStyleIdx="0" presStyleCnt="3">
        <dgm:presLayoutVars>
          <dgm:chMax val="1"/>
          <dgm:bulletEnabled val="1"/>
        </dgm:presLayoutVars>
      </dgm:prSet>
      <dgm:spPr/>
    </dgm:pt>
    <dgm:pt modelId="{BBB2ED08-CF7E-4D58-8E14-F89D07C86330}" type="pres">
      <dgm:prSet presAssocID="{4BEA08DE-B2A2-429B-9BB2-0F6FB055AC21}" presName="descendantText" presStyleLbl="alignAcc1" presStyleIdx="0" presStyleCnt="3">
        <dgm:presLayoutVars>
          <dgm:bulletEnabled val="1"/>
        </dgm:presLayoutVars>
      </dgm:prSet>
      <dgm:spPr/>
    </dgm:pt>
    <dgm:pt modelId="{CCE322AB-A888-4389-A5DD-007B26EC3EBB}" type="pres">
      <dgm:prSet presAssocID="{1E1CFE46-EA1F-481E-85DA-203FCD820882}" presName="sp" presStyleCnt="0"/>
      <dgm:spPr/>
    </dgm:pt>
    <dgm:pt modelId="{9BA7B5EE-11AE-4B9E-8A82-2EC93D8B9CA6}" type="pres">
      <dgm:prSet presAssocID="{47186A45-35B3-45E1-BE55-F3F22D7BC57A}" presName="composite" presStyleCnt="0"/>
      <dgm:spPr/>
    </dgm:pt>
    <dgm:pt modelId="{AC47AF0B-53F5-4750-817A-53A0386CB09D}" type="pres">
      <dgm:prSet presAssocID="{47186A45-35B3-45E1-BE55-F3F22D7BC57A}" presName="parentText" presStyleLbl="alignNode1" presStyleIdx="1" presStyleCnt="3">
        <dgm:presLayoutVars>
          <dgm:chMax val="1"/>
          <dgm:bulletEnabled val="1"/>
        </dgm:presLayoutVars>
      </dgm:prSet>
      <dgm:spPr/>
    </dgm:pt>
    <dgm:pt modelId="{087279DF-C36E-4355-B29E-2C37DBD8C464}" type="pres">
      <dgm:prSet presAssocID="{47186A45-35B3-45E1-BE55-F3F22D7BC57A}" presName="descendantText" presStyleLbl="alignAcc1" presStyleIdx="1" presStyleCnt="3">
        <dgm:presLayoutVars>
          <dgm:bulletEnabled val="1"/>
        </dgm:presLayoutVars>
      </dgm:prSet>
      <dgm:spPr/>
    </dgm:pt>
    <dgm:pt modelId="{055120C8-8850-4A9C-9F9C-975788F7E6D1}" type="pres">
      <dgm:prSet presAssocID="{10305261-8E3E-4E0B-8846-DBFA6B92B5EA}" presName="sp" presStyleCnt="0"/>
      <dgm:spPr/>
    </dgm:pt>
    <dgm:pt modelId="{F7D66712-9317-4DEB-AB38-C30F94C9F3EF}" type="pres">
      <dgm:prSet presAssocID="{23F60CDB-53A0-4970-A232-93214669C9E7}" presName="composite" presStyleCnt="0"/>
      <dgm:spPr/>
    </dgm:pt>
    <dgm:pt modelId="{0F1B47C8-2482-4AC8-92F3-66A503A265E3}" type="pres">
      <dgm:prSet presAssocID="{23F60CDB-53A0-4970-A232-93214669C9E7}" presName="parentText" presStyleLbl="alignNode1" presStyleIdx="2" presStyleCnt="3">
        <dgm:presLayoutVars>
          <dgm:chMax val="1"/>
          <dgm:bulletEnabled val="1"/>
        </dgm:presLayoutVars>
      </dgm:prSet>
      <dgm:spPr/>
    </dgm:pt>
    <dgm:pt modelId="{6921934A-C23F-46A7-9221-A5FEA751D090}" type="pres">
      <dgm:prSet presAssocID="{23F60CDB-53A0-4970-A232-93214669C9E7}" presName="descendantText" presStyleLbl="alignAcc1" presStyleIdx="2" presStyleCnt="3">
        <dgm:presLayoutVars>
          <dgm:bulletEnabled val="1"/>
        </dgm:presLayoutVars>
      </dgm:prSet>
      <dgm:spPr/>
    </dgm:pt>
  </dgm:ptLst>
  <dgm:cxnLst>
    <dgm:cxn modelId="{4075B501-A2CC-49FA-825E-C9C09AF559C1}" type="presOf" srcId="{5FE7FEA6-C901-4775-AB31-E80EDB10D090}" destId="{6921934A-C23F-46A7-9221-A5FEA751D090}" srcOrd="0" destOrd="0" presId="urn:microsoft.com/office/officeart/2005/8/layout/chevron2"/>
    <dgm:cxn modelId="{534BE401-71D1-4D2B-B89D-B327550E7C13}" type="presOf" srcId="{47186A45-35B3-45E1-BE55-F3F22D7BC57A}" destId="{AC47AF0B-53F5-4750-817A-53A0386CB09D}" srcOrd="0" destOrd="0" presId="urn:microsoft.com/office/officeart/2005/8/layout/chevron2"/>
    <dgm:cxn modelId="{1A2F220A-5F67-4413-A25E-EE79E6D07F1F}" type="presOf" srcId="{CD5BC891-FA7E-420A-9D88-1909047F1E6F}" destId="{6921934A-C23F-46A7-9221-A5FEA751D090}" srcOrd="0" destOrd="1" presId="urn:microsoft.com/office/officeart/2005/8/layout/chevron2"/>
    <dgm:cxn modelId="{47FB9029-5C94-4CD6-BEBE-F74A6EB4ABD5}" srcId="{23F60CDB-53A0-4970-A232-93214669C9E7}" destId="{CD5BC891-FA7E-420A-9D88-1909047F1E6F}" srcOrd="1" destOrd="0" parTransId="{B115D727-8EE6-46F9-AE0B-68ADB83E9D61}" sibTransId="{D10C9B78-DFD6-4457-B201-046C2F4188E8}"/>
    <dgm:cxn modelId="{6DAFE629-5289-4E1B-A347-6245D332BA3D}" srcId="{47186A45-35B3-45E1-BE55-F3F22D7BC57A}" destId="{BE2E2623-47C4-4A04-BBB6-3369DF49170F}" srcOrd="0" destOrd="0" parTransId="{04E9D328-6280-4C51-95FE-7E95A853A1CF}" sibTransId="{296E58BA-3018-4D82-B77D-FA725CEAF4A5}"/>
    <dgm:cxn modelId="{EBD09C30-8D17-4BB2-A455-13B2C988117C}" srcId="{7584C926-9888-4AC6-A1E4-A57269044F71}" destId="{4BEA08DE-B2A2-429B-9BB2-0F6FB055AC21}" srcOrd="0" destOrd="0" parTransId="{9C5C2E62-DBCA-4101-89F2-2EDEBFBB06D6}" sibTransId="{1E1CFE46-EA1F-481E-85DA-203FCD820882}"/>
    <dgm:cxn modelId="{2E08B637-FA67-43CD-B643-C1B27C63A1CC}" type="presOf" srcId="{7A1DBA73-C174-4A21-995F-060C1A02BCD5}" destId="{6921934A-C23F-46A7-9221-A5FEA751D090}" srcOrd="0" destOrd="2" presId="urn:microsoft.com/office/officeart/2005/8/layout/chevron2"/>
    <dgm:cxn modelId="{DD952438-172D-44B6-B4EE-3A10ABFFF53C}" srcId="{23F60CDB-53A0-4970-A232-93214669C9E7}" destId="{7A1DBA73-C174-4A21-995F-060C1A02BCD5}" srcOrd="2" destOrd="0" parTransId="{E4AA8A79-7EAE-4BF0-B817-B8E50A3885D5}" sibTransId="{4D70AF9A-8CB9-44EC-B5DF-5A54759DDC1C}"/>
    <dgm:cxn modelId="{5FB08E3C-4C53-48B1-94BC-42AB667D4407}" srcId="{4BEA08DE-B2A2-429B-9BB2-0F6FB055AC21}" destId="{D0F5D839-B38E-44AF-8370-3A523234478B}" srcOrd="0" destOrd="0" parTransId="{7A23222B-8D6B-484F-9F67-8380EFF7C733}" sibTransId="{141CA40F-C114-4848-8B9D-2C819BC1E845}"/>
    <dgm:cxn modelId="{E1A6F063-E812-4C43-967B-DB468CC38A59}" type="presOf" srcId="{4BEA08DE-B2A2-429B-9BB2-0F6FB055AC21}" destId="{044FBBF4-3489-4B28-8059-A7D05910671B}" srcOrd="0" destOrd="0" presId="urn:microsoft.com/office/officeart/2005/8/layout/chevron2"/>
    <dgm:cxn modelId="{459AFB65-41C8-438B-A26F-CADDE4A32597}" type="presOf" srcId="{BE2E2623-47C4-4A04-BBB6-3369DF49170F}" destId="{087279DF-C36E-4355-B29E-2C37DBD8C464}" srcOrd="0" destOrd="0" presId="urn:microsoft.com/office/officeart/2005/8/layout/chevron2"/>
    <dgm:cxn modelId="{9AD2497A-34A3-4D03-BCDF-5E8E1B13B92C}" type="presOf" srcId="{8932B48A-676F-45D3-B2A7-FE4E2F3F711D}" destId="{BBB2ED08-CF7E-4D58-8E14-F89D07C86330}" srcOrd="0" destOrd="1" presId="urn:microsoft.com/office/officeart/2005/8/layout/chevron2"/>
    <dgm:cxn modelId="{5CC6947F-872F-4123-9ECA-23B19BFFA7EA}" srcId="{47186A45-35B3-45E1-BE55-F3F22D7BC57A}" destId="{4CC4F0B7-09DD-49F0-A3C2-44BDC0C69F86}" srcOrd="2" destOrd="0" parTransId="{BE4FAA7C-5CEE-49B7-8959-02DE23438DA1}" sibTransId="{2220F7E6-FBE4-41B1-A5CB-08D9321BBCA0}"/>
    <dgm:cxn modelId="{0C879C80-E6F3-403B-B820-73C9B42F0250}" srcId="{7584C926-9888-4AC6-A1E4-A57269044F71}" destId="{47186A45-35B3-45E1-BE55-F3F22D7BC57A}" srcOrd="1" destOrd="0" parTransId="{2F740E66-78E1-4294-ADA3-ADBBB0E14F14}" sibTransId="{10305261-8E3E-4E0B-8846-DBFA6B92B5EA}"/>
    <dgm:cxn modelId="{819F678B-3659-41DA-AE30-008FAE0F1218}" srcId="{4BEA08DE-B2A2-429B-9BB2-0F6FB055AC21}" destId="{6996EC7C-4EF6-410B-9C1E-4698569FFBAA}" srcOrd="4" destOrd="0" parTransId="{F902FC14-C93B-433A-9B24-7348495254B1}" sibTransId="{520F8A00-0FF2-4C89-8A68-C994DE859EBD}"/>
    <dgm:cxn modelId="{1CB04491-D8D9-4D98-9082-DAF8208B408A}" type="presOf" srcId="{FE5C2C60-5810-4A5F-BE38-187CA775CDF8}" destId="{BBB2ED08-CF7E-4D58-8E14-F89D07C86330}" srcOrd="0" destOrd="2" presId="urn:microsoft.com/office/officeart/2005/8/layout/chevron2"/>
    <dgm:cxn modelId="{5DD0199A-B541-47C6-83E3-7BF92B6DC09B}" type="presOf" srcId="{D50DD971-8457-4FA5-9E56-CA6632677599}" destId="{087279DF-C36E-4355-B29E-2C37DBD8C464}" srcOrd="0" destOrd="1" presId="urn:microsoft.com/office/officeart/2005/8/layout/chevron2"/>
    <dgm:cxn modelId="{F6A3759A-D57A-4106-9411-1E90B98B8E3F}" srcId="{23F60CDB-53A0-4970-A232-93214669C9E7}" destId="{5FE7FEA6-C901-4775-AB31-E80EDB10D090}" srcOrd="0" destOrd="0" parTransId="{624AF048-02EC-4E72-8367-860D9FD436DE}" sibTransId="{988574CF-4DE2-45CA-81D0-9269155E4DA7}"/>
    <dgm:cxn modelId="{41D8A3A1-F42F-4FAB-BB34-37FC7CE34242}" type="presOf" srcId="{D39AFD03-966E-4217-96C1-7B7AD6A8DFCA}" destId="{BBB2ED08-CF7E-4D58-8E14-F89D07C86330}" srcOrd="0" destOrd="3" presId="urn:microsoft.com/office/officeart/2005/8/layout/chevron2"/>
    <dgm:cxn modelId="{4D5180A8-B1D0-4E17-B8A6-F3AB5062959A}" srcId="{47186A45-35B3-45E1-BE55-F3F22D7BC57A}" destId="{D50DD971-8457-4FA5-9E56-CA6632677599}" srcOrd="1" destOrd="0" parTransId="{F4A7FA6B-1DFE-4663-BE3F-CF72A0EDA396}" sibTransId="{1688C052-4AEB-4F58-9172-5768BA7E824C}"/>
    <dgm:cxn modelId="{7C43F8AA-F313-428B-BF27-601DE7A2ABCD}" type="presOf" srcId="{6996EC7C-4EF6-410B-9C1E-4698569FFBAA}" destId="{BBB2ED08-CF7E-4D58-8E14-F89D07C86330}" srcOrd="0" destOrd="4" presId="urn:microsoft.com/office/officeart/2005/8/layout/chevron2"/>
    <dgm:cxn modelId="{67C6B4C6-7129-4E32-85AD-2DB2031D033A}" srcId="{4BEA08DE-B2A2-429B-9BB2-0F6FB055AC21}" destId="{D39AFD03-966E-4217-96C1-7B7AD6A8DFCA}" srcOrd="3" destOrd="0" parTransId="{44C5EC53-E4E9-4983-9462-6A54E04CDFC4}" sibTransId="{8EEC6B96-4C2F-4595-BAA6-EAE624004817}"/>
    <dgm:cxn modelId="{1EAD2FD0-507D-4D24-A298-185F5A2F2E14}" srcId="{4BEA08DE-B2A2-429B-9BB2-0F6FB055AC21}" destId="{FE5C2C60-5810-4A5F-BE38-187CA775CDF8}" srcOrd="2" destOrd="0" parTransId="{9BD2084E-A0D6-4C7F-99CA-974A9666E652}" sibTransId="{153CB2E2-30B5-4036-B340-0D6969EF8EF9}"/>
    <dgm:cxn modelId="{2B7CA8DC-DDBE-4EA5-B335-52906B1581AF}" type="presOf" srcId="{D0F5D839-B38E-44AF-8370-3A523234478B}" destId="{BBB2ED08-CF7E-4D58-8E14-F89D07C86330}" srcOrd="0" destOrd="0" presId="urn:microsoft.com/office/officeart/2005/8/layout/chevron2"/>
    <dgm:cxn modelId="{8BB0CEE0-A401-4DB3-968E-EF883E7D400C}" srcId="{7584C926-9888-4AC6-A1E4-A57269044F71}" destId="{23F60CDB-53A0-4970-A232-93214669C9E7}" srcOrd="2" destOrd="0" parTransId="{E54383CC-7A61-4959-9002-1990276F5C86}" sibTransId="{281DA1CD-92B8-4212-A32A-615FF6092B27}"/>
    <dgm:cxn modelId="{95D6E4E3-9A9D-4A5C-B86E-A5E4257BC8FA}" type="presOf" srcId="{23F60CDB-53A0-4970-A232-93214669C9E7}" destId="{0F1B47C8-2482-4AC8-92F3-66A503A265E3}" srcOrd="0" destOrd="0" presId="urn:microsoft.com/office/officeart/2005/8/layout/chevron2"/>
    <dgm:cxn modelId="{9EFE73ED-FF01-476E-82C8-EC87737F4B82}" type="presOf" srcId="{4CC4F0B7-09DD-49F0-A3C2-44BDC0C69F86}" destId="{087279DF-C36E-4355-B29E-2C37DBD8C464}" srcOrd="0" destOrd="2" presId="urn:microsoft.com/office/officeart/2005/8/layout/chevron2"/>
    <dgm:cxn modelId="{9DB49DEF-DC24-4689-B95F-B9282721C7B4}" srcId="{4BEA08DE-B2A2-429B-9BB2-0F6FB055AC21}" destId="{8932B48A-676F-45D3-B2A7-FE4E2F3F711D}" srcOrd="1" destOrd="0" parTransId="{66BC4E12-E851-4CB8-9C63-3A1A7E8418BD}" sibTransId="{5E45101C-5F84-47E3-A769-BCF67F85B55D}"/>
    <dgm:cxn modelId="{36C55FF9-DD7B-4A1F-B2B1-5640882A1BE0}" type="presOf" srcId="{7584C926-9888-4AC6-A1E4-A57269044F71}" destId="{AAE0D77F-A648-45D3-946A-C2D0292ABA2C}" srcOrd="0" destOrd="0" presId="urn:microsoft.com/office/officeart/2005/8/layout/chevron2"/>
    <dgm:cxn modelId="{CB68528C-C36E-4F42-AA74-4BF962CF2D24}" type="presParOf" srcId="{AAE0D77F-A648-45D3-946A-C2D0292ABA2C}" destId="{BB43798C-03E4-480C-9502-BA63C505ED8A}" srcOrd="0" destOrd="0" presId="urn:microsoft.com/office/officeart/2005/8/layout/chevron2"/>
    <dgm:cxn modelId="{0B4CB523-4626-4735-997C-6589B6461E87}" type="presParOf" srcId="{BB43798C-03E4-480C-9502-BA63C505ED8A}" destId="{044FBBF4-3489-4B28-8059-A7D05910671B}" srcOrd="0" destOrd="0" presId="urn:microsoft.com/office/officeart/2005/8/layout/chevron2"/>
    <dgm:cxn modelId="{24AB63C5-8334-49B2-B478-EA52227B9257}" type="presParOf" srcId="{BB43798C-03E4-480C-9502-BA63C505ED8A}" destId="{BBB2ED08-CF7E-4D58-8E14-F89D07C86330}" srcOrd="1" destOrd="0" presId="urn:microsoft.com/office/officeart/2005/8/layout/chevron2"/>
    <dgm:cxn modelId="{B40224E6-6B50-45A5-9324-786DE88066AC}" type="presParOf" srcId="{AAE0D77F-A648-45D3-946A-C2D0292ABA2C}" destId="{CCE322AB-A888-4389-A5DD-007B26EC3EBB}" srcOrd="1" destOrd="0" presId="urn:microsoft.com/office/officeart/2005/8/layout/chevron2"/>
    <dgm:cxn modelId="{B03A0773-2015-4CA9-810A-B914D4ACF605}" type="presParOf" srcId="{AAE0D77F-A648-45D3-946A-C2D0292ABA2C}" destId="{9BA7B5EE-11AE-4B9E-8A82-2EC93D8B9CA6}" srcOrd="2" destOrd="0" presId="urn:microsoft.com/office/officeart/2005/8/layout/chevron2"/>
    <dgm:cxn modelId="{80EE6AFC-33B1-4FF1-A939-DB9281BDE5B9}" type="presParOf" srcId="{9BA7B5EE-11AE-4B9E-8A82-2EC93D8B9CA6}" destId="{AC47AF0B-53F5-4750-817A-53A0386CB09D}" srcOrd="0" destOrd="0" presId="urn:microsoft.com/office/officeart/2005/8/layout/chevron2"/>
    <dgm:cxn modelId="{AB25DC5D-71ED-4936-AB35-63366872AA3F}" type="presParOf" srcId="{9BA7B5EE-11AE-4B9E-8A82-2EC93D8B9CA6}" destId="{087279DF-C36E-4355-B29E-2C37DBD8C464}" srcOrd="1" destOrd="0" presId="urn:microsoft.com/office/officeart/2005/8/layout/chevron2"/>
    <dgm:cxn modelId="{7A2AC868-7F33-43E5-900D-20FA3EFE68AC}" type="presParOf" srcId="{AAE0D77F-A648-45D3-946A-C2D0292ABA2C}" destId="{055120C8-8850-4A9C-9F9C-975788F7E6D1}" srcOrd="3" destOrd="0" presId="urn:microsoft.com/office/officeart/2005/8/layout/chevron2"/>
    <dgm:cxn modelId="{02770AB2-4B49-43A9-8C88-5B3D9272727E}" type="presParOf" srcId="{AAE0D77F-A648-45D3-946A-C2D0292ABA2C}" destId="{F7D66712-9317-4DEB-AB38-C30F94C9F3EF}" srcOrd="4" destOrd="0" presId="urn:microsoft.com/office/officeart/2005/8/layout/chevron2"/>
    <dgm:cxn modelId="{1E9982AD-2DF9-4563-86B8-D88D98DB70E7}" type="presParOf" srcId="{F7D66712-9317-4DEB-AB38-C30F94C9F3EF}" destId="{0F1B47C8-2482-4AC8-92F3-66A503A265E3}" srcOrd="0" destOrd="0" presId="urn:microsoft.com/office/officeart/2005/8/layout/chevron2"/>
    <dgm:cxn modelId="{6CC0E334-6127-4B45-92F0-5BF062180C23}" type="presParOf" srcId="{F7D66712-9317-4DEB-AB38-C30F94C9F3EF}" destId="{6921934A-C23F-46A7-9221-A5FEA751D09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F413D9-4103-493C-BD3A-443014C2130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zh-CN" altLang="en-US"/>
        </a:p>
      </dgm:t>
    </dgm:pt>
    <dgm:pt modelId="{0EB8CEC8-7C53-4167-8894-7CD43C0D9641}">
      <dgm:prSet phldrT="[Text]" custT="1"/>
      <dgm:spPr/>
      <dgm:t>
        <a:bodyPr/>
        <a:lstStyle/>
        <a:p>
          <a:r>
            <a:rPr lang="en-US" altLang="zh-CN" sz="1800" dirty="0">
              <a:latin typeface="OpenSansWeb"/>
            </a:rPr>
            <a:t>Government</a:t>
          </a:r>
          <a:endParaRPr lang="zh-CN" altLang="en-US" sz="1800" dirty="0">
            <a:latin typeface="OpenSansWeb"/>
          </a:endParaRPr>
        </a:p>
      </dgm:t>
    </dgm:pt>
    <dgm:pt modelId="{5C1D4994-1C6C-4736-936B-A97CB4EF8892}" type="parTrans" cxnId="{7AA253AF-5D7E-44A1-B61F-EC4C18EEB7A6}">
      <dgm:prSet/>
      <dgm:spPr/>
      <dgm:t>
        <a:bodyPr/>
        <a:lstStyle/>
        <a:p>
          <a:endParaRPr lang="zh-CN" altLang="en-US" sz="2000">
            <a:latin typeface="OpenSansWeb"/>
          </a:endParaRPr>
        </a:p>
      </dgm:t>
    </dgm:pt>
    <dgm:pt modelId="{F94C4A23-D82A-4F0E-8093-C079233261B1}" type="sibTrans" cxnId="{7AA253AF-5D7E-44A1-B61F-EC4C18EEB7A6}">
      <dgm:prSet/>
      <dgm:spPr/>
      <dgm:t>
        <a:bodyPr/>
        <a:lstStyle/>
        <a:p>
          <a:endParaRPr lang="zh-CN" altLang="en-US" sz="2000">
            <a:latin typeface="OpenSansWeb"/>
          </a:endParaRPr>
        </a:p>
      </dgm:t>
    </dgm:pt>
    <dgm:pt modelId="{AE19EC93-549E-45BD-B260-814889B0C4FF}">
      <dgm:prSet phldrT="[Text]" custT="1"/>
      <dgm:spPr/>
      <dgm:t>
        <a:bodyPr/>
        <a:lstStyle/>
        <a:p>
          <a:r>
            <a:rPr lang="en-US" altLang="zh-CN" sz="1800" dirty="0">
              <a:latin typeface="OpenSansWeb"/>
            </a:rPr>
            <a:t>Employment Relationship</a:t>
          </a:r>
          <a:endParaRPr lang="zh-CN" altLang="en-US" sz="1800" dirty="0">
            <a:latin typeface="OpenSansWeb"/>
          </a:endParaRPr>
        </a:p>
      </dgm:t>
    </dgm:pt>
    <dgm:pt modelId="{95F3C796-9A64-415D-A530-421AFFD1F915}" type="parTrans" cxnId="{7540BFE4-4843-46EE-B44D-BA4B8241D0A0}">
      <dgm:prSet/>
      <dgm:spPr/>
      <dgm:t>
        <a:bodyPr/>
        <a:lstStyle/>
        <a:p>
          <a:endParaRPr lang="zh-CN" altLang="en-US" sz="2000">
            <a:latin typeface="OpenSansWeb"/>
          </a:endParaRPr>
        </a:p>
      </dgm:t>
    </dgm:pt>
    <dgm:pt modelId="{1389A8AC-B84F-4463-8A1C-6A7DDB3D1D91}" type="sibTrans" cxnId="{7540BFE4-4843-46EE-B44D-BA4B8241D0A0}">
      <dgm:prSet/>
      <dgm:spPr/>
      <dgm:t>
        <a:bodyPr/>
        <a:lstStyle/>
        <a:p>
          <a:endParaRPr lang="zh-CN" altLang="en-US" sz="2000">
            <a:latin typeface="OpenSansWeb"/>
          </a:endParaRPr>
        </a:p>
      </dgm:t>
    </dgm:pt>
    <dgm:pt modelId="{766A00CB-B063-4C09-8BC5-A3D949BF7AB6}">
      <dgm:prSet phldrT="[Text]" custT="1"/>
      <dgm:spPr/>
      <dgm:t>
        <a:bodyPr/>
        <a:lstStyle/>
        <a:p>
          <a:r>
            <a:rPr lang="en-US" altLang="zh-CN" sz="1800" dirty="0">
              <a:latin typeface="OpenSansWeb"/>
            </a:rPr>
            <a:t>Compensation &amp; Benefit</a:t>
          </a:r>
          <a:endParaRPr lang="zh-CN" altLang="en-US" sz="1800" dirty="0">
            <a:latin typeface="OpenSansWeb"/>
          </a:endParaRPr>
        </a:p>
      </dgm:t>
    </dgm:pt>
    <dgm:pt modelId="{9F6AE943-B254-4D0D-BD1D-6377BEB04B4F}" type="parTrans" cxnId="{49A5C233-1C76-4F05-AAD8-B438813A5168}">
      <dgm:prSet/>
      <dgm:spPr/>
      <dgm:t>
        <a:bodyPr/>
        <a:lstStyle/>
        <a:p>
          <a:endParaRPr lang="zh-CN" altLang="en-US" sz="2000">
            <a:latin typeface="OpenSansWeb"/>
          </a:endParaRPr>
        </a:p>
      </dgm:t>
    </dgm:pt>
    <dgm:pt modelId="{CC10D7FB-DED1-491F-B7D9-A0BA9463ADAF}" type="sibTrans" cxnId="{49A5C233-1C76-4F05-AAD8-B438813A5168}">
      <dgm:prSet/>
      <dgm:spPr/>
      <dgm:t>
        <a:bodyPr/>
        <a:lstStyle/>
        <a:p>
          <a:endParaRPr lang="zh-CN" altLang="en-US" sz="2000">
            <a:latin typeface="OpenSansWeb"/>
          </a:endParaRPr>
        </a:p>
      </dgm:t>
    </dgm:pt>
    <dgm:pt modelId="{D56C4649-5CFD-402D-A9EA-79997BD01F27}">
      <dgm:prSet phldrT="[Text]" custT="1"/>
      <dgm:spPr/>
      <dgm:t>
        <a:bodyPr/>
        <a:lstStyle/>
        <a:p>
          <a:pPr>
            <a:buFont typeface="+mj-lt"/>
            <a:buAutoNum type="romanUcPeriod"/>
          </a:pPr>
          <a:r>
            <a:rPr lang="en-US" altLang="zh-CN" sz="1400" dirty="0">
              <a:latin typeface="OpenSansWeb"/>
            </a:rPr>
            <a:t>Employment Contract Management</a:t>
          </a:r>
          <a:endParaRPr lang="zh-CN" altLang="en-US" sz="1400" dirty="0">
            <a:latin typeface="OpenSansWeb"/>
          </a:endParaRPr>
        </a:p>
      </dgm:t>
    </dgm:pt>
    <dgm:pt modelId="{7DE02ED0-2056-47D6-9F7F-7485AFD4809B}" type="parTrans" cxnId="{E573E573-C2A3-48C2-B6CC-D1C8CF8A1449}">
      <dgm:prSet/>
      <dgm:spPr/>
      <dgm:t>
        <a:bodyPr/>
        <a:lstStyle/>
        <a:p>
          <a:endParaRPr lang="zh-CN" altLang="en-US" sz="2000">
            <a:latin typeface="OpenSansWeb"/>
          </a:endParaRPr>
        </a:p>
      </dgm:t>
    </dgm:pt>
    <dgm:pt modelId="{D5E4CF05-FF1F-403F-8534-092211C477F3}" type="sibTrans" cxnId="{E573E573-C2A3-48C2-B6CC-D1C8CF8A1449}">
      <dgm:prSet/>
      <dgm:spPr/>
      <dgm:t>
        <a:bodyPr/>
        <a:lstStyle/>
        <a:p>
          <a:endParaRPr lang="zh-CN" altLang="en-US" sz="2000">
            <a:latin typeface="OpenSansWeb"/>
          </a:endParaRPr>
        </a:p>
      </dgm:t>
    </dgm:pt>
    <dgm:pt modelId="{C66109B3-989B-4CA3-9D24-02DDED98B189}">
      <dgm:prSet phldrT="[Text]" custT="1"/>
      <dgm:spPr/>
      <dgm:t>
        <a:bodyPr/>
        <a:lstStyle/>
        <a:p>
          <a:pPr>
            <a:buFont typeface="+mj-lt"/>
            <a:buAutoNum type="romanUcPeriod"/>
          </a:pPr>
          <a:r>
            <a:rPr lang="en-US" altLang="zh-CN" sz="1400" dirty="0">
              <a:latin typeface="OpenSansWeb"/>
            </a:rPr>
            <a:t>Company license and certification</a:t>
          </a:r>
          <a:endParaRPr lang="zh-CN" altLang="en-US" sz="1400" dirty="0">
            <a:latin typeface="OpenSansWeb"/>
          </a:endParaRPr>
        </a:p>
      </dgm:t>
    </dgm:pt>
    <dgm:pt modelId="{C08D26F6-F3AC-406D-B460-5D3A00D2CDF0}" type="parTrans" cxnId="{B12AA253-3ADD-4B87-A03B-3AA10260AF70}">
      <dgm:prSet/>
      <dgm:spPr/>
      <dgm:t>
        <a:bodyPr/>
        <a:lstStyle/>
        <a:p>
          <a:endParaRPr lang="zh-CN" altLang="en-US" sz="2000">
            <a:latin typeface="OpenSansWeb"/>
          </a:endParaRPr>
        </a:p>
      </dgm:t>
    </dgm:pt>
    <dgm:pt modelId="{B2B958EA-A7ED-4E4C-B18B-4E675E1FAF02}" type="sibTrans" cxnId="{B12AA253-3ADD-4B87-A03B-3AA10260AF70}">
      <dgm:prSet/>
      <dgm:spPr/>
      <dgm:t>
        <a:bodyPr/>
        <a:lstStyle/>
        <a:p>
          <a:endParaRPr lang="zh-CN" altLang="en-US" sz="2000">
            <a:latin typeface="OpenSansWeb"/>
          </a:endParaRPr>
        </a:p>
      </dgm:t>
    </dgm:pt>
    <dgm:pt modelId="{BA0A7D32-CDD4-47A3-9A1F-287B2A710592}">
      <dgm:prSet phldrT="[Text]" custT="1"/>
      <dgm:spPr/>
      <dgm:t>
        <a:bodyPr/>
        <a:lstStyle/>
        <a:p>
          <a:pPr>
            <a:buFont typeface="+mj-lt"/>
            <a:buAutoNum type="romanUcPeriod"/>
          </a:pPr>
          <a:r>
            <a:rPr lang="en-US" altLang="zh-CN" sz="1400" dirty="0">
              <a:latin typeface="OpenSansWeb"/>
            </a:rPr>
            <a:t>Employment Mode</a:t>
          </a:r>
          <a:endParaRPr lang="zh-CN" altLang="en-US" sz="1400" dirty="0">
            <a:latin typeface="OpenSansWeb"/>
          </a:endParaRPr>
        </a:p>
      </dgm:t>
    </dgm:pt>
    <dgm:pt modelId="{9AC75C37-845F-4B7C-B55C-79077CDE0CC8}" type="parTrans" cxnId="{A171FF2D-099A-472B-AD28-11E7419F01B5}">
      <dgm:prSet/>
      <dgm:spPr/>
      <dgm:t>
        <a:bodyPr/>
        <a:lstStyle/>
        <a:p>
          <a:endParaRPr lang="zh-CN" altLang="en-US" sz="2000">
            <a:latin typeface="OpenSansWeb"/>
          </a:endParaRPr>
        </a:p>
      </dgm:t>
    </dgm:pt>
    <dgm:pt modelId="{FD1567B2-25A3-4034-9CC0-F354C3577814}" type="sibTrans" cxnId="{A171FF2D-099A-472B-AD28-11E7419F01B5}">
      <dgm:prSet/>
      <dgm:spPr/>
      <dgm:t>
        <a:bodyPr/>
        <a:lstStyle/>
        <a:p>
          <a:endParaRPr lang="zh-CN" altLang="en-US" sz="2000">
            <a:latin typeface="OpenSansWeb"/>
          </a:endParaRPr>
        </a:p>
      </dgm:t>
    </dgm:pt>
    <dgm:pt modelId="{8E4D58CB-22D2-41BD-83BE-D628C9611C84}">
      <dgm:prSet phldrT="[Text]" custT="1"/>
      <dgm:spPr/>
      <dgm:t>
        <a:bodyPr/>
        <a:lstStyle/>
        <a:p>
          <a:pPr>
            <a:buFont typeface="+mj-lt"/>
            <a:buAutoNum type="romanUcPeriod" startAt="4"/>
          </a:pPr>
          <a:r>
            <a:rPr lang="en-US" altLang="zh-CN" sz="1400" dirty="0">
              <a:latin typeface="OpenSansWeb"/>
            </a:rPr>
            <a:t>Recruitment, Employee’s Enrollment &amp; Separation</a:t>
          </a:r>
          <a:endParaRPr lang="zh-CN" altLang="en-US" sz="1400" dirty="0">
            <a:latin typeface="OpenSansWeb"/>
          </a:endParaRPr>
        </a:p>
      </dgm:t>
    </dgm:pt>
    <dgm:pt modelId="{A779C7C7-AC2D-434F-8EE1-32BBAA761CCF}" type="parTrans" cxnId="{AB84F2C2-43E4-4705-93BE-86CF17060C59}">
      <dgm:prSet/>
      <dgm:spPr/>
      <dgm:t>
        <a:bodyPr/>
        <a:lstStyle/>
        <a:p>
          <a:endParaRPr lang="zh-CN" altLang="en-US" sz="2000">
            <a:latin typeface="OpenSansWeb"/>
          </a:endParaRPr>
        </a:p>
      </dgm:t>
    </dgm:pt>
    <dgm:pt modelId="{C2556472-A953-44D0-868E-4241EB1B4C68}" type="sibTrans" cxnId="{AB84F2C2-43E4-4705-93BE-86CF17060C59}">
      <dgm:prSet/>
      <dgm:spPr/>
      <dgm:t>
        <a:bodyPr/>
        <a:lstStyle/>
        <a:p>
          <a:endParaRPr lang="zh-CN" altLang="en-US" sz="2000">
            <a:latin typeface="OpenSansWeb"/>
          </a:endParaRPr>
        </a:p>
      </dgm:t>
    </dgm:pt>
    <dgm:pt modelId="{A542D8CE-07BE-4B08-9651-4E7F3267DA84}">
      <dgm:prSet phldrT="[Text]" custT="1"/>
      <dgm:spPr/>
      <dgm:t>
        <a:bodyPr/>
        <a:lstStyle/>
        <a:p>
          <a:pPr>
            <a:buFont typeface="+mj-lt"/>
            <a:buAutoNum type="romanUcPeriod" startAt="4"/>
          </a:pPr>
          <a:r>
            <a:rPr lang="en-US" altLang="zh-CN" sz="1400" dirty="0">
              <a:latin typeface="OpenSansWeb"/>
            </a:rPr>
            <a:t>Working hours &amp; Employee leaves</a:t>
          </a:r>
          <a:endParaRPr lang="zh-CN" altLang="en-US" sz="1400" dirty="0">
            <a:latin typeface="OpenSansWeb"/>
          </a:endParaRPr>
        </a:p>
      </dgm:t>
    </dgm:pt>
    <dgm:pt modelId="{23F303DF-31AB-41D5-B26B-D700003F35A7}" type="parTrans" cxnId="{22F5F6B1-F386-4C2E-8E6C-5F75A331ECA7}">
      <dgm:prSet/>
      <dgm:spPr/>
      <dgm:t>
        <a:bodyPr/>
        <a:lstStyle/>
        <a:p>
          <a:endParaRPr lang="zh-CN" altLang="en-US" sz="2000">
            <a:latin typeface="OpenSansWeb"/>
          </a:endParaRPr>
        </a:p>
      </dgm:t>
    </dgm:pt>
    <dgm:pt modelId="{C4FD5861-5BB2-44CC-A9D8-8D61D57BD4B1}" type="sibTrans" cxnId="{22F5F6B1-F386-4C2E-8E6C-5F75A331ECA7}">
      <dgm:prSet/>
      <dgm:spPr/>
      <dgm:t>
        <a:bodyPr/>
        <a:lstStyle/>
        <a:p>
          <a:endParaRPr lang="zh-CN" altLang="en-US" sz="2000">
            <a:latin typeface="OpenSansWeb"/>
          </a:endParaRPr>
        </a:p>
      </dgm:t>
    </dgm:pt>
    <dgm:pt modelId="{F243DEC0-7904-4F68-9962-BF5DD8E968F8}">
      <dgm:prSet phldrT="[Text]" custT="1"/>
      <dgm:spPr/>
      <dgm:t>
        <a:bodyPr/>
        <a:lstStyle/>
        <a:p>
          <a:pPr>
            <a:buFont typeface="+mj-lt"/>
            <a:buAutoNum type="romanUcPeriod" startAt="4"/>
          </a:pPr>
          <a:r>
            <a:rPr lang="en-US" altLang="zh-CN" sz="1400" dirty="0">
              <a:latin typeface="OpenSansWeb"/>
            </a:rPr>
            <a:t>Expat Management</a:t>
          </a:r>
          <a:endParaRPr lang="zh-CN" altLang="en-US" sz="1400" dirty="0">
            <a:latin typeface="OpenSansWeb"/>
          </a:endParaRPr>
        </a:p>
      </dgm:t>
    </dgm:pt>
    <dgm:pt modelId="{FA2AE8AB-D2E3-4B5B-94A4-40F6729C124B}" type="parTrans" cxnId="{295752DA-E55F-4C08-AA0D-D809C9CAB53D}">
      <dgm:prSet/>
      <dgm:spPr/>
      <dgm:t>
        <a:bodyPr/>
        <a:lstStyle/>
        <a:p>
          <a:endParaRPr lang="zh-CN" altLang="en-US" sz="2000">
            <a:latin typeface="OpenSansWeb"/>
          </a:endParaRPr>
        </a:p>
      </dgm:t>
    </dgm:pt>
    <dgm:pt modelId="{A91BCE1D-C250-4BF3-A3E8-DB1820A4872A}" type="sibTrans" cxnId="{295752DA-E55F-4C08-AA0D-D809C9CAB53D}">
      <dgm:prSet/>
      <dgm:spPr/>
      <dgm:t>
        <a:bodyPr/>
        <a:lstStyle/>
        <a:p>
          <a:endParaRPr lang="zh-CN" altLang="en-US" sz="2000">
            <a:latin typeface="OpenSansWeb"/>
          </a:endParaRPr>
        </a:p>
      </dgm:t>
    </dgm:pt>
    <dgm:pt modelId="{45844010-F2D2-488D-8FF8-417D549FCA7C}">
      <dgm:prSet phldrT="[Text]" custT="1"/>
      <dgm:spPr/>
      <dgm:t>
        <a:bodyPr/>
        <a:lstStyle/>
        <a:p>
          <a:pPr>
            <a:buFont typeface="+mj-lt"/>
            <a:buAutoNum type="romanUcPeriod" startAt="7"/>
          </a:pPr>
          <a:r>
            <a:rPr lang="en-US" altLang="zh-CN" sz="1400" dirty="0">
              <a:latin typeface="OpenSansWeb"/>
            </a:rPr>
            <a:t>Remuneration &amp; Benefits</a:t>
          </a:r>
          <a:endParaRPr lang="zh-CN" altLang="en-US" sz="1400" dirty="0">
            <a:latin typeface="OpenSansWeb"/>
          </a:endParaRPr>
        </a:p>
      </dgm:t>
    </dgm:pt>
    <dgm:pt modelId="{F91EF877-E000-4775-81C8-908BFD7A1EC2}" type="parTrans" cxnId="{B2B5B374-BB6E-46E5-8375-DBB126C3FF28}">
      <dgm:prSet/>
      <dgm:spPr/>
      <dgm:t>
        <a:bodyPr/>
        <a:lstStyle/>
        <a:p>
          <a:endParaRPr lang="zh-CN" altLang="en-US" sz="2000">
            <a:latin typeface="OpenSansWeb"/>
          </a:endParaRPr>
        </a:p>
      </dgm:t>
    </dgm:pt>
    <dgm:pt modelId="{E41ED15B-52B5-418F-8338-4CE6B0EE632A}" type="sibTrans" cxnId="{B2B5B374-BB6E-46E5-8375-DBB126C3FF28}">
      <dgm:prSet/>
      <dgm:spPr/>
      <dgm:t>
        <a:bodyPr/>
        <a:lstStyle/>
        <a:p>
          <a:endParaRPr lang="zh-CN" altLang="en-US" sz="2000">
            <a:latin typeface="OpenSansWeb"/>
          </a:endParaRPr>
        </a:p>
      </dgm:t>
    </dgm:pt>
    <dgm:pt modelId="{6FBC253B-2BA9-4300-B270-C40C245B68EB}">
      <dgm:prSet phldrT="[Text]" custT="1"/>
      <dgm:spPr/>
      <dgm:t>
        <a:bodyPr/>
        <a:lstStyle/>
        <a:p>
          <a:r>
            <a:rPr lang="en-US" altLang="zh-CN" sz="1800" dirty="0">
              <a:latin typeface="OpenSansWeb"/>
            </a:rPr>
            <a:t>HR Policy</a:t>
          </a:r>
          <a:endParaRPr lang="zh-CN" altLang="en-US" sz="1800" dirty="0">
            <a:latin typeface="OpenSansWeb"/>
          </a:endParaRPr>
        </a:p>
      </dgm:t>
    </dgm:pt>
    <dgm:pt modelId="{94B4BD50-D994-4C46-87F1-2688A740D401}" type="parTrans" cxnId="{920892C2-0D57-4EAC-B85A-BEA3A6F87E44}">
      <dgm:prSet/>
      <dgm:spPr/>
      <dgm:t>
        <a:bodyPr/>
        <a:lstStyle/>
        <a:p>
          <a:endParaRPr lang="zh-CN" altLang="en-US" sz="2000">
            <a:latin typeface="OpenSansWeb"/>
          </a:endParaRPr>
        </a:p>
      </dgm:t>
    </dgm:pt>
    <dgm:pt modelId="{3C3F44B9-E998-45C4-A2C6-397BE82D37EC}" type="sibTrans" cxnId="{920892C2-0D57-4EAC-B85A-BEA3A6F87E44}">
      <dgm:prSet/>
      <dgm:spPr/>
      <dgm:t>
        <a:bodyPr/>
        <a:lstStyle/>
        <a:p>
          <a:endParaRPr lang="zh-CN" altLang="en-US" sz="2000">
            <a:latin typeface="OpenSansWeb"/>
          </a:endParaRPr>
        </a:p>
      </dgm:t>
    </dgm:pt>
    <dgm:pt modelId="{278B6F77-0E78-4AB2-913E-282959E96448}">
      <dgm:prSet phldrT="[Text]" custT="1"/>
      <dgm:spPr/>
      <dgm:t>
        <a:bodyPr/>
        <a:lstStyle/>
        <a:p>
          <a:pPr>
            <a:buFont typeface="+mj-lt"/>
            <a:buAutoNum type="romanUcPeriod" startAt="8"/>
          </a:pPr>
          <a:r>
            <a:rPr lang="en-US" altLang="zh-CN" sz="1400" dirty="0">
              <a:latin typeface="OpenSansWeb"/>
            </a:rPr>
            <a:t>Confidentiality &amp; Non-competition</a:t>
          </a:r>
          <a:endParaRPr lang="zh-CN" altLang="en-US" sz="1400" dirty="0">
            <a:latin typeface="OpenSansWeb"/>
          </a:endParaRPr>
        </a:p>
      </dgm:t>
    </dgm:pt>
    <dgm:pt modelId="{A2BA43F4-7138-474C-A906-9B5331724ECE}" type="parTrans" cxnId="{8A5C0235-533A-4B90-ACE1-042382480E40}">
      <dgm:prSet/>
      <dgm:spPr/>
      <dgm:t>
        <a:bodyPr/>
        <a:lstStyle/>
        <a:p>
          <a:endParaRPr lang="zh-CN" altLang="en-US" sz="2000">
            <a:latin typeface="OpenSansWeb"/>
          </a:endParaRPr>
        </a:p>
      </dgm:t>
    </dgm:pt>
    <dgm:pt modelId="{FCF93218-FC7E-45BA-96DE-6EFCAFC32A7D}" type="sibTrans" cxnId="{8A5C0235-533A-4B90-ACE1-042382480E40}">
      <dgm:prSet/>
      <dgm:spPr/>
      <dgm:t>
        <a:bodyPr/>
        <a:lstStyle/>
        <a:p>
          <a:endParaRPr lang="zh-CN" altLang="en-US" sz="2000">
            <a:latin typeface="OpenSansWeb"/>
          </a:endParaRPr>
        </a:p>
      </dgm:t>
    </dgm:pt>
    <dgm:pt modelId="{F055B18D-2A77-4278-AA61-AF203D41BBC6}">
      <dgm:prSet phldrT="[Text]" custT="1"/>
      <dgm:spPr/>
      <dgm:t>
        <a:bodyPr/>
        <a:lstStyle/>
        <a:p>
          <a:pPr>
            <a:buFont typeface="+mj-lt"/>
            <a:buAutoNum type="romanUcPeriod" startAt="8"/>
          </a:pPr>
          <a:r>
            <a:rPr lang="en-US" altLang="zh-CN" sz="1400" dirty="0">
              <a:latin typeface="OpenSansWeb"/>
            </a:rPr>
            <a:t>Training &amp; Service Period</a:t>
          </a:r>
          <a:endParaRPr lang="zh-CN" altLang="en-US" sz="1400" dirty="0">
            <a:latin typeface="OpenSansWeb"/>
          </a:endParaRPr>
        </a:p>
      </dgm:t>
    </dgm:pt>
    <dgm:pt modelId="{F13C9F27-E440-4B04-A0E2-B3EA2A5A3E3C}" type="parTrans" cxnId="{7BFDBE3F-6F70-4A8D-AE9A-4EC739EAEDE7}">
      <dgm:prSet/>
      <dgm:spPr/>
      <dgm:t>
        <a:bodyPr/>
        <a:lstStyle/>
        <a:p>
          <a:endParaRPr lang="zh-CN" altLang="en-US" sz="2000">
            <a:latin typeface="OpenSansWeb"/>
          </a:endParaRPr>
        </a:p>
      </dgm:t>
    </dgm:pt>
    <dgm:pt modelId="{1164B566-A303-42E2-B6AC-B5830500BEDC}" type="sibTrans" cxnId="{7BFDBE3F-6F70-4A8D-AE9A-4EC739EAEDE7}">
      <dgm:prSet/>
      <dgm:spPr/>
      <dgm:t>
        <a:bodyPr/>
        <a:lstStyle/>
        <a:p>
          <a:endParaRPr lang="zh-CN" altLang="en-US" sz="2000">
            <a:latin typeface="OpenSansWeb"/>
          </a:endParaRPr>
        </a:p>
      </dgm:t>
    </dgm:pt>
    <dgm:pt modelId="{E173AEE9-B3AB-4152-8B30-56469E5E66E0}">
      <dgm:prSet phldrT="[Text]" custT="1"/>
      <dgm:spPr/>
      <dgm:t>
        <a:bodyPr/>
        <a:lstStyle/>
        <a:p>
          <a:pPr>
            <a:buFont typeface="+mj-lt"/>
            <a:buAutoNum type="romanUcPeriod" startAt="8"/>
          </a:pPr>
          <a:r>
            <a:rPr lang="en-US" altLang="zh-CN" sz="1400" dirty="0">
              <a:latin typeface="OpenSansWeb"/>
            </a:rPr>
            <a:t>Staff Handbook</a:t>
          </a:r>
          <a:endParaRPr lang="zh-CN" altLang="en-US" sz="1400" dirty="0">
            <a:latin typeface="OpenSansWeb"/>
          </a:endParaRPr>
        </a:p>
      </dgm:t>
    </dgm:pt>
    <dgm:pt modelId="{D7CBD225-1C37-43AD-B8CB-5F992268B7D7}" type="parTrans" cxnId="{71A6CEE0-721B-4D6C-952E-C0E799BE0614}">
      <dgm:prSet/>
      <dgm:spPr/>
      <dgm:t>
        <a:bodyPr/>
        <a:lstStyle/>
        <a:p>
          <a:endParaRPr lang="zh-CN" altLang="en-US" sz="2000">
            <a:latin typeface="OpenSansWeb"/>
          </a:endParaRPr>
        </a:p>
      </dgm:t>
    </dgm:pt>
    <dgm:pt modelId="{5ED4FA08-60E2-4F40-B48A-5D9D380640CA}" type="sibTrans" cxnId="{71A6CEE0-721B-4D6C-952E-C0E799BE0614}">
      <dgm:prSet/>
      <dgm:spPr/>
      <dgm:t>
        <a:bodyPr/>
        <a:lstStyle/>
        <a:p>
          <a:endParaRPr lang="zh-CN" altLang="en-US" sz="2000">
            <a:latin typeface="OpenSansWeb"/>
          </a:endParaRPr>
        </a:p>
      </dgm:t>
    </dgm:pt>
    <dgm:pt modelId="{ACEDCDFE-84F4-4640-B31F-46BC73FF27A9}" type="pres">
      <dgm:prSet presAssocID="{BEF413D9-4103-493C-BD3A-443014C2130B}" presName="linear" presStyleCnt="0">
        <dgm:presLayoutVars>
          <dgm:dir/>
          <dgm:animLvl val="lvl"/>
          <dgm:resizeHandles val="exact"/>
        </dgm:presLayoutVars>
      </dgm:prSet>
      <dgm:spPr/>
    </dgm:pt>
    <dgm:pt modelId="{9B7F5C78-CD0F-4509-847E-024F14D87A88}" type="pres">
      <dgm:prSet presAssocID="{0EB8CEC8-7C53-4167-8894-7CD43C0D9641}" presName="parentLin" presStyleCnt="0"/>
      <dgm:spPr/>
    </dgm:pt>
    <dgm:pt modelId="{B68B78AC-A6FE-43BB-AB30-215DA1DE9A0C}" type="pres">
      <dgm:prSet presAssocID="{0EB8CEC8-7C53-4167-8894-7CD43C0D9641}" presName="parentLeftMargin" presStyleLbl="node1" presStyleIdx="0" presStyleCnt="4"/>
      <dgm:spPr/>
    </dgm:pt>
    <dgm:pt modelId="{5C323903-DBC8-4E87-B3EE-EE3A27A970F6}" type="pres">
      <dgm:prSet presAssocID="{0EB8CEC8-7C53-4167-8894-7CD43C0D9641}" presName="parentText" presStyleLbl="node1" presStyleIdx="0" presStyleCnt="4">
        <dgm:presLayoutVars>
          <dgm:chMax val="0"/>
          <dgm:bulletEnabled val="1"/>
        </dgm:presLayoutVars>
      </dgm:prSet>
      <dgm:spPr/>
    </dgm:pt>
    <dgm:pt modelId="{FC7347F6-66C2-4FBF-B0E9-BE2F45513B92}" type="pres">
      <dgm:prSet presAssocID="{0EB8CEC8-7C53-4167-8894-7CD43C0D9641}" presName="negativeSpace" presStyleCnt="0"/>
      <dgm:spPr/>
    </dgm:pt>
    <dgm:pt modelId="{9257E023-FBE0-4F8E-AF62-63EF3F2BA1E1}" type="pres">
      <dgm:prSet presAssocID="{0EB8CEC8-7C53-4167-8894-7CD43C0D9641}" presName="childText" presStyleLbl="conFgAcc1" presStyleIdx="0" presStyleCnt="4">
        <dgm:presLayoutVars>
          <dgm:bulletEnabled val="1"/>
        </dgm:presLayoutVars>
      </dgm:prSet>
      <dgm:spPr/>
    </dgm:pt>
    <dgm:pt modelId="{7761699F-F265-4266-BA2D-525CE727EDA9}" type="pres">
      <dgm:prSet presAssocID="{F94C4A23-D82A-4F0E-8093-C079233261B1}" presName="spaceBetweenRectangles" presStyleCnt="0"/>
      <dgm:spPr/>
    </dgm:pt>
    <dgm:pt modelId="{24372C51-2747-4CFF-85FA-7F2580501AD6}" type="pres">
      <dgm:prSet presAssocID="{AE19EC93-549E-45BD-B260-814889B0C4FF}" presName="parentLin" presStyleCnt="0"/>
      <dgm:spPr/>
    </dgm:pt>
    <dgm:pt modelId="{C8E77DED-7448-4C52-8762-CBF6F65E40B7}" type="pres">
      <dgm:prSet presAssocID="{AE19EC93-549E-45BD-B260-814889B0C4FF}" presName="parentLeftMargin" presStyleLbl="node1" presStyleIdx="0" presStyleCnt="4"/>
      <dgm:spPr/>
    </dgm:pt>
    <dgm:pt modelId="{D501AE4F-B560-4B12-B2A5-4A94D93A077F}" type="pres">
      <dgm:prSet presAssocID="{AE19EC93-549E-45BD-B260-814889B0C4FF}" presName="parentText" presStyleLbl="node1" presStyleIdx="1" presStyleCnt="4">
        <dgm:presLayoutVars>
          <dgm:chMax val="0"/>
          <dgm:bulletEnabled val="1"/>
        </dgm:presLayoutVars>
      </dgm:prSet>
      <dgm:spPr/>
    </dgm:pt>
    <dgm:pt modelId="{C6DD2081-A915-4389-BBF5-505FB35A1349}" type="pres">
      <dgm:prSet presAssocID="{AE19EC93-549E-45BD-B260-814889B0C4FF}" presName="negativeSpace" presStyleCnt="0"/>
      <dgm:spPr/>
    </dgm:pt>
    <dgm:pt modelId="{2A66014D-B4B3-4943-98EB-F001E06C2CD1}" type="pres">
      <dgm:prSet presAssocID="{AE19EC93-549E-45BD-B260-814889B0C4FF}" presName="childText" presStyleLbl="conFgAcc1" presStyleIdx="1" presStyleCnt="4">
        <dgm:presLayoutVars>
          <dgm:bulletEnabled val="1"/>
        </dgm:presLayoutVars>
      </dgm:prSet>
      <dgm:spPr/>
    </dgm:pt>
    <dgm:pt modelId="{39F19816-3FA3-489F-8B8C-21D1FCFAC3CA}" type="pres">
      <dgm:prSet presAssocID="{1389A8AC-B84F-4463-8A1C-6A7DDB3D1D91}" presName="spaceBetweenRectangles" presStyleCnt="0"/>
      <dgm:spPr/>
    </dgm:pt>
    <dgm:pt modelId="{AB8BB29E-7ECE-4CCD-ABF3-6FC19A6A1CF6}" type="pres">
      <dgm:prSet presAssocID="{766A00CB-B063-4C09-8BC5-A3D949BF7AB6}" presName="parentLin" presStyleCnt="0"/>
      <dgm:spPr/>
    </dgm:pt>
    <dgm:pt modelId="{71256E6B-B7FE-406C-AAA7-F7C6CE4117E7}" type="pres">
      <dgm:prSet presAssocID="{766A00CB-B063-4C09-8BC5-A3D949BF7AB6}" presName="parentLeftMargin" presStyleLbl="node1" presStyleIdx="1" presStyleCnt="4"/>
      <dgm:spPr/>
    </dgm:pt>
    <dgm:pt modelId="{233304EE-0D49-4EC5-8112-B3338CEDB257}" type="pres">
      <dgm:prSet presAssocID="{766A00CB-B063-4C09-8BC5-A3D949BF7AB6}" presName="parentText" presStyleLbl="node1" presStyleIdx="2" presStyleCnt="4">
        <dgm:presLayoutVars>
          <dgm:chMax val="0"/>
          <dgm:bulletEnabled val="1"/>
        </dgm:presLayoutVars>
      </dgm:prSet>
      <dgm:spPr/>
    </dgm:pt>
    <dgm:pt modelId="{69592020-90A0-4741-AAA7-E5E5D618263D}" type="pres">
      <dgm:prSet presAssocID="{766A00CB-B063-4C09-8BC5-A3D949BF7AB6}" presName="negativeSpace" presStyleCnt="0"/>
      <dgm:spPr/>
    </dgm:pt>
    <dgm:pt modelId="{F03306EF-239B-493B-8811-C11CA3603992}" type="pres">
      <dgm:prSet presAssocID="{766A00CB-B063-4C09-8BC5-A3D949BF7AB6}" presName="childText" presStyleLbl="conFgAcc1" presStyleIdx="2" presStyleCnt="4">
        <dgm:presLayoutVars>
          <dgm:bulletEnabled val="1"/>
        </dgm:presLayoutVars>
      </dgm:prSet>
      <dgm:spPr/>
    </dgm:pt>
    <dgm:pt modelId="{54B7B52A-BBB1-4383-9E16-7F5BFEDDB14C}" type="pres">
      <dgm:prSet presAssocID="{CC10D7FB-DED1-491F-B7D9-A0BA9463ADAF}" presName="spaceBetweenRectangles" presStyleCnt="0"/>
      <dgm:spPr/>
    </dgm:pt>
    <dgm:pt modelId="{DB6E1844-DF3F-440C-A862-97873FD39CD3}" type="pres">
      <dgm:prSet presAssocID="{6FBC253B-2BA9-4300-B270-C40C245B68EB}" presName="parentLin" presStyleCnt="0"/>
      <dgm:spPr/>
    </dgm:pt>
    <dgm:pt modelId="{50897B77-8F06-4C57-A4E6-7D548AB98E0B}" type="pres">
      <dgm:prSet presAssocID="{6FBC253B-2BA9-4300-B270-C40C245B68EB}" presName="parentLeftMargin" presStyleLbl="node1" presStyleIdx="2" presStyleCnt="4"/>
      <dgm:spPr/>
    </dgm:pt>
    <dgm:pt modelId="{2386C38D-93E0-412C-8F6B-6E25F96345D4}" type="pres">
      <dgm:prSet presAssocID="{6FBC253B-2BA9-4300-B270-C40C245B68EB}" presName="parentText" presStyleLbl="node1" presStyleIdx="3" presStyleCnt="4">
        <dgm:presLayoutVars>
          <dgm:chMax val="0"/>
          <dgm:bulletEnabled val="1"/>
        </dgm:presLayoutVars>
      </dgm:prSet>
      <dgm:spPr/>
    </dgm:pt>
    <dgm:pt modelId="{22D7413A-B6CF-40CC-B492-F72215517893}" type="pres">
      <dgm:prSet presAssocID="{6FBC253B-2BA9-4300-B270-C40C245B68EB}" presName="negativeSpace" presStyleCnt="0"/>
      <dgm:spPr/>
    </dgm:pt>
    <dgm:pt modelId="{9795E518-0102-420C-9DDB-E75DFC323768}" type="pres">
      <dgm:prSet presAssocID="{6FBC253B-2BA9-4300-B270-C40C245B68EB}" presName="childText" presStyleLbl="conFgAcc1" presStyleIdx="3" presStyleCnt="4">
        <dgm:presLayoutVars>
          <dgm:bulletEnabled val="1"/>
        </dgm:presLayoutVars>
      </dgm:prSet>
      <dgm:spPr/>
    </dgm:pt>
  </dgm:ptLst>
  <dgm:cxnLst>
    <dgm:cxn modelId="{1636E806-A248-4DE6-BA98-2C1364DE9473}" type="presOf" srcId="{C66109B3-989B-4CA3-9D24-02DDED98B189}" destId="{9257E023-FBE0-4F8E-AF62-63EF3F2BA1E1}" srcOrd="0" destOrd="0" presId="urn:microsoft.com/office/officeart/2005/8/layout/list1"/>
    <dgm:cxn modelId="{2E6D3D2D-E29E-491F-A409-86E60044E09B}" type="presOf" srcId="{BA0A7D32-CDD4-47A3-9A1F-287B2A710592}" destId="{9257E023-FBE0-4F8E-AF62-63EF3F2BA1E1}" srcOrd="0" destOrd="1" presId="urn:microsoft.com/office/officeart/2005/8/layout/list1"/>
    <dgm:cxn modelId="{A171FF2D-099A-472B-AD28-11E7419F01B5}" srcId="{0EB8CEC8-7C53-4167-8894-7CD43C0D9641}" destId="{BA0A7D32-CDD4-47A3-9A1F-287B2A710592}" srcOrd="1" destOrd="0" parTransId="{9AC75C37-845F-4B7C-B55C-79077CDE0CC8}" sibTransId="{FD1567B2-25A3-4034-9CC0-F354C3577814}"/>
    <dgm:cxn modelId="{49A5C233-1C76-4F05-AAD8-B438813A5168}" srcId="{BEF413D9-4103-493C-BD3A-443014C2130B}" destId="{766A00CB-B063-4C09-8BC5-A3D949BF7AB6}" srcOrd="2" destOrd="0" parTransId="{9F6AE943-B254-4D0D-BD1D-6377BEB04B4F}" sibTransId="{CC10D7FB-DED1-491F-B7D9-A0BA9463ADAF}"/>
    <dgm:cxn modelId="{8A5C0235-533A-4B90-ACE1-042382480E40}" srcId="{6FBC253B-2BA9-4300-B270-C40C245B68EB}" destId="{278B6F77-0E78-4AB2-913E-282959E96448}" srcOrd="0" destOrd="0" parTransId="{A2BA43F4-7138-474C-A906-9B5331724ECE}" sibTransId="{FCF93218-FC7E-45BA-96DE-6EFCAFC32A7D}"/>
    <dgm:cxn modelId="{EC984E39-BAEA-4535-B653-707D30740712}" type="presOf" srcId="{6FBC253B-2BA9-4300-B270-C40C245B68EB}" destId="{2386C38D-93E0-412C-8F6B-6E25F96345D4}" srcOrd="1" destOrd="0" presId="urn:microsoft.com/office/officeart/2005/8/layout/list1"/>
    <dgm:cxn modelId="{7BFDBE3F-6F70-4A8D-AE9A-4EC739EAEDE7}" srcId="{6FBC253B-2BA9-4300-B270-C40C245B68EB}" destId="{F055B18D-2A77-4278-AA61-AF203D41BBC6}" srcOrd="1" destOrd="0" parTransId="{F13C9F27-E440-4B04-A0E2-B3EA2A5A3E3C}" sibTransId="{1164B566-A303-42E2-B6AC-B5830500BEDC}"/>
    <dgm:cxn modelId="{5277014A-48B2-44DA-9343-4CA5FB64D455}" type="presOf" srcId="{8E4D58CB-22D2-41BD-83BE-D628C9611C84}" destId="{2A66014D-B4B3-4943-98EB-F001E06C2CD1}" srcOrd="0" destOrd="0" presId="urn:microsoft.com/office/officeart/2005/8/layout/list1"/>
    <dgm:cxn modelId="{1809146A-5A86-4C6C-8536-F3F8766DBF57}" type="presOf" srcId="{AE19EC93-549E-45BD-B260-814889B0C4FF}" destId="{D501AE4F-B560-4B12-B2A5-4A94D93A077F}" srcOrd="1" destOrd="0" presId="urn:microsoft.com/office/officeart/2005/8/layout/list1"/>
    <dgm:cxn modelId="{012A236B-9FA1-41D3-A018-AAE7C85425F3}" type="presOf" srcId="{F055B18D-2A77-4278-AA61-AF203D41BBC6}" destId="{9795E518-0102-420C-9DDB-E75DFC323768}" srcOrd="0" destOrd="1" presId="urn:microsoft.com/office/officeart/2005/8/layout/list1"/>
    <dgm:cxn modelId="{4813D54C-01EB-490E-8200-1BF9A09D6001}" type="presOf" srcId="{0EB8CEC8-7C53-4167-8894-7CD43C0D9641}" destId="{B68B78AC-A6FE-43BB-AB30-215DA1DE9A0C}" srcOrd="0" destOrd="0" presId="urn:microsoft.com/office/officeart/2005/8/layout/list1"/>
    <dgm:cxn modelId="{B12AA253-3ADD-4B87-A03B-3AA10260AF70}" srcId="{0EB8CEC8-7C53-4167-8894-7CD43C0D9641}" destId="{C66109B3-989B-4CA3-9D24-02DDED98B189}" srcOrd="0" destOrd="0" parTransId="{C08D26F6-F3AC-406D-B460-5D3A00D2CDF0}" sibTransId="{B2B958EA-A7ED-4E4C-B18B-4E675E1FAF02}"/>
    <dgm:cxn modelId="{E573E573-C2A3-48C2-B6CC-D1C8CF8A1449}" srcId="{0EB8CEC8-7C53-4167-8894-7CD43C0D9641}" destId="{D56C4649-5CFD-402D-A9EA-79997BD01F27}" srcOrd="2" destOrd="0" parTransId="{7DE02ED0-2056-47D6-9F7F-7485AFD4809B}" sibTransId="{D5E4CF05-FF1F-403F-8534-092211C477F3}"/>
    <dgm:cxn modelId="{B2B5B374-BB6E-46E5-8375-DBB126C3FF28}" srcId="{766A00CB-B063-4C09-8BC5-A3D949BF7AB6}" destId="{45844010-F2D2-488D-8FF8-417D549FCA7C}" srcOrd="0" destOrd="0" parTransId="{F91EF877-E000-4775-81C8-908BFD7A1EC2}" sibTransId="{E41ED15B-52B5-418F-8338-4CE6B0EE632A}"/>
    <dgm:cxn modelId="{8F4C238D-3338-4CB8-80E5-77F06967DC50}" type="presOf" srcId="{45844010-F2D2-488D-8FF8-417D549FCA7C}" destId="{F03306EF-239B-493B-8811-C11CA3603992}" srcOrd="0" destOrd="0" presId="urn:microsoft.com/office/officeart/2005/8/layout/list1"/>
    <dgm:cxn modelId="{87D8C19A-6CC8-475A-84DF-3DC8315955D2}" type="presOf" srcId="{A542D8CE-07BE-4B08-9651-4E7F3267DA84}" destId="{2A66014D-B4B3-4943-98EB-F001E06C2CD1}" srcOrd="0" destOrd="1" presId="urn:microsoft.com/office/officeart/2005/8/layout/list1"/>
    <dgm:cxn modelId="{0989589B-E718-4FC3-A2E0-8D3110B7EF10}" type="presOf" srcId="{766A00CB-B063-4C09-8BC5-A3D949BF7AB6}" destId="{71256E6B-B7FE-406C-AAA7-F7C6CE4117E7}" srcOrd="0" destOrd="0" presId="urn:microsoft.com/office/officeart/2005/8/layout/list1"/>
    <dgm:cxn modelId="{1EDB26A2-6E65-4625-9A40-0E1141EAC953}" type="presOf" srcId="{0EB8CEC8-7C53-4167-8894-7CD43C0D9641}" destId="{5C323903-DBC8-4E87-B3EE-EE3A27A970F6}" srcOrd="1" destOrd="0" presId="urn:microsoft.com/office/officeart/2005/8/layout/list1"/>
    <dgm:cxn modelId="{740BF9A8-F01C-4882-AF1A-5DC0B8DE0C2A}" type="presOf" srcId="{766A00CB-B063-4C09-8BC5-A3D949BF7AB6}" destId="{233304EE-0D49-4EC5-8112-B3338CEDB257}" srcOrd="1" destOrd="0" presId="urn:microsoft.com/office/officeart/2005/8/layout/list1"/>
    <dgm:cxn modelId="{7AA253AF-5D7E-44A1-B61F-EC4C18EEB7A6}" srcId="{BEF413D9-4103-493C-BD3A-443014C2130B}" destId="{0EB8CEC8-7C53-4167-8894-7CD43C0D9641}" srcOrd="0" destOrd="0" parTransId="{5C1D4994-1C6C-4736-936B-A97CB4EF8892}" sibTransId="{F94C4A23-D82A-4F0E-8093-C079233261B1}"/>
    <dgm:cxn modelId="{22F5F6B1-F386-4C2E-8E6C-5F75A331ECA7}" srcId="{AE19EC93-549E-45BD-B260-814889B0C4FF}" destId="{A542D8CE-07BE-4B08-9651-4E7F3267DA84}" srcOrd="1" destOrd="0" parTransId="{23F303DF-31AB-41D5-B26B-D700003F35A7}" sibTransId="{C4FD5861-5BB2-44CC-A9D8-8D61D57BD4B1}"/>
    <dgm:cxn modelId="{5ED8BAB7-6E10-4BD5-986E-34D7715C4F06}" type="presOf" srcId="{BEF413D9-4103-493C-BD3A-443014C2130B}" destId="{ACEDCDFE-84F4-4640-B31F-46BC73FF27A9}" srcOrd="0" destOrd="0" presId="urn:microsoft.com/office/officeart/2005/8/layout/list1"/>
    <dgm:cxn modelId="{CEB51DC1-33C2-4437-9EE3-767AC79B06A0}" type="presOf" srcId="{6FBC253B-2BA9-4300-B270-C40C245B68EB}" destId="{50897B77-8F06-4C57-A4E6-7D548AB98E0B}" srcOrd="0" destOrd="0" presId="urn:microsoft.com/office/officeart/2005/8/layout/list1"/>
    <dgm:cxn modelId="{920892C2-0D57-4EAC-B85A-BEA3A6F87E44}" srcId="{BEF413D9-4103-493C-BD3A-443014C2130B}" destId="{6FBC253B-2BA9-4300-B270-C40C245B68EB}" srcOrd="3" destOrd="0" parTransId="{94B4BD50-D994-4C46-87F1-2688A740D401}" sibTransId="{3C3F44B9-E998-45C4-A2C6-397BE82D37EC}"/>
    <dgm:cxn modelId="{AB84F2C2-43E4-4705-93BE-86CF17060C59}" srcId="{AE19EC93-549E-45BD-B260-814889B0C4FF}" destId="{8E4D58CB-22D2-41BD-83BE-D628C9611C84}" srcOrd="0" destOrd="0" parTransId="{A779C7C7-AC2D-434F-8EE1-32BBAA761CCF}" sibTransId="{C2556472-A953-44D0-868E-4241EB1B4C68}"/>
    <dgm:cxn modelId="{0ED0ABC5-A8F3-4BC1-8B46-7889CF849193}" type="presOf" srcId="{AE19EC93-549E-45BD-B260-814889B0C4FF}" destId="{C8E77DED-7448-4C52-8762-CBF6F65E40B7}" srcOrd="0" destOrd="0" presId="urn:microsoft.com/office/officeart/2005/8/layout/list1"/>
    <dgm:cxn modelId="{CAE5DDCB-FDA6-4395-AF42-334D7686A7FE}" type="presOf" srcId="{278B6F77-0E78-4AB2-913E-282959E96448}" destId="{9795E518-0102-420C-9DDB-E75DFC323768}" srcOrd="0" destOrd="0" presId="urn:microsoft.com/office/officeart/2005/8/layout/list1"/>
    <dgm:cxn modelId="{DA461ACD-0E7F-4735-B4F3-6353E22456AB}" type="presOf" srcId="{E173AEE9-B3AB-4152-8B30-56469E5E66E0}" destId="{9795E518-0102-420C-9DDB-E75DFC323768}" srcOrd="0" destOrd="2" presId="urn:microsoft.com/office/officeart/2005/8/layout/list1"/>
    <dgm:cxn modelId="{295752DA-E55F-4C08-AA0D-D809C9CAB53D}" srcId="{AE19EC93-549E-45BD-B260-814889B0C4FF}" destId="{F243DEC0-7904-4F68-9962-BF5DD8E968F8}" srcOrd="2" destOrd="0" parTransId="{FA2AE8AB-D2E3-4B5B-94A4-40F6729C124B}" sibTransId="{A91BCE1D-C250-4BF3-A3E8-DB1820A4872A}"/>
    <dgm:cxn modelId="{13BDB2DE-7992-41A1-82C6-E920FD6CDAEE}" type="presOf" srcId="{D56C4649-5CFD-402D-A9EA-79997BD01F27}" destId="{9257E023-FBE0-4F8E-AF62-63EF3F2BA1E1}" srcOrd="0" destOrd="2" presId="urn:microsoft.com/office/officeart/2005/8/layout/list1"/>
    <dgm:cxn modelId="{71A6CEE0-721B-4D6C-952E-C0E799BE0614}" srcId="{6FBC253B-2BA9-4300-B270-C40C245B68EB}" destId="{E173AEE9-B3AB-4152-8B30-56469E5E66E0}" srcOrd="2" destOrd="0" parTransId="{D7CBD225-1C37-43AD-B8CB-5F992268B7D7}" sibTransId="{5ED4FA08-60E2-4F40-B48A-5D9D380640CA}"/>
    <dgm:cxn modelId="{7540BFE4-4843-46EE-B44D-BA4B8241D0A0}" srcId="{BEF413D9-4103-493C-BD3A-443014C2130B}" destId="{AE19EC93-549E-45BD-B260-814889B0C4FF}" srcOrd="1" destOrd="0" parTransId="{95F3C796-9A64-415D-A530-421AFFD1F915}" sibTransId="{1389A8AC-B84F-4463-8A1C-6A7DDB3D1D91}"/>
    <dgm:cxn modelId="{A853A6FC-2397-4B0A-B99F-3005CDBF3994}" type="presOf" srcId="{F243DEC0-7904-4F68-9962-BF5DD8E968F8}" destId="{2A66014D-B4B3-4943-98EB-F001E06C2CD1}" srcOrd="0" destOrd="2" presId="urn:microsoft.com/office/officeart/2005/8/layout/list1"/>
    <dgm:cxn modelId="{333B390A-90AB-482C-808F-715EC613A252}" type="presParOf" srcId="{ACEDCDFE-84F4-4640-B31F-46BC73FF27A9}" destId="{9B7F5C78-CD0F-4509-847E-024F14D87A88}" srcOrd="0" destOrd="0" presId="urn:microsoft.com/office/officeart/2005/8/layout/list1"/>
    <dgm:cxn modelId="{6276D7AD-A0A4-4D56-AACA-407FD1D69E9E}" type="presParOf" srcId="{9B7F5C78-CD0F-4509-847E-024F14D87A88}" destId="{B68B78AC-A6FE-43BB-AB30-215DA1DE9A0C}" srcOrd="0" destOrd="0" presId="urn:microsoft.com/office/officeart/2005/8/layout/list1"/>
    <dgm:cxn modelId="{A92BD109-5E23-44A1-B3AA-C0DBF32EC620}" type="presParOf" srcId="{9B7F5C78-CD0F-4509-847E-024F14D87A88}" destId="{5C323903-DBC8-4E87-B3EE-EE3A27A970F6}" srcOrd="1" destOrd="0" presId="urn:microsoft.com/office/officeart/2005/8/layout/list1"/>
    <dgm:cxn modelId="{88AF2359-8289-4A7A-875F-3AC9F2D9EC45}" type="presParOf" srcId="{ACEDCDFE-84F4-4640-B31F-46BC73FF27A9}" destId="{FC7347F6-66C2-4FBF-B0E9-BE2F45513B92}" srcOrd="1" destOrd="0" presId="urn:microsoft.com/office/officeart/2005/8/layout/list1"/>
    <dgm:cxn modelId="{B59544B6-EF81-4DF7-A544-0F77481892F7}" type="presParOf" srcId="{ACEDCDFE-84F4-4640-B31F-46BC73FF27A9}" destId="{9257E023-FBE0-4F8E-AF62-63EF3F2BA1E1}" srcOrd="2" destOrd="0" presId="urn:microsoft.com/office/officeart/2005/8/layout/list1"/>
    <dgm:cxn modelId="{FF766801-4F33-4129-B6A6-CF70B996C6DD}" type="presParOf" srcId="{ACEDCDFE-84F4-4640-B31F-46BC73FF27A9}" destId="{7761699F-F265-4266-BA2D-525CE727EDA9}" srcOrd="3" destOrd="0" presId="urn:microsoft.com/office/officeart/2005/8/layout/list1"/>
    <dgm:cxn modelId="{22F96186-2881-433A-AD3C-95E828549342}" type="presParOf" srcId="{ACEDCDFE-84F4-4640-B31F-46BC73FF27A9}" destId="{24372C51-2747-4CFF-85FA-7F2580501AD6}" srcOrd="4" destOrd="0" presId="urn:microsoft.com/office/officeart/2005/8/layout/list1"/>
    <dgm:cxn modelId="{B16F2239-7E99-440E-8BDC-FBEEDC5CC1EE}" type="presParOf" srcId="{24372C51-2747-4CFF-85FA-7F2580501AD6}" destId="{C8E77DED-7448-4C52-8762-CBF6F65E40B7}" srcOrd="0" destOrd="0" presId="urn:microsoft.com/office/officeart/2005/8/layout/list1"/>
    <dgm:cxn modelId="{E89E52A0-44B0-467E-A528-53A4A3CDEC37}" type="presParOf" srcId="{24372C51-2747-4CFF-85FA-7F2580501AD6}" destId="{D501AE4F-B560-4B12-B2A5-4A94D93A077F}" srcOrd="1" destOrd="0" presId="urn:microsoft.com/office/officeart/2005/8/layout/list1"/>
    <dgm:cxn modelId="{CC8AC474-0A2B-4951-9415-B2A153BFFA10}" type="presParOf" srcId="{ACEDCDFE-84F4-4640-B31F-46BC73FF27A9}" destId="{C6DD2081-A915-4389-BBF5-505FB35A1349}" srcOrd="5" destOrd="0" presId="urn:microsoft.com/office/officeart/2005/8/layout/list1"/>
    <dgm:cxn modelId="{C0A4C6A3-A44A-4FB5-9CED-76F37E2948A6}" type="presParOf" srcId="{ACEDCDFE-84F4-4640-B31F-46BC73FF27A9}" destId="{2A66014D-B4B3-4943-98EB-F001E06C2CD1}" srcOrd="6" destOrd="0" presId="urn:microsoft.com/office/officeart/2005/8/layout/list1"/>
    <dgm:cxn modelId="{D3B7711A-B477-4023-A0C8-49F6A7A11B21}" type="presParOf" srcId="{ACEDCDFE-84F4-4640-B31F-46BC73FF27A9}" destId="{39F19816-3FA3-489F-8B8C-21D1FCFAC3CA}" srcOrd="7" destOrd="0" presId="urn:microsoft.com/office/officeart/2005/8/layout/list1"/>
    <dgm:cxn modelId="{F20D037B-68D7-42F3-9A6C-43018053863B}" type="presParOf" srcId="{ACEDCDFE-84F4-4640-B31F-46BC73FF27A9}" destId="{AB8BB29E-7ECE-4CCD-ABF3-6FC19A6A1CF6}" srcOrd="8" destOrd="0" presId="urn:microsoft.com/office/officeart/2005/8/layout/list1"/>
    <dgm:cxn modelId="{B7C3BE8C-AADB-47A9-AD6F-05DD949FFB2C}" type="presParOf" srcId="{AB8BB29E-7ECE-4CCD-ABF3-6FC19A6A1CF6}" destId="{71256E6B-B7FE-406C-AAA7-F7C6CE4117E7}" srcOrd="0" destOrd="0" presId="urn:microsoft.com/office/officeart/2005/8/layout/list1"/>
    <dgm:cxn modelId="{6D2BCAAF-6E50-48D7-991D-DEEC26CC0BA0}" type="presParOf" srcId="{AB8BB29E-7ECE-4CCD-ABF3-6FC19A6A1CF6}" destId="{233304EE-0D49-4EC5-8112-B3338CEDB257}" srcOrd="1" destOrd="0" presId="urn:microsoft.com/office/officeart/2005/8/layout/list1"/>
    <dgm:cxn modelId="{FB8D067E-CDED-486D-A33F-F9049E00EBA5}" type="presParOf" srcId="{ACEDCDFE-84F4-4640-B31F-46BC73FF27A9}" destId="{69592020-90A0-4741-AAA7-E5E5D618263D}" srcOrd="9" destOrd="0" presId="urn:microsoft.com/office/officeart/2005/8/layout/list1"/>
    <dgm:cxn modelId="{97DB8892-0BA1-4B22-A3EC-CE49C086951D}" type="presParOf" srcId="{ACEDCDFE-84F4-4640-B31F-46BC73FF27A9}" destId="{F03306EF-239B-493B-8811-C11CA3603992}" srcOrd="10" destOrd="0" presId="urn:microsoft.com/office/officeart/2005/8/layout/list1"/>
    <dgm:cxn modelId="{FDC15182-CD08-4CBF-BC4F-83DC83AA2340}" type="presParOf" srcId="{ACEDCDFE-84F4-4640-B31F-46BC73FF27A9}" destId="{54B7B52A-BBB1-4383-9E16-7F5BFEDDB14C}" srcOrd="11" destOrd="0" presId="urn:microsoft.com/office/officeart/2005/8/layout/list1"/>
    <dgm:cxn modelId="{66FE0CD9-F35E-463F-8FE4-F6F860DAE8E0}" type="presParOf" srcId="{ACEDCDFE-84F4-4640-B31F-46BC73FF27A9}" destId="{DB6E1844-DF3F-440C-A862-97873FD39CD3}" srcOrd="12" destOrd="0" presId="urn:microsoft.com/office/officeart/2005/8/layout/list1"/>
    <dgm:cxn modelId="{BFFD730A-B0D5-48A4-A5D0-01DCC143632F}" type="presParOf" srcId="{DB6E1844-DF3F-440C-A862-97873FD39CD3}" destId="{50897B77-8F06-4C57-A4E6-7D548AB98E0B}" srcOrd="0" destOrd="0" presId="urn:microsoft.com/office/officeart/2005/8/layout/list1"/>
    <dgm:cxn modelId="{DD4DBC78-B007-47CF-977D-5BC59D1DBBAB}" type="presParOf" srcId="{DB6E1844-DF3F-440C-A862-97873FD39CD3}" destId="{2386C38D-93E0-412C-8F6B-6E25F96345D4}" srcOrd="1" destOrd="0" presId="urn:microsoft.com/office/officeart/2005/8/layout/list1"/>
    <dgm:cxn modelId="{09BBB98B-8092-4C05-9B45-F46B7FC0C571}" type="presParOf" srcId="{ACEDCDFE-84F4-4640-B31F-46BC73FF27A9}" destId="{22D7413A-B6CF-40CC-B492-F72215517893}" srcOrd="13" destOrd="0" presId="urn:microsoft.com/office/officeart/2005/8/layout/list1"/>
    <dgm:cxn modelId="{E8BD451D-9CD7-4BCA-9EEF-41448177C77D}" type="presParOf" srcId="{ACEDCDFE-84F4-4640-B31F-46BC73FF27A9}" destId="{9795E518-0102-420C-9DDB-E75DFC32376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088C3-C649-4AAD-872B-B6EF88E637AD}">
      <dsp:nvSpPr>
        <dsp:cNvPr id="0" name=""/>
        <dsp:cNvSpPr/>
      </dsp:nvSpPr>
      <dsp:spPr>
        <a:xfrm>
          <a:off x="0" y="209212"/>
          <a:ext cx="9433932" cy="1074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2178" tIns="229108" rIns="732178" bIns="78232" numCol="1" spcCol="1270" anchor="t" anchorCtr="0">
          <a:noAutofit/>
        </a:bodyPr>
        <a:lstStyle/>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b="0" kern="1200" dirty="0">
              <a:latin typeface="OpenSansWeb"/>
            </a:rPr>
            <a:t>Social welfare payment – paid or not; paid in accordance with the correct contribution base/rate or not;</a:t>
          </a:r>
          <a:endParaRPr lang="zh-CN" altLang="en-US" sz="1100" b="0" kern="1200" dirty="0">
            <a:latin typeface="OpenSansWeb"/>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b="0" kern="1200" dirty="0">
              <a:latin typeface="OpenSansWeb"/>
            </a:rPr>
            <a:t>Salary and overtime payments;</a:t>
          </a:r>
          <a:endParaRPr lang="zh-CN" altLang="en-US" sz="1100" b="0" kern="1200" dirty="0">
            <a:latin typeface="OpenSansWeb"/>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b="0" kern="1200" dirty="0">
              <a:latin typeface="OpenSansWeb"/>
            </a:rPr>
            <a:t>Working hours system and overtime management;</a:t>
          </a:r>
          <a:endParaRPr lang="zh-CN" altLang="en-US" sz="1100" b="0" kern="1200" dirty="0">
            <a:latin typeface="OpenSansWeb"/>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b="0" kern="1200" dirty="0">
              <a:latin typeface="OpenSansWeb"/>
            </a:rPr>
            <a:t>Leave and holidays;</a:t>
          </a:r>
          <a:endParaRPr lang="zh-CN" altLang="en-US" sz="1100" b="0" kern="1200" dirty="0">
            <a:latin typeface="OpenSansWeb"/>
          </a:endParaRPr>
        </a:p>
      </dsp:txBody>
      <dsp:txXfrm>
        <a:off x="0" y="209212"/>
        <a:ext cx="9433932" cy="1074150"/>
      </dsp:txXfrm>
    </dsp:sp>
    <dsp:sp modelId="{2F552DA2-7928-4368-A758-B0729A457143}">
      <dsp:nvSpPr>
        <dsp:cNvPr id="0" name=""/>
        <dsp:cNvSpPr/>
      </dsp:nvSpPr>
      <dsp:spPr>
        <a:xfrm>
          <a:off x="471696" y="46852"/>
          <a:ext cx="6603752" cy="324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606" tIns="0" rIns="249606" bIns="0" numCol="1" spcCol="1270" anchor="ctr" anchorCtr="0">
          <a:noAutofit/>
        </a:bodyPr>
        <a:lstStyle/>
        <a:p>
          <a:pPr marL="0" lvl="0" indent="0" algn="l" defTabSz="711200">
            <a:lnSpc>
              <a:spcPct val="100000"/>
            </a:lnSpc>
            <a:spcBef>
              <a:spcPct val="0"/>
            </a:spcBef>
            <a:spcAft>
              <a:spcPct val="35000"/>
            </a:spcAft>
            <a:buNone/>
          </a:pPr>
          <a:r>
            <a:rPr lang="en-US" altLang="zh-CN" sz="1600" b="1" kern="1200" dirty="0">
              <a:latin typeface="OpenSansWeb"/>
            </a:rPr>
            <a:t>Compliance</a:t>
          </a:r>
          <a:endParaRPr lang="zh-CN" altLang="en-US" sz="1600" b="1" kern="1200" dirty="0">
            <a:latin typeface="OpenSansWeb"/>
          </a:endParaRPr>
        </a:p>
      </dsp:txBody>
      <dsp:txXfrm>
        <a:off x="487548" y="62704"/>
        <a:ext cx="6572048" cy="293016"/>
      </dsp:txXfrm>
    </dsp:sp>
    <dsp:sp modelId="{B96C7730-287F-4A7D-86EB-3D16A42BF5BD}">
      <dsp:nvSpPr>
        <dsp:cNvPr id="0" name=""/>
        <dsp:cNvSpPr/>
      </dsp:nvSpPr>
      <dsp:spPr>
        <a:xfrm>
          <a:off x="0" y="1505122"/>
          <a:ext cx="9433932" cy="1074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2178" tIns="229108" rIns="732178" bIns="78232" numCol="1" spcCol="1270" anchor="t" anchorCtr="0">
          <a:noAutofit/>
        </a:bodyPr>
        <a:lstStyle/>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rPr>
            <a:t>Whether the contract is signed in time or not;</a:t>
          </a:r>
          <a:endParaRPr lang="zh-CN" altLang="en-US" sz="1100" kern="1200" dirty="0">
            <a:latin typeface="OpenSansWeb"/>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rPr>
            <a:t>Legitimacy of the contract clauses (e.g. probation period, termination, mandatory content, etc.)</a:t>
          </a:r>
          <a:endParaRPr lang="zh-CN" altLang="en-US" sz="1100" kern="1200" dirty="0">
            <a:latin typeface="OpenSansWeb"/>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rPr>
            <a:t>Job description, job standards, job responsibilities;</a:t>
          </a:r>
          <a:endParaRPr lang="zh-CN" altLang="en-US" sz="1100" kern="1200" dirty="0">
            <a:latin typeface="OpenSansWeb"/>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rPr>
            <a:t>Termination;</a:t>
          </a:r>
          <a:endParaRPr lang="zh-CN" altLang="en-US" sz="1100" kern="1200" dirty="0">
            <a:latin typeface="OpenSansWeb"/>
          </a:endParaRPr>
        </a:p>
      </dsp:txBody>
      <dsp:txXfrm>
        <a:off x="0" y="1505122"/>
        <a:ext cx="9433932" cy="1074150"/>
      </dsp:txXfrm>
    </dsp:sp>
    <dsp:sp modelId="{80F96829-F7AB-40FE-9E30-E65531938F04}">
      <dsp:nvSpPr>
        <dsp:cNvPr id="0" name=""/>
        <dsp:cNvSpPr/>
      </dsp:nvSpPr>
      <dsp:spPr>
        <a:xfrm>
          <a:off x="471696" y="1342762"/>
          <a:ext cx="6603752" cy="324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606" tIns="0" rIns="249606" bIns="0" numCol="1" spcCol="1270" anchor="ctr" anchorCtr="0">
          <a:noAutofit/>
        </a:bodyPr>
        <a:lstStyle/>
        <a:p>
          <a:pPr marL="0" lvl="0" indent="0" algn="l" defTabSz="711200">
            <a:lnSpc>
              <a:spcPct val="100000"/>
            </a:lnSpc>
            <a:spcBef>
              <a:spcPct val="0"/>
            </a:spcBef>
            <a:spcAft>
              <a:spcPct val="35000"/>
            </a:spcAft>
            <a:buNone/>
          </a:pPr>
          <a:r>
            <a:rPr lang="en-US" altLang="zh-CN" sz="1600" b="1" kern="1200" dirty="0">
              <a:latin typeface="OpenSansWeb"/>
            </a:rPr>
            <a:t>Employee Relationship Management</a:t>
          </a:r>
          <a:endParaRPr lang="zh-CN" altLang="en-US" sz="1600" b="1" kern="1200" dirty="0">
            <a:latin typeface="OpenSansWeb"/>
          </a:endParaRPr>
        </a:p>
      </dsp:txBody>
      <dsp:txXfrm>
        <a:off x="487548" y="1358614"/>
        <a:ext cx="6572048" cy="293016"/>
      </dsp:txXfrm>
    </dsp:sp>
    <dsp:sp modelId="{164C38F2-E8A1-4C88-B9F6-FE6988CA6597}">
      <dsp:nvSpPr>
        <dsp:cNvPr id="0" name=""/>
        <dsp:cNvSpPr/>
      </dsp:nvSpPr>
      <dsp:spPr>
        <a:xfrm>
          <a:off x="0" y="2801032"/>
          <a:ext cx="9433932" cy="8835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2178" tIns="229108" rIns="732178" bIns="78232" numCol="1" spcCol="1270" anchor="t" anchorCtr="0">
          <a:noAutofit/>
        </a:bodyPr>
        <a:lstStyle/>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Recruiting / selection / training / career development</a:t>
          </a:r>
          <a:endParaRPr lang="zh-CN" altLang="en-US" sz="1100" kern="1200" dirty="0">
            <a:latin typeface="OpenSansWeb"/>
            <a:ea typeface="黑体" panose="02010609060101010101" pitchFamily="49" charset="-122"/>
            <a:cs typeface="+mn-cs"/>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Payroll</a:t>
          </a:r>
          <a:endParaRPr lang="zh-CN" altLang="en-US" sz="1100" kern="1200" dirty="0">
            <a:latin typeface="OpenSansWeb"/>
            <a:ea typeface="黑体" panose="02010609060101010101" pitchFamily="49" charset="-122"/>
            <a:cs typeface="+mn-cs"/>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Performance appraisals</a:t>
          </a:r>
          <a:endParaRPr lang="zh-CN" altLang="en-US" sz="1100" kern="1200" dirty="0">
            <a:latin typeface="OpenSansWeb"/>
            <a:ea typeface="黑体" panose="02010609060101010101" pitchFamily="49" charset="-122"/>
            <a:cs typeface="+mn-cs"/>
          </a:endParaRPr>
        </a:p>
      </dsp:txBody>
      <dsp:txXfrm>
        <a:off x="0" y="2801032"/>
        <a:ext cx="9433932" cy="883575"/>
      </dsp:txXfrm>
    </dsp:sp>
    <dsp:sp modelId="{679F34B8-498E-44AB-ABFC-899E609C9139}">
      <dsp:nvSpPr>
        <dsp:cNvPr id="0" name=""/>
        <dsp:cNvSpPr/>
      </dsp:nvSpPr>
      <dsp:spPr>
        <a:xfrm>
          <a:off x="471696" y="2638672"/>
          <a:ext cx="6603752" cy="324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606" tIns="0" rIns="249606" bIns="0" numCol="1" spcCol="1270" anchor="ctr" anchorCtr="0">
          <a:noAutofit/>
        </a:bodyPr>
        <a:lstStyle/>
        <a:p>
          <a:pPr marL="0" lvl="0" indent="0" algn="l" defTabSz="711200">
            <a:lnSpc>
              <a:spcPct val="100000"/>
            </a:lnSpc>
            <a:spcBef>
              <a:spcPct val="0"/>
            </a:spcBef>
            <a:spcAft>
              <a:spcPct val="35000"/>
            </a:spcAft>
            <a:buNone/>
          </a:pPr>
          <a:r>
            <a:rPr lang="en-US" altLang="zh-CN" sz="1600" b="1" kern="1200" dirty="0">
              <a:latin typeface="OpenSansWeb"/>
            </a:rPr>
            <a:t>HR Functions</a:t>
          </a:r>
          <a:endParaRPr lang="zh-CN" altLang="en-US" sz="1600" b="1" kern="1200" dirty="0">
            <a:latin typeface="OpenSansWeb"/>
            <a:ea typeface="黑体" panose="02010609060101010101" pitchFamily="49" charset="-122"/>
            <a:cs typeface="+mn-cs"/>
          </a:endParaRPr>
        </a:p>
      </dsp:txBody>
      <dsp:txXfrm>
        <a:off x="487548" y="2654524"/>
        <a:ext cx="6572048" cy="293016"/>
      </dsp:txXfrm>
    </dsp:sp>
    <dsp:sp modelId="{4C50B690-0B28-4C03-B10C-2AF6433BE20A}">
      <dsp:nvSpPr>
        <dsp:cNvPr id="0" name=""/>
        <dsp:cNvSpPr/>
      </dsp:nvSpPr>
      <dsp:spPr>
        <a:xfrm>
          <a:off x="0" y="3906367"/>
          <a:ext cx="9433932" cy="8835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2178" tIns="229108" rIns="732178" bIns="78232" numCol="1" spcCol="1270" anchor="t" anchorCtr="0">
          <a:noAutofit/>
        </a:bodyPr>
        <a:lstStyle/>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Compensation management and C&amp;B structures;</a:t>
          </a:r>
          <a:endParaRPr lang="zh-CN" altLang="en-US" sz="1100" kern="1200" dirty="0">
            <a:latin typeface="OpenSansWeb"/>
            <a:ea typeface="黑体" panose="02010609060101010101" pitchFamily="49" charset="-122"/>
            <a:cs typeface="+mn-cs"/>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HR supply and demand situation;</a:t>
          </a:r>
          <a:endParaRPr lang="zh-CN" altLang="en-US" sz="1100" kern="1200" dirty="0">
            <a:latin typeface="OpenSansWeb"/>
            <a:ea typeface="黑体" panose="02010609060101010101" pitchFamily="49" charset="-122"/>
            <a:cs typeface="+mn-cs"/>
          </a:endParaRPr>
        </a:p>
        <a:p>
          <a:pPr marL="57150" lvl="1" indent="-57150" algn="l" defTabSz="488950">
            <a:lnSpc>
              <a:spcPct val="100000"/>
            </a:lnSpc>
            <a:spcBef>
              <a:spcPct val="0"/>
            </a:spcBef>
            <a:spcAft>
              <a:spcPct val="15000"/>
            </a:spcAft>
            <a:buSzPct val="50000"/>
            <a:buFont typeface="Wingdings" panose="05000000000000000000" pitchFamily="2" charset="2"/>
            <a:buChar char="n"/>
          </a:pPr>
          <a:r>
            <a:rPr lang="en-US" altLang="zh-CN" sz="1100" kern="1200" dirty="0">
              <a:latin typeface="OpenSansWeb"/>
              <a:ea typeface="黑体" panose="02010609060101010101" pitchFamily="49" charset="-122"/>
              <a:cs typeface="+mn-cs"/>
            </a:rPr>
            <a:t>Appraisal of the effectiveness of the HR working process</a:t>
          </a:r>
          <a:endParaRPr lang="zh-CN" altLang="en-US" sz="1100" kern="1200" dirty="0">
            <a:latin typeface="OpenSansWeb"/>
            <a:ea typeface="黑体" panose="02010609060101010101" pitchFamily="49" charset="-122"/>
            <a:cs typeface="+mn-cs"/>
          </a:endParaRPr>
        </a:p>
      </dsp:txBody>
      <dsp:txXfrm>
        <a:off x="0" y="3906367"/>
        <a:ext cx="9433932" cy="883575"/>
      </dsp:txXfrm>
    </dsp:sp>
    <dsp:sp modelId="{D12EEE91-E97A-4917-8CB7-EAAB315CA4DF}">
      <dsp:nvSpPr>
        <dsp:cNvPr id="0" name=""/>
        <dsp:cNvSpPr/>
      </dsp:nvSpPr>
      <dsp:spPr>
        <a:xfrm>
          <a:off x="471696" y="3744007"/>
          <a:ext cx="6603752" cy="3247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606" tIns="0" rIns="249606" bIns="0" numCol="1" spcCol="1270" anchor="ctr" anchorCtr="0">
          <a:noAutofit/>
        </a:bodyPr>
        <a:lstStyle/>
        <a:p>
          <a:pPr marL="0" lvl="0" indent="0" algn="l" defTabSz="711200">
            <a:lnSpc>
              <a:spcPct val="100000"/>
            </a:lnSpc>
            <a:spcBef>
              <a:spcPct val="0"/>
            </a:spcBef>
            <a:spcAft>
              <a:spcPct val="35000"/>
            </a:spcAft>
            <a:buNone/>
          </a:pPr>
          <a:r>
            <a:rPr lang="en-US" altLang="zh-CN" sz="1600" b="1" kern="1200" dirty="0">
              <a:latin typeface="OpenSansWeb"/>
              <a:ea typeface="黑体" panose="02010609060101010101" pitchFamily="49" charset="-122"/>
              <a:cs typeface="+mn-cs"/>
            </a:rPr>
            <a:t>HR Strategy &amp; Best Practice</a:t>
          </a:r>
          <a:endParaRPr lang="zh-CN" altLang="en-US" sz="1600" b="1" kern="1200" dirty="0">
            <a:latin typeface="OpenSansWeb"/>
            <a:ea typeface="黑体" panose="02010609060101010101" pitchFamily="49" charset="-122"/>
            <a:cs typeface="+mn-cs"/>
          </a:endParaRPr>
        </a:p>
      </dsp:txBody>
      <dsp:txXfrm>
        <a:off x="487548" y="3759859"/>
        <a:ext cx="6572048" cy="2930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22BE7B-95FA-45DE-939F-784E3FDC84CE}">
      <dsp:nvSpPr>
        <dsp:cNvPr id="0" name=""/>
        <dsp:cNvSpPr/>
      </dsp:nvSpPr>
      <dsp:spPr>
        <a:xfrm>
          <a:off x="0" y="450472"/>
          <a:ext cx="9394023" cy="11056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081" tIns="562356" rIns="729081" bIns="99568" numCol="1" spcCol="1270" anchor="t" anchorCtr="0">
          <a:noAutofit/>
        </a:bodyPr>
        <a:lstStyle/>
        <a:p>
          <a:pPr marL="114300" lvl="1" indent="-114300" algn="l" defTabSz="622300">
            <a:lnSpc>
              <a:spcPct val="90000"/>
            </a:lnSpc>
            <a:spcBef>
              <a:spcPct val="0"/>
            </a:spcBef>
            <a:spcAft>
              <a:spcPct val="15000"/>
            </a:spcAft>
            <a:buChar char="•"/>
          </a:pPr>
          <a:r>
            <a:rPr lang="en-US" sz="1400" b="0" kern="1200" dirty="0">
              <a:latin typeface="OpenSansWeb"/>
            </a:rPr>
            <a:t>Overall check covering the certificate, policy, contract template, HR documents, etc. </a:t>
          </a:r>
          <a:endParaRPr lang="en-US" sz="1400" kern="1200" dirty="0">
            <a:latin typeface="OpenSansWeb"/>
          </a:endParaRPr>
        </a:p>
        <a:p>
          <a:pPr marL="114300" lvl="1" indent="-114300" algn="l" defTabSz="622300">
            <a:lnSpc>
              <a:spcPct val="90000"/>
            </a:lnSpc>
            <a:spcBef>
              <a:spcPct val="0"/>
            </a:spcBef>
            <a:spcAft>
              <a:spcPct val="15000"/>
            </a:spcAft>
            <a:buChar char="•"/>
          </a:pPr>
          <a:r>
            <a:rPr lang="en-US" sz="1400" b="0" kern="1200" dirty="0">
              <a:latin typeface="OpenSansWeb"/>
            </a:rPr>
            <a:t>Questionnaire &amp; Checklist (primary)</a:t>
          </a:r>
          <a:endParaRPr lang="en-US" sz="1600" kern="1200" dirty="0">
            <a:latin typeface="OpenSansWeb"/>
          </a:endParaRPr>
        </a:p>
      </dsp:txBody>
      <dsp:txXfrm>
        <a:off x="0" y="450472"/>
        <a:ext cx="9394023" cy="1105650"/>
      </dsp:txXfrm>
    </dsp:sp>
    <dsp:sp modelId="{6EFAFAD1-9E03-4246-8B58-D8E22CFD3202}">
      <dsp:nvSpPr>
        <dsp:cNvPr id="0" name=""/>
        <dsp:cNvSpPr/>
      </dsp:nvSpPr>
      <dsp:spPr>
        <a:xfrm>
          <a:off x="469701" y="51952"/>
          <a:ext cx="6575816"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550" tIns="0" rIns="248550" bIns="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OpenSansWeb"/>
            </a:rPr>
            <a:t>Stage 1: General Check</a:t>
          </a:r>
          <a:endParaRPr lang="en-US" sz="1800" kern="1200" dirty="0">
            <a:latin typeface="OpenSansWeb"/>
          </a:endParaRPr>
        </a:p>
      </dsp:txBody>
      <dsp:txXfrm>
        <a:off x="508609" y="90860"/>
        <a:ext cx="6498000" cy="719224"/>
      </dsp:txXfrm>
    </dsp:sp>
    <dsp:sp modelId="{0E5CA499-30BD-4379-B2E0-11D657FD8A95}">
      <dsp:nvSpPr>
        <dsp:cNvPr id="0" name=""/>
        <dsp:cNvSpPr/>
      </dsp:nvSpPr>
      <dsp:spPr>
        <a:xfrm>
          <a:off x="0" y="2100442"/>
          <a:ext cx="9394023" cy="13182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081" tIns="562356" rIns="729081" bIns="99568" numCol="1" spcCol="1270" anchor="t" anchorCtr="0">
          <a:noAutofit/>
        </a:bodyPr>
        <a:lstStyle/>
        <a:p>
          <a:pPr marL="114300" lvl="1" indent="-114300" algn="l" defTabSz="622300">
            <a:lnSpc>
              <a:spcPct val="90000"/>
            </a:lnSpc>
            <a:spcBef>
              <a:spcPct val="0"/>
            </a:spcBef>
            <a:spcAft>
              <a:spcPct val="15000"/>
            </a:spcAft>
            <a:buChar char="•"/>
          </a:pPr>
          <a:r>
            <a:rPr lang="en-US" sz="1400" b="0" kern="1200" dirty="0">
              <a:latin typeface="OpenSansWeb"/>
            </a:rPr>
            <a:t>In depth check of original documents, including labor contract, </a:t>
          </a:r>
          <a:r>
            <a:rPr lang="en-US" altLang="zh-CN" sz="1400" b="0" kern="1200" dirty="0">
              <a:latin typeface="OpenSansWeb"/>
            </a:rPr>
            <a:t>salary</a:t>
          </a:r>
          <a:r>
            <a:rPr lang="en-US" sz="1400" b="0" kern="1200" dirty="0">
              <a:latin typeface="OpenSansWeb"/>
            </a:rPr>
            <a:t> receipt, P-file, </a:t>
          </a:r>
          <a:r>
            <a:rPr lang="en-US" sz="1400" b="0" kern="1200" dirty="0" err="1">
              <a:latin typeface="OpenSansWeb"/>
            </a:rPr>
            <a:t>etc</a:t>
          </a:r>
          <a:endParaRPr lang="en-US" sz="1400" kern="1200" dirty="0">
            <a:latin typeface="OpenSansWeb"/>
          </a:endParaRPr>
        </a:p>
        <a:p>
          <a:pPr marL="114300" lvl="1" indent="-114300" algn="l" defTabSz="622300">
            <a:lnSpc>
              <a:spcPct val="90000"/>
            </a:lnSpc>
            <a:spcBef>
              <a:spcPct val="0"/>
            </a:spcBef>
            <a:spcAft>
              <a:spcPct val="15000"/>
            </a:spcAft>
            <a:buChar char="•"/>
          </a:pPr>
          <a:r>
            <a:rPr lang="en-US" sz="1400" b="0" kern="1200" dirty="0">
              <a:latin typeface="OpenSansWeb"/>
            </a:rPr>
            <a:t>Random Checking</a:t>
          </a:r>
          <a:endParaRPr lang="en-US" sz="1400" kern="1200" dirty="0">
            <a:latin typeface="OpenSansWeb"/>
          </a:endParaRPr>
        </a:p>
        <a:p>
          <a:pPr marL="114300" lvl="1" indent="-114300" algn="l" defTabSz="622300">
            <a:lnSpc>
              <a:spcPct val="90000"/>
            </a:lnSpc>
            <a:spcBef>
              <a:spcPct val="0"/>
            </a:spcBef>
            <a:spcAft>
              <a:spcPct val="15000"/>
            </a:spcAft>
            <a:buChar char="•"/>
          </a:pPr>
          <a:r>
            <a:rPr lang="en-US" sz="1400" b="0" kern="1200" dirty="0">
              <a:latin typeface="OpenSansWeb"/>
            </a:rPr>
            <a:t>On-site check/interview if needed</a:t>
          </a:r>
          <a:endParaRPr lang="en-US" sz="1400" kern="1200" dirty="0">
            <a:latin typeface="OpenSansWeb"/>
          </a:endParaRPr>
        </a:p>
      </dsp:txBody>
      <dsp:txXfrm>
        <a:off x="0" y="2100442"/>
        <a:ext cx="9394023" cy="1318275"/>
      </dsp:txXfrm>
    </dsp:sp>
    <dsp:sp modelId="{B5E67207-81E7-48B0-B8EE-640D170238B4}">
      <dsp:nvSpPr>
        <dsp:cNvPr id="0" name=""/>
        <dsp:cNvSpPr/>
      </dsp:nvSpPr>
      <dsp:spPr>
        <a:xfrm>
          <a:off x="469701" y="1701922"/>
          <a:ext cx="6575816"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550" tIns="0" rIns="248550" bIns="0" numCol="1" spcCol="1270" anchor="ctr" anchorCtr="0">
          <a:noAutofit/>
        </a:bodyPr>
        <a:lstStyle/>
        <a:p>
          <a:pPr marL="0" lvl="0" indent="0" algn="l" defTabSz="800100">
            <a:lnSpc>
              <a:spcPct val="90000"/>
            </a:lnSpc>
            <a:spcBef>
              <a:spcPct val="0"/>
            </a:spcBef>
            <a:spcAft>
              <a:spcPct val="35000"/>
            </a:spcAft>
            <a:buNone/>
          </a:pPr>
          <a:r>
            <a:rPr lang="en-US" sz="1800" b="1" kern="1200" dirty="0">
              <a:latin typeface="OpenSansWeb"/>
            </a:rPr>
            <a:t>Stage 2: One-by-One Check</a:t>
          </a:r>
          <a:endParaRPr lang="en-US" sz="1800" kern="1200" dirty="0">
            <a:latin typeface="OpenSansWeb"/>
          </a:endParaRPr>
        </a:p>
      </dsp:txBody>
      <dsp:txXfrm>
        <a:off x="508609" y="1740830"/>
        <a:ext cx="6498000" cy="719224"/>
      </dsp:txXfrm>
    </dsp:sp>
    <dsp:sp modelId="{FF2EE5CF-21A4-48A4-AA7D-9CAE7D2B921D}">
      <dsp:nvSpPr>
        <dsp:cNvPr id="0" name=""/>
        <dsp:cNvSpPr/>
      </dsp:nvSpPr>
      <dsp:spPr>
        <a:xfrm>
          <a:off x="0" y="3963037"/>
          <a:ext cx="9394023" cy="11056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9081" tIns="562356" rIns="729081" bIns="99568" numCol="1" spcCol="1270" anchor="t" anchorCtr="0">
          <a:noAutofit/>
        </a:bodyPr>
        <a:lstStyle/>
        <a:p>
          <a:pPr marL="114300" lvl="1" indent="-114300" algn="l" defTabSz="622300">
            <a:lnSpc>
              <a:spcPct val="90000"/>
            </a:lnSpc>
            <a:spcBef>
              <a:spcPct val="0"/>
            </a:spcBef>
            <a:spcAft>
              <a:spcPct val="15000"/>
            </a:spcAft>
            <a:buChar char="•"/>
          </a:pPr>
          <a:r>
            <a:rPr lang="en-US" sz="1400" b="0" kern="1200" dirty="0">
              <a:latin typeface="OpenSansWeb"/>
            </a:rPr>
            <a:t>Termination Compliance</a:t>
          </a:r>
          <a:endParaRPr lang="en-US" sz="1400" kern="1200" dirty="0">
            <a:latin typeface="OpenSansWeb"/>
          </a:endParaRPr>
        </a:p>
        <a:p>
          <a:pPr marL="114300" lvl="1" indent="-114300" algn="l" defTabSz="622300">
            <a:lnSpc>
              <a:spcPct val="90000"/>
            </a:lnSpc>
            <a:spcBef>
              <a:spcPct val="0"/>
            </a:spcBef>
            <a:spcAft>
              <a:spcPct val="15000"/>
            </a:spcAft>
            <a:buChar char="•"/>
          </a:pPr>
          <a:r>
            <a:rPr lang="en-US" sz="1400" b="0" kern="1200" dirty="0">
              <a:latin typeface="OpenSansWeb"/>
            </a:rPr>
            <a:t>Pa</a:t>
          </a:r>
          <a:r>
            <a:rPr lang="en-US" altLang="zh-CN" sz="1400" b="0" kern="1200" dirty="0">
              <a:latin typeface="OpenSansWeb"/>
            </a:rPr>
            <a:t>yr</a:t>
          </a:r>
          <a:r>
            <a:rPr lang="en-US" sz="1400" b="0" kern="1200" dirty="0">
              <a:latin typeface="OpenSansWeb"/>
            </a:rPr>
            <a:t>oll Compliance</a:t>
          </a:r>
          <a:endParaRPr lang="en-US" sz="1400" kern="1200" dirty="0">
            <a:latin typeface="OpenSansWeb"/>
          </a:endParaRPr>
        </a:p>
      </dsp:txBody>
      <dsp:txXfrm>
        <a:off x="0" y="3963037"/>
        <a:ext cx="9394023" cy="1105650"/>
      </dsp:txXfrm>
    </dsp:sp>
    <dsp:sp modelId="{7BC8C752-0046-4746-9606-507E38B9F63A}">
      <dsp:nvSpPr>
        <dsp:cNvPr id="0" name=""/>
        <dsp:cNvSpPr/>
      </dsp:nvSpPr>
      <dsp:spPr>
        <a:xfrm>
          <a:off x="469701" y="3564517"/>
          <a:ext cx="6575816" cy="797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550" tIns="0" rIns="248550" bIns="0" numCol="1" spcCol="1270" anchor="ctr" anchorCtr="0">
          <a:noAutofit/>
        </a:bodyPr>
        <a:lstStyle/>
        <a:p>
          <a:pPr marL="0" lvl="0" indent="0" algn="l" defTabSz="800100">
            <a:lnSpc>
              <a:spcPct val="90000"/>
            </a:lnSpc>
            <a:spcBef>
              <a:spcPct val="0"/>
            </a:spcBef>
            <a:spcAft>
              <a:spcPct val="35000"/>
            </a:spcAft>
            <a:buNone/>
          </a:pPr>
          <a:r>
            <a:rPr lang="en-US" sz="1800" b="1" kern="1200">
              <a:latin typeface="OpenSansWeb"/>
            </a:rPr>
            <a:t>Stage 3: Historical Check</a:t>
          </a:r>
          <a:endParaRPr lang="en-US" sz="1800" kern="1200" dirty="0">
            <a:latin typeface="OpenSansWeb"/>
          </a:endParaRPr>
        </a:p>
      </dsp:txBody>
      <dsp:txXfrm>
        <a:off x="508609" y="3603425"/>
        <a:ext cx="6498000" cy="7192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F1F999-E917-40C0-B75A-F12E19E7734A}">
      <dsp:nvSpPr>
        <dsp:cNvPr id="0" name=""/>
        <dsp:cNvSpPr/>
      </dsp:nvSpPr>
      <dsp:spPr>
        <a:xfrm rot="5400000">
          <a:off x="-540634" y="601124"/>
          <a:ext cx="2507808" cy="132640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altLang="zh-CN" sz="1600" b="1" kern="1200" dirty="0">
              <a:latin typeface="OpenSansWeb"/>
            </a:rPr>
            <a:t>Plan and </a:t>
          </a:r>
          <a:r>
            <a:rPr lang="en-US" sz="1600" b="1" kern="1200" dirty="0">
              <a:latin typeface="OpenSansWeb"/>
            </a:rPr>
            <a:t>Design the Audit Approach</a:t>
          </a:r>
        </a:p>
      </dsp:txBody>
      <dsp:txXfrm rot="-5400000">
        <a:off x="50068" y="673626"/>
        <a:ext cx="1326405" cy="1181403"/>
      </dsp:txXfrm>
    </dsp:sp>
    <dsp:sp modelId="{227AE7DA-3442-44AF-8B94-1D2215A675FB}">
      <dsp:nvSpPr>
        <dsp:cNvPr id="0" name=""/>
        <dsp:cNvSpPr/>
      </dsp:nvSpPr>
      <dsp:spPr>
        <a:xfrm rot="5400000">
          <a:off x="3707436" y="-2220405"/>
          <a:ext cx="1631669" cy="6093325"/>
        </a:xfrm>
        <a:prstGeom prst="round2SameRect">
          <a:avLst/>
        </a:prstGeom>
        <a:solidFill>
          <a:schemeClr val="bg1">
            <a:alpha val="90000"/>
          </a:schemeClr>
        </a:solidFill>
        <a:ln w="19050" cap="flat" cmpd="sng" algn="ctr">
          <a:solidFill>
            <a:srgbClr val="1A294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kern="1200" dirty="0">
              <a:latin typeface="OpenSansWeb"/>
            </a:rPr>
            <a:t>Understand corporate's business and industry;</a:t>
          </a:r>
        </a:p>
        <a:p>
          <a:pPr marL="114300" lvl="1" indent="-114300" algn="l" defTabSz="533400">
            <a:lnSpc>
              <a:spcPct val="90000"/>
            </a:lnSpc>
            <a:spcBef>
              <a:spcPct val="0"/>
            </a:spcBef>
            <a:spcAft>
              <a:spcPct val="15000"/>
            </a:spcAft>
            <a:buChar char="•"/>
          </a:pPr>
          <a:r>
            <a:rPr lang="en-US" sz="1200" b="0" kern="1200" dirty="0">
              <a:latin typeface="OpenSansWeb"/>
            </a:rPr>
            <a:t>Confirm the audit target;</a:t>
          </a:r>
        </a:p>
        <a:p>
          <a:pPr marL="114300" lvl="1" indent="-114300" algn="l" defTabSz="533400">
            <a:lnSpc>
              <a:spcPct val="90000"/>
            </a:lnSpc>
            <a:spcBef>
              <a:spcPct val="0"/>
            </a:spcBef>
            <a:spcAft>
              <a:spcPct val="15000"/>
            </a:spcAft>
            <a:buChar char="•"/>
          </a:pPr>
          <a:r>
            <a:rPr lang="en-US" sz="1200" b="0" kern="1200" dirty="0">
              <a:latin typeface="OpenSansWeb"/>
            </a:rPr>
            <a:t>Decide the audit stages and methodologies;</a:t>
          </a:r>
        </a:p>
        <a:p>
          <a:pPr marL="114300" lvl="1" indent="-114300" algn="l" defTabSz="533400">
            <a:lnSpc>
              <a:spcPct val="90000"/>
            </a:lnSpc>
            <a:spcBef>
              <a:spcPct val="0"/>
            </a:spcBef>
            <a:spcAft>
              <a:spcPct val="15000"/>
            </a:spcAft>
            <a:buChar char="•"/>
          </a:pPr>
          <a:r>
            <a:rPr lang="en-US" sz="1200" b="0" kern="1200" dirty="0">
              <a:latin typeface="OpenSansWeb"/>
            </a:rPr>
            <a:t>Design Questionnaire and Checklist</a:t>
          </a:r>
        </a:p>
      </dsp:txBody>
      <dsp:txXfrm rot="-5400000">
        <a:off x="1476608" y="90075"/>
        <a:ext cx="6013673" cy="1472365"/>
      </dsp:txXfrm>
    </dsp:sp>
    <dsp:sp modelId="{FEFA24E9-694E-4292-8344-07A90F67D00A}">
      <dsp:nvSpPr>
        <dsp:cNvPr id="0" name=""/>
        <dsp:cNvSpPr/>
      </dsp:nvSpPr>
      <dsp:spPr>
        <a:xfrm rot="5400000">
          <a:off x="-540634" y="3006263"/>
          <a:ext cx="2507808" cy="132640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OpenSansWeb"/>
            </a:rPr>
            <a:t>Collect the Materials and Check</a:t>
          </a:r>
        </a:p>
      </dsp:txBody>
      <dsp:txXfrm rot="-5400000">
        <a:off x="50068" y="3078765"/>
        <a:ext cx="1326405" cy="1181403"/>
      </dsp:txXfrm>
    </dsp:sp>
    <dsp:sp modelId="{B7EB79BC-1250-45A1-B52A-43C3C0D749A0}">
      <dsp:nvSpPr>
        <dsp:cNvPr id="0" name=""/>
        <dsp:cNvSpPr/>
      </dsp:nvSpPr>
      <dsp:spPr>
        <a:xfrm rot="5400000">
          <a:off x="3537824" y="184733"/>
          <a:ext cx="1970893" cy="6093325"/>
        </a:xfrm>
        <a:prstGeom prst="round2SameRect">
          <a:avLst/>
        </a:prstGeom>
        <a:solidFill>
          <a:schemeClr val="bg1">
            <a:alpha val="90000"/>
          </a:schemeClr>
        </a:solidFill>
        <a:ln w="19050" cap="flat" cmpd="sng" algn="ctr">
          <a:solidFill>
            <a:srgbClr val="1A294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altLang="zh-CN" sz="1200" b="0" kern="1200" dirty="0">
              <a:latin typeface="OpenSansWeb"/>
            </a:rPr>
            <a:t>Company license and inspections</a:t>
          </a:r>
          <a:endParaRPr lang="en-US" sz="1200" b="0" kern="1200" dirty="0">
            <a:latin typeface="OpenSansWeb"/>
          </a:endParaRPr>
        </a:p>
        <a:p>
          <a:pPr marL="114300" lvl="1" indent="-114300" algn="l" defTabSz="533400">
            <a:lnSpc>
              <a:spcPct val="90000"/>
            </a:lnSpc>
            <a:spcBef>
              <a:spcPct val="0"/>
            </a:spcBef>
            <a:spcAft>
              <a:spcPct val="15000"/>
            </a:spcAft>
            <a:buChar char="•"/>
          </a:pPr>
          <a:r>
            <a:rPr lang="en-US" sz="1200" b="0" kern="1200" dirty="0">
              <a:latin typeface="OpenSansWeb"/>
            </a:rPr>
            <a:t>Employment mode</a:t>
          </a:r>
        </a:p>
        <a:p>
          <a:pPr marL="114300" lvl="1" indent="-114300" algn="l" defTabSz="533400">
            <a:lnSpc>
              <a:spcPct val="90000"/>
            </a:lnSpc>
            <a:spcBef>
              <a:spcPct val="0"/>
            </a:spcBef>
            <a:spcAft>
              <a:spcPct val="15000"/>
            </a:spcAft>
            <a:buChar char="•"/>
          </a:pPr>
          <a:r>
            <a:rPr lang="en-US" sz="1200" b="0" kern="1200" dirty="0">
              <a:latin typeface="OpenSansWeb"/>
            </a:rPr>
            <a:t>Recruitment, Employee’s Enrollment &amp; Separation</a:t>
          </a:r>
        </a:p>
        <a:p>
          <a:pPr marL="114300" lvl="1" indent="-114300" algn="l" defTabSz="533400">
            <a:lnSpc>
              <a:spcPct val="90000"/>
            </a:lnSpc>
            <a:spcBef>
              <a:spcPct val="0"/>
            </a:spcBef>
            <a:spcAft>
              <a:spcPct val="15000"/>
            </a:spcAft>
            <a:buChar char="•"/>
          </a:pPr>
          <a:r>
            <a:rPr lang="en-US" sz="1200" b="0" kern="1200" dirty="0">
              <a:latin typeface="OpenSansWeb"/>
            </a:rPr>
            <a:t>Employment contract management</a:t>
          </a:r>
        </a:p>
        <a:p>
          <a:pPr marL="114300" lvl="1" indent="-114300" algn="l" defTabSz="533400">
            <a:lnSpc>
              <a:spcPct val="90000"/>
            </a:lnSpc>
            <a:spcBef>
              <a:spcPct val="0"/>
            </a:spcBef>
            <a:spcAft>
              <a:spcPct val="15000"/>
            </a:spcAft>
            <a:buChar char="•"/>
          </a:pPr>
          <a:r>
            <a:rPr lang="en-US" sz="1200" b="0" kern="1200" dirty="0">
              <a:latin typeface="OpenSansWeb"/>
            </a:rPr>
            <a:t>Working hours &amp; Employee leaves</a:t>
          </a:r>
        </a:p>
        <a:p>
          <a:pPr marL="114300" lvl="1" indent="-114300" algn="l" defTabSz="533400">
            <a:lnSpc>
              <a:spcPct val="90000"/>
            </a:lnSpc>
            <a:spcBef>
              <a:spcPct val="0"/>
            </a:spcBef>
            <a:spcAft>
              <a:spcPct val="15000"/>
            </a:spcAft>
            <a:buChar char="•"/>
          </a:pPr>
          <a:r>
            <a:rPr lang="en-US" sz="1200" b="0" kern="1200" dirty="0">
              <a:latin typeface="OpenSansWeb"/>
            </a:rPr>
            <a:t>Remuneration &amp; Benefits</a:t>
          </a:r>
        </a:p>
        <a:p>
          <a:pPr marL="114300" lvl="1" indent="-114300" algn="l" defTabSz="533400">
            <a:lnSpc>
              <a:spcPct val="90000"/>
            </a:lnSpc>
            <a:spcBef>
              <a:spcPct val="0"/>
            </a:spcBef>
            <a:spcAft>
              <a:spcPct val="15000"/>
            </a:spcAft>
            <a:buChar char="•"/>
          </a:pPr>
          <a:r>
            <a:rPr lang="en-US" sz="1200" b="0" kern="1200" dirty="0">
              <a:latin typeface="OpenSansWeb"/>
            </a:rPr>
            <a:t>Confidentiality &amp; Non-competition</a:t>
          </a:r>
        </a:p>
        <a:p>
          <a:pPr marL="114300" lvl="1" indent="-114300" algn="l" defTabSz="533400">
            <a:lnSpc>
              <a:spcPct val="90000"/>
            </a:lnSpc>
            <a:spcBef>
              <a:spcPct val="0"/>
            </a:spcBef>
            <a:spcAft>
              <a:spcPct val="15000"/>
            </a:spcAft>
            <a:buChar char="•"/>
          </a:pPr>
          <a:r>
            <a:rPr lang="en-US" sz="1200" b="0" kern="1200" dirty="0">
              <a:latin typeface="OpenSansWeb"/>
            </a:rPr>
            <a:t>Training &amp; Service Period</a:t>
          </a:r>
        </a:p>
        <a:p>
          <a:pPr marL="114300" lvl="1" indent="-114300" algn="l" defTabSz="533400">
            <a:lnSpc>
              <a:spcPct val="90000"/>
            </a:lnSpc>
            <a:spcBef>
              <a:spcPct val="0"/>
            </a:spcBef>
            <a:spcAft>
              <a:spcPct val="15000"/>
            </a:spcAft>
            <a:buChar char="•"/>
          </a:pPr>
          <a:r>
            <a:rPr lang="en-US" sz="1200" b="0" kern="1200" dirty="0">
              <a:latin typeface="OpenSansWeb"/>
            </a:rPr>
            <a:t>Expat management</a:t>
          </a:r>
        </a:p>
        <a:p>
          <a:pPr marL="114300" lvl="1" indent="-114300" algn="l" defTabSz="533400">
            <a:lnSpc>
              <a:spcPct val="90000"/>
            </a:lnSpc>
            <a:spcBef>
              <a:spcPct val="0"/>
            </a:spcBef>
            <a:spcAft>
              <a:spcPct val="15000"/>
            </a:spcAft>
            <a:buChar char="•"/>
          </a:pPr>
          <a:r>
            <a:rPr lang="en-US" sz="1200" b="0" kern="1200" dirty="0">
              <a:latin typeface="OpenSansWeb"/>
            </a:rPr>
            <a:t>Staff Handbook template</a:t>
          </a:r>
        </a:p>
      </dsp:txBody>
      <dsp:txXfrm rot="-5400000">
        <a:off x="1476609" y="2342160"/>
        <a:ext cx="5997114" cy="17784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4FBBF4-3489-4B28-8059-A7D05910671B}">
      <dsp:nvSpPr>
        <dsp:cNvPr id="0" name=""/>
        <dsp:cNvSpPr/>
      </dsp:nvSpPr>
      <dsp:spPr>
        <a:xfrm rot="5400000">
          <a:off x="-273230" y="276426"/>
          <a:ext cx="1821534" cy="127507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OpenSansWeb"/>
            </a:rPr>
            <a:t>Perform </a:t>
          </a:r>
          <a:r>
            <a:rPr lang="en-US" altLang="zh-CN" sz="1600" b="1" kern="1200" dirty="0">
              <a:latin typeface="OpenSansWeb"/>
            </a:rPr>
            <a:t>Health Review</a:t>
          </a:r>
          <a:endParaRPr lang="en-US" sz="1600" b="1" kern="1200" dirty="0">
            <a:latin typeface="OpenSansWeb"/>
          </a:endParaRPr>
        </a:p>
      </dsp:txBody>
      <dsp:txXfrm rot="-5400000">
        <a:off x="1" y="640733"/>
        <a:ext cx="1275073" cy="546461"/>
      </dsp:txXfrm>
    </dsp:sp>
    <dsp:sp modelId="{BBB2ED08-CF7E-4D58-8E14-F89D07C86330}">
      <dsp:nvSpPr>
        <dsp:cNvPr id="0" name=""/>
        <dsp:cNvSpPr/>
      </dsp:nvSpPr>
      <dsp:spPr>
        <a:xfrm rot="5400000">
          <a:off x="3905794" y="-2627524"/>
          <a:ext cx="1183997" cy="6445439"/>
        </a:xfrm>
        <a:prstGeom prst="round2SameRect">
          <a:avLst/>
        </a:prstGeom>
        <a:solidFill>
          <a:schemeClr val="bg1">
            <a:alpha val="90000"/>
          </a:schemeClr>
        </a:solidFill>
        <a:ln w="19050" cap="flat" cmpd="sng" algn="ctr">
          <a:solidFill>
            <a:srgbClr val="1A2940">
              <a:alpha val="9000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kern="1200" dirty="0">
              <a:latin typeface="OpenSansWeb"/>
            </a:rPr>
            <a:t>Review license &amp; documents</a:t>
          </a:r>
        </a:p>
        <a:p>
          <a:pPr marL="114300" lvl="1" indent="-114300" algn="l" defTabSz="533400">
            <a:lnSpc>
              <a:spcPct val="90000"/>
            </a:lnSpc>
            <a:spcBef>
              <a:spcPct val="0"/>
            </a:spcBef>
            <a:spcAft>
              <a:spcPct val="15000"/>
            </a:spcAft>
            <a:buChar char="•"/>
          </a:pPr>
          <a:r>
            <a:rPr lang="en-US" sz="1200" b="0" kern="1200" dirty="0">
              <a:latin typeface="OpenSansWeb"/>
            </a:rPr>
            <a:t>Audit company policy, handbook, other legal terms</a:t>
          </a:r>
        </a:p>
        <a:p>
          <a:pPr marL="114300" lvl="1" indent="-114300" algn="l" defTabSz="533400">
            <a:lnSpc>
              <a:spcPct val="90000"/>
            </a:lnSpc>
            <a:spcBef>
              <a:spcPct val="0"/>
            </a:spcBef>
            <a:spcAft>
              <a:spcPct val="15000"/>
            </a:spcAft>
            <a:buChar char="•"/>
          </a:pPr>
          <a:r>
            <a:rPr lang="en-US" sz="1200" b="0" kern="1200" dirty="0">
              <a:latin typeface="OpenSansWeb"/>
            </a:rPr>
            <a:t>Check multiply reports, sampling individual case</a:t>
          </a:r>
        </a:p>
        <a:p>
          <a:pPr marL="114300" lvl="1" indent="-114300" algn="l" defTabSz="533400">
            <a:lnSpc>
              <a:spcPct val="90000"/>
            </a:lnSpc>
            <a:spcBef>
              <a:spcPct val="0"/>
            </a:spcBef>
            <a:spcAft>
              <a:spcPct val="15000"/>
            </a:spcAft>
            <a:buChar char="•"/>
          </a:pPr>
          <a:r>
            <a:rPr lang="en-US" sz="1200" b="0" kern="1200" dirty="0">
              <a:latin typeface="OpenSansWeb"/>
            </a:rPr>
            <a:t>Interview functional team member</a:t>
          </a:r>
        </a:p>
        <a:p>
          <a:pPr marL="114300" lvl="1" indent="-114300" algn="l" defTabSz="533400">
            <a:lnSpc>
              <a:spcPct val="90000"/>
            </a:lnSpc>
            <a:spcBef>
              <a:spcPct val="0"/>
            </a:spcBef>
            <a:spcAft>
              <a:spcPct val="15000"/>
            </a:spcAft>
            <a:buChar char="•"/>
          </a:pPr>
          <a:r>
            <a:rPr lang="en-US" sz="1200" b="0" kern="1200" dirty="0">
              <a:latin typeface="OpenSansWeb"/>
            </a:rPr>
            <a:t>On-site inspection when necessary</a:t>
          </a:r>
        </a:p>
      </dsp:txBody>
      <dsp:txXfrm rot="-5400000">
        <a:off x="1275073" y="60995"/>
        <a:ext cx="6387641" cy="1068401"/>
      </dsp:txXfrm>
    </dsp:sp>
    <dsp:sp modelId="{AC47AF0B-53F5-4750-817A-53A0386CB09D}">
      <dsp:nvSpPr>
        <dsp:cNvPr id="0" name=""/>
        <dsp:cNvSpPr/>
      </dsp:nvSpPr>
      <dsp:spPr>
        <a:xfrm rot="5400000">
          <a:off x="-273230" y="1906161"/>
          <a:ext cx="1821534" cy="127507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OpenSansWeb"/>
            </a:rPr>
            <a:t>Issue Audit Report</a:t>
          </a:r>
        </a:p>
      </dsp:txBody>
      <dsp:txXfrm rot="-5400000">
        <a:off x="1" y="2270468"/>
        <a:ext cx="1275073" cy="546461"/>
      </dsp:txXfrm>
    </dsp:sp>
    <dsp:sp modelId="{087279DF-C36E-4355-B29E-2C37DBD8C464}">
      <dsp:nvSpPr>
        <dsp:cNvPr id="0" name=""/>
        <dsp:cNvSpPr/>
      </dsp:nvSpPr>
      <dsp:spPr>
        <a:xfrm rot="5400000">
          <a:off x="3905794" y="-997790"/>
          <a:ext cx="1183997" cy="6445439"/>
        </a:xfrm>
        <a:prstGeom prst="round2SameRect">
          <a:avLst/>
        </a:prstGeom>
        <a:solidFill>
          <a:schemeClr val="bg1"/>
        </a:solidFill>
        <a:ln w="19050" cap="flat" cmpd="sng" algn="ctr">
          <a:solidFill>
            <a:srgbClr val="1A294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kern="1200" dirty="0">
              <a:latin typeface="OpenSansWeb"/>
            </a:rPr>
            <a:t>Facts statement</a:t>
          </a:r>
        </a:p>
        <a:p>
          <a:pPr marL="114300" lvl="1" indent="-114300" algn="l" defTabSz="533400">
            <a:lnSpc>
              <a:spcPct val="90000"/>
            </a:lnSpc>
            <a:spcBef>
              <a:spcPct val="0"/>
            </a:spcBef>
            <a:spcAft>
              <a:spcPct val="15000"/>
            </a:spcAft>
            <a:buChar char="•"/>
          </a:pPr>
          <a:r>
            <a:rPr lang="en-US" sz="1200" b="0" kern="1200" dirty="0">
              <a:latin typeface="OpenSansWeb"/>
            </a:rPr>
            <a:t>Potential risks</a:t>
          </a:r>
        </a:p>
        <a:p>
          <a:pPr marL="114300" lvl="1" indent="-114300" algn="l" defTabSz="533400">
            <a:lnSpc>
              <a:spcPct val="90000"/>
            </a:lnSpc>
            <a:spcBef>
              <a:spcPct val="0"/>
            </a:spcBef>
            <a:spcAft>
              <a:spcPct val="15000"/>
            </a:spcAft>
            <a:buChar char="•"/>
          </a:pPr>
          <a:r>
            <a:rPr lang="en-US" sz="1200" b="0" kern="1200" dirty="0">
              <a:latin typeface="OpenSansWeb"/>
            </a:rPr>
            <a:t>Suggestions &amp; Solutions</a:t>
          </a:r>
        </a:p>
      </dsp:txBody>
      <dsp:txXfrm rot="-5400000">
        <a:off x="1275073" y="1690729"/>
        <a:ext cx="6387641" cy="1068401"/>
      </dsp:txXfrm>
    </dsp:sp>
    <dsp:sp modelId="{0F1B47C8-2482-4AC8-92F3-66A503A265E3}">
      <dsp:nvSpPr>
        <dsp:cNvPr id="0" name=""/>
        <dsp:cNvSpPr/>
      </dsp:nvSpPr>
      <dsp:spPr>
        <a:xfrm rot="5400000">
          <a:off x="-273230" y="3535895"/>
          <a:ext cx="1821534" cy="1275073"/>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b="1" kern="1200" dirty="0">
              <a:latin typeface="OpenSansWeb"/>
            </a:rPr>
            <a:t>Implementation Solutions</a:t>
          </a:r>
        </a:p>
      </dsp:txBody>
      <dsp:txXfrm rot="-5400000">
        <a:off x="1" y="3900202"/>
        <a:ext cx="1275073" cy="546461"/>
      </dsp:txXfrm>
    </dsp:sp>
    <dsp:sp modelId="{6921934A-C23F-46A7-9221-A5FEA751D090}">
      <dsp:nvSpPr>
        <dsp:cNvPr id="0" name=""/>
        <dsp:cNvSpPr/>
      </dsp:nvSpPr>
      <dsp:spPr>
        <a:xfrm rot="5400000">
          <a:off x="3905794" y="631944"/>
          <a:ext cx="1183997" cy="6445439"/>
        </a:xfrm>
        <a:prstGeom prst="round2SameRect">
          <a:avLst/>
        </a:prstGeom>
        <a:solidFill>
          <a:schemeClr val="bg1"/>
        </a:solidFill>
        <a:ln w="19050" cap="flat" cmpd="sng" algn="ctr">
          <a:solidFill>
            <a:srgbClr val="1A294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en-US" sz="1200" b="0" kern="1200" dirty="0">
              <a:latin typeface="OpenSansWeb"/>
            </a:rPr>
            <a:t>One-by-one check</a:t>
          </a:r>
        </a:p>
        <a:p>
          <a:pPr marL="114300" lvl="1" indent="-114300" algn="l" defTabSz="533400">
            <a:lnSpc>
              <a:spcPct val="90000"/>
            </a:lnSpc>
            <a:spcBef>
              <a:spcPct val="0"/>
            </a:spcBef>
            <a:spcAft>
              <a:spcPct val="15000"/>
            </a:spcAft>
            <a:buChar char="•"/>
          </a:pPr>
          <a:r>
            <a:rPr lang="en-US" sz="1200" b="0" kern="1200" dirty="0">
              <a:latin typeface="OpenSansWeb"/>
            </a:rPr>
            <a:t>Payroll compliance</a:t>
          </a:r>
        </a:p>
        <a:p>
          <a:pPr marL="114300" lvl="1" indent="-114300" algn="l" defTabSz="533400">
            <a:lnSpc>
              <a:spcPct val="90000"/>
            </a:lnSpc>
            <a:spcBef>
              <a:spcPct val="0"/>
            </a:spcBef>
            <a:spcAft>
              <a:spcPct val="15000"/>
            </a:spcAft>
            <a:buChar char="•"/>
          </a:pPr>
          <a:r>
            <a:rPr lang="en-US" sz="1200" b="0" kern="1200" dirty="0">
              <a:latin typeface="OpenSansWeb"/>
            </a:rPr>
            <a:t>Employee handbook revision</a:t>
          </a:r>
        </a:p>
      </dsp:txBody>
      <dsp:txXfrm rot="-5400000">
        <a:off x="1275073" y="3320463"/>
        <a:ext cx="6387641" cy="10684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7E023-FBE0-4F8E-AF62-63EF3F2BA1E1}">
      <dsp:nvSpPr>
        <dsp:cNvPr id="0" name=""/>
        <dsp:cNvSpPr/>
      </dsp:nvSpPr>
      <dsp:spPr>
        <a:xfrm>
          <a:off x="0" y="179863"/>
          <a:ext cx="9416325" cy="10017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11" tIns="249936" rIns="730811" bIns="99568" numCol="1" spcCol="1270" anchor="t" anchorCtr="0">
          <a:noAutofit/>
        </a:bodyPr>
        <a:lstStyle/>
        <a:p>
          <a:pPr marL="114300" lvl="1" indent="-114300" algn="l" defTabSz="622300">
            <a:lnSpc>
              <a:spcPct val="90000"/>
            </a:lnSpc>
            <a:spcBef>
              <a:spcPct val="0"/>
            </a:spcBef>
            <a:spcAft>
              <a:spcPct val="15000"/>
            </a:spcAft>
            <a:buFont typeface="+mj-lt"/>
            <a:buAutoNum type="romanUcPeriod"/>
          </a:pPr>
          <a:r>
            <a:rPr lang="en-US" altLang="zh-CN" sz="1400" kern="1200" dirty="0">
              <a:latin typeface="OpenSansWeb"/>
            </a:rPr>
            <a:t>Company license and certification</a:t>
          </a:r>
          <a:endParaRPr lang="zh-CN" altLang="en-US" sz="1400" kern="1200" dirty="0">
            <a:latin typeface="OpenSansWeb"/>
          </a:endParaRPr>
        </a:p>
        <a:p>
          <a:pPr marL="114300" lvl="1" indent="-114300" algn="l" defTabSz="622300">
            <a:lnSpc>
              <a:spcPct val="90000"/>
            </a:lnSpc>
            <a:spcBef>
              <a:spcPct val="0"/>
            </a:spcBef>
            <a:spcAft>
              <a:spcPct val="15000"/>
            </a:spcAft>
            <a:buFont typeface="+mj-lt"/>
            <a:buAutoNum type="romanUcPeriod"/>
          </a:pPr>
          <a:r>
            <a:rPr lang="en-US" altLang="zh-CN" sz="1400" kern="1200" dirty="0">
              <a:latin typeface="OpenSansWeb"/>
            </a:rPr>
            <a:t>Employment Mode</a:t>
          </a:r>
          <a:endParaRPr lang="zh-CN" altLang="en-US" sz="1400" kern="1200" dirty="0">
            <a:latin typeface="OpenSansWeb"/>
          </a:endParaRPr>
        </a:p>
        <a:p>
          <a:pPr marL="114300" lvl="1" indent="-114300" algn="l" defTabSz="622300">
            <a:lnSpc>
              <a:spcPct val="90000"/>
            </a:lnSpc>
            <a:spcBef>
              <a:spcPct val="0"/>
            </a:spcBef>
            <a:spcAft>
              <a:spcPct val="15000"/>
            </a:spcAft>
            <a:buFont typeface="+mj-lt"/>
            <a:buAutoNum type="romanUcPeriod"/>
          </a:pPr>
          <a:r>
            <a:rPr lang="en-US" altLang="zh-CN" sz="1400" kern="1200" dirty="0">
              <a:latin typeface="OpenSansWeb"/>
            </a:rPr>
            <a:t>Employment Contract Management</a:t>
          </a:r>
          <a:endParaRPr lang="zh-CN" altLang="en-US" sz="1400" kern="1200" dirty="0">
            <a:latin typeface="OpenSansWeb"/>
          </a:endParaRPr>
        </a:p>
      </dsp:txBody>
      <dsp:txXfrm>
        <a:off x="0" y="179863"/>
        <a:ext cx="9416325" cy="1001700"/>
      </dsp:txXfrm>
    </dsp:sp>
    <dsp:sp modelId="{5C323903-DBC8-4E87-B3EE-EE3A27A970F6}">
      <dsp:nvSpPr>
        <dsp:cNvPr id="0" name=""/>
        <dsp:cNvSpPr/>
      </dsp:nvSpPr>
      <dsp:spPr>
        <a:xfrm>
          <a:off x="470816" y="2743"/>
          <a:ext cx="6591427"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40" tIns="0" rIns="249140" bIns="0" numCol="1" spcCol="1270" anchor="ctr" anchorCtr="0">
          <a:noAutofit/>
        </a:bodyPr>
        <a:lstStyle/>
        <a:p>
          <a:pPr marL="0" lvl="0" indent="0" algn="l" defTabSz="800100">
            <a:lnSpc>
              <a:spcPct val="90000"/>
            </a:lnSpc>
            <a:spcBef>
              <a:spcPct val="0"/>
            </a:spcBef>
            <a:spcAft>
              <a:spcPct val="35000"/>
            </a:spcAft>
            <a:buNone/>
          </a:pPr>
          <a:r>
            <a:rPr lang="en-US" altLang="zh-CN" sz="1800" kern="1200" dirty="0">
              <a:latin typeface="OpenSansWeb"/>
            </a:rPr>
            <a:t>Government</a:t>
          </a:r>
          <a:endParaRPr lang="zh-CN" altLang="en-US" sz="1800" kern="1200" dirty="0">
            <a:latin typeface="OpenSansWeb"/>
          </a:endParaRPr>
        </a:p>
      </dsp:txBody>
      <dsp:txXfrm>
        <a:off x="488109" y="20036"/>
        <a:ext cx="6556841" cy="319654"/>
      </dsp:txXfrm>
    </dsp:sp>
    <dsp:sp modelId="{2A66014D-B4B3-4943-98EB-F001E06C2CD1}">
      <dsp:nvSpPr>
        <dsp:cNvPr id="0" name=""/>
        <dsp:cNvSpPr/>
      </dsp:nvSpPr>
      <dsp:spPr>
        <a:xfrm>
          <a:off x="0" y="1423483"/>
          <a:ext cx="9416325" cy="10017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11" tIns="249936" rIns="730811" bIns="99568" numCol="1" spcCol="1270" anchor="t" anchorCtr="0">
          <a:noAutofit/>
        </a:bodyPr>
        <a:lstStyle/>
        <a:p>
          <a:pPr marL="114300" lvl="1" indent="-114300" algn="l" defTabSz="622300">
            <a:lnSpc>
              <a:spcPct val="90000"/>
            </a:lnSpc>
            <a:spcBef>
              <a:spcPct val="0"/>
            </a:spcBef>
            <a:spcAft>
              <a:spcPct val="15000"/>
            </a:spcAft>
            <a:buFont typeface="+mj-lt"/>
            <a:buAutoNum type="romanUcPeriod" startAt="4"/>
          </a:pPr>
          <a:r>
            <a:rPr lang="en-US" altLang="zh-CN" sz="1400" kern="1200" dirty="0">
              <a:latin typeface="OpenSansWeb"/>
            </a:rPr>
            <a:t>Recruitment, Employee’s Enrollment &amp; Separation</a:t>
          </a:r>
          <a:endParaRPr lang="zh-CN" altLang="en-US" sz="1400" kern="1200" dirty="0">
            <a:latin typeface="OpenSansWeb"/>
          </a:endParaRPr>
        </a:p>
        <a:p>
          <a:pPr marL="114300" lvl="1" indent="-114300" algn="l" defTabSz="622300">
            <a:lnSpc>
              <a:spcPct val="90000"/>
            </a:lnSpc>
            <a:spcBef>
              <a:spcPct val="0"/>
            </a:spcBef>
            <a:spcAft>
              <a:spcPct val="15000"/>
            </a:spcAft>
            <a:buFont typeface="+mj-lt"/>
            <a:buAutoNum type="romanUcPeriod" startAt="4"/>
          </a:pPr>
          <a:r>
            <a:rPr lang="en-US" altLang="zh-CN" sz="1400" kern="1200" dirty="0">
              <a:latin typeface="OpenSansWeb"/>
            </a:rPr>
            <a:t>Working hours &amp; Employee leaves</a:t>
          </a:r>
          <a:endParaRPr lang="zh-CN" altLang="en-US" sz="1400" kern="1200" dirty="0">
            <a:latin typeface="OpenSansWeb"/>
          </a:endParaRPr>
        </a:p>
        <a:p>
          <a:pPr marL="114300" lvl="1" indent="-114300" algn="l" defTabSz="622300">
            <a:lnSpc>
              <a:spcPct val="90000"/>
            </a:lnSpc>
            <a:spcBef>
              <a:spcPct val="0"/>
            </a:spcBef>
            <a:spcAft>
              <a:spcPct val="15000"/>
            </a:spcAft>
            <a:buFont typeface="+mj-lt"/>
            <a:buAutoNum type="romanUcPeriod" startAt="4"/>
          </a:pPr>
          <a:r>
            <a:rPr lang="en-US" altLang="zh-CN" sz="1400" kern="1200" dirty="0">
              <a:latin typeface="OpenSansWeb"/>
            </a:rPr>
            <a:t>Expat Management</a:t>
          </a:r>
          <a:endParaRPr lang="zh-CN" altLang="en-US" sz="1400" kern="1200" dirty="0">
            <a:latin typeface="OpenSansWeb"/>
          </a:endParaRPr>
        </a:p>
      </dsp:txBody>
      <dsp:txXfrm>
        <a:off x="0" y="1423483"/>
        <a:ext cx="9416325" cy="1001700"/>
      </dsp:txXfrm>
    </dsp:sp>
    <dsp:sp modelId="{D501AE4F-B560-4B12-B2A5-4A94D93A077F}">
      <dsp:nvSpPr>
        <dsp:cNvPr id="0" name=""/>
        <dsp:cNvSpPr/>
      </dsp:nvSpPr>
      <dsp:spPr>
        <a:xfrm>
          <a:off x="470816" y="1246363"/>
          <a:ext cx="6591427"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40" tIns="0" rIns="249140" bIns="0" numCol="1" spcCol="1270" anchor="ctr" anchorCtr="0">
          <a:noAutofit/>
        </a:bodyPr>
        <a:lstStyle/>
        <a:p>
          <a:pPr marL="0" lvl="0" indent="0" algn="l" defTabSz="800100">
            <a:lnSpc>
              <a:spcPct val="90000"/>
            </a:lnSpc>
            <a:spcBef>
              <a:spcPct val="0"/>
            </a:spcBef>
            <a:spcAft>
              <a:spcPct val="35000"/>
            </a:spcAft>
            <a:buNone/>
          </a:pPr>
          <a:r>
            <a:rPr lang="en-US" altLang="zh-CN" sz="1800" kern="1200" dirty="0">
              <a:latin typeface="OpenSansWeb"/>
            </a:rPr>
            <a:t>Employment Relationship</a:t>
          </a:r>
          <a:endParaRPr lang="zh-CN" altLang="en-US" sz="1800" kern="1200" dirty="0">
            <a:latin typeface="OpenSansWeb"/>
          </a:endParaRPr>
        </a:p>
      </dsp:txBody>
      <dsp:txXfrm>
        <a:off x="488109" y="1263656"/>
        <a:ext cx="6556841" cy="319654"/>
      </dsp:txXfrm>
    </dsp:sp>
    <dsp:sp modelId="{F03306EF-239B-493B-8811-C11CA3603992}">
      <dsp:nvSpPr>
        <dsp:cNvPr id="0" name=""/>
        <dsp:cNvSpPr/>
      </dsp:nvSpPr>
      <dsp:spPr>
        <a:xfrm>
          <a:off x="0" y="2667103"/>
          <a:ext cx="9416325" cy="5481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11" tIns="249936" rIns="730811" bIns="99568" numCol="1" spcCol="1270" anchor="t" anchorCtr="0">
          <a:noAutofit/>
        </a:bodyPr>
        <a:lstStyle/>
        <a:p>
          <a:pPr marL="114300" lvl="1" indent="-114300" algn="l" defTabSz="622300">
            <a:lnSpc>
              <a:spcPct val="90000"/>
            </a:lnSpc>
            <a:spcBef>
              <a:spcPct val="0"/>
            </a:spcBef>
            <a:spcAft>
              <a:spcPct val="15000"/>
            </a:spcAft>
            <a:buFont typeface="+mj-lt"/>
            <a:buAutoNum type="romanUcPeriod" startAt="7"/>
          </a:pPr>
          <a:r>
            <a:rPr lang="en-US" altLang="zh-CN" sz="1400" kern="1200" dirty="0">
              <a:latin typeface="OpenSansWeb"/>
            </a:rPr>
            <a:t>Remuneration &amp; Benefits</a:t>
          </a:r>
          <a:endParaRPr lang="zh-CN" altLang="en-US" sz="1400" kern="1200" dirty="0">
            <a:latin typeface="OpenSansWeb"/>
          </a:endParaRPr>
        </a:p>
      </dsp:txBody>
      <dsp:txXfrm>
        <a:off x="0" y="2667103"/>
        <a:ext cx="9416325" cy="548100"/>
      </dsp:txXfrm>
    </dsp:sp>
    <dsp:sp modelId="{233304EE-0D49-4EC5-8112-B3338CEDB257}">
      <dsp:nvSpPr>
        <dsp:cNvPr id="0" name=""/>
        <dsp:cNvSpPr/>
      </dsp:nvSpPr>
      <dsp:spPr>
        <a:xfrm>
          <a:off x="470816" y="2489983"/>
          <a:ext cx="6591427"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40" tIns="0" rIns="249140" bIns="0" numCol="1" spcCol="1270" anchor="ctr" anchorCtr="0">
          <a:noAutofit/>
        </a:bodyPr>
        <a:lstStyle/>
        <a:p>
          <a:pPr marL="0" lvl="0" indent="0" algn="l" defTabSz="800100">
            <a:lnSpc>
              <a:spcPct val="90000"/>
            </a:lnSpc>
            <a:spcBef>
              <a:spcPct val="0"/>
            </a:spcBef>
            <a:spcAft>
              <a:spcPct val="35000"/>
            </a:spcAft>
            <a:buNone/>
          </a:pPr>
          <a:r>
            <a:rPr lang="en-US" altLang="zh-CN" sz="1800" kern="1200" dirty="0">
              <a:latin typeface="OpenSansWeb"/>
            </a:rPr>
            <a:t>Compensation &amp; Benefit</a:t>
          </a:r>
          <a:endParaRPr lang="zh-CN" altLang="en-US" sz="1800" kern="1200" dirty="0">
            <a:latin typeface="OpenSansWeb"/>
          </a:endParaRPr>
        </a:p>
      </dsp:txBody>
      <dsp:txXfrm>
        <a:off x="488109" y="2507276"/>
        <a:ext cx="6556841" cy="319654"/>
      </dsp:txXfrm>
    </dsp:sp>
    <dsp:sp modelId="{9795E518-0102-420C-9DDB-E75DFC323768}">
      <dsp:nvSpPr>
        <dsp:cNvPr id="0" name=""/>
        <dsp:cNvSpPr/>
      </dsp:nvSpPr>
      <dsp:spPr>
        <a:xfrm>
          <a:off x="0" y="3457123"/>
          <a:ext cx="9416325" cy="10017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11" tIns="249936" rIns="730811" bIns="99568" numCol="1" spcCol="1270" anchor="t" anchorCtr="0">
          <a:noAutofit/>
        </a:bodyPr>
        <a:lstStyle/>
        <a:p>
          <a:pPr marL="114300" lvl="1" indent="-114300" algn="l" defTabSz="622300">
            <a:lnSpc>
              <a:spcPct val="90000"/>
            </a:lnSpc>
            <a:spcBef>
              <a:spcPct val="0"/>
            </a:spcBef>
            <a:spcAft>
              <a:spcPct val="15000"/>
            </a:spcAft>
            <a:buFont typeface="+mj-lt"/>
            <a:buAutoNum type="romanUcPeriod" startAt="8"/>
          </a:pPr>
          <a:r>
            <a:rPr lang="en-US" altLang="zh-CN" sz="1400" kern="1200" dirty="0">
              <a:latin typeface="OpenSansWeb"/>
            </a:rPr>
            <a:t>Confidentiality &amp; Non-competition</a:t>
          </a:r>
          <a:endParaRPr lang="zh-CN" altLang="en-US" sz="1400" kern="1200" dirty="0">
            <a:latin typeface="OpenSansWeb"/>
          </a:endParaRPr>
        </a:p>
        <a:p>
          <a:pPr marL="114300" lvl="1" indent="-114300" algn="l" defTabSz="622300">
            <a:lnSpc>
              <a:spcPct val="90000"/>
            </a:lnSpc>
            <a:spcBef>
              <a:spcPct val="0"/>
            </a:spcBef>
            <a:spcAft>
              <a:spcPct val="15000"/>
            </a:spcAft>
            <a:buFont typeface="+mj-lt"/>
            <a:buAutoNum type="romanUcPeriod" startAt="8"/>
          </a:pPr>
          <a:r>
            <a:rPr lang="en-US" altLang="zh-CN" sz="1400" kern="1200" dirty="0">
              <a:latin typeface="OpenSansWeb"/>
            </a:rPr>
            <a:t>Training &amp; Service Period</a:t>
          </a:r>
          <a:endParaRPr lang="zh-CN" altLang="en-US" sz="1400" kern="1200" dirty="0">
            <a:latin typeface="OpenSansWeb"/>
          </a:endParaRPr>
        </a:p>
        <a:p>
          <a:pPr marL="114300" lvl="1" indent="-114300" algn="l" defTabSz="622300">
            <a:lnSpc>
              <a:spcPct val="90000"/>
            </a:lnSpc>
            <a:spcBef>
              <a:spcPct val="0"/>
            </a:spcBef>
            <a:spcAft>
              <a:spcPct val="15000"/>
            </a:spcAft>
            <a:buFont typeface="+mj-lt"/>
            <a:buAutoNum type="romanUcPeriod" startAt="8"/>
          </a:pPr>
          <a:r>
            <a:rPr lang="en-US" altLang="zh-CN" sz="1400" kern="1200" dirty="0">
              <a:latin typeface="OpenSansWeb"/>
            </a:rPr>
            <a:t>Staff Handbook</a:t>
          </a:r>
          <a:endParaRPr lang="zh-CN" altLang="en-US" sz="1400" kern="1200" dirty="0">
            <a:latin typeface="OpenSansWeb"/>
          </a:endParaRPr>
        </a:p>
      </dsp:txBody>
      <dsp:txXfrm>
        <a:off x="0" y="3457123"/>
        <a:ext cx="9416325" cy="1001700"/>
      </dsp:txXfrm>
    </dsp:sp>
    <dsp:sp modelId="{2386C38D-93E0-412C-8F6B-6E25F96345D4}">
      <dsp:nvSpPr>
        <dsp:cNvPr id="0" name=""/>
        <dsp:cNvSpPr/>
      </dsp:nvSpPr>
      <dsp:spPr>
        <a:xfrm>
          <a:off x="470816" y="3280003"/>
          <a:ext cx="6591427"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40" tIns="0" rIns="249140" bIns="0" numCol="1" spcCol="1270" anchor="ctr" anchorCtr="0">
          <a:noAutofit/>
        </a:bodyPr>
        <a:lstStyle/>
        <a:p>
          <a:pPr marL="0" lvl="0" indent="0" algn="l" defTabSz="800100">
            <a:lnSpc>
              <a:spcPct val="90000"/>
            </a:lnSpc>
            <a:spcBef>
              <a:spcPct val="0"/>
            </a:spcBef>
            <a:spcAft>
              <a:spcPct val="35000"/>
            </a:spcAft>
            <a:buNone/>
          </a:pPr>
          <a:r>
            <a:rPr lang="en-US" altLang="zh-CN" sz="1800" kern="1200" dirty="0">
              <a:latin typeface="OpenSansWeb"/>
            </a:rPr>
            <a:t>HR Policy</a:t>
          </a:r>
          <a:endParaRPr lang="zh-CN" altLang="en-US" sz="1800" kern="1200" dirty="0">
            <a:latin typeface="OpenSansWeb"/>
          </a:endParaRPr>
        </a:p>
      </dsp:txBody>
      <dsp:txXfrm>
        <a:off x="488109" y="3297296"/>
        <a:ext cx="6556841" cy="3196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B7FE5A-D2B9-294C-B5D9-D0833C70C2A1}" type="datetimeFigureOut">
              <a:rPr lang="en-US" smtClean="0"/>
              <a:t>4/1/2019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0B5567-BA7D-1E45-A1F9-97402DBABF7E}" type="slidenum">
              <a:rPr lang="en-US" smtClean="0"/>
              <a:t>‹#›</a:t>
            </a:fld>
            <a:endParaRPr lang="en-US"/>
          </a:p>
        </p:txBody>
      </p:sp>
    </p:spTree>
    <p:extLst>
      <p:ext uri="{BB962C8B-B14F-4D97-AF65-F5344CB8AC3E}">
        <p14:creationId xmlns:p14="http://schemas.microsoft.com/office/powerpoint/2010/main" val="2950066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21</a:t>
            </a:fld>
            <a:endParaRPr lang="en-US"/>
          </a:p>
        </p:txBody>
      </p:sp>
    </p:spTree>
    <p:extLst>
      <p:ext uri="{BB962C8B-B14F-4D97-AF65-F5344CB8AC3E}">
        <p14:creationId xmlns:p14="http://schemas.microsoft.com/office/powerpoint/2010/main" val="1355553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B5567-BA7D-1E45-A1F9-97402DBABF7E}" type="slidenum">
              <a:rPr lang="en-US" smtClean="0"/>
              <a:t>40</a:t>
            </a:fld>
            <a:endParaRPr lang="en-US"/>
          </a:p>
        </p:txBody>
      </p:sp>
    </p:spTree>
    <p:extLst>
      <p:ext uri="{BB962C8B-B14F-4D97-AF65-F5344CB8AC3E}">
        <p14:creationId xmlns:p14="http://schemas.microsoft.com/office/powerpoint/2010/main" val="3667708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0B5567-BA7D-1E45-A1F9-97402DBABF7E}" type="slidenum">
              <a:rPr lang="en-US" smtClean="0"/>
              <a:t>58</a:t>
            </a:fld>
            <a:endParaRPr lang="en-US"/>
          </a:p>
        </p:txBody>
      </p:sp>
    </p:spTree>
    <p:extLst>
      <p:ext uri="{BB962C8B-B14F-4D97-AF65-F5344CB8AC3E}">
        <p14:creationId xmlns:p14="http://schemas.microsoft.com/office/powerpoint/2010/main" val="234877592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image" Target="../media/image1.jpg"/><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tags" Target="../tags/tag26.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tags" Target="../tags/tag25.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image" Target="../media/image7.jpg"/><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E02CC-AD69-ED47-A837-36988BA02171}"/>
              </a:ext>
            </a:extLst>
          </p:cNvPr>
          <p:cNvSpPr>
            <a:spLocks noGrp="1"/>
          </p:cNvSpPr>
          <p:nvPr>
            <p:ph type="ctrTitle"/>
          </p:nvPr>
        </p:nvSpPr>
        <p:spPr>
          <a:xfrm>
            <a:off x="511628" y="1710192"/>
            <a:ext cx="4827815" cy="2551565"/>
          </a:xfrm>
        </p:spPr>
        <p:txBody>
          <a:bodyPr anchor="b">
            <a:normAutofit/>
          </a:bodyPr>
          <a:lstStyle>
            <a:lvl1pPr algn="l">
              <a:defRPr sz="26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E371D44-84E3-1244-8B17-21A70E02AB73}"/>
              </a:ext>
            </a:extLst>
          </p:cNvPr>
          <p:cNvSpPr>
            <a:spLocks noGrp="1"/>
          </p:cNvSpPr>
          <p:nvPr>
            <p:ph type="subTitle" idx="1"/>
          </p:nvPr>
        </p:nvSpPr>
        <p:spPr>
          <a:xfrm>
            <a:off x="511628" y="4490356"/>
            <a:ext cx="4827815" cy="375557"/>
          </a:xfrm>
          <a:prstGeom prst="rect">
            <a:avLst/>
          </a:prstGeom>
        </p:spPr>
        <p:txBody>
          <a:bodyPr/>
          <a:lstStyle>
            <a:lvl1pPr marL="0" indent="0" algn="l">
              <a:buNone/>
              <a:defRPr sz="1600" b="0">
                <a:solidFill>
                  <a:srgbClr val="FDCA33"/>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9" name="Rectangle 27">
            <a:extLst>
              <a:ext uri="{FF2B5EF4-FFF2-40B4-BE49-F238E27FC236}">
                <a16:creationId xmlns:a16="http://schemas.microsoft.com/office/drawing/2014/main" id="{E33BAFA1-D73C-6F4D-AC26-A7694088EE66}"/>
              </a:ext>
            </a:extLst>
          </p:cNvPr>
          <p:cNvSpPr>
            <a:spLocks noChangeArrowheads="1"/>
          </p:cNvSpPr>
          <p:nvPr userDrawn="1">
            <p:custDataLst>
              <p:tags r:id="rId1"/>
            </p:custDataLst>
          </p:nvPr>
        </p:nvSpPr>
        <p:spPr bwMode="auto">
          <a:xfrm>
            <a:off x="-1157288" y="0"/>
            <a:ext cx="955675" cy="3889375"/>
          </a:xfrm>
          <a:prstGeom prst="rect">
            <a:avLst/>
          </a:prstGeom>
          <a:solidFill>
            <a:schemeClr val="bg1"/>
          </a:solidFill>
          <a:ln w="12700" algn="ctr">
            <a:noFill/>
            <a:miter lim="800000"/>
            <a:headEnd/>
            <a:tailEnd/>
          </a:ln>
        </p:spPr>
        <p:txBody>
          <a:bodyPr wrap="none" lIns="0" tIns="0" rIns="0" bIns="0"/>
          <a:lstStyle/>
          <a:p>
            <a:pPr algn="ctr"/>
            <a:r>
              <a:rPr lang="en-GB" sz="900" b="0" dirty="0">
                <a:solidFill>
                  <a:srgbClr val="1A2940"/>
                </a:solidFill>
                <a:latin typeface="Arial" panose="020B0604020202020204" pitchFamily="34" charset="0"/>
                <a:cs typeface="Arial" panose="020B0604020202020204" pitchFamily="34" charset="0"/>
              </a:rPr>
              <a:t>Primary </a:t>
            </a:r>
            <a:r>
              <a:rPr lang="en-GB" sz="900" b="0" dirty="0" err="1">
                <a:solidFill>
                  <a:srgbClr val="1A2940"/>
                </a:solidFill>
                <a:latin typeface="Arial" panose="020B0604020202020204" pitchFamily="34" charset="0"/>
                <a:cs typeface="Arial" panose="020B0604020202020204" pitchFamily="34" charset="0"/>
              </a:rPr>
              <a:t>colors</a:t>
            </a:r>
            <a:endParaRPr lang="en-GB" sz="900" b="0" dirty="0">
              <a:solidFill>
                <a:srgbClr val="1A2940"/>
              </a:solidFill>
              <a:latin typeface="Arial" panose="020B0604020202020204" pitchFamily="34" charset="0"/>
              <a:cs typeface="Arial" panose="020B0604020202020204" pitchFamily="34" charset="0"/>
            </a:endParaRPr>
          </a:p>
        </p:txBody>
      </p:sp>
      <p:grpSp>
        <p:nvGrpSpPr>
          <p:cNvPr id="10" name="Group 50">
            <a:extLst>
              <a:ext uri="{FF2B5EF4-FFF2-40B4-BE49-F238E27FC236}">
                <a16:creationId xmlns:a16="http://schemas.microsoft.com/office/drawing/2014/main" id="{542FE3AA-3B36-924B-B1AD-E57D337F80F4}"/>
              </a:ext>
            </a:extLst>
          </p:cNvPr>
          <p:cNvGrpSpPr>
            <a:grpSpLocks/>
          </p:cNvGrpSpPr>
          <p:nvPr userDrawn="1"/>
        </p:nvGrpSpPr>
        <p:grpSpPr bwMode="auto">
          <a:xfrm>
            <a:off x="-893764" y="180975"/>
            <a:ext cx="428625" cy="585788"/>
            <a:chOff x="12661025" y="-1313976"/>
            <a:chExt cx="464559" cy="585856"/>
          </a:xfrm>
          <a:solidFill>
            <a:srgbClr val="1A2940"/>
          </a:solidFill>
        </p:grpSpPr>
        <p:sp>
          <p:nvSpPr>
            <p:cNvPr id="26" name="Rectangle 25">
              <a:extLst>
                <a:ext uri="{FF2B5EF4-FFF2-40B4-BE49-F238E27FC236}">
                  <a16:creationId xmlns:a16="http://schemas.microsoft.com/office/drawing/2014/main" id="{AB188A39-AA79-8649-B2AD-925E9E071E0B}"/>
                </a:ext>
              </a:extLst>
            </p:cNvPr>
            <p:cNvSpPr>
              <a:spLocks noChangeArrowheads="1"/>
            </p:cNvSpPr>
            <p:nvPr userDrawn="1">
              <p:custDataLst>
                <p:tags r:id="rId12"/>
              </p:custDataLst>
            </p:nvPr>
          </p:nvSpPr>
          <p:spPr bwMode="auto">
            <a:xfrm>
              <a:off x="12661025" y="-1313976"/>
              <a:ext cx="464559" cy="585856"/>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7" name="Rectangle 14">
              <a:extLst>
                <a:ext uri="{FF2B5EF4-FFF2-40B4-BE49-F238E27FC236}">
                  <a16:creationId xmlns:a16="http://schemas.microsoft.com/office/drawing/2014/main" id="{900D854E-7BE6-024A-B548-88062B043826}"/>
                </a:ext>
              </a:extLst>
            </p:cNvPr>
            <p:cNvSpPr>
              <a:spLocks noChangeArrowheads="1"/>
            </p:cNvSpPr>
            <p:nvPr userDrawn="1">
              <p:custDataLst>
                <p:tags r:id="rId13"/>
              </p:custDataLst>
            </p:nvPr>
          </p:nvSpPr>
          <p:spPr bwMode="auto">
            <a:xfrm>
              <a:off x="12726408" y="-1252056"/>
              <a:ext cx="298832"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12</a:t>
              </a:r>
            </a:p>
            <a:p>
              <a:pPr defTabSz="914724">
                <a:defRPr/>
              </a:pPr>
              <a:r>
                <a:rPr lang="en-GB" sz="1000" dirty="0">
                  <a:solidFill>
                    <a:schemeClr val="bg2"/>
                  </a:solidFill>
                  <a:latin typeface="Arial" panose="020B0604020202020204" pitchFamily="34" charset="0"/>
                  <a:cs typeface="Arial" panose="020B0604020202020204" pitchFamily="34" charset="0"/>
                </a:rPr>
                <a:t>G 39</a:t>
              </a:r>
            </a:p>
            <a:p>
              <a:pPr defTabSz="914724">
                <a:defRPr/>
              </a:pPr>
              <a:r>
                <a:rPr lang="en-GB" sz="1000" dirty="0">
                  <a:solidFill>
                    <a:schemeClr val="bg2"/>
                  </a:solidFill>
                  <a:latin typeface="Arial" panose="020B0604020202020204" pitchFamily="34" charset="0"/>
                  <a:cs typeface="Arial" panose="020B0604020202020204" pitchFamily="34" charset="0"/>
                </a:rPr>
                <a:t>B 64</a:t>
              </a:r>
            </a:p>
          </p:txBody>
        </p:sp>
      </p:grpSp>
      <p:grpSp>
        <p:nvGrpSpPr>
          <p:cNvPr id="11" name="Group 52">
            <a:extLst>
              <a:ext uri="{FF2B5EF4-FFF2-40B4-BE49-F238E27FC236}">
                <a16:creationId xmlns:a16="http://schemas.microsoft.com/office/drawing/2014/main" id="{996C4E64-F496-1C49-B10F-01D474A169E1}"/>
              </a:ext>
            </a:extLst>
          </p:cNvPr>
          <p:cNvGrpSpPr>
            <a:grpSpLocks/>
          </p:cNvGrpSpPr>
          <p:nvPr userDrawn="1"/>
        </p:nvGrpSpPr>
        <p:grpSpPr bwMode="auto">
          <a:xfrm>
            <a:off x="-893764" y="1414463"/>
            <a:ext cx="428625" cy="584200"/>
            <a:chOff x="12661025" y="59430"/>
            <a:chExt cx="464559" cy="584268"/>
          </a:xfrm>
          <a:solidFill>
            <a:srgbClr val="FDCA33"/>
          </a:solidFill>
        </p:grpSpPr>
        <p:sp>
          <p:nvSpPr>
            <p:cNvPr id="24" name="Rectangle 25">
              <a:extLst>
                <a:ext uri="{FF2B5EF4-FFF2-40B4-BE49-F238E27FC236}">
                  <a16:creationId xmlns:a16="http://schemas.microsoft.com/office/drawing/2014/main" id="{85811C85-1C3E-D245-9A6B-71DB86276F84}"/>
                </a:ext>
              </a:extLst>
            </p:cNvPr>
            <p:cNvSpPr>
              <a:spLocks noChangeArrowheads="1"/>
            </p:cNvSpPr>
            <p:nvPr userDrawn="1">
              <p:custDataLst>
                <p:tags r:id="rId10"/>
              </p:custDataLst>
            </p:nvPr>
          </p:nvSpPr>
          <p:spPr bwMode="auto">
            <a:xfrm>
              <a:off x="12661025" y="59430"/>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5" name="Rectangle 16">
              <a:extLst>
                <a:ext uri="{FF2B5EF4-FFF2-40B4-BE49-F238E27FC236}">
                  <a16:creationId xmlns:a16="http://schemas.microsoft.com/office/drawing/2014/main" id="{130E7AE0-E930-1D4F-932C-EF7D2F9358B3}"/>
                </a:ext>
              </a:extLst>
            </p:cNvPr>
            <p:cNvSpPr>
              <a:spLocks noChangeArrowheads="1"/>
            </p:cNvSpPr>
            <p:nvPr userDrawn="1">
              <p:custDataLst>
                <p:tags r:id="rId11"/>
              </p:custDataLst>
            </p:nvPr>
          </p:nvSpPr>
          <p:spPr bwMode="auto">
            <a:xfrm>
              <a:off x="12719525" y="110236"/>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253</a:t>
              </a:r>
            </a:p>
            <a:p>
              <a:pPr defTabSz="914724">
                <a:defRPr/>
              </a:pPr>
              <a:r>
                <a:rPr lang="en-GB" sz="1000" dirty="0">
                  <a:solidFill>
                    <a:schemeClr val="bg1"/>
                  </a:solidFill>
                  <a:latin typeface="Arial" panose="020B0604020202020204" pitchFamily="34" charset="0"/>
                  <a:cs typeface="Arial" panose="020B0604020202020204" pitchFamily="34" charset="0"/>
                </a:rPr>
                <a:t>G 202</a:t>
              </a:r>
            </a:p>
            <a:p>
              <a:pPr defTabSz="914724">
                <a:defRPr/>
              </a:pPr>
              <a:r>
                <a:rPr lang="en-GB" sz="1000" dirty="0">
                  <a:solidFill>
                    <a:schemeClr val="bg1"/>
                  </a:solidFill>
                  <a:latin typeface="Arial" panose="020B0604020202020204" pitchFamily="34" charset="0"/>
                  <a:cs typeface="Arial" panose="020B0604020202020204" pitchFamily="34" charset="0"/>
                </a:rPr>
                <a:t>B 51</a:t>
              </a:r>
            </a:p>
          </p:txBody>
        </p:sp>
      </p:grpSp>
      <p:grpSp>
        <p:nvGrpSpPr>
          <p:cNvPr id="12" name="Group 53">
            <a:extLst>
              <a:ext uri="{FF2B5EF4-FFF2-40B4-BE49-F238E27FC236}">
                <a16:creationId xmlns:a16="http://schemas.microsoft.com/office/drawing/2014/main" id="{235D5C31-91D4-AF43-B093-646D5DA4B3AD}"/>
              </a:ext>
            </a:extLst>
          </p:cNvPr>
          <p:cNvGrpSpPr>
            <a:grpSpLocks/>
          </p:cNvGrpSpPr>
          <p:nvPr userDrawn="1"/>
        </p:nvGrpSpPr>
        <p:grpSpPr bwMode="auto">
          <a:xfrm>
            <a:off x="-893764" y="2030413"/>
            <a:ext cx="428625" cy="584200"/>
            <a:chOff x="12661025" y="853322"/>
            <a:chExt cx="464559" cy="584268"/>
          </a:xfrm>
          <a:solidFill>
            <a:srgbClr val="314D77"/>
          </a:solidFill>
        </p:grpSpPr>
        <p:sp>
          <p:nvSpPr>
            <p:cNvPr id="22" name="Rectangle 25">
              <a:extLst>
                <a:ext uri="{FF2B5EF4-FFF2-40B4-BE49-F238E27FC236}">
                  <a16:creationId xmlns:a16="http://schemas.microsoft.com/office/drawing/2014/main" id="{CD83BC62-C434-2549-8990-7CAF54D70034}"/>
                </a:ext>
              </a:extLst>
            </p:cNvPr>
            <p:cNvSpPr>
              <a:spLocks noChangeArrowheads="1"/>
            </p:cNvSpPr>
            <p:nvPr userDrawn="1">
              <p:custDataLst>
                <p:tags r:id="rId8"/>
              </p:custDataLst>
            </p:nvPr>
          </p:nvSpPr>
          <p:spPr bwMode="auto">
            <a:xfrm>
              <a:off x="12661025" y="853322"/>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3" name="Rectangle 22">
              <a:extLst>
                <a:ext uri="{FF2B5EF4-FFF2-40B4-BE49-F238E27FC236}">
                  <a16:creationId xmlns:a16="http://schemas.microsoft.com/office/drawing/2014/main" id="{36873F7D-8C56-374D-9F95-6695EE14FA52}"/>
                </a:ext>
              </a:extLst>
            </p:cNvPr>
            <p:cNvSpPr>
              <a:spLocks noChangeArrowheads="1"/>
            </p:cNvSpPr>
            <p:nvPr userDrawn="1">
              <p:custDataLst>
                <p:tags r:id="rId9"/>
              </p:custDataLst>
            </p:nvPr>
          </p:nvSpPr>
          <p:spPr bwMode="auto">
            <a:xfrm>
              <a:off x="12719525" y="915241"/>
              <a:ext cx="359640"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49</a:t>
              </a:r>
            </a:p>
            <a:p>
              <a:pPr defTabSz="914724">
                <a:defRPr/>
              </a:pPr>
              <a:r>
                <a:rPr lang="en-GB" sz="1000" dirty="0">
                  <a:solidFill>
                    <a:schemeClr val="bg2"/>
                  </a:solidFill>
                  <a:latin typeface="Arial" panose="020B0604020202020204" pitchFamily="34" charset="0"/>
                  <a:cs typeface="Arial" panose="020B0604020202020204" pitchFamily="34" charset="0"/>
                </a:rPr>
                <a:t>G 77</a:t>
              </a:r>
            </a:p>
            <a:p>
              <a:pPr defTabSz="914724">
                <a:defRPr/>
              </a:pPr>
              <a:r>
                <a:rPr lang="en-GB" sz="1000" dirty="0">
                  <a:solidFill>
                    <a:schemeClr val="bg2"/>
                  </a:solidFill>
                  <a:latin typeface="Arial" panose="020B0604020202020204" pitchFamily="34" charset="0"/>
                  <a:cs typeface="Arial" panose="020B0604020202020204" pitchFamily="34" charset="0"/>
                </a:rPr>
                <a:t>B 119</a:t>
              </a:r>
            </a:p>
          </p:txBody>
        </p:sp>
      </p:grpSp>
      <p:grpSp>
        <p:nvGrpSpPr>
          <p:cNvPr id="13" name="Group 54">
            <a:extLst>
              <a:ext uri="{FF2B5EF4-FFF2-40B4-BE49-F238E27FC236}">
                <a16:creationId xmlns:a16="http://schemas.microsoft.com/office/drawing/2014/main" id="{F8BD1B2F-77C0-4941-ACDA-65C7131E30F3}"/>
              </a:ext>
            </a:extLst>
          </p:cNvPr>
          <p:cNvGrpSpPr>
            <a:grpSpLocks/>
          </p:cNvGrpSpPr>
          <p:nvPr userDrawn="1"/>
        </p:nvGrpSpPr>
        <p:grpSpPr bwMode="auto">
          <a:xfrm>
            <a:off x="-893764" y="2646363"/>
            <a:ext cx="428625" cy="585787"/>
            <a:chOff x="12661025" y="1513377"/>
            <a:chExt cx="464559" cy="585855"/>
          </a:xfrm>
          <a:solidFill>
            <a:srgbClr val="1E71BD"/>
          </a:solidFill>
        </p:grpSpPr>
        <p:sp>
          <p:nvSpPr>
            <p:cNvPr id="20" name="Rectangle 25">
              <a:extLst>
                <a:ext uri="{FF2B5EF4-FFF2-40B4-BE49-F238E27FC236}">
                  <a16:creationId xmlns:a16="http://schemas.microsoft.com/office/drawing/2014/main" id="{D5CD800C-668A-F241-9799-D8B19DEC9C5D}"/>
                </a:ext>
              </a:extLst>
            </p:cNvPr>
            <p:cNvSpPr>
              <a:spLocks noChangeArrowheads="1"/>
            </p:cNvSpPr>
            <p:nvPr userDrawn="1">
              <p:custDataLst>
                <p:tags r:id="rId6"/>
              </p:custDataLst>
            </p:nvPr>
          </p:nvSpPr>
          <p:spPr bwMode="auto">
            <a:xfrm>
              <a:off x="12661025" y="1513377"/>
              <a:ext cx="464559" cy="585855"/>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21" name="Rectangle 17">
              <a:extLst>
                <a:ext uri="{FF2B5EF4-FFF2-40B4-BE49-F238E27FC236}">
                  <a16:creationId xmlns:a16="http://schemas.microsoft.com/office/drawing/2014/main" id="{C527C249-F8D8-BC4F-B36F-EF5ACB0D56EB}"/>
                </a:ext>
              </a:extLst>
            </p:cNvPr>
            <p:cNvSpPr>
              <a:spLocks noChangeArrowheads="1"/>
            </p:cNvSpPr>
            <p:nvPr userDrawn="1">
              <p:custDataLst>
                <p:tags r:id="rId7"/>
              </p:custDataLst>
            </p:nvPr>
          </p:nvSpPr>
          <p:spPr bwMode="auto">
            <a:xfrm>
              <a:off x="12719525" y="1575296"/>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30</a:t>
              </a:r>
            </a:p>
            <a:p>
              <a:pPr defTabSz="914724">
                <a:defRPr/>
              </a:pPr>
              <a:r>
                <a:rPr lang="en-GB" sz="1000" dirty="0">
                  <a:solidFill>
                    <a:schemeClr val="bg1"/>
                  </a:solidFill>
                  <a:latin typeface="Arial" panose="020B0604020202020204" pitchFamily="34" charset="0"/>
                  <a:cs typeface="Arial" panose="020B0604020202020204" pitchFamily="34" charset="0"/>
                </a:rPr>
                <a:t>G 113</a:t>
              </a:r>
            </a:p>
            <a:p>
              <a:pPr defTabSz="914724">
                <a:defRPr/>
              </a:pPr>
              <a:r>
                <a:rPr lang="en-GB" sz="1000" dirty="0">
                  <a:solidFill>
                    <a:schemeClr val="bg1"/>
                  </a:solidFill>
                  <a:latin typeface="Arial" panose="020B0604020202020204" pitchFamily="34" charset="0"/>
                  <a:cs typeface="Arial" panose="020B0604020202020204" pitchFamily="34" charset="0"/>
                </a:rPr>
                <a:t>B 189</a:t>
              </a:r>
            </a:p>
          </p:txBody>
        </p:sp>
      </p:grpSp>
      <p:grpSp>
        <p:nvGrpSpPr>
          <p:cNvPr id="14" name="Group 55">
            <a:extLst>
              <a:ext uri="{FF2B5EF4-FFF2-40B4-BE49-F238E27FC236}">
                <a16:creationId xmlns:a16="http://schemas.microsoft.com/office/drawing/2014/main" id="{3218EC47-D0C7-2A43-AB6F-01DDB3C4C3E6}"/>
              </a:ext>
            </a:extLst>
          </p:cNvPr>
          <p:cNvGrpSpPr>
            <a:grpSpLocks/>
          </p:cNvGrpSpPr>
          <p:nvPr userDrawn="1"/>
        </p:nvGrpSpPr>
        <p:grpSpPr bwMode="auto">
          <a:xfrm>
            <a:off x="-893764" y="3262313"/>
            <a:ext cx="428625" cy="585787"/>
            <a:chOff x="12661025" y="2333768"/>
            <a:chExt cx="464559" cy="585855"/>
          </a:xfrm>
          <a:solidFill>
            <a:srgbClr val="217FD4"/>
          </a:solidFill>
        </p:grpSpPr>
        <p:sp>
          <p:nvSpPr>
            <p:cNvPr id="18" name="Rectangle 25">
              <a:extLst>
                <a:ext uri="{FF2B5EF4-FFF2-40B4-BE49-F238E27FC236}">
                  <a16:creationId xmlns:a16="http://schemas.microsoft.com/office/drawing/2014/main" id="{1567067A-0CE8-C34B-85FE-42E6B3546669}"/>
                </a:ext>
              </a:extLst>
            </p:cNvPr>
            <p:cNvSpPr>
              <a:spLocks noChangeArrowheads="1"/>
            </p:cNvSpPr>
            <p:nvPr userDrawn="1">
              <p:custDataLst>
                <p:tags r:id="rId4"/>
              </p:custDataLst>
            </p:nvPr>
          </p:nvSpPr>
          <p:spPr bwMode="auto">
            <a:xfrm>
              <a:off x="12661025" y="2333768"/>
              <a:ext cx="464559" cy="585855"/>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19" name="Rectangle 19">
              <a:extLst>
                <a:ext uri="{FF2B5EF4-FFF2-40B4-BE49-F238E27FC236}">
                  <a16:creationId xmlns:a16="http://schemas.microsoft.com/office/drawing/2014/main" id="{C96F9E53-39CB-5C4E-855E-CB750CE9177D}"/>
                </a:ext>
              </a:extLst>
            </p:cNvPr>
            <p:cNvSpPr>
              <a:spLocks noChangeArrowheads="1"/>
            </p:cNvSpPr>
            <p:nvPr userDrawn="1">
              <p:custDataLst>
                <p:tags r:id="rId5"/>
              </p:custDataLst>
            </p:nvPr>
          </p:nvSpPr>
          <p:spPr bwMode="auto">
            <a:xfrm>
              <a:off x="12719525" y="2395687"/>
              <a:ext cx="375277"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1"/>
                  </a:solidFill>
                  <a:latin typeface="Arial" panose="020B0604020202020204" pitchFamily="34" charset="0"/>
                  <a:cs typeface="Arial" panose="020B0604020202020204" pitchFamily="34" charset="0"/>
                </a:rPr>
                <a:t>R 33</a:t>
              </a:r>
            </a:p>
            <a:p>
              <a:pPr defTabSz="914724">
                <a:defRPr/>
              </a:pPr>
              <a:r>
                <a:rPr lang="en-GB" sz="1000" dirty="0">
                  <a:solidFill>
                    <a:schemeClr val="bg1"/>
                  </a:solidFill>
                  <a:latin typeface="Arial" panose="020B0604020202020204" pitchFamily="34" charset="0"/>
                  <a:cs typeface="Arial" panose="020B0604020202020204" pitchFamily="34" charset="0"/>
                </a:rPr>
                <a:t>G 127</a:t>
              </a:r>
            </a:p>
            <a:p>
              <a:pPr defTabSz="914724">
                <a:defRPr/>
              </a:pPr>
              <a:r>
                <a:rPr lang="en-GB" sz="1000" dirty="0">
                  <a:solidFill>
                    <a:schemeClr val="bg1"/>
                  </a:solidFill>
                  <a:latin typeface="Arial" panose="020B0604020202020204" pitchFamily="34" charset="0"/>
                  <a:cs typeface="Arial" panose="020B0604020202020204" pitchFamily="34" charset="0"/>
                </a:rPr>
                <a:t>B 212</a:t>
              </a:r>
            </a:p>
          </p:txBody>
        </p:sp>
      </p:grpSp>
      <p:grpSp>
        <p:nvGrpSpPr>
          <p:cNvPr id="15" name="Group 51">
            <a:extLst>
              <a:ext uri="{FF2B5EF4-FFF2-40B4-BE49-F238E27FC236}">
                <a16:creationId xmlns:a16="http://schemas.microsoft.com/office/drawing/2014/main" id="{C74808B1-54E4-9941-B4D1-5DD08F15B05B}"/>
              </a:ext>
            </a:extLst>
          </p:cNvPr>
          <p:cNvGrpSpPr>
            <a:grpSpLocks/>
          </p:cNvGrpSpPr>
          <p:nvPr userDrawn="1"/>
        </p:nvGrpSpPr>
        <p:grpSpPr bwMode="auto">
          <a:xfrm>
            <a:off x="-893764" y="798513"/>
            <a:ext cx="428625" cy="584200"/>
            <a:chOff x="12661025" y="-640070"/>
            <a:chExt cx="464559" cy="584268"/>
          </a:xfrm>
          <a:solidFill>
            <a:srgbClr val="58595B"/>
          </a:solidFill>
        </p:grpSpPr>
        <p:sp>
          <p:nvSpPr>
            <p:cNvPr id="16" name="Rectangle 25">
              <a:extLst>
                <a:ext uri="{FF2B5EF4-FFF2-40B4-BE49-F238E27FC236}">
                  <a16:creationId xmlns:a16="http://schemas.microsoft.com/office/drawing/2014/main" id="{70584D81-A3A2-8E46-9F7A-B598DF48D45A}"/>
                </a:ext>
              </a:extLst>
            </p:cNvPr>
            <p:cNvSpPr>
              <a:spLocks noChangeArrowheads="1"/>
            </p:cNvSpPr>
            <p:nvPr userDrawn="1">
              <p:custDataLst>
                <p:tags r:id="rId2"/>
              </p:custDataLst>
            </p:nvPr>
          </p:nvSpPr>
          <p:spPr bwMode="auto">
            <a:xfrm>
              <a:off x="12661025" y="-640070"/>
              <a:ext cx="464559" cy="584268"/>
            </a:xfrm>
            <a:prstGeom prst="rect">
              <a:avLst/>
            </a:prstGeom>
            <a:grpFill/>
            <a:ln w="12700" algn="ctr">
              <a:noFill/>
              <a:miter lim="800000"/>
              <a:headEnd/>
              <a:tailEnd/>
            </a:ln>
          </p:spPr>
          <p:txBody>
            <a:bodyPr wrap="none" lIns="0" tIns="0" rIns="0" bIns="0" anchor="ctr"/>
            <a:lstStyle/>
            <a:p>
              <a:pPr defTabSz="914724">
                <a:defRPr/>
              </a:pPr>
              <a:endParaRPr lang="en-GB" sz="1000" dirty="0">
                <a:solidFill>
                  <a:schemeClr val="tx2"/>
                </a:solidFill>
              </a:endParaRPr>
            </a:p>
          </p:txBody>
        </p:sp>
        <p:sp>
          <p:nvSpPr>
            <p:cNvPr id="17" name="Rectangle 15">
              <a:extLst>
                <a:ext uri="{FF2B5EF4-FFF2-40B4-BE49-F238E27FC236}">
                  <a16:creationId xmlns:a16="http://schemas.microsoft.com/office/drawing/2014/main" id="{67536E8A-8B3E-5B40-B75E-D23F4E523728}"/>
                </a:ext>
              </a:extLst>
            </p:cNvPr>
            <p:cNvSpPr>
              <a:spLocks noChangeArrowheads="1"/>
            </p:cNvSpPr>
            <p:nvPr userDrawn="1">
              <p:custDataLst>
                <p:tags r:id="rId3"/>
              </p:custDataLst>
            </p:nvPr>
          </p:nvSpPr>
          <p:spPr bwMode="auto">
            <a:xfrm>
              <a:off x="12719525" y="-578151"/>
              <a:ext cx="298832" cy="461719"/>
            </a:xfrm>
            <a:prstGeom prst="rect">
              <a:avLst/>
            </a:prstGeom>
            <a:grpFill/>
            <a:ln w="12700" algn="ctr">
              <a:noFill/>
              <a:miter lim="800000"/>
              <a:headEnd/>
              <a:tailEnd/>
            </a:ln>
          </p:spPr>
          <p:txBody>
            <a:bodyPr wrap="none" lIns="0" tIns="0" rIns="0" bIns="0">
              <a:spAutoFit/>
            </a:bodyPr>
            <a:lstStyle/>
            <a:p>
              <a:pPr defTabSz="914724">
                <a:defRPr/>
              </a:pPr>
              <a:r>
                <a:rPr lang="en-GB" sz="1000" dirty="0">
                  <a:solidFill>
                    <a:schemeClr val="bg2"/>
                  </a:solidFill>
                  <a:latin typeface="Arial" panose="020B0604020202020204" pitchFamily="34" charset="0"/>
                  <a:cs typeface="Arial" panose="020B0604020202020204" pitchFamily="34" charset="0"/>
                </a:rPr>
                <a:t>R 88</a:t>
              </a:r>
            </a:p>
            <a:p>
              <a:pPr defTabSz="914724">
                <a:defRPr/>
              </a:pPr>
              <a:r>
                <a:rPr lang="en-GB" sz="1000" dirty="0">
                  <a:solidFill>
                    <a:schemeClr val="bg2"/>
                  </a:solidFill>
                  <a:latin typeface="Arial" panose="020B0604020202020204" pitchFamily="34" charset="0"/>
                  <a:cs typeface="Arial" panose="020B0604020202020204" pitchFamily="34" charset="0"/>
                </a:rPr>
                <a:t>G 89</a:t>
              </a:r>
            </a:p>
            <a:p>
              <a:pPr defTabSz="914724">
                <a:defRPr/>
              </a:pPr>
              <a:r>
                <a:rPr lang="en-GB" sz="1000" dirty="0">
                  <a:solidFill>
                    <a:schemeClr val="bg2"/>
                  </a:solidFill>
                  <a:latin typeface="Arial" panose="020B0604020202020204" pitchFamily="34" charset="0"/>
                  <a:cs typeface="Arial" panose="020B0604020202020204" pitchFamily="34" charset="0"/>
                </a:rPr>
                <a:t>B 91</a:t>
              </a:r>
            </a:p>
          </p:txBody>
        </p:sp>
      </p:grpSp>
      <p:sp>
        <p:nvSpPr>
          <p:cNvPr id="29" name="Content Placeholder 4">
            <a:extLst>
              <a:ext uri="{FF2B5EF4-FFF2-40B4-BE49-F238E27FC236}">
                <a16:creationId xmlns:a16="http://schemas.microsoft.com/office/drawing/2014/main" id="{F346796D-1756-1840-85BD-23B88AAF8966}"/>
              </a:ext>
            </a:extLst>
          </p:cNvPr>
          <p:cNvSpPr>
            <a:spLocks noGrp="1"/>
          </p:cNvSpPr>
          <p:nvPr>
            <p:ph sz="quarter" idx="10" hasCustomPrompt="1"/>
          </p:nvPr>
        </p:nvSpPr>
        <p:spPr>
          <a:xfrm>
            <a:off x="511627" y="6187721"/>
            <a:ext cx="3052763" cy="417513"/>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Tx/>
              <a:buNone/>
              <a:tabLst/>
              <a:defRPr/>
            </a:lvl1pPr>
            <a:lvl2pPr marL="457200" indent="0">
              <a:buNone/>
              <a:defRPr/>
            </a:lvl2pPr>
            <a:lvl3pPr marL="914400" marR="0"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lvl3pPr>
            <a:lvl4pPr marL="1371600" indent="0">
              <a:buNone/>
              <a:defRPr/>
            </a:lvl4pPr>
            <a:lvl5pPr marL="1828800" indent="0">
              <a:buNone/>
              <a:defRPr/>
            </a:lvl5pPr>
          </a:lstStyle>
          <a:p>
            <a:pPr lvl="0"/>
            <a:r>
              <a:rPr kumimoji="0" lang="en-US" sz="1300" b="0" i="0" u="none" strike="noStrike" kern="1200" cap="none" spc="0" normalizeH="0" baseline="0" noProof="0" dirty="0">
                <a:ln>
                  <a:noFill/>
                </a:ln>
                <a:solidFill>
                  <a:srgbClr val="58595B"/>
                </a:solidFill>
                <a:effectLst/>
                <a:uLnTx/>
                <a:uFillTx/>
                <a:latin typeface="+mn-lt"/>
                <a:ea typeface="+mn-ea"/>
                <a:cs typeface="+mn-cs"/>
              </a:rPr>
              <a:t>Click to edit date and time</a:t>
            </a:r>
            <a:endParaRPr lang="en-US" dirty="0"/>
          </a:p>
        </p:txBody>
      </p:sp>
    </p:spTree>
    <p:extLst>
      <p:ext uri="{BB962C8B-B14F-4D97-AF65-F5344CB8AC3E}">
        <p14:creationId xmlns:p14="http://schemas.microsoft.com/office/powerpoint/2010/main" val="385362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C38B4F-DBCC-2A41-B9C0-52921CBF6402}"/>
              </a:ext>
            </a:extLst>
          </p:cNvPr>
          <p:cNvSpPr>
            <a:spLocks noGrp="1"/>
          </p:cNvSpPr>
          <p:nvPr>
            <p:ph type="sldNum" sz="quarter" idx="10"/>
          </p:nvPr>
        </p:nvSpPr>
        <p:spPr/>
        <p:txBody>
          <a:bodyPr/>
          <a:lstStyle/>
          <a:p>
            <a:fld id="{5AD0B71B-50D0-8142-8F07-578D02AF652D}" type="slidenum">
              <a:rPr lang="en-US" smtClean="0"/>
              <a:pPr/>
              <a:t>‹#›</a:t>
            </a:fld>
            <a:endParaRPr lang="en-US"/>
          </a:p>
        </p:txBody>
      </p:sp>
      <p:sp>
        <p:nvSpPr>
          <p:cNvPr id="4" name="Footer Placeholder 3">
            <a:extLst>
              <a:ext uri="{FF2B5EF4-FFF2-40B4-BE49-F238E27FC236}">
                <a16:creationId xmlns:a16="http://schemas.microsoft.com/office/drawing/2014/main" id="{DB37E9B2-9F22-A441-B675-124D5BB35C64}"/>
              </a:ext>
            </a:extLst>
          </p:cNvPr>
          <p:cNvSpPr>
            <a:spLocks noGrp="1"/>
          </p:cNvSpPr>
          <p:nvPr>
            <p:ph type="ftr" sz="quarter" idx="11"/>
          </p:nvPr>
        </p:nvSpPr>
        <p:spPr/>
        <p:txBody>
          <a:bodyPr/>
          <a:lstStyle/>
          <a:p>
            <a:r>
              <a:rPr lang="en-US"/>
              <a:t>www.dezshira.com</a:t>
            </a:r>
            <a:endParaRPr lang="en-US" dirty="0"/>
          </a:p>
        </p:txBody>
      </p:sp>
      <p:sp>
        <p:nvSpPr>
          <p:cNvPr id="14" name="Content Placeholder 13">
            <a:extLst>
              <a:ext uri="{FF2B5EF4-FFF2-40B4-BE49-F238E27FC236}">
                <a16:creationId xmlns:a16="http://schemas.microsoft.com/office/drawing/2014/main" id="{C4F95B9F-E28E-D14D-BC26-52990C0B2813}"/>
              </a:ext>
            </a:extLst>
          </p:cNvPr>
          <p:cNvSpPr>
            <a:spLocks noGrp="1"/>
          </p:cNvSpPr>
          <p:nvPr>
            <p:ph sz="quarter" idx="12" hasCustomPrompt="1"/>
          </p:nvPr>
        </p:nvSpPr>
        <p:spPr>
          <a:xfrm>
            <a:off x="3556000" y="2143124"/>
            <a:ext cx="7359650" cy="3757613"/>
          </a:xfrm>
          <a:prstGeom prst="rect">
            <a:avLst/>
          </a:prstGeom>
        </p:spPr>
        <p:txBody>
          <a:bodyPr anchor="t"/>
          <a:lstStyle>
            <a:lvl1pPr>
              <a:defRPr>
                <a:solidFill>
                  <a:srgbClr val="58595B"/>
                </a:solidFill>
              </a:defRPr>
            </a:lvl1pPr>
            <a:lvl2pPr marL="914400" indent="-457200">
              <a:buFont typeface="+mj-lt"/>
              <a:buAutoNum type="arabicPeriod"/>
              <a:defRPr>
                <a:solidFill>
                  <a:srgbClr val="58595B"/>
                </a:solidFill>
              </a:defRPr>
            </a:lvl2pPr>
            <a:lvl3pPr marL="1371600" indent="-457200">
              <a:buFont typeface="+mj-lt"/>
              <a:buAutoNum type="arabicPeriod"/>
              <a:defRPr>
                <a:solidFill>
                  <a:srgbClr val="58595B"/>
                </a:solidFill>
              </a:defRPr>
            </a:lvl3pPr>
            <a:lvl4pPr marL="1714500" indent="-342900">
              <a:buFont typeface="+mj-lt"/>
              <a:buAutoNum type="arabicPeriod"/>
              <a:defRPr>
                <a:solidFill>
                  <a:srgbClr val="58595B"/>
                </a:solidFill>
              </a:defRPr>
            </a:lvl4pPr>
            <a:lvl5pPr marL="2171700" indent="-342900">
              <a:buFont typeface="+mj-lt"/>
              <a:buAutoNum type="arabicPeriod"/>
              <a:defRPr>
                <a:solidFill>
                  <a:srgbClr val="58595B"/>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61584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93F3E-37C9-1040-A65B-ADE527AEC431}"/>
              </a:ext>
            </a:extLst>
          </p:cNvPr>
          <p:cNvSpPr>
            <a:spLocks noGrp="1"/>
          </p:cNvSpPr>
          <p:nvPr>
            <p:ph type="title"/>
          </p:nvPr>
        </p:nvSpPr>
        <p:spPr>
          <a:xfrm>
            <a:off x="838200" y="4131128"/>
            <a:ext cx="5671088" cy="1992085"/>
          </a:xfrm>
        </p:spPr>
        <p:txBody>
          <a:bodyPr anchor="t"/>
          <a:lstStyle>
            <a:lvl1pPr>
              <a:defRPr sz="36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585518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9F0F6-0D01-E643-87FB-1AC2A2134F83}"/>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9A4616D-CB23-1C47-9691-9A74BCEE7144}"/>
              </a:ext>
            </a:extLst>
          </p:cNvPr>
          <p:cNvSpPr>
            <a:spLocks noGrp="1"/>
          </p:cNvSpPr>
          <p:nvPr>
            <p:ph idx="1"/>
          </p:nvPr>
        </p:nvSpPr>
        <p:spPr>
          <a:xfrm>
            <a:off x="838200" y="1825625"/>
            <a:ext cx="10515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63FCA7-BA30-3046-85FD-B6AE3DB721B5}"/>
              </a:ext>
            </a:extLst>
          </p:cNvPr>
          <p:cNvSpPr>
            <a:spLocks noGrp="1"/>
          </p:cNvSpPr>
          <p:nvPr>
            <p:ph type="ftr" sz="quarter" idx="10"/>
          </p:nvPr>
        </p:nvSpPr>
        <p:spPr>
          <a:xfrm>
            <a:off x="6800850" y="6356350"/>
            <a:ext cx="4114800" cy="365125"/>
          </a:xfrm>
          <a:prstGeom prst="rect">
            <a:avLst/>
          </a:prstGeom>
        </p:spPr>
        <p:txBody>
          <a:bodyPr/>
          <a:lstStyle/>
          <a:p>
            <a:r>
              <a:rPr lang="en-US"/>
              <a:t>www.dezshira.com</a:t>
            </a:r>
            <a:endParaRPr lang="en-US" dirty="0"/>
          </a:p>
        </p:txBody>
      </p:sp>
      <p:sp>
        <p:nvSpPr>
          <p:cNvPr id="9" name="Slide Number Placeholder 8">
            <a:extLst>
              <a:ext uri="{FF2B5EF4-FFF2-40B4-BE49-F238E27FC236}">
                <a16:creationId xmlns:a16="http://schemas.microsoft.com/office/drawing/2014/main" id="{D6FD4B55-0DA3-B64A-B235-3D5A05131A75}"/>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499445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5AAA-49E0-7F46-8F68-E9673AD9B90D}"/>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354668C1-E776-D64F-B75D-3A772F4EE632}"/>
              </a:ext>
            </a:extLst>
          </p:cNvPr>
          <p:cNvSpPr>
            <a:spLocks noGrp="1"/>
          </p:cNvSpPr>
          <p:nvPr>
            <p:ph sz="half" idx="1"/>
          </p:nvPr>
        </p:nvSpPr>
        <p:spPr>
          <a:xfrm>
            <a:off x="838200" y="1825625"/>
            <a:ext cx="5181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471BFD1-5183-824A-9369-35141D5B2E33}"/>
              </a:ext>
            </a:extLst>
          </p:cNvPr>
          <p:cNvSpPr>
            <a:spLocks noGrp="1"/>
          </p:cNvSpPr>
          <p:nvPr>
            <p:ph sz="half" idx="2"/>
          </p:nvPr>
        </p:nvSpPr>
        <p:spPr>
          <a:xfrm>
            <a:off x="6172200" y="1825625"/>
            <a:ext cx="5181600" cy="4351338"/>
          </a:xfrm>
          <a:prstGeom prst="rect">
            <a:avLst/>
          </a:prstGeom>
        </p:spPr>
        <p:txBody>
          <a:bodyPr anchor="t" anchorCtr="0">
            <a:noAutofit/>
          </a:bodyPr>
          <a:lstStyle>
            <a:lvl1pPr>
              <a:buClr>
                <a:srgbClr val="1A2940"/>
              </a:buClr>
              <a:defRPr sz="1800">
                <a:solidFill>
                  <a:srgbClr val="58595B"/>
                </a:solidFill>
                <a:latin typeface="Arial" panose="020B0604020202020204" pitchFamily="34" charset="0"/>
                <a:cs typeface="Arial" panose="020B0604020202020204" pitchFamily="34" charset="0"/>
              </a:defRPr>
            </a:lvl1pPr>
            <a:lvl2pPr>
              <a:buClr>
                <a:srgbClr val="1A2940"/>
              </a:buClr>
              <a:defRPr sz="1600">
                <a:solidFill>
                  <a:srgbClr val="58595B"/>
                </a:solidFill>
                <a:latin typeface="Arial" panose="020B0604020202020204" pitchFamily="34" charset="0"/>
                <a:cs typeface="Arial" panose="020B0604020202020204" pitchFamily="34" charset="0"/>
              </a:defRPr>
            </a:lvl2pPr>
            <a:lvl3pPr>
              <a:buClr>
                <a:srgbClr val="1A2940"/>
              </a:buClr>
              <a:defRPr sz="1400">
                <a:solidFill>
                  <a:srgbClr val="58595B"/>
                </a:solidFill>
                <a:latin typeface="Arial" panose="020B0604020202020204" pitchFamily="34" charset="0"/>
                <a:cs typeface="Arial" panose="020B0604020202020204" pitchFamily="34" charset="0"/>
              </a:defRPr>
            </a:lvl3pPr>
            <a:lvl4pPr>
              <a:buClr>
                <a:srgbClr val="1A2940"/>
              </a:buClr>
              <a:defRPr sz="1200">
                <a:solidFill>
                  <a:srgbClr val="58595B"/>
                </a:solidFill>
                <a:latin typeface="Arial" panose="020B0604020202020204" pitchFamily="34" charset="0"/>
                <a:cs typeface="Arial" panose="020B0604020202020204" pitchFamily="34" charset="0"/>
              </a:defRPr>
            </a:lvl4pPr>
            <a:lvl5pPr>
              <a:buClr>
                <a:srgbClr val="1A2940"/>
              </a:buClr>
              <a:defRPr sz="1200">
                <a:solidFill>
                  <a:srgbClr val="58595B"/>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A6454D99-FD64-7E40-AE1D-B0C1E834E69C}"/>
              </a:ext>
            </a:extLst>
          </p:cNvPr>
          <p:cNvSpPr>
            <a:spLocks noGrp="1"/>
          </p:cNvSpPr>
          <p:nvPr>
            <p:ph type="ftr" sz="quarter" idx="11"/>
          </p:nvPr>
        </p:nvSpPr>
        <p:spPr>
          <a:xfrm>
            <a:off x="6800850" y="6356350"/>
            <a:ext cx="4114800" cy="365125"/>
          </a:xfrm>
          <a:prstGeom prst="rect">
            <a:avLst/>
          </a:prstGeom>
        </p:spPr>
        <p:txBody>
          <a:bodyPr/>
          <a:lstStyle>
            <a:lvl1pPr>
              <a:defRPr>
                <a:solidFill>
                  <a:schemeClr val="bg1">
                    <a:lumMod val="50000"/>
                  </a:schemeClr>
                </a:solidFill>
              </a:defRPr>
            </a:lvl1pPr>
          </a:lstStyle>
          <a:p>
            <a:r>
              <a:rPr lang="en-US"/>
              <a:t>www.dezshira.com</a:t>
            </a:r>
            <a:endParaRPr lang="en-US" dirty="0"/>
          </a:p>
        </p:txBody>
      </p:sp>
      <p:sp>
        <p:nvSpPr>
          <p:cNvPr id="7" name="Slide Number Placeholder 6">
            <a:extLst>
              <a:ext uri="{FF2B5EF4-FFF2-40B4-BE49-F238E27FC236}">
                <a16:creationId xmlns:a16="http://schemas.microsoft.com/office/drawing/2014/main" id="{27F7DE30-72E9-AF48-B01A-CE5F56C828AC}"/>
              </a:ext>
            </a:extLst>
          </p:cNvPr>
          <p:cNvSpPr>
            <a:spLocks noGrp="1"/>
          </p:cNvSpPr>
          <p:nvPr>
            <p:ph type="sldNum" sz="quarter" idx="12"/>
          </p:nvPr>
        </p:nvSpPr>
        <p:spPr/>
        <p:txBody>
          <a:bodyPr/>
          <a:lstStyle>
            <a:lvl1pPr>
              <a:defRPr>
                <a:solidFill>
                  <a:schemeClr val="bg1">
                    <a:lumMod val="50000"/>
                  </a:schemeClr>
                </a:solidFill>
              </a:defRPr>
            </a:lvl1pPr>
          </a:lstStyle>
          <a:p>
            <a:fld id="{5AD0B71B-50D0-8142-8F07-578D02AF652D}" type="slidenum">
              <a:rPr lang="en-US" smtClean="0"/>
              <a:pPr/>
              <a:t>‹#›</a:t>
            </a:fld>
            <a:endParaRPr lang="en-US" dirty="0"/>
          </a:p>
        </p:txBody>
      </p:sp>
    </p:spTree>
    <p:extLst>
      <p:ext uri="{BB962C8B-B14F-4D97-AF65-F5344CB8AC3E}">
        <p14:creationId xmlns:p14="http://schemas.microsoft.com/office/powerpoint/2010/main" val="3634552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7CB52348-CA6F-ED40-8CF1-23F694FCDEF9}"/>
              </a:ext>
            </a:extLst>
          </p:cNvPr>
          <p:cNvSpPr>
            <a:spLocks noGrp="1"/>
          </p:cNvSpPr>
          <p:nvPr>
            <p:ph type="ftr" sz="quarter" idx="10"/>
          </p:nvPr>
        </p:nvSpPr>
        <p:spPr/>
        <p:txBody>
          <a:bodyPr/>
          <a:lstStyle/>
          <a:p>
            <a:r>
              <a:rPr lang="en-US"/>
              <a:t>www.dezshira.com</a:t>
            </a:r>
            <a:endParaRPr lang="en-US" dirty="0"/>
          </a:p>
        </p:txBody>
      </p:sp>
      <p:sp>
        <p:nvSpPr>
          <p:cNvPr id="7" name="Slide Number Placeholder 6">
            <a:extLst>
              <a:ext uri="{FF2B5EF4-FFF2-40B4-BE49-F238E27FC236}">
                <a16:creationId xmlns:a16="http://schemas.microsoft.com/office/drawing/2014/main" id="{A7BE99AB-D047-B044-9EE2-3CB4B5E4A60F}"/>
              </a:ext>
            </a:extLst>
          </p:cNvPr>
          <p:cNvSpPr>
            <a:spLocks noGrp="1"/>
          </p:cNvSpPr>
          <p:nvPr>
            <p:ph type="sldNum" sz="quarter" idx="11"/>
          </p:nvPr>
        </p:nvSpPr>
        <p:spPr/>
        <p:txBody>
          <a:bodyPr/>
          <a:lstStyle/>
          <a:p>
            <a:fld id="{5AD0B71B-50D0-8142-8F07-578D02AF652D}" type="slidenum">
              <a:rPr lang="en-US" smtClean="0"/>
              <a:pPr/>
              <a:t>‹#›</a:t>
            </a:fld>
            <a:endParaRPr lang="en-US"/>
          </a:p>
        </p:txBody>
      </p:sp>
    </p:spTree>
    <p:extLst>
      <p:ext uri="{BB962C8B-B14F-4D97-AF65-F5344CB8AC3E}">
        <p14:creationId xmlns:p14="http://schemas.microsoft.com/office/powerpoint/2010/main" val="31330186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506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7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ver">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E02CC-AD69-ED47-A837-36988BA02171}"/>
              </a:ext>
            </a:extLst>
          </p:cNvPr>
          <p:cNvSpPr>
            <a:spLocks noGrp="1"/>
          </p:cNvSpPr>
          <p:nvPr>
            <p:ph type="ctrTitle"/>
          </p:nvPr>
        </p:nvSpPr>
        <p:spPr>
          <a:xfrm>
            <a:off x="511631" y="1710196"/>
            <a:ext cx="4827815" cy="2551565"/>
          </a:xfrm>
        </p:spPr>
        <p:txBody>
          <a:bodyPr anchor="b">
            <a:normAutofit/>
          </a:bodyPr>
          <a:lstStyle>
            <a:lvl1pPr algn="l">
              <a:defRPr sz="195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AE371D44-84E3-1244-8B17-21A70E02AB73}"/>
              </a:ext>
            </a:extLst>
          </p:cNvPr>
          <p:cNvSpPr>
            <a:spLocks noGrp="1"/>
          </p:cNvSpPr>
          <p:nvPr>
            <p:ph type="subTitle" idx="1"/>
          </p:nvPr>
        </p:nvSpPr>
        <p:spPr>
          <a:xfrm>
            <a:off x="511631" y="4490360"/>
            <a:ext cx="4827815" cy="375557"/>
          </a:xfrm>
          <a:prstGeom prst="rect">
            <a:avLst/>
          </a:prstGeom>
        </p:spPr>
        <p:txBody>
          <a:bodyPr/>
          <a:lstStyle>
            <a:lvl1pPr marL="0" indent="0" algn="l">
              <a:buNone/>
              <a:defRPr sz="1200" b="0">
                <a:solidFill>
                  <a:srgbClr val="FDCA33"/>
                </a:solidFill>
                <a:latin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9" name="Rectangle 27">
            <a:extLst>
              <a:ext uri="{FF2B5EF4-FFF2-40B4-BE49-F238E27FC236}">
                <a16:creationId xmlns:a16="http://schemas.microsoft.com/office/drawing/2014/main" id="{E33BAFA1-D73C-6F4D-AC26-A7694088EE66}"/>
              </a:ext>
            </a:extLst>
          </p:cNvPr>
          <p:cNvSpPr>
            <a:spLocks noChangeArrowheads="1"/>
          </p:cNvSpPr>
          <p:nvPr>
            <p:custDataLst>
              <p:tags r:id="rId1"/>
            </p:custDataLst>
          </p:nvPr>
        </p:nvSpPr>
        <p:spPr bwMode="auto">
          <a:xfrm>
            <a:off x="-1157288" y="2"/>
            <a:ext cx="955675" cy="3889375"/>
          </a:xfrm>
          <a:prstGeom prst="rect">
            <a:avLst/>
          </a:prstGeom>
          <a:solidFill>
            <a:schemeClr val="bg1"/>
          </a:solidFill>
          <a:ln w="12700" algn="ctr">
            <a:noFill/>
            <a:miter lim="800000"/>
            <a:headEnd/>
            <a:tailEnd/>
          </a:ln>
        </p:spPr>
        <p:txBody>
          <a:bodyPr wrap="none" lIns="0" tIns="0" rIns="0" bIns="0"/>
          <a:lstStyle/>
          <a:p>
            <a:pPr algn="ctr"/>
            <a:r>
              <a:rPr lang="en-GB" sz="675" b="0" dirty="0">
                <a:solidFill>
                  <a:srgbClr val="1A2940"/>
                </a:solidFill>
                <a:latin typeface="Arial" panose="020B0604020202020204" pitchFamily="34" charset="0"/>
                <a:cs typeface="Arial" panose="020B0604020202020204" pitchFamily="34" charset="0"/>
              </a:rPr>
              <a:t>Primary colors</a:t>
            </a:r>
          </a:p>
        </p:txBody>
      </p:sp>
      <p:grpSp>
        <p:nvGrpSpPr>
          <p:cNvPr id="10" name="Group 50">
            <a:extLst>
              <a:ext uri="{FF2B5EF4-FFF2-40B4-BE49-F238E27FC236}">
                <a16:creationId xmlns:a16="http://schemas.microsoft.com/office/drawing/2014/main" id="{542FE3AA-3B36-924B-B1AD-E57D337F80F4}"/>
              </a:ext>
            </a:extLst>
          </p:cNvPr>
          <p:cNvGrpSpPr>
            <a:grpSpLocks/>
          </p:cNvGrpSpPr>
          <p:nvPr/>
        </p:nvGrpSpPr>
        <p:grpSpPr bwMode="auto">
          <a:xfrm>
            <a:off x="-893762" y="180975"/>
            <a:ext cx="428625" cy="585788"/>
            <a:chOff x="12661025" y="-1313976"/>
            <a:chExt cx="464559" cy="585856"/>
          </a:xfrm>
          <a:solidFill>
            <a:srgbClr val="1A2940"/>
          </a:solidFill>
        </p:grpSpPr>
        <p:sp>
          <p:nvSpPr>
            <p:cNvPr id="26" name="Rectangle 25">
              <a:extLst>
                <a:ext uri="{FF2B5EF4-FFF2-40B4-BE49-F238E27FC236}">
                  <a16:creationId xmlns:a16="http://schemas.microsoft.com/office/drawing/2014/main" id="{AB188A39-AA79-8649-B2AD-925E9E071E0B}"/>
                </a:ext>
              </a:extLst>
            </p:cNvPr>
            <p:cNvSpPr>
              <a:spLocks noChangeArrowheads="1"/>
            </p:cNvSpPr>
            <p:nvPr userDrawn="1">
              <p:custDataLst>
                <p:tags r:id="rId12"/>
              </p:custDataLst>
            </p:nvPr>
          </p:nvSpPr>
          <p:spPr bwMode="auto">
            <a:xfrm>
              <a:off x="12661025" y="-1313976"/>
              <a:ext cx="464559" cy="585856"/>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7" name="Rectangle 14">
              <a:extLst>
                <a:ext uri="{FF2B5EF4-FFF2-40B4-BE49-F238E27FC236}">
                  <a16:creationId xmlns:a16="http://schemas.microsoft.com/office/drawing/2014/main" id="{900D854E-7BE6-024A-B548-88062B043826}"/>
                </a:ext>
              </a:extLst>
            </p:cNvPr>
            <p:cNvSpPr>
              <a:spLocks noChangeArrowheads="1"/>
            </p:cNvSpPr>
            <p:nvPr userDrawn="1">
              <p:custDataLst>
                <p:tags r:id="rId13"/>
              </p:custDataLst>
            </p:nvPr>
          </p:nvSpPr>
          <p:spPr bwMode="auto">
            <a:xfrm>
              <a:off x="12726408" y="-1252056"/>
              <a:ext cx="225860"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2"/>
                  </a:solidFill>
                  <a:latin typeface="Arial" panose="020B0604020202020204" pitchFamily="34" charset="0"/>
                  <a:cs typeface="Arial" panose="020B0604020202020204" pitchFamily="34" charset="0"/>
                </a:rPr>
                <a:t>R 12</a:t>
              </a:r>
            </a:p>
            <a:p>
              <a:pPr defTabSz="686043">
                <a:defRPr/>
              </a:pPr>
              <a:r>
                <a:rPr lang="en-GB" sz="750" dirty="0">
                  <a:solidFill>
                    <a:schemeClr val="bg2"/>
                  </a:solidFill>
                  <a:latin typeface="Arial" panose="020B0604020202020204" pitchFamily="34" charset="0"/>
                  <a:cs typeface="Arial" panose="020B0604020202020204" pitchFamily="34" charset="0"/>
                </a:rPr>
                <a:t>G 39</a:t>
              </a:r>
            </a:p>
            <a:p>
              <a:pPr defTabSz="686043">
                <a:defRPr/>
              </a:pPr>
              <a:r>
                <a:rPr lang="en-GB" sz="750" dirty="0">
                  <a:solidFill>
                    <a:schemeClr val="bg2"/>
                  </a:solidFill>
                  <a:latin typeface="Arial" panose="020B0604020202020204" pitchFamily="34" charset="0"/>
                  <a:cs typeface="Arial" panose="020B0604020202020204" pitchFamily="34" charset="0"/>
                </a:rPr>
                <a:t>B 64</a:t>
              </a:r>
            </a:p>
          </p:txBody>
        </p:sp>
      </p:grpSp>
      <p:grpSp>
        <p:nvGrpSpPr>
          <p:cNvPr id="11" name="Group 52">
            <a:extLst>
              <a:ext uri="{FF2B5EF4-FFF2-40B4-BE49-F238E27FC236}">
                <a16:creationId xmlns:a16="http://schemas.microsoft.com/office/drawing/2014/main" id="{996C4E64-F496-1C49-B10F-01D474A169E1}"/>
              </a:ext>
            </a:extLst>
          </p:cNvPr>
          <p:cNvGrpSpPr>
            <a:grpSpLocks/>
          </p:cNvGrpSpPr>
          <p:nvPr/>
        </p:nvGrpSpPr>
        <p:grpSpPr bwMode="auto">
          <a:xfrm>
            <a:off x="-893762" y="1414463"/>
            <a:ext cx="428625" cy="584200"/>
            <a:chOff x="12661025" y="59430"/>
            <a:chExt cx="464559" cy="584268"/>
          </a:xfrm>
          <a:solidFill>
            <a:srgbClr val="FDCA33"/>
          </a:solidFill>
        </p:grpSpPr>
        <p:sp>
          <p:nvSpPr>
            <p:cNvPr id="24" name="Rectangle 25">
              <a:extLst>
                <a:ext uri="{FF2B5EF4-FFF2-40B4-BE49-F238E27FC236}">
                  <a16:creationId xmlns:a16="http://schemas.microsoft.com/office/drawing/2014/main" id="{85811C85-1C3E-D245-9A6B-71DB86276F84}"/>
                </a:ext>
              </a:extLst>
            </p:cNvPr>
            <p:cNvSpPr>
              <a:spLocks noChangeArrowheads="1"/>
            </p:cNvSpPr>
            <p:nvPr userDrawn="1">
              <p:custDataLst>
                <p:tags r:id="rId10"/>
              </p:custDataLst>
            </p:nvPr>
          </p:nvSpPr>
          <p:spPr bwMode="auto">
            <a:xfrm>
              <a:off x="12661025" y="59430"/>
              <a:ext cx="464559" cy="584268"/>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5" name="Rectangle 16">
              <a:extLst>
                <a:ext uri="{FF2B5EF4-FFF2-40B4-BE49-F238E27FC236}">
                  <a16:creationId xmlns:a16="http://schemas.microsoft.com/office/drawing/2014/main" id="{130E7AE0-E930-1D4F-932C-EF7D2F9358B3}"/>
                </a:ext>
              </a:extLst>
            </p:cNvPr>
            <p:cNvSpPr>
              <a:spLocks noChangeArrowheads="1"/>
            </p:cNvSpPr>
            <p:nvPr userDrawn="1">
              <p:custDataLst>
                <p:tags r:id="rId11"/>
              </p:custDataLst>
            </p:nvPr>
          </p:nvSpPr>
          <p:spPr bwMode="auto">
            <a:xfrm>
              <a:off x="12719525" y="110236"/>
              <a:ext cx="283195"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1"/>
                  </a:solidFill>
                  <a:latin typeface="Arial" panose="020B0604020202020204" pitchFamily="34" charset="0"/>
                  <a:cs typeface="Arial" panose="020B0604020202020204" pitchFamily="34" charset="0"/>
                </a:rPr>
                <a:t>R 253</a:t>
              </a:r>
            </a:p>
            <a:p>
              <a:pPr defTabSz="686043">
                <a:defRPr/>
              </a:pPr>
              <a:r>
                <a:rPr lang="en-GB" sz="750" dirty="0">
                  <a:solidFill>
                    <a:schemeClr val="bg1"/>
                  </a:solidFill>
                  <a:latin typeface="Arial" panose="020B0604020202020204" pitchFamily="34" charset="0"/>
                  <a:cs typeface="Arial" panose="020B0604020202020204" pitchFamily="34" charset="0"/>
                </a:rPr>
                <a:t>G 202</a:t>
              </a:r>
            </a:p>
            <a:p>
              <a:pPr defTabSz="686043">
                <a:defRPr/>
              </a:pPr>
              <a:r>
                <a:rPr lang="en-GB" sz="750" dirty="0">
                  <a:solidFill>
                    <a:schemeClr val="bg1"/>
                  </a:solidFill>
                  <a:latin typeface="Arial" panose="020B0604020202020204" pitchFamily="34" charset="0"/>
                  <a:cs typeface="Arial" panose="020B0604020202020204" pitchFamily="34" charset="0"/>
                </a:rPr>
                <a:t>B 51</a:t>
              </a:r>
            </a:p>
          </p:txBody>
        </p:sp>
      </p:grpSp>
      <p:grpSp>
        <p:nvGrpSpPr>
          <p:cNvPr id="12" name="Group 53">
            <a:extLst>
              <a:ext uri="{FF2B5EF4-FFF2-40B4-BE49-F238E27FC236}">
                <a16:creationId xmlns:a16="http://schemas.microsoft.com/office/drawing/2014/main" id="{235D5C31-91D4-AF43-B093-646D5DA4B3AD}"/>
              </a:ext>
            </a:extLst>
          </p:cNvPr>
          <p:cNvGrpSpPr>
            <a:grpSpLocks/>
          </p:cNvGrpSpPr>
          <p:nvPr/>
        </p:nvGrpSpPr>
        <p:grpSpPr bwMode="auto">
          <a:xfrm>
            <a:off x="-893762" y="2030413"/>
            <a:ext cx="428625" cy="584200"/>
            <a:chOff x="12661025" y="853322"/>
            <a:chExt cx="464559" cy="584268"/>
          </a:xfrm>
          <a:solidFill>
            <a:srgbClr val="314D77"/>
          </a:solidFill>
        </p:grpSpPr>
        <p:sp>
          <p:nvSpPr>
            <p:cNvPr id="22" name="Rectangle 25">
              <a:extLst>
                <a:ext uri="{FF2B5EF4-FFF2-40B4-BE49-F238E27FC236}">
                  <a16:creationId xmlns:a16="http://schemas.microsoft.com/office/drawing/2014/main" id="{CD83BC62-C434-2549-8990-7CAF54D70034}"/>
                </a:ext>
              </a:extLst>
            </p:cNvPr>
            <p:cNvSpPr>
              <a:spLocks noChangeArrowheads="1"/>
            </p:cNvSpPr>
            <p:nvPr userDrawn="1">
              <p:custDataLst>
                <p:tags r:id="rId8"/>
              </p:custDataLst>
            </p:nvPr>
          </p:nvSpPr>
          <p:spPr bwMode="auto">
            <a:xfrm>
              <a:off x="12661025" y="853322"/>
              <a:ext cx="464559" cy="584268"/>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3" name="Rectangle 22">
              <a:extLst>
                <a:ext uri="{FF2B5EF4-FFF2-40B4-BE49-F238E27FC236}">
                  <a16:creationId xmlns:a16="http://schemas.microsoft.com/office/drawing/2014/main" id="{36873F7D-8C56-374D-9F95-6695EE14FA52}"/>
                </a:ext>
              </a:extLst>
            </p:cNvPr>
            <p:cNvSpPr>
              <a:spLocks noChangeArrowheads="1"/>
            </p:cNvSpPr>
            <p:nvPr userDrawn="1">
              <p:custDataLst>
                <p:tags r:id="rId9"/>
              </p:custDataLst>
            </p:nvPr>
          </p:nvSpPr>
          <p:spPr bwMode="auto">
            <a:xfrm>
              <a:off x="12719525" y="915241"/>
              <a:ext cx="271033"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2"/>
                  </a:solidFill>
                  <a:latin typeface="Arial" panose="020B0604020202020204" pitchFamily="34" charset="0"/>
                  <a:cs typeface="Arial" panose="020B0604020202020204" pitchFamily="34" charset="0"/>
                </a:rPr>
                <a:t>R 49</a:t>
              </a:r>
            </a:p>
            <a:p>
              <a:pPr defTabSz="686043">
                <a:defRPr/>
              </a:pPr>
              <a:r>
                <a:rPr lang="en-GB" sz="750" dirty="0">
                  <a:solidFill>
                    <a:schemeClr val="bg2"/>
                  </a:solidFill>
                  <a:latin typeface="Arial" panose="020B0604020202020204" pitchFamily="34" charset="0"/>
                  <a:cs typeface="Arial" panose="020B0604020202020204" pitchFamily="34" charset="0"/>
                </a:rPr>
                <a:t>G 77</a:t>
              </a:r>
            </a:p>
            <a:p>
              <a:pPr defTabSz="686043">
                <a:defRPr/>
              </a:pPr>
              <a:r>
                <a:rPr lang="en-GB" sz="750" dirty="0">
                  <a:solidFill>
                    <a:schemeClr val="bg2"/>
                  </a:solidFill>
                  <a:latin typeface="Arial" panose="020B0604020202020204" pitchFamily="34" charset="0"/>
                  <a:cs typeface="Arial" panose="020B0604020202020204" pitchFamily="34" charset="0"/>
                </a:rPr>
                <a:t>B 119</a:t>
              </a:r>
            </a:p>
          </p:txBody>
        </p:sp>
      </p:grpSp>
      <p:grpSp>
        <p:nvGrpSpPr>
          <p:cNvPr id="13" name="Group 54">
            <a:extLst>
              <a:ext uri="{FF2B5EF4-FFF2-40B4-BE49-F238E27FC236}">
                <a16:creationId xmlns:a16="http://schemas.microsoft.com/office/drawing/2014/main" id="{F8BD1B2F-77C0-4941-ACDA-65C7131E30F3}"/>
              </a:ext>
            </a:extLst>
          </p:cNvPr>
          <p:cNvGrpSpPr>
            <a:grpSpLocks/>
          </p:cNvGrpSpPr>
          <p:nvPr/>
        </p:nvGrpSpPr>
        <p:grpSpPr bwMode="auto">
          <a:xfrm>
            <a:off x="-893762" y="2646367"/>
            <a:ext cx="428625" cy="585787"/>
            <a:chOff x="12661025" y="1513377"/>
            <a:chExt cx="464559" cy="585855"/>
          </a:xfrm>
          <a:solidFill>
            <a:srgbClr val="1E71BD"/>
          </a:solidFill>
        </p:grpSpPr>
        <p:sp>
          <p:nvSpPr>
            <p:cNvPr id="20" name="Rectangle 25">
              <a:extLst>
                <a:ext uri="{FF2B5EF4-FFF2-40B4-BE49-F238E27FC236}">
                  <a16:creationId xmlns:a16="http://schemas.microsoft.com/office/drawing/2014/main" id="{D5CD800C-668A-F241-9799-D8B19DEC9C5D}"/>
                </a:ext>
              </a:extLst>
            </p:cNvPr>
            <p:cNvSpPr>
              <a:spLocks noChangeArrowheads="1"/>
            </p:cNvSpPr>
            <p:nvPr userDrawn="1">
              <p:custDataLst>
                <p:tags r:id="rId6"/>
              </p:custDataLst>
            </p:nvPr>
          </p:nvSpPr>
          <p:spPr bwMode="auto">
            <a:xfrm>
              <a:off x="12661025" y="1513377"/>
              <a:ext cx="464559" cy="585855"/>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21" name="Rectangle 17">
              <a:extLst>
                <a:ext uri="{FF2B5EF4-FFF2-40B4-BE49-F238E27FC236}">
                  <a16:creationId xmlns:a16="http://schemas.microsoft.com/office/drawing/2014/main" id="{C527C249-F8D8-BC4F-B36F-EF5ACB0D56EB}"/>
                </a:ext>
              </a:extLst>
            </p:cNvPr>
            <p:cNvSpPr>
              <a:spLocks noChangeArrowheads="1"/>
            </p:cNvSpPr>
            <p:nvPr userDrawn="1">
              <p:custDataLst>
                <p:tags r:id="rId7"/>
              </p:custDataLst>
            </p:nvPr>
          </p:nvSpPr>
          <p:spPr bwMode="auto">
            <a:xfrm>
              <a:off x="12719525" y="1575296"/>
              <a:ext cx="283195"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1"/>
                  </a:solidFill>
                  <a:latin typeface="Arial" panose="020B0604020202020204" pitchFamily="34" charset="0"/>
                  <a:cs typeface="Arial" panose="020B0604020202020204" pitchFamily="34" charset="0"/>
                </a:rPr>
                <a:t>R 30</a:t>
              </a:r>
            </a:p>
            <a:p>
              <a:pPr defTabSz="686043">
                <a:defRPr/>
              </a:pPr>
              <a:r>
                <a:rPr lang="en-GB" sz="750" dirty="0">
                  <a:solidFill>
                    <a:schemeClr val="bg1"/>
                  </a:solidFill>
                  <a:latin typeface="Arial" panose="020B0604020202020204" pitchFamily="34" charset="0"/>
                  <a:cs typeface="Arial" panose="020B0604020202020204" pitchFamily="34" charset="0"/>
                </a:rPr>
                <a:t>G 113</a:t>
              </a:r>
            </a:p>
            <a:p>
              <a:pPr defTabSz="686043">
                <a:defRPr/>
              </a:pPr>
              <a:r>
                <a:rPr lang="en-GB" sz="750" dirty="0">
                  <a:solidFill>
                    <a:schemeClr val="bg1"/>
                  </a:solidFill>
                  <a:latin typeface="Arial" panose="020B0604020202020204" pitchFamily="34" charset="0"/>
                  <a:cs typeface="Arial" panose="020B0604020202020204" pitchFamily="34" charset="0"/>
                </a:rPr>
                <a:t>B 189</a:t>
              </a:r>
            </a:p>
          </p:txBody>
        </p:sp>
      </p:grpSp>
      <p:grpSp>
        <p:nvGrpSpPr>
          <p:cNvPr id="14" name="Group 55">
            <a:extLst>
              <a:ext uri="{FF2B5EF4-FFF2-40B4-BE49-F238E27FC236}">
                <a16:creationId xmlns:a16="http://schemas.microsoft.com/office/drawing/2014/main" id="{3218EC47-D0C7-2A43-AB6F-01DDB3C4C3E6}"/>
              </a:ext>
            </a:extLst>
          </p:cNvPr>
          <p:cNvGrpSpPr>
            <a:grpSpLocks/>
          </p:cNvGrpSpPr>
          <p:nvPr/>
        </p:nvGrpSpPr>
        <p:grpSpPr bwMode="auto">
          <a:xfrm>
            <a:off x="-893762" y="3262317"/>
            <a:ext cx="428625" cy="585787"/>
            <a:chOff x="12661025" y="2333768"/>
            <a:chExt cx="464559" cy="585855"/>
          </a:xfrm>
          <a:solidFill>
            <a:srgbClr val="217FD4"/>
          </a:solidFill>
        </p:grpSpPr>
        <p:sp>
          <p:nvSpPr>
            <p:cNvPr id="18" name="Rectangle 25">
              <a:extLst>
                <a:ext uri="{FF2B5EF4-FFF2-40B4-BE49-F238E27FC236}">
                  <a16:creationId xmlns:a16="http://schemas.microsoft.com/office/drawing/2014/main" id="{1567067A-0CE8-C34B-85FE-42E6B3546669}"/>
                </a:ext>
              </a:extLst>
            </p:cNvPr>
            <p:cNvSpPr>
              <a:spLocks noChangeArrowheads="1"/>
            </p:cNvSpPr>
            <p:nvPr userDrawn="1">
              <p:custDataLst>
                <p:tags r:id="rId4"/>
              </p:custDataLst>
            </p:nvPr>
          </p:nvSpPr>
          <p:spPr bwMode="auto">
            <a:xfrm>
              <a:off x="12661025" y="2333768"/>
              <a:ext cx="464559" cy="585855"/>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19" name="Rectangle 19">
              <a:extLst>
                <a:ext uri="{FF2B5EF4-FFF2-40B4-BE49-F238E27FC236}">
                  <a16:creationId xmlns:a16="http://schemas.microsoft.com/office/drawing/2014/main" id="{C96F9E53-39CB-5C4E-855E-CB750CE9177D}"/>
                </a:ext>
              </a:extLst>
            </p:cNvPr>
            <p:cNvSpPr>
              <a:spLocks noChangeArrowheads="1"/>
            </p:cNvSpPr>
            <p:nvPr userDrawn="1">
              <p:custDataLst>
                <p:tags r:id="rId5"/>
              </p:custDataLst>
            </p:nvPr>
          </p:nvSpPr>
          <p:spPr bwMode="auto">
            <a:xfrm>
              <a:off x="12719525" y="2395687"/>
              <a:ext cx="283195"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1"/>
                  </a:solidFill>
                  <a:latin typeface="Arial" panose="020B0604020202020204" pitchFamily="34" charset="0"/>
                  <a:cs typeface="Arial" panose="020B0604020202020204" pitchFamily="34" charset="0"/>
                </a:rPr>
                <a:t>R 33</a:t>
              </a:r>
            </a:p>
            <a:p>
              <a:pPr defTabSz="686043">
                <a:defRPr/>
              </a:pPr>
              <a:r>
                <a:rPr lang="en-GB" sz="750" dirty="0">
                  <a:solidFill>
                    <a:schemeClr val="bg1"/>
                  </a:solidFill>
                  <a:latin typeface="Arial" panose="020B0604020202020204" pitchFamily="34" charset="0"/>
                  <a:cs typeface="Arial" panose="020B0604020202020204" pitchFamily="34" charset="0"/>
                </a:rPr>
                <a:t>G 127</a:t>
              </a:r>
            </a:p>
            <a:p>
              <a:pPr defTabSz="686043">
                <a:defRPr/>
              </a:pPr>
              <a:r>
                <a:rPr lang="en-GB" sz="750" dirty="0">
                  <a:solidFill>
                    <a:schemeClr val="bg1"/>
                  </a:solidFill>
                  <a:latin typeface="Arial" panose="020B0604020202020204" pitchFamily="34" charset="0"/>
                  <a:cs typeface="Arial" panose="020B0604020202020204" pitchFamily="34" charset="0"/>
                </a:rPr>
                <a:t>B 212</a:t>
              </a:r>
            </a:p>
          </p:txBody>
        </p:sp>
      </p:grpSp>
      <p:grpSp>
        <p:nvGrpSpPr>
          <p:cNvPr id="15" name="Group 51">
            <a:extLst>
              <a:ext uri="{FF2B5EF4-FFF2-40B4-BE49-F238E27FC236}">
                <a16:creationId xmlns:a16="http://schemas.microsoft.com/office/drawing/2014/main" id="{C74808B1-54E4-9941-B4D1-5DD08F15B05B}"/>
              </a:ext>
            </a:extLst>
          </p:cNvPr>
          <p:cNvGrpSpPr>
            <a:grpSpLocks/>
          </p:cNvGrpSpPr>
          <p:nvPr/>
        </p:nvGrpSpPr>
        <p:grpSpPr bwMode="auto">
          <a:xfrm>
            <a:off x="-893762" y="798513"/>
            <a:ext cx="428625" cy="584200"/>
            <a:chOff x="12661025" y="-640070"/>
            <a:chExt cx="464559" cy="584268"/>
          </a:xfrm>
          <a:solidFill>
            <a:srgbClr val="58595B"/>
          </a:solidFill>
        </p:grpSpPr>
        <p:sp>
          <p:nvSpPr>
            <p:cNvPr id="16" name="Rectangle 25">
              <a:extLst>
                <a:ext uri="{FF2B5EF4-FFF2-40B4-BE49-F238E27FC236}">
                  <a16:creationId xmlns:a16="http://schemas.microsoft.com/office/drawing/2014/main" id="{70584D81-A3A2-8E46-9F7A-B598DF48D45A}"/>
                </a:ext>
              </a:extLst>
            </p:cNvPr>
            <p:cNvSpPr>
              <a:spLocks noChangeArrowheads="1"/>
            </p:cNvSpPr>
            <p:nvPr userDrawn="1">
              <p:custDataLst>
                <p:tags r:id="rId2"/>
              </p:custDataLst>
            </p:nvPr>
          </p:nvSpPr>
          <p:spPr bwMode="auto">
            <a:xfrm>
              <a:off x="12661025" y="-640070"/>
              <a:ext cx="464559" cy="584268"/>
            </a:xfrm>
            <a:prstGeom prst="rect">
              <a:avLst/>
            </a:prstGeom>
            <a:grpFill/>
            <a:ln w="12700" algn="ctr">
              <a:noFill/>
              <a:miter lim="800000"/>
              <a:headEnd/>
              <a:tailEnd/>
            </a:ln>
          </p:spPr>
          <p:txBody>
            <a:bodyPr wrap="none" lIns="0" tIns="0" rIns="0" bIns="0" anchor="ctr"/>
            <a:lstStyle/>
            <a:p>
              <a:pPr defTabSz="686043">
                <a:defRPr/>
              </a:pPr>
              <a:endParaRPr lang="en-GB" sz="750" dirty="0">
                <a:solidFill>
                  <a:schemeClr val="tx2"/>
                </a:solidFill>
              </a:endParaRPr>
            </a:p>
          </p:txBody>
        </p:sp>
        <p:sp>
          <p:nvSpPr>
            <p:cNvPr id="17" name="Rectangle 15">
              <a:extLst>
                <a:ext uri="{FF2B5EF4-FFF2-40B4-BE49-F238E27FC236}">
                  <a16:creationId xmlns:a16="http://schemas.microsoft.com/office/drawing/2014/main" id="{67536E8A-8B3E-5B40-B75E-D23F4E523728}"/>
                </a:ext>
              </a:extLst>
            </p:cNvPr>
            <p:cNvSpPr>
              <a:spLocks noChangeArrowheads="1"/>
            </p:cNvSpPr>
            <p:nvPr userDrawn="1">
              <p:custDataLst>
                <p:tags r:id="rId3"/>
              </p:custDataLst>
            </p:nvPr>
          </p:nvSpPr>
          <p:spPr bwMode="auto">
            <a:xfrm>
              <a:off x="12719525" y="-578151"/>
              <a:ext cx="225860" cy="346289"/>
            </a:xfrm>
            <a:prstGeom prst="rect">
              <a:avLst/>
            </a:prstGeom>
            <a:grpFill/>
            <a:ln w="12700" algn="ctr">
              <a:noFill/>
              <a:miter lim="800000"/>
              <a:headEnd/>
              <a:tailEnd/>
            </a:ln>
          </p:spPr>
          <p:txBody>
            <a:bodyPr wrap="none" lIns="0" tIns="0" rIns="0" bIns="0">
              <a:spAutoFit/>
            </a:bodyPr>
            <a:lstStyle/>
            <a:p>
              <a:pPr defTabSz="686043">
                <a:defRPr/>
              </a:pPr>
              <a:r>
                <a:rPr lang="en-GB" sz="750" dirty="0">
                  <a:solidFill>
                    <a:schemeClr val="bg2"/>
                  </a:solidFill>
                  <a:latin typeface="Arial" panose="020B0604020202020204" pitchFamily="34" charset="0"/>
                  <a:cs typeface="Arial" panose="020B0604020202020204" pitchFamily="34" charset="0"/>
                </a:rPr>
                <a:t>R 88</a:t>
              </a:r>
            </a:p>
            <a:p>
              <a:pPr defTabSz="686043">
                <a:defRPr/>
              </a:pPr>
              <a:r>
                <a:rPr lang="en-GB" sz="750" dirty="0">
                  <a:solidFill>
                    <a:schemeClr val="bg2"/>
                  </a:solidFill>
                  <a:latin typeface="Arial" panose="020B0604020202020204" pitchFamily="34" charset="0"/>
                  <a:cs typeface="Arial" panose="020B0604020202020204" pitchFamily="34" charset="0"/>
                </a:rPr>
                <a:t>G 89</a:t>
              </a:r>
            </a:p>
            <a:p>
              <a:pPr defTabSz="686043">
                <a:defRPr/>
              </a:pPr>
              <a:r>
                <a:rPr lang="en-GB" sz="750" dirty="0">
                  <a:solidFill>
                    <a:schemeClr val="bg2"/>
                  </a:solidFill>
                  <a:latin typeface="Arial" panose="020B0604020202020204" pitchFamily="34" charset="0"/>
                  <a:cs typeface="Arial" panose="020B0604020202020204" pitchFamily="34" charset="0"/>
                </a:rPr>
                <a:t>B 91</a:t>
              </a:r>
            </a:p>
          </p:txBody>
        </p:sp>
      </p:grpSp>
      <p:sp>
        <p:nvSpPr>
          <p:cNvPr id="29" name="Content Placeholder 4">
            <a:extLst>
              <a:ext uri="{FF2B5EF4-FFF2-40B4-BE49-F238E27FC236}">
                <a16:creationId xmlns:a16="http://schemas.microsoft.com/office/drawing/2014/main" id="{F346796D-1756-1840-85BD-23B88AAF8966}"/>
              </a:ext>
            </a:extLst>
          </p:cNvPr>
          <p:cNvSpPr>
            <a:spLocks noGrp="1"/>
          </p:cNvSpPr>
          <p:nvPr>
            <p:ph sz="quarter" idx="10" hasCustomPrompt="1"/>
          </p:nvPr>
        </p:nvSpPr>
        <p:spPr>
          <a:xfrm>
            <a:off x="511629" y="6187725"/>
            <a:ext cx="3052763" cy="417513"/>
          </a:xfrm>
          <a:prstGeom prst="rect">
            <a:avLst/>
          </a:prstGeom>
        </p:spPr>
        <p:txBody>
          <a:bodyPr/>
          <a:lstStyle>
            <a:lvl1pPr marL="0" marR="0" indent="0" algn="l" defTabSz="685800" rtl="0" eaLnBrk="1" fontAlgn="auto" latinLnBrk="0" hangingPunct="1">
              <a:lnSpc>
                <a:spcPct val="100000"/>
              </a:lnSpc>
              <a:spcBef>
                <a:spcPts val="0"/>
              </a:spcBef>
              <a:spcAft>
                <a:spcPts val="0"/>
              </a:spcAft>
              <a:buClrTx/>
              <a:buSzTx/>
              <a:buFontTx/>
              <a:buNone/>
              <a:tabLst/>
              <a:defRPr/>
            </a:lvl1pPr>
            <a:lvl2pPr marL="342900" indent="0">
              <a:buNone/>
              <a:defRPr/>
            </a:lvl2pPr>
            <a:lvl3pPr marL="685800" marR="0" indent="0" algn="l" defTabSz="685800" rtl="0" eaLnBrk="1" fontAlgn="auto" latinLnBrk="0" hangingPunct="1">
              <a:lnSpc>
                <a:spcPct val="90000"/>
              </a:lnSpc>
              <a:spcBef>
                <a:spcPts val="375"/>
              </a:spcBef>
              <a:spcAft>
                <a:spcPts val="0"/>
              </a:spcAft>
              <a:buClrTx/>
              <a:buSzTx/>
              <a:buFont typeface="Arial" panose="020B0604020202020204" pitchFamily="34" charset="0"/>
              <a:buNone/>
              <a:tabLst/>
              <a:defRPr/>
            </a:lvl3pPr>
            <a:lvl4pPr marL="1028700" indent="0">
              <a:buNone/>
              <a:defRPr/>
            </a:lvl4pPr>
            <a:lvl5pPr marL="1371600" indent="0">
              <a:buNone/>
              <a:defRPr/>
            </a:lvl5pPr>
          </a:lstStyle>
          <a:p>
            <a:pPr lvl="0"/>
            <a:r>
              <a:rPr kumimoji="0" lang="en-US" sz="975" b="0" i="0" u="none" strike="noStrike" kern="1200" cap="none" spc="0" normalizeH="0" baseline="0" noProof="0" dirty="0">
                <a:ln>
                  <a:noFill/>
                </a:ln>
                <a:solidFill>
                  <a:srgbClr val="58595B"/>
                </a:solidFill>
                <a:effectLst/>
                <a:uLnTx/>
                <a:uFillTx/>
                <a:latin typeface="+mn-lt"/>
                <a:ea typeface="+mn-ea"/>
                <a:cs typeface="+mn-cs"/>
              </a:rPr>
              <a:t>Click to edit date and time</a:t>
            </a:r>
            <a:endParaRPr lang="en-US" dirty="0"/>
          </a:p>
        </p:txBody>
      </p:sp>
    </p:spTree>
    <p:extLst>
      <p:ext uri="{BB962C8B-B14F-4D97-AF65-F5344CB8AC3E}">
        <p14:creationId xmlns:p14="http://schemas.microsoft.com/office/powerpoint/2010/main" val="375244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able of Conte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C38B4F-DBCC-2A41-B9C0-52921CBF6402}"/>
              </a:ext>
            </a:extLst>
          </p:cNvPr>
          <p:cNvSpPr>
            <a:spLocks noGrp="1"/>
          </p:cNvSpPr>
          <p:nvPr>
            <p:ph type="sldNum" sz="quarter" idx="10"/>
          </p:nvPr>
        </p:nvSpPr>
        <p:spPr/>
        <p:txBody>
          <a:bodyPr/>
          <a:lstStyle/>
          <a:p>
            <a:fld id="{5114C146-A0E9-8048-96AA-DFD229C60175}" type="slidenum">
              <a:rPr lang="en-US" smtClean="0"/>
              <a:pPr/>
              <a:t>‹#›</a:t>
            </a:fld>
            <a:endParaRPr lang="en-US" dirty="0"/>
          </a:p>
        </p:txBody>
      </p:sp>
      <p:sp>
        <p:nvSpPr>
          <p:cNvPr id="4" name="Footer Placeholder 3">
            <a:extLst>
              <a:ext uri="{FF2B5EF4-FFF2-40B4-BE49-F238E27FC236}">
                <a16:creationId xmlns:a16="http://schemas.microsoft.com/office/drawing/2014/main" id="{DB37E9B2-9F22-A441-B675-124D5BB35C64}"/>
              </a:ext>
            </a:extLst>
          </p:cNvPr>
          <p:cNvSpPr>
            <a:spLocks noGrp="1"/>
          </p:cNvSpPr>
          <p:nvPr>
            <p:ph type="ftr" sz="quarter" idx="11"/>
          </p:nvPr>
        </p:nvSpPr>
        <p:spPr/>
        <p:txBody>
          <a:bodyPr/>
          <a:lstStyle/>
          <a:p>
            <a:endParaRPr lang="en-US" dirty="0"/>
          </a:p>
        </p:txBody>
      </p:sp>
      <p:sp>
        <p:nvSpPr>
          <p:cNvPr id="14" name="Content Placeholder 13">
            <a:extLst>
              <a:ext uri="{FF2B5EF4-FFF2-40B4-BE49-F238E27FC236}">
                <a16:creationId xmlns:a16="http://schemas.microsoft.com/office/drawing/2014/main" id="{C4F95B9F-E28E-D14D-BC26-52990C0B2813}"/>
              </a:ext>
            </a:extLst>
          </p:cNvPr>
          <p:cNvSpPr>
            <a:spLocks noGrp="1"/>
          </p:cNvSpPr>
          <p:nvPr>
            <p:ph sz="quarter" idx="12" hasCustomPrompt="1"/>
          </p:nvPr>
        </p:nvSpPr>
        <p:spPr>
          <a:xfrm>
            <a:off x="2076451" y="2143128"/>
            <a:ext cx="8839200" cy="3757613"/>
          </a:xfrm>
          <a:prstGeom prst="rect">
            <a:avLst/>
          </a:prstGeom>
        </p:spPr>
        <p:txBody>
          <a:bodyPr anchor="t"/>
          <a:lstStyle>
            <a:lvl1pPr>
              <a:defRPr>
                <a:solidFill>
                  <a:srgbClr val="58595B"/>
                </a:solidFill>
              </a:defRPr>
            </a:lvl1pPr>
            <a:lvl2pPr marL="685800" indent="-342900">
              <a:buFont typeface="+mj-lt"/>
              <a:buAutoNum type="arabicPeriod"/>
              <a:defRPr>
                <a:solidFill>
                  <a:srgbClr val="58595B"/>
                </a:solidFill>
              </a:defRPr>
            </a:lvl2pPr>
            <a:lvl3pPr marL="1028700" indent="-342900">
              <a:buFont typeface="+mj-lt"/>
              <a:buAutoNum type="arabicPeriod"/>
              <a:defRPr>
                <a:solidFill>
                  <a:srgbClr val="58595B"/>
                </a:solidFill>
              </a:defRPr>
            </a:lvl3pPr>
            <a:lvl4pPr marL="1285875" indent="-257175">
              <a:buFont typeface="+mj-lt"/>
              <a:buAutoNum type="arabicPeriod"/>
              <a:defRPr>
                <a:solidFill>
                  <a:srgbClr val="58595B"/>
                </a:solidFill>
              </a:defRPr>
            </a:lvl4pPr>
            <a:lvl5pPr marL="1628775" indent="-257175">
              <a:buFont typeface="+mj-lt"/>
              <a:buAutoNum type="arabicPeriod"/>
              <a:defRPr>
                <a:solidFill>
                  <a:srgbClr val="58595B"/>
                </a:solidFill>
              </a:defRPr>
            </a:lvl5pPr>
          </a:lstStyle>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831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93F3E-37C9-1040-A65B-ADE527AEC431}"/>
              </a:ext>
            </a:extLst>
          </p:cNvPr>
          <p:cNvSpPr>
            <a:spLocks noGrp="1"/>
          </p:cNvSpPr>
          <p:nvPr>
            <p:ph type="title"/>
          </p:nvPr>
        </p:nvSpPr>
        <p:spPr>
          <a:xfrm>
            <a:off x="838200" y="4131132"/>
            <a:ext cx="5671088" cy="1992085"/>
          </a:xfrm>
        </p:spPr>
        <p:txBody>
          <a:bodyPr anchor="t"/>
          <a:lstStyle>
            <a:lvl1pPr>
              <a:defRPr sz="2700">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5939058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9F0F6-0D01-E643-87FB-1AC2A2134F83}"/>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D9A4616D-CB23-1C47-9691-9A74BCEE7144}"/>
              </a:ext>
            </a:extLst>
          </p:cNvPr>
          <p:cNvSpPr>
            <a:spLocks noGrp="1"/>
          </p:cNvSpPr>
          <p:nvPr>
            <p:ph idx="1"/>
          </p:nvPr>
        </p:nvSpPr>
        <p:spPr>
          <a:xfrm>
            <a:off x="838200" y="1825625"/>
            <a:ext cx="10515600" cy="4351338"/>
          </a:xfrm>
          <a:prstGeom prst="rect">
            <a:avLst/>
          </a:prstGeom>
        </p:spPr>
        <p:txBody>
          <a:bodyPr anchor="t" anchorCtr="0">
            <a:noAutofit/>
          </a:bodyPr>
          <a:lstStyle>
            <a:lvl1pPr>
              <a:buClr>
                <a:srgbClr val="1A2940"/>
              </a:buClr>
              <a:defRPr sz="1350">
                <a:solidFill>
                  <a:srgbClr val="58595B"/>
                </a:solidFill>
                <a:latin typeface="Arial" panose="020B0604020202020204" pitchFamily="34" charset="0"/>
                <a:cs typeface="Arial" panose="020B0604020202020204" pitchFamily="34" charset="0"/>
              </a:defRPr>
            </a:lvl1pPr>
            <a:lvl2pPr>
              <a:buClr>
                <a:srgbClr val="1A2940"/>
              </a:buClr>
              <a:defRPr sz="1200">
                <a:solidFill>
                  <a:srgbClr val="58595B"/>
                </a:solidFill>
                <a:latin typeface="Arial" panose="020B0604020202020204" pitchFamily="34" charset="0"/>
                <a:cs typeface="Arial" panose="020B0604020202020204" pitchFamily="34" charset="0"/>
              </a:defRPr>
            </a:lvl2pPr>
            <a:lvl3pPr>
              <a:buClr>
                <a:srgbClr val="1A2940"/>
              </a:buClr>
              <a:defRPr sz="1050">
                <a:solidFill>
                  <a:srgbClr val="58595B"/>
                </a:solidFill>
                <a:latin typeface="Arial" panose="020B0604020202020204" pitchFamily="34" charset="0"/>
                <a:cs typeface="Arial" panose="020B0604020202020204" pitchFamily="34" charset="0"/>
              </a:defRPr>
            </a:lvl3pPr>
            <a:lvl4pPr>
              <a:buClr>
                <a:srgbClr val="1A2940"/>
              </a:buClr>
              <a:defRPr sz="900">
                <a:solidFill>
                  <a:srgbClr val="58595B"/>
                </a:solidFill>
                <a:latin typeface="Arial" panose="020B0604020202020204" pitchFamily="34" charset="0"/>
                <a:cs typeface="Arial" panose="020B0604020202020204" pitchFamily="34" charset="0"/>
              </a:defRPr>
            </a:lvl4pPr>
            <a:lvl5pPr>
              <a:buClr>
                <a:srgbClr val="1A2940"/>
              </a:buClr>
              <a:defRPr sz="9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2363FCA7-BA30-3046-85FD-B6AE3DB721B5}"/>
              </a:ext>
            </a:extLst>
          </p:cNvPr>
          <p:cNvSpPr>
            <a:spLocks noGrp="1"/>
          </p:cNvSpPr>
          <p:nvPr>
            <p:ph type="ftr" sz="quarter" idx="10"/>
          </p:nvPr>
        </p:nvSpPr>
        <p:spPr>
          <a:xfrm>
            <a:off x="6800851" y="6356354"/>
            <a:ext cx="4114800" cy="365125"/>
          </a:xfrm>
          <a:prstGeom prst="rect">
            <a:avLst/>
          </a:prstGeom>
        </p:spPr>
        <p:txBody>
          <a:bodyPr/>
          <a:lstStyle/>
          <a:p>
            <a:endParaRPr lang="en-US" dirty="0"/>
          </a:p>
        </p:txBody>
      </p:sp>
      <p:sp>
        <p:nvSpPr>
          <p:cNvPr id="9" name="Slide Number Placeholder 8">
            <a:extLst>
              <a:ext uri="{FF2B5EF4-FFF2-40B4-BE49-F238E27FC236}">
                <a16:creationId xmlns:a16="http://schemas.microsoft.com/office/drawing/2014/main" id="{D6FD4B55-0DA3-B64A-B235-3D5A05131A75}"/>
              </a:ext>
            </a:extLst>
          </p:cNvPr>
          <p:cNvSpPr>
            <a:spLocks noGrp="1"/>
          </p:cNvSpPr>
          <p:nvPr>
            <p:ph type="sldNum" sz="quarter" idx="11"/>
          </p:nvPr>
        </p:nvSpPr>
        <p:spPr/>
        <p:txBody>
          <a:bodyPr/>
          <a:lstStyle/>
          <a:p>
            <a:fld id="{5114C146-A0E9-8048-96AA-DFD229C60175}" type="slidenum">
              <a:rPr lang="en-US" smtClean="0"/>
              <a:pPr/>
              <a:t>‹#›</a:t>
            </a:fld>
            <a:endParaRPr lang="en-US" dirty="0"/>
          </a:p>
        </p:txBody>
      </p:sp>
    </p:spTree>
    <p:extLst>
      <p:ext uri="{BB962C8B-B14F-4D97-AF65-F5344CB8AC3E}">
        <p14:creationId xmlns:p14="http://schemas.microsoft.com/office/powerpoint/2010/main" val="25870961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15AAA-49E0-7F46-8F68-E9673AD9B90D}"/>
              </a:ext>
            </a:extLst>
          </p:cNvPr>
          <p:cNvSpPr>
            <a:spLocks noGrp="1"/>
          </p:cNvSpPr>
          <p:nvPr>
            <p:ph type="title"/>
          </p:nvPr>
        </p:nvSpPr>
        <p:spPr/>
        <p:txBody>
          <a:bodyPr>
            <a:noAutofit/>
          </a:bodyPr>
          <a:lstStyle>
            <a:lvl1pPr>
              <a:defRPr>
                <a:solidFill>
                  <a:srgbClr val="1A2940"/>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354668C1-E776-D64F-B75D-3A772F4EE632}"/>
              </a:ext>
            </a:extLst>
          </p:cNvPr>
          <p:cNvSpPr>
            <a:spLocks noGrp="1"/>
          </p:cNvSpPr>
          <p:nvPr>
            <p:ph sz="half" idx="1"/>
          </p:nvPr>
        </p:nvSpPr>
        <p:spPr>
          <a:xfrm>
            <a:off x="838200" y="1825625"/>
            <a:ext cx="5181600" cy="4351338"/>
          </a:xfrm>
          <a:prstGeom prst="rect">
            <a:avLst/>
          </a:prstGeom>
        </p:spPr>
        <p:txBody>
          <a:bodyPr anchor="t" anchorCtr="0">
            <a:noAutofit/>
          </a:bodyPr>
          <a:lstStyle>
            <a:lvl1pPr>
              <a:buClr>
                <a:srgbClr val="1A2940"/>
              </a:buClr>
              <a:defRPr sz="1350">
                <a:solidFill>
                  <a:srgbClr val="58595B"/>
                </a:solidFill>
                <a:latin typeface="Arial" panose="020B0604020202020204" pitchFamily="34" charset="0"/>
                <a:cs typeface="Arial" panose="020B0604020202020204" pitchFamily="34" charset="0"/>
              </a:defRPr>
            </a:lvl1pPr>
            <a:lvl2pPr>
              <a:buClr>
                <a:srgbClr val="1A2940"/>
              </a:buClr>
              <a:defRPr sz="1200">
                <a:solidFill>
                  <a:srgbClr val="58595B"/>
                </a:solidFill>
                <a:latin typeface="Arial" panose="020B0604020202020204" pitchFamily="34" charset="0"/>
                <a:cs typeface="Arial" panose="020B0604020202020204" pitchFamily="34" charset="0"/>
              </a:defRPr>
            </a:lvl2pPr>
            <a:lvl3pPr>
              <a:buClr>
                <a:srgbClr val="1A2940"/>
              </a:buClr>
              <a:defRPr sz="1050">
                <a:solidFill>
                  <a:srgbClr val="58595B"/>
                </a:solidFill>
                <a:latin typeface="Arial" panose="020B0604020202020204" pitchFamily="34" charset="0"/>
                <a:cs typeface="Arial" panose="020B0604020202020204" pitchFamily="34" charset="0"/>
              </a:defRPr>
            </a:lvl3pPr>
            <a:lvl4pPr>
              <a:buClr>
                <a:srgbClr val="1A2940"/>
              </a:buClr>
              <a:defRPr sz="900">
                <a:solidFill>
                  <a:srgbClr val="58595B"/>
                </a:solidFill>
                <a:latin typeface="Arial" panose="020B0604020202020204" pitchFamily="34" charset="0"/>
                <a:cs typeface="Arial" panose="020B0604020202020204" pitchFamily="34" charset="0"/>
              </a:defRPr>
            </a:lvl4pPr>
            <a:lvl5pPr>
              <a:buClr>
                <a:srgbClr val="1A2940"/>
              </a:buClr>
              <a:defRPr sz="9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471BFD1-5183-824A-9369-35141D5B2E33}"/>
              </a:ext>
            </a:extLst>
          </p:cNvPr>
          <p:cNvSpPr>
            <a:spLocks noGrp="1"/>
          </p:cNvSpPr>
          <p:nvPr>
            <p:ph sz="half" idx="2"/>
          </p:nvPr>
        </p:nvSpPr>
        <p:spPr>
          <a:xfrm>
            <a:off x="6172200" y="1825625"/>
            <a:ext cx="5181600" cy="4351338"/>
          </a:xfrm>
          <a:prstGeom prst="rect">
            <a:avLst/>
          </a:prstGeom>
        </p:spPr>
        <p:txBody>
          <a:bodyPr anchor="t" anchorCtr="0">
            <a:noAutofit/>
          </a:bodyPr>
          <a:lstStyle>
            <a:lvl1pPr>
              <a:buClr>
                <a:srgbClr val="1A2940"/>
              </a:buClr>
              <a:defRPr sz="1350">
                <a:solidFill>
                  <a:srgbClr val="58595B"/>
                </a:solidFill>
                <a:latin typeface="Arial" panose="020B0604020202020204" pitchFamily="34" charset="0"/>
                <a:cs typeface="Arial" panose="020B0604020202020204" pitchFamily="34" charset="0"/>
              </a:defRPr>
            </a:lvl1pPr>
            <a:lvl2pPr>
              <a:buClr>
                <a:srgbClr val="1A2940"/>
              </a:buClr>
              <a:defRPr sz="1200">
                <a:solidFill>
                  <a:srgbClr val="58595B"/>
                </a:solidFill>
                <a:latin typeface="Arial" panose="020B0604020202020204" pitchFamily="34" charset="0"/>
                <a:cs typeface="Arial" panose="020B0604020202020204" pitchFamily="34" charset="0"/>
              </a:defRPr>
            </a:lvl2pPr>
            <a:lvl3pPr>
              <a:buClr>
                <a:srgbClr val="1A2940"/>
              </a:buClr>
              <a:defRPr sz="1050">
                <a:solidFill>
                  <a:srgbClr val="58595B"/>
                </a:solidFill>
                <a:latin typeface="Arial" panose="020B0604020202020204" pitchFamily="34" charset="0"/>
                <a:cs typeface="Arial" panose="020B0604020202020204" pitchFamily="34" charset="0"/>
              </a:defRPr>
            </a:lvl3pPr>
            <a:lvl4pPr>
              <a:buClr>
                <a:srgbClr val="1A2940"/>
              </a:buClr>
              <a:defRPr sz="900">
                <a:solidFill>
                  <a:srgbClr val="58595B"/>
                </a:solidFill>
                <a:latin typeface="Arial" panose="020B0604020202020204" pitchFamily="34" charset="0"/>
                <a:cs typeface="Arial" panose="020B0604020202020204" pitchFamily="34" charset="0"/>
              </a:defRPr>
            </a:lvl4pPr>
            <a:lvl5pPr>
              <a:buClr>
                <a:srgbClr val="1A2940"/>
              </a:buClr>
              <a:defRPr sz="900">
                <a:solidFill>
                  <a:srgbClr val="58595B"/>
                </a:solidFill>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A6454D99-FD64-7E40-AE1D-B0C1E834E69C}"/>
              </a:ext>
            </a:extLst>
          </p:cNvPr>
          <p:cNvSpPr>
            <a:spLocks noGrp="1"/>
          </p:cNvSpPr>
          <p:nvPr>
            <p:ph type="ftr" sz="quarter" idx="11"/>
          </p:nvPr>
        </p:nvSpPr>
        <p:spPr>
          <a:xfrm>
            <a:off x="6800851" y="6356354"/>
            <a:ext cx="4114800" cy="365125"/>
          </a:xfrm>
          <a:prstGeom prst="rect">
            <a:avLst/>
          </a:prstGeom>
        </p:spPr>
        <p:txBody>
          <a:bodyPr/>
          <a:lstStyle>
            <a:lvl1pPr>
              <a:defRPr>
                <a:solidFill>
                  <a:schemeClr val="bg1">
                    <a:lumMod val="50000"/>
                  </a:schemeClr>
                </a:solidFill>
              </a:defRPr>
            </a:lvl1pPr>
          </a:lstStyle>
          <a:p>
            <a:r>
              <a:rPr lang="en-US" dirty="0"/>
              <a:t>www.dezshira.com</a:t>
            </a:r>
          </a:p>
        </p:txBody>
      </p:sp>
      <p:sp>
        <p:nvSpPr>
          <p:cNvPr id="7" name="Slide Number Placeholder 6">
            <a:extLst>
              <a:ext uri="{FF2B5EF4-FFF2-40B4-BE49-F238E27FC236}">
                <a16:creationId xmlns:a16="http://schemas.microsoft.com/office/drawing/2014/main" id="{27F7DE30-72E9-AF48-B01A-CE5F56C828AC}"/>
              </a:ext>
            </a:extLst>
          </p:cNvPr>
          <p:cNvSpPr>
            <a:spLocks noGrp="1"/>
          </p:cNvSpPr>
          <p:nvPr>
            <p:ph type="sldNum" sz="quarter" idx="12"/>
          </p:nvPr>
        </p:nvSpPr>
        <p:spPr/>
        <p:txBody>
          <a:bodyPr/>
          <a:lstStyle>
            <a:lvl1pPr>
              <a:defRPr>
                <a:solidFill>
                  <a:schemeClr val="bg1">
                    <a:lumMod val="50000"/>
                  </a:schemeClr>
                </a:solidFill>
              </a:defRPr>
            </a:lvl1pPr>
          </a:lstStyle>
          <a:p>
            <a:fld id="{5114C146-A0E9-8048-96AA-DFD229C60175}" type="slidenum">
              <a:rPr lang="en-US" smtClean="0"/>
              <a:pPr/>
              <a:t>‹#›</a:t>
            </a:fld>
            <a:endParaRPr lang="en-US" dirty="0"/>
          </a:p>
        </p:txBody>
      </p:sp>
      <p:sp>
        <p:nvSpPr>
          <p:cNvPr id="8" name="Text Placeholder 2">
            <a:extLst>
              <a:ext uri="{FF2B5EF4-FFF2-40B4-BE49-F238E27FC236}">
                <a16:creationId xmlns:a16="http://schemas.microsoft.com/office/drawing/2014/main" id="{A0C1C20D-EFAE-4EB2-9E2A-0C0F38929383}"/>
              </a:ext>
            </a:extLst>
          </p:cNvPr>
          <p:cNvSpPr txBox="1">
            <a:spLocks/>
          </p:cNvSpPr>
          <p:nvPr userDrawn="1"/>
        </p:nvSpPr>
        <p:spPr>
          <a:xfrm>
            <a:off x="469267" y="6122501"/>
            <a:ext cx="103632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a:solidFill>
                  <a:schemeClr val="tx1"/>
                </a:solidFill>
                <a:latin typeface="Arial"/>
                <a:cs typeface="Arial"/>
              </a:rPr>
              <a:t>www.dezshira.com</a:t>
            </a:r>
          </a:p>
        </p:txBody>
      </p:sp>
    </p:spTree>
    <p:extLst>
      <p:ext uri="{BB962C8B-B14F-4D97-AF65-F5344CB8AC3E}">
        <p14:creationId xmlns:p14="http://schemas.microsoft.com/office/powerpoint/2010/main" val="12489548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Footer Placeholder 5">
            <a:extLst>
              <a:ext uri="{FF2B5EF4-FFF2-40B4-BE49-F238E27FC236}">
                <a16:creationId xmlns:a16="http://schemas.microsoft.com/office/drawing/2014/main" id="{7CB52348-CA6F-ED40-8CF1-23F694FCDEF9}"/>
              </a:ext>
            </a:extLst>
          </p:cNvPr>
          <p:cNvSpPr>
            <a:spLocks noGrp="1"/>
          </p:cNvSpPr>
          <p:nvPr>
            <p:ph type="ftr" sz="quarter" idx="10"/>
          </p:nvPr>
        </p:nvSpPr>
        <p:spPr/>
        <p:txBody>
          <a:bodyPr/>
          <a:lstStyle/>
          <a:p>
            <a:endParaRPr lang="en-US" dirty="0"/>
          </a:p>
        </p:txBody>
      </p:sp>
      <p:sp>
        <p:nvSpPr>
          <p:cNvPr id="7" name="Slide Number Placeholder 6">
            <a:extLst>
              <a:ext uri="{FF2B5EF4-FFF2-40B4-BE49-F238E27FC236}">
                <a16:creationId xmlns:a16="http://schemas.microsoft.com/office/drawing/2014/main" id="{A7BE99AB-D047-B044-9EE2-3CB4B5E4A60F}"/>
              </a:ext>
            </a:extLst>
          </p:cNvPr>
          <p:cNvSpPr>
            <a:spLocks noGrp="1"/>
          </p:cNvSpPr>
          <p:nvPr>
            <p:ph type="sldNum" sz="quarter" idx="11"/>
          </p:nvPr>
        </p:nvSpPr>
        <p:spPr/>
        <p:txBody>
          <a:bodyPr/>
          <a:lstStyle/>
          <a:p>
            <a:fld id="{5114C146-A0E9-8048-96AA-DFD229C60175}" type="slidenum">
              <a:rPr lang="en-US" smtClean="0"/>
              <a:pPr/>
              <a:t>‹#›</a:t>
            </a:fld>
            <a:endParaRPr lang="en-US" dirty="0"/>
          </a:p>
        </p:txBody>
      </p:sp>
    </p:spTree>
    <p:extLst>
      <p:ext uri="{BB962C8B-B14F-4D97-AF65-F5344CB8AC3E}">
        <p14:creationId xmlns:p14="http://schemas.microsoft.com/office/powerpoint/2010/main" val="2315672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Location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8046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Back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6502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 Singapore">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69264" y="2271598"/>
            <a:ext cx="5135669" cy="2668705"/>
          </a:xfrm>
        </p:spPr>
        <p:txBody>
          <a:bodyPr anchor="t" anchorCtr="0">
            <a:normAutofit/>
          </a:bodyPr>
          <a:lstStyle>
            <a:lvl1pPr algn="l">
              <a:defRPr sz="3200">
                <a:latin typeface="Arial"/>
                <a:cs typeface="Arial"/>
              </a:defRPr>
            </a:lvl1pPr>
          </a:lstStyle>
          <a:p>
            <a:r>
              <a:rPr lang="en-US" dirty="0"/>
              <a:t>Click to edit Master title style</a:t>
            </a:r>
          </a:p>
        </p:txBody>
      </p:sp>
      <p:sp>
        <p:nvSpPr>
          <p:cNvPr id="11" name="Subtitle 2"/>
          <p:cNvSpPr>
            <a:spLocks noGrp="1"/>
          </p:cNvSpPr>
          <p:nvPr>
            <p:ph type="subTitle" idx="1" hasCustomPrompt="1"/>
          </p:nvPr>
        </p:nvSpPr>
        <p:spPr>
          <a:xfrm>
            <a:off x="469264" y="1859721"/>
            <a:ext cx="5135669" cy="411874"/>
          </a:xfrm>
          <a:prstGeom prst="rect">
            <a:avLst/>
          </a:prstGeom>
        </p:spPr>
        <p:txBody>
          <a:bodyPr>
            <a:normAutofit/>
          </a:bodyPr>
          <a:lstStyle>
            <a:lvl1pPr marL="0" indent="0" algn="l">
              <a:buNone/>
              <a:defRPr sz="1800" baseline="0">
                <a:solidFill>
                  <a:srgbClr val="FCCC1A"/>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Section #</a:t>
            </a:r>
          </a:p>
        </p:txBody>
      </p:sp>
    </p:spTree>
    <p:extLst>
      <p:ext uri="{BB962C8B-B14F-4D97-AF65-F5344CB8AC3E}">
        <p14:creationId xmlns:p14="http://schemas.microsoft.com/office/powerpoint/2010/main" val="42574157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  Beijing">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69264" y="2271598"/>
            <a:ext cx="5135669" cy="2668705"/>
          </a:xfrm>
        </p:spPr>
        <p:txBody>
          <a:bodyPr anchor="t" anchorCtr="0">
            <a:normAutofit/>
          </a:bodyPr>
          <a:lstStyle>
            <a:lvl1pPr algn="l">
              <a:defRPr sz="3200">
                <a:latin typeface="Arial"/>
                <a:cs typeface="Arial"/>
              </a:defRPr>
            </a:lvl1pPr>
          </a:lstStyle>
          <a:p>
            <a:r>
              <a:rPr lang="en-US" dirty="0"/>
              <a:t>Click to edit Master title style</a:t>
            </a:r>
          </a:p>
        </p:txBody>
      </p:sp>
      <p:sp>
        <p:nvSpPr>
          <p:cNvPr id="11" name="Subtitle 2"/>
          <p:cNvSpPr>
            <a:spLocks noGrp="1"/>
          </p:cNvSpPr>
          <p:nvPr>
            <p:ph type="subTitle" idx="1" hasCustomPrompt="1"/>
          </p:nvPr>
        </p:nvSpPr>
        <p:spPr>
          <a:xfrm>
            <a:off x="469264" y="1859721"/>
            <a:ext cx="5135669" cy="411874"/>
          </a:xfrm>
          <a:prstGeom prst="rect">
            <a:avLst/>
          </a:prstGeo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Section #</a:t>
            </a:r>
          </a:p>
        </p:txBody>
      </p:sp>
    </p:spTree>
    <p:extLst>
      <p:ext uri="{BB962C8B-B14F-4D97-AF65-F5344CB8AC3E}">
        <p14:creationId xmlns:p14="http://schemas.microsoft.com/office/powerpoint/2010/main" val="41352514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Header - Shanghai">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69264" y="2271598"/>
            <a:ext cx="5135669" cy="2668705"/>
          </a:xfrm>
        </p:spPr>
        <p:txBody>
          <a:bodyPr anchor="t" anchorCtr="0">
            <a:normAutofit/>
          </a:bodyPr>
          <a:lstStyle>
            <a:lvl1pPr algn="l">
              <a:defRPr sz="3200">
                <a:latin typeface="Arial"/>
                <a:cs typeface="Arial"/>
              </a:defRPr>
            </a:lvl1pPr>
          </a:lstStyle>
          <a:p>
            <a:r>
              <a:rPr lang="en-US" dirty="0"/>
              <a:t>Click to edit Master title style</a:t>
            </a:r>
          </a:p>
        </p:txBody>
      </p:sp>
      <p:sp>
        <p:nvSpPr>
          <p:cNvPr id="11" name="Subtitle 2"/>
          <p:cNvSpPr>
            <a:spLocks noGrp="1"/>
          </p:cNvSpPr>
          <p:nvPr>
            <p:ph type="subTitle" idx="1" hasCustomPrompt="1"/>
          </p:nvPr>
        </p:nvSpPr>
        <p:spPr>
          <a:xfrm>
            <a:off x="469264" y="1859721"/>
            <a:ext cx="5135669" cy="411874"/>
          </a:xfrm>
          <a:prstGeom prst="rect">
            <a:avLst/>
          </a:prstGeo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Section #</a:t>
            </a:r>
          </a:p>
        </p:txBody>
      </p:sp>
    </p:spTree>
    <p:extLst>
      <p:ext uri="{BB962C8B-B14F-4D97-AF65-F5344CB8AC3E}">
        <p14:creationId xmlns:p14="http://schemas.microsoft.com/office/powerpoint/2010/main" val="41834986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Header - Guangzhou">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69264" y="2271598"/>
            <a:ext cx="5135669" cy="2668705"/>
          </a:xfrm>
        </p:spPr>
        <p:txBody>
          <a:bodyPr anchor="t" anchorCtr="0">
            <a:normAutofit/>
          </a:bodyPr>
          <a:lstStyle>
            <a:lvl1pPr algn="l">
              <a:defRPr sz="3200">
                <a:latin typeface="Arial"/>
                <a:cs typeface="Arial"/>
              </a:defRPr>
            </a:lvl1pPr>
          </a:lstStyle>
          <a:p>
            <a:r>
              <a:rPr lang="en-US" dirty="0"/>
              <a:t>Click to edit Master title style</a:t>
            </a:r>
          </a:p>
        </p:txBody>
      </p:sp>
      <p:sp>
        <p:nvSpPr>
          <p:cNvPr id="11" name="Subtitle 2"/>
          <p:cNvSpPr>
            <a:spLocks noGrp="1"/>
          </p:cNvSpPr>
          <p:nvPr>
            <p:ph type="subTitle" idx="1" hasCustomPrompt="1"/>
          </p:nvPr>
        </p:nvSpPr>
        <p:spPr>
          <a:xfrm>
            <a:off x="469264" y="1859721"/>
            <a:ext cx="5135669" cy="411874"/>
          </a:xfrm>
          <a:prstGeom prst="rect">
            <a:avLst/>
          </a:prstGeo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Section #</a:t>
            </a:r>
          </a:p>
        </p:txBody>
      </p:sp>
    </p:spTree>
    <p:extLst>
      <p:ext uri="{BB962C8B-B14F-4D97-AF65-F5344CB8AC3E}">
        <p14:creationId xmlns:p14="http://schemas.microsoft.com/office/powerpoint/2010/main" val="33954790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Header - Shenzhen">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69264" y="2271598"/>
            <a:ext cx="5135669" cy="2668705"/>
          </a:xfrm>
        </p:spPr>
        <p:txBody>
          <a:bodyPr anchor="t" anchorCtr="0">
            <a:normAutofit/>
          </a:bodyPr>
          <a:lstStyle>
            <a:lvl1pPr algn="l">
              <a:defRPr sz="3200">
                <a:latin typeface="Arial"/>
                <a:cs typeface="Arial"/>
              </a:defRPr>
            </a:lvl1pPr>
          </a:lstStyle>
          <a:p>
            <a:r>
              <a:rPr lang="en-US" dirty="0"/>
              <a:t>Click to edit Master title style</a:t>
            </a:r>
          </a:p>
        </p:txBody>
      </p:sp>
      <p:sp>
        <p:nvSpPr>
          <p:cNvPr id="11" name="Subtitle 2"/>
          <p:cNvSpPr>
            <a:spLocks noGrp="1"/>
          </p:cNvSpPr>
          <p:nvPr>
            <p:ph type="subTitle" idx="1" hasCustomPrompt="1"/>
          </p:nvPr>
        </p:nvSpPr>
        <p:spPr>
          <a:xfrm>
            <a:off x="469264" y="1859721"/>
            <a:ext cx="5135669" cy="411874"/>
          </a:xfrm>
          <a:prstGeom prst="rect">
            <a:avLst/>
          </a:prstGeom>
        </p:spPr>
        <p:txBody>
          <a:bodyPr>
            <a:normAutofit/>
          </a:bodyPr>
          <a:lstStyle>
            <a:lvl1pPr marL="0" indent="0" algn="l">
              <a:buNone/>
              <a:defRPr sz="1800" baseline="0">
                <a:solidFill>
                  <a:srgbClr val="FF0000"/>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Section #</a:t>
            </a:r>
          </a:p>
        </p:txBody>
      </p:sp>
    </p:spTree>
    <p:extLst>
      <p:ext uri="{BB962C8B-B14F-4D97-AF65-F5344CB8AC3E}">
        <p14:creationId xmlns:p14="http://schemas.microsoft.com/office/powerpoint/2010/main" val="783178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Header - India">
    <p:bg>
      <p:bgPr>
        <a:blipFill rotWithShape="1">
          <a:blip r:embed="rId2"/>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ctrTitle"/>
          </p:nvPr>
        </p:nvSpPr>
        <p:spPr>
          <a:xfrm>
            <a:off x="469264" y="2271598"/>
            <a:ext cx="5135669" cy="2668705"/>
          </a:xfrm>
        </p:spPr>
        <p:txBody>
          <a:bodyPr anchor="t" anchorCtr="0">
            <a:normAutofit/>
          </a:bodyPr>
          <a:lstStyle>
            <a:lvl1pPr algn="l">
              <a:defRPr sz="3200">
                <a:latin typeface="Arial"/>
                <a:cs typeface="Arial"/>
              </a:defRPr>
            </a:lvl1pPr>
          </a:lstStyle>
          <a:p>
            <a:r>
              <a:rPr lang="en-US" dirty="0"/>
              <a:t>Click to edit Master title style</a:t>
            </a:r>
          </a:p>
        </p:txBody>
      </p:sp>
      <p:sp>
        <p:nvSpPr>
          <p:cNvPr id="11" name="Subtitle 2"/>
          <p:cNvSpPr>
            <a:spLocks noGrp="1"/>
          </p:cNvSpPr>
          <p:nvPr>
            <p:ph type="subTitle" idx="1" hasCustomPrompt="1"/>
          </p:nvPr>
        </p:nvSpPr>
        <p:spPr>
          <a:xfrm>
            <a:off x="469264" y="1859721"/>
            <a:ext cx="5135669" cy="411874"/>
          </a:xfrm>
          <a:prstGeom prst="rect">
            <a:avLst/>
          </a:prstGeom>
        </p:spPr>
        <p:txBody>
          <a:bodyPr>
            <a:normAutofit/>
          </a:bodyPr>
          <a:lstStyle>
            <a:lvl1pPr marL="0" indent="0" algn="l">
              <a:buNone/>
              <a:defRPr sz="1800" baseline="0">
                <a:solidFill>
                  <a:srgbClr val="08891A"/>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Section #</a:t>
            </a:r>
          </a:p>
        </p:txBody>
      </p:sp>
    </p:spTree>
    <p:extLst>
      <p:ext uri="{BB962C8B-B14F-4D97-AF65-F5344CB8AC3E}">
        <p14:creationId xmlns:p14="http://schemas.microsoft.com/office/powerpoint/2010/main" val="22334588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41867" y="1739903"/>
            <a:ext cx="5384800" cy="4386263"/>
          </a:xfrm>
          <a:prstGeom prst="rect">
            <a:avLst/>
          </a:prstGeom>
        </p:spPr>
        <p:txBody>
          <a:bodyPr>
            <a:normAutofit/>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9200" y="1739903"/>
            <a:ext cx="5384800" cy="4386263"/>
          </a:xfrm>
          <a:prstGeom prst="rect">
            <a:avLst/>
          </a:prstGeom>
        </p:spPr>
        <p:txBody>
          <a:bodyPr>
            <a:normAutofit/>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1"/>
          <p:cNvSpPr>
            <a:spLocks noGrp="1"/>
          </p:cNvSpPr>
          <p:nvPr>
            <p:ph type="title"/>
          </p:nvPr>
        </p:nvSpPr>
        <p:spPr>
          <a:xfrm>
            <a:off x="541868" y="533400"/>
            <a:ext cx="11142133" cy="1206500"/>
          </a:xfrm>
        </p:spPr>
        <p:txBody>
          <a:bodyPr anchor="t" anchorCtr="0">
            <a:normAutofit/>
          </a:bodyPr>
          <a:lstStyle>
            <a:lvl1pPr algn="l">
              <a:defRPr sz="3200">
                <a:solidFill>
                  <a:schemeClr val="tx1"/>
                </a:solidFill>
                <a:latin typeface="Arial"/>
                <a:cs typeface="Arial"/>
              </a:defRPr>
            </a:lvl1pPr>
          </a:lstStyle>
          <a:p>
            <a:r>
              <a:rPr lang="en-US" dirty="0"/>
              <a:t>Click to edit Master title style</a:t>
            </a:r>
          </a:p>
        </p:txBody>
      </p:sp>
      <p:sp>
        <p:nvSpPr>
          <p:cNvPr id="9" name="Slide Number Placeholder 5"/>
          <p:cNvSpPr>
            <a:spLocks noGrp="1"/>
          </p:cNvSpPr>
          <p:nvPr>
            <p:ph type="sldNum" sz="quarter" idx="12"/>
          </p:nvPr>
        </p:nvSpPr>
        <p:spPr>
          <a:xfrm>
            <a:off x="9160933" y="6419853"/>
            <a:ext cx="28448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dirty="0"/>
          </a:p>
        </p:txBody>
      </p:sp>
      <p:sp>
        <p:nvSpPr>
          <p:cNvPr id="10" name="Text Placeholder 2"/>
          <p:cNvSpPr txBox="1">
            <a:spLocks/>
          </p:cNvSpPr>
          <p:nvPr userDrawn="1"/>
        </p:nvSpPr>
        <p:spPr>
          <a:xfrm>
            <a:off x="469267" y="6122501"/>
            <a:ext cx="103632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a:solidFill>
                  <a:schemeClr val="tx1"/>
                </a:solidFill>
                <a:latin typeface="Arial"/>
                <a:cs typeface="Arial"/>
              </a:rPr>
              <a:t>www.dezshira.com</a:t>
            </a:r>
          </a:p>
        </p:txBody>
      </p:sp>
    </p:spTree>
    <p:extLst>
      <p:ext uri="{BB962C8B-B14F-4D97-AF65-F5344CB8AC3E}">
        <p14:creationId xmlns:p14="http://schemas.microsoft.com/office/powerpoint/2010/main" val="14087982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1868" y="1739900"/>
            <a:ext cx="5386917" cy="639762"/>
          </a:xfrm>
          <a:prstGeom prst="rect">
            <a:avLst/>
          </a:prstGeom>
        </p:spPr>
        <p:txBody>
          <a:bodyPr anchor="b">
            <a:normAutofit/>
          </a:bodyPr>
          <a:lstStyle>
            <a:lvl1pPr marL="0" indent="0">
              <a:buNone/>
              <a:defRPr sz="16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41868" y="2379662"/>
            <a:ext cx="5386917" cy="3627438"/>
          </a:xfrm>
          <a:prstGeom prst="rect">
            <a:avLst/>
          </a:prstGeom>
        </p:spPr>
        <p:txBody>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94969" y="1739900"/>
            <a:ext cx="5389033" cy="639762"/>
          </a:xfrm>
          <a:prstGeom prst="rect">
            <a:avLst/>
          </a:prstGeom>
        </p:spPr>
        <p:txBody>
          <a:bodyPr anchor="b">
            <a:normAutofit/>
          </a:bodyPr>
          <a:lstStyle>
            <a:lvl1pPr marL="0" indent="0">
              <a:buNone/>
              <a:defRPr sz="1600" b="1">
                <a:latin typeface="Arial"/>
                <a:cs typeface="Aria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9" y="2379662"/>
            <a:ext cx="5389033" cy="3627438"/>
          </a:xfrm>
          <a:prstGeom prst="rect">
            <a:avLst/>
          </a:prstGeom>
        </p:spPr>
        <p:txBody>
          <a:bodyPr/>
          <a:lstStyle>
            <a:lvl1pPr>
              <a:defRPr sz="1600">
                <a:latin typeface="Arial"/>
                <a:cs typeface="Arial"/>
              </a:defRPr>
            </a:lvl1pPr>
            <a:lvl2pPr>
              <a:defRPr sz="1600">
                <a:latin typeface="Arial"/>
                <a:cs typeface="Arial"/>
              </a:defRPr>
            </a:lvl2pPr>
            <a:lvl3pPr>
              <a:defRPr sz="1600">
                <a:latin typeface="Arial"/>
                <a:cs typeface="Arial"/>
              </a:defRPr>
            </a:lvl3pPr>
            <a:lvl4pPr>
              <a:defRPr sz="1600">
                <a:latin typeface="Arial"/>
                <a:cs typeface="Arial"/>
              </a:defRPr>
            </a:lvl4pPr>
            <a:lvl5pPr>
              <a:defRPr sz="1600">
                <a:latin typeface="Arial"/>
                <a:cs typeface="Aria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5"/>
          <p:cNvSpPr>
            <a:spLocks noGrp="1"/>
          </p:cNvSpPr>
          <p:nvPr>
            <p:ph type="sldNum" sz="quarter" idx="12"/>
          </p:nvPr>
        </p:nvSpPr>
        <p:spPr>
          <a:xfrm>
            <a:off x="9160933" y="6419853"/>
            <a:ext cx="2844800" cy="365125"/>
          </a:xfrm>
        </p:spPr>
        <p:txBody>
          <a:bodyPr/>
          <a:lstStyle>
            <a:lvl1pPr>
              <a:defRPr sz="1000">
                <a:solidFill>
                  <a:schemeClr val="tx1"/>
                </a:solidFill>
                <a:latin typeface="Arial"/>
                <a:cs typeface="Arial"/>
              </a:defRPr>
            </a:lvl1pPr>
          </a:lstStyle>
          <a:p>
            <a:fld id="{5114C146-A0E9-8048-96AA-DFD229C60175}" type="slidenum">
              <a:rPr lang="en-US" smtClean="0"/>
              <a:pPr/>
              <a:t>‹#›</a:t>
            </a:fld>
            <a:endParaRPr lang="en-US" dirty="0"/>
          </a:p>
        </p:txBody>
      </p:sp>
      <p:sp>
        <p:nvSpPr>
          <p:cNvPr id="11" name="Text Placeholder 2"/>
          <p:cNvSpPr txBox="1">
            <a:spLocks/>
          </p:cNvSpPr>
          <p:nvPr userDrawn="1"/>
        </p:nvSpPr>
        <p:spPr>
          <a:xfrm>
            <a:off x="469267" y="6122501"/>
            <a:ext cx="10363200" cy="377949"/>
          </a:xfrm>
          <a:prstGeom prst="rect">
            <a:avLst/>
          </a:prstGeom>
        </p:spPr>
        <p:txBody>
          <a:bodyPr vert="horz" lIns="91440" tIns="45720" rIns="91440" bIns="45720" rtlCol="0" anchor="b">
            <a:normAutofit/>
          </a:bodyPr>
          <a:lstStyle>
            <a:lvl1pPr marL="0" indent="0" algn="ctr" defTabSz="457200" rtl="0" eaLnBrk="1" latinLnBrk="0" hangingPunct="1">
              <a:spcBef>
                <a:spcPct val="20000"/>
              </a:spcBef>
              <a:buFont typeface="Arial"/>
              <a:buNone/>
              <a:defRPr sz="2000" kern="1200" baseline="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1400" kern="1200">
                <a:solidFill>
                  <a:schemeClr val="tx1">
                    <a:tint val="75000"/>
                  </a:schemeClr>
                </a:solidFill>
                <a:latin typeface="+mn-lt"/>
                <a:ea typeface="+mn-ea"/>
                <a:cs typeface="+mn-cs"/>
              </a:defRPr>
            </a:lvl9pPr>
          </a:lstStyle>
          <a:p>
            <a:pPr algn="l"/>
            <a:r>
              <a:rPr lang="en-US" sz="1200" dirty="0">
                <a:solidFill>
                  <a:schemeClr val="tx1"/>
                </a:solidFill>
                <a:latin typeface="Arial"/>
                <a:cs typeface="Arial"/>
              </a:rPr>
              <a:t>www.dezshira.com</a:t>
            </a:r>
          </a:p>
        </p:txBody>
      </p:sp>
      <p:sp>
        <p:nvSpPr>
          <p:cNvPr id="12" name="Title 1"/>
          <p:cNvSpPr>
            <a:spLocks noGrp="1"/>
          </p:cNvSpPr>
          <p:nvPr>
            <p:ph type="title"/>
          </p:nvPr>
        </p:nvSpPr>
        <p:spPr>
          <a:xfrm>
            <a:off x="541868" y="533400"/>
            <a:ext cx="11142133" cy="1206500"/>
          </a:xfrm>
        </p:spPr>
        <p:txBody>
          <a:bodyPr anchor="t" anchorCtr="0">
            <a:normAutofit/>
          </a:bodyPr>
          <a:lstStyle>
            <a:lvl1pPr algn="l">
              <a:defRPr sz="3200">
                <a:solidFill>
                  <a:schemeClr val="tx1"/>
                </a:solidFill>
                <a:latin typeface="Arial"/>
                <a:cs typeface="Arial"/>
              </a:defRPr>
            </a:lvl1pPr>
          </a:lstStyle>
          <a:p>
            <a:r>
              <a:rPr lang="en-US" dirty="0"/>
              <a:t>Click to edit Master title style</a:t>
            </a:r>
          </a:p>
        </p:txBody>
      </p:sp>
    </p:spTree>
    <p:extLst>
      <p:ext uri="{BB962C8B-B14F-4D97-AF65-F5344CB8AC3E}">
        <p14:creationId xmlns:p14="http://schemas.microsoft.com/office/powerpoint/2010/main" val="3110677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ap">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 y="582"/>
            <a:ext cx="12188036" cy="6856841"/>
          </a:xfrm>
          <a:prstGeom prst="rect">
            <a:avLst/>
          </a:prstGeom>
        </p:spPr>
      </p:pic>
    </p:spTree>
    <p:extLst>
      <p:ext uri="{BB962C8B-B14F-4D97-AF65-F5344CB8AC3E}">
        <p14:creationId xmlns:p14="http://schemas.microsoft.com/office/powerpoint/2010/main" val="38039523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ack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 y="1115"/>
            <a:ext cx="12188036" cy="6855770"/>
          </a:xfrm>
          <a:prstGeom prst="rect">
            <a:avLst/>
          </a:prstGeom>
        </p:spPr>
      </p:pic>
    </p:spTree>
    <p:extLst>
      <p:ext uri="{BB962C8B-B14F-4D97-AF65-F5344CB8AC3E}">
        <p14:creationId xmlns:p14="http://schemas.microsoft.com/office/powerpoint/2010/main" val="2348533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slideLayout" Target="../slideLayouts/slideLayout2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10" Type="http://schemas.openxmlformats.org/officeDocument/2006/relationships/slideLayout" Target="../slideLayouts/slideLayout18.xml"/><Relationship Id="rId19"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F0A3DB-F53B-9D4D-B6B7-62F02314E58B}"/>
              </a:ext>
            </a:extLst>
          </p:cNvPr>
          <p:cNvSpPr>
            <a:spLocks noGrp="1"/>
          </p:cNvSpPr>
          <p:nvPr>
            <p:ph type="title"/>
          </p:nvPr>
        </p:nvSpPr>
        <p:spPr>
          <a:xfrm>
            <a:off x="838200" y="365125"/>
            <a:ext cx="10515600" cy="1325563"/>
          </a:xfrm>
          <a:prstGeom prst="rect">
            <a:avLst/>
          </a:prstGeom>
        </p:spPr>
        <p:txBody>
          <a:bodyPr vert="horz" lIns="91440" tIns="45720" rIns="91440" bIns="45720" rtlCol="0" anchor="t" anchorCtr="0">
            <a:noAutofit/>
          </a:bodyPr>
          <a:lstStyle/>
          <a:p>
            <a:r>
              <a:rPr lang="en-US" dirty="0"/>
              <a:t>Click to edit Master title style</a:t>
            </a:r>
          </a:p>
        </p:txBody>
      </p:sp>
      <p:sp>
        <p:nvSpPr>
          <p:cNvPr id="6" name="Slide Number Placeholder 5">
            <a:extLst>
              <a:ext uri="{FF2B5EF4-FFF2-40B4-BE49-F238E27FC236}">
                <a16:creationId xmlns:a16="http://schemas.microsoft.com/office/drawing/2014/main" id="{51EDE201-E8BF-4243-91E3-718C921EC6C5}"/>
              </a:ext>
            </a:extLst>
          </p:cNvPr>
          <p:cNvSpPr>
            <a:spLocks noGrp="1"/>
          </p:cNvSpPr>
          <p:nvPr>
            <p:ph type="sldNum" sz="quarter" idx="4"/>
          </p:nvPr>
        </p:nvSpPr>
        <p:spPr>
          <a:xfrm>
            <a:off x="10915650" y="6356350"/>
            <a:ext cx="438149" cy="365125"/>
          </a:xfrm>
          <a:prstGeom prst="rect">
            <a:avLst/>
          </a:prstGeom>
        </p:spPr>
        <p:txBody>
          <a:bodyPr vert="horz" lIns="91440" tIns="45720" rIns="91440" bIns="4572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5AD0B71B-50D0-8142-8F07-578D02AF652D}" type="slidenum">
              <a:rPr lang="en-US" smtClean="0"/>
              <a:pPr/>
              <a:t>‹#›</a:t>
            </a:fld>
            <a:endParaRPr lang="en-US"/>
          </a:p>
        </p:txBody>
      </p:sp>
      <p:sp>
        <p:nvSpPr>
          <p:cNvPr id="9" name="Footer Placeholder 8">
            <a:extLst>
              <a:ext uri="{FF2B5EF4-FFF2-40B4-BE49-F238E27FC236}">
                <a16:creationId xmlns:a16="http://schemas.microsoft.com/office/drawing/2014/main" id="{77400146-A5C4-4544-B03C-150E1872EC23}"/>
              </a:ext>
            </a:extLst>
          </p:cNvPr>
          <p:cNvSpPr>
            <a:spLocks noGrp="1"/>
          </p:cNvSpPr>
          <p:nvPr>
            <p:ph type="ftr" sz="quarter" idx="3"/>
          </p:nvPr>
        </p:nvSpPr>
        <p:spPr>
          <a:xfrm>
            <a:off x="6800850" y="6356350"/>
            <a:ext cx="41148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r>
              <a:rPr lang="en-US"/>
              <a:t>www.dezshira.com</a:t>
            </a:r>
            <a:endParaRPr lang="en-US" dirty="0"/>
          </a:p>
        </p:txBody>
      </p:sp>
    </p:spTree>
    <p:extLst>
      <p:ext uri="{BB962C8B-B14F-4D97-AF65-F5344CB8AC3E}">
        <p14:creationId xmlns:p14="http://schemas.microsoft.com/office/powerpoint/2010/main" val="3953044533"/>
      </p:ext>
    </p:extLst>
  </p:cSld>
  <p:clrMap bg1="lt1" tx1="dk1" bg2="lt2" tx2="dk2" accent1="accent1" accent2="accent2" accent3="accent3" accent4="accent4" accent5="accent5" accent6="accent6" hlink="hlink" folHlink="folHlink"/>
  <p:sldLayoutIdLst>
    <p:sldLayoutId id="2147483657" r:id="rId1"/>
    <p:sldLayoutId id="2147483664" r:id="rId2"/>
    <p:sldLayoutId id="2147483660" r:id="rId3"/>
    <p:sldLayoutId id="2147483658" r:id="rId4"/>
    <p:sldLayoutId id="2147483659" r:id="rId5"/>
    <p:sldLayoutId id="2147483661" r:id="rId6"/>
    <p:sldLayoutId id="2147483662" r:id="rId7"/>
    <p:sldLayoutId id="2147483663" r:id="rId8"/>
  </p:sldLayoutIdLst>
  <p:hf hdr="0" dt="0"/>
  <p:txStyles>
    <p:title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000" b="1" kern="1200">
          <a:solidFill>
            <a:schemeClr val="bg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F0A3DB-F53B-9D4D-B6B7-62F02314E58B}"/>
              </a:ext>
            </a:extLst>
          </p:cNvPr>
          <p:cNvSpPr>
            <a:spLocks noGrp="1"/>
          </p:cNvSpPr>
          <p:nvPr>
            <p:ph type="title"/>
          </p:nvPr>
        </p:nvSpPr>
        <p:spPr>
          <a:xfrm>
            <a:off x="838200" y="365129"/>
            <a:ext cx="10515600" cy="1325563"/>
          </a:xfrm>
          <a:prstGeom prst="rect">
            <a:avLst/>
          </a:prstGeom>
        </p:spPr>
        <p:txBody>
          <a:bodyPr vert="horz" lIns="91440" tIns="45720" rIns="91440" bIns="45720" rtlCol="0" anchor="t" anchorCtr="0">
            <a:noAutofit/>
          </a:body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51EDE201-E8BF-4243-91E3-718C921EC6C5}"/>
              </a:ext>
            </a:extLst>
          </p:cNvPr>
          <p:cNvSpPr>
            <a:spLocks noGrp="1"/>
          </p:cNvSpPr>
          <p:nvPr>
            <p:ph type="sldNum" sz="quarter" idx="4"/>
          </p:nvPr>
        </p:nvSpPr>
        <p:spPr>
          <a:xfrm>
            <a:off x="10915652" y="6356354"/>
            <a:ext cx="438149" cy="365125"/>
          </a:xfrm>
          <a:prstGeom prst="rect">
            <a:avLst/>
          </a:prstGeom>
        </p:spPr>
        <p:txBody>
          <a:bodyPr vert="horz" lIns="91440" tIns="45720" rIns="91440" bIns="45720" rtlCol="0" anchor="ctr"/>
          <a:lstStyle>
            <a:lvl1pPr algn="r">
              <a:defRPr sz="750">
                <a:solidFill>
                  <a:schemeClr val="tx1">
                    <a:tint val="75000"/>
                  </a:schemeClr>
                </a:solidFill>
                <a:latin typeface="Arial" panose="020B0604020202020204" pitchFamily="34" charset="0"/>
                <a:cs typeface="Arial" panose="020B0604020202020204" pitchFamily="34" charset="0"/>
              </a:defRPr>
            </a:lvl1pPr>
          </a:lstStyle>
          <a:p>
            <a:fld id="{5114C146-A0E9-8048-96AA-DFD229C60175}" type="slidenum">
              <a:rPr lang="en-US" smtClean="0"/>
              <a:pPr/>
              <a:t>‹#›</a:t>
            </a:fld>
            <a:endParaRPr lang="en-US" dirty="0"/>
          </a:p>
        </p:txBody>
      </p:sp>
      <p:sp>
        <p:nvSpPr>
          <p:cNvPr id="9" name="Footer Placeholder 8">
            <a:extLst>
              <a:ext uri="{FF2B5EF4-FFF2-40B4-BE49-F238E27FC236}">
                <a16:creationId xmlns:a16="http://schemas.microsoft.com/office/drawing/2014/main" id="{77400146-A5C4-4544-B03C-150E1872EC23}"/>
              </a:ext>
            </a:extLst>
          </p:cNvPr>
          <p:cNvSpPr>
            <a:spLocks noGrp="1"/>
          </p:cNvSpPr>
          <p:nvPr>
            <p:ph type="ftr" sz="quarter" idx="3"/>
          </p:nvPr>
        </p:nvSpPr>
        <p:spPr>
          <a:xfrm>
            <a:off x="6800851" y="6356354"/>
            <a:ext cx="4114800" cy="365125"/>
          </a:xfrm>
          <a:prstGeom prst="rect">
            <a:avLst/>
          </a:prstGeom>
        </p:spPr>
        <p:txBody>
          <a:bodyPr vert="horz" lIns="91440" tIns="45720" rIns="91440" bIns="45720" rtlCol="0" anchor="ctr"/>
          <a:lstStyle>
            <a:lvl1pPr algn="r">
              <a:defRPr sz="750">
                <a:solidFill>
                  <a:schemeClr val="tx1">
                    <a:tint val="75000"/>
                  </a:schemeClr>
                </a:solidFill>
              </a:defRPr>
            </a:lvl1pPr>
          </a:lstStyle>
          <a:p>
            <a:endParaRPr lang="en-US" dirty="0"/>
          </a:p>
        </p:txBody>
      </p:sp>
    </p:spTree>
    <p:extLst>
      <p:ext uri="{BB962C8B-B14F-4D97-AF65-F5344CB8AC3E}">
        <p14:creationId xmlns:p14="http://schemas.microsoft.com/office/powerpoint/2010/main" val="3769857370"/>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1800" b="1" kern="1200" baseline="0">
          <a:solidFill>
            <a:srgbClr val="1A2940"/>
          </a:solidFill>
          <a:latin typeface="Arial" panose="020B0604020202020204" pitchFamily="34" charset="0"/>
          <a:ea typeface="+mj-ea"/>
          <a:cs typeface="Arial" panose="020B0604020202020204" pitchFamily="34" charset="0"/>
        </a:defRPr>
      </a:lvl1pPr>
    </p:titleStyle>
    <p:bodyStyle>
      <a:lvl1pPr marL="0" indent="0" algn="l" defTabSz="685800" rtl="0" eaLnBrk="1" latinLnBrk="0" hangingPunct="1">
        <a:lnSpc>
          <a:spcPct val="90000"/>
        </a:lnSpc>
        <a:spcBef>
          <a:spcPts val="750"/>
        </a:spcBef>
        <a:buFont typeface="Arial" panose="020B0604020202020204" pitchFamily="34" charset="0"/>
        <a:buNone/>
        <a:defRPr sz="750" b="1" kern="1200">
          <a:solidFill>
            <a:schemeClr val="bg1">
              <a:lumMod val="50000"/>
            </a:schemeClr>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svg"/><Relationship Id="rId3" Type="http://schemas.openxmlformats.org/officeDocument/2006/relationships/image" Target="../media/image28.svg"/><Relationship Id="rId7" Type="http://schemas.openxmlformats.org/officeDocument/2006/relationships/image" Target="../media/image32.svg"/><Relationship Id="rId12" Type="http://schemas.openxmlformats.org/officeDocument/2006/relationships/image" Target="../media/image37.png"/><Relationship Id="rId2" Type="http://schemas.openxmlformats.org/officeDocument/2006/relationships/image" Target="../media/image27.png"/><Relationship Id="rId1" Type="http://schemas.openxmlformats.org/officeDocument/2006/relationships/slideLayout" Target="../slideLayouts/slideLayout5.xml"/><Relationship Id="rId6" Type="http://schemas.openxmlformats.org/officeDocument/2006/relationships/image" Target="../media/image31.png"/><Relationship Id="rId11" Type="http://schemas.openxmlformats.org/officeDocument/2006/relationships/image" Target="../media/image36.svg"/><Relationship Id="rId5" Type="http://schemas.openxmlformats.org/officeDocument/2006/relationships/image" Target="../media/image30.sv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svg"/></Relationships>
</file>

<file path=ppt/slides/_rels/slide45.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5.xml"/><Relationship Id="rId5" Type="http://schemas.openxmlformats.org/officeDocument/2006/relationships/image" Target="../media/image28.svg"/><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5.xml"/><Relationship Id="rId4" Type="http://schemas.openxmlformats.org/officeDocument/2006/relationships/image" Target="../media/image41.png"/></Relationships>
</file>

<file path=ppt/slides/_rels/slide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30.svg"/><Relationship Id="rId7" Type="http://schemas.openxmlformats.org/officeDocument/2006/relationships/image" Target="../media/image38.svg"/><Relationship Id="rId2" Type="http://schemas.openxmlformats.org/officeDocument/2006/relationships/image" Target="../media/image29.png"/><Relationship Id="rId1" Type="http://schemas.openxmlformats.org/officeDocument/2006/relationships/slideLayout" Target="../slideLayouts/slideLayout5.xml"/><Relationship Id="rId6" Type="http://schemas.openxmlformats.org/officeDocument/2006/relationships/image" Target="../media/image37.png"/><Relationship Id="rId5" Type="http://schemas.openxmlformats.org/officeDocument/2006/relationships/image" Target="../media/image28.svg"/><Relationship Id="rId4" Type="http://schemas.openxmlformats.org/officeDocument/2006/relationships/image" Target="../media/image27.png"/></Relationships>
</file>

<file path=ppt/slides/_rels/slide57.xml.rels><?xml version="1.0" encoding="UTF-8" standalone="yes"?>
<Relationships xmlns="http://schemas.openxmlformats.org/package/2006/relationships"><Relationship Id="rId3" Type="http://schemas.openxmlformats.org/officeDocument/2006/relationships/image" Target="../media/image36.svg"/><Relationship Id="rId7" Type="http://schemas.openxmlformats.org/officeDocument/2006/relationships/image" Target="../media/image32.svg"/><Relationship Id="rId2" Type="http://schemas.openxmlformats.org/officeDocument/2006/relationships/image" Target="../media/image35.png"/><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4.svg"/><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661F7-08C5-1C46-9907-96E8D0DA220F}"/>
              </a:ext>
            </a:extLst>
          </p:cNvPr>
          <p:cNvSpPr>
            <a:spLocks noGrp="1"/>
          </p:cNvSpPr>
          <p:nvPr>
            <p:ph type="sldNum" sz="quarter" idx="10"/>
          </p:nvPr>
        </p:nvSpPr>
        <p:spPr/>
        <p:txBody>
          <a:bodyPr/>
          <a:lstStyle/>
          <a:p>
            <a:r>
              <a:rPr lang="en-US" dirty="0"/>
              <a:t>2</a:t>
            </a:r>
          </a:p>
        </p:txBody>
      </p:sp>
      <p:sp>
        <p:nvSpPr>
          <p:cNvPr id="3" name="Footer Placeholder 2">
            <a:extLst>
              <a:ext uri="{FF2B5EF4-FFF2-40B4-BE49-F238E27FC236}">
                <a16:creationId xmlns:a16="http://schemas.microsoft.com/office/drawing/2014/main" id="{AC75052B-3735-6F4A-B584-3568D09E56E4}"/>
              </a:ext>
            </a:extLst>
          </p:cNvPr>
          <p:cNvSpPr>
            <a:spLocks noGrp="1"/>
          </p:cNvSpPr>
          <p:nvPr>
            <p:ph type="ftr" sz="quarter" idx="11"/>
          </p:nvPr>
        </p:nvSpPr>
        <p:spPr/>
        <p:txBody>
          <a:bodyPr/>
          <a:lstStyle/>
          <a:p>
            <a:r>
              <a:rPr lang="en-US" dirty="0"/>
              <a:t>www.dezshira.com</a:t>
            </a:r>
          </a:p>
        </p:txBody>
      </p:sp>
      <p:sp>
        <p:nvSpPr>
          <p:cNvPr id="4" name="Content Placeholder 3">
            <a:extLst>
              <a:ext uri="{FF2B5EF4-FFF2-40B4-BE49-F238E27FC236}">
                <a16:creationId xmlns:a16="http://schemas.microsoft.com/office/drawing/2014/main" id="{310C5593-8ADC-C84E-9EF0-D1723C5B440A}"/>
              </a:ext>
            </a:extLst>
          </p:cNvPr>
          <p:cNvSpPr>
            <a:spLocks noGrp="1"/>
          </p:cNvSpPr>
          <p:nvPr>
            <p:ph sz="quarter" idx="12"/>
          </p:nvPr>
        </p:nvSpPr>
        <p:spPr>
          <a:xfrm>
            <a:off x="4083859" y="1992841"/>
            <a:ext cx="7031037" cy="4334934"/>
          </a:xfrm>
        </p:spPr>
        <p:txBody>
          <a:bodyPr/>
          <a:lstStyle/>
          <a:p>
            <a:pPr>
              <a:spcBef>
                <a:spcPct val="20000"/>
              </a:spcBef>
            </a:pPr>
            <a:r>
              <a:rPr lang="en-US" sz="1600" dirty="0">
                <a:solidFill>
                  <a:srgbClr val="1A2940"/>
                </a:solidFill>
                <a:latin typeface="Arial" panose="020B0604020202020204" pitchFamily="34" charset="0"/>
                <a:cs typeface="Arial" panose="020B0604020202020204" pitchFamily="34" charset="0"/>
              </a:rPr>
              <a:t>Section 1:</a:t>
            </a:r>
          </a:p>
          <a:p>
            <a:pPr>
              <a:spcBef>
                <a:spcPct val="20000"/>
              </a:spcBef>
            </a:pPr>
            <a:r>
              <a:rPr lang="en-US" altLang="zh-CN" sz="1600" dirty="0">
                <a:solidFill>
                  <a:schemeClr val="accent6">
                    <a:lumMod val="25000"/>
                  </a:schemeClr>
                </a:solidFill>
                <a:latin typeface="Arial" panose="020B0604020202020204" pitchFamily="34" charset="0"/>
                <a:cs typeface="Arial" panose="020B0604020202020204" pitchFamily="34" charset="0"/>
              </a:rPr>
              <a:t>What is HR Audit</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2:</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Importance of HR Audit for Foreign Enterprise </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3:</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HR Audit Procedure </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4:</a:t>
            </a:r>
          </a:p>
          <a:p>
            <a:pPr>
              <a:spcBef>
                <a:spcPct val="20000"/>
              </a:spcBef>
            </a:pPr>
            <a:r>
              <a:rPr lang="en-US" sz="1600" dirty="0">
                <a:solidFill>
                  <a:schemeClr val="accent6">
                    <a:lumMod val="25000"/>
                  </a:schemeClr>
                </a:solidFill>
                <a:latin typeface="Arial" panose="020B0604020202020204" pitchFamily="34" charset="0"/>
                <a:cs typeface="Arial" panose="020B0604020202020204" pitchFamily="34" charset="0"/>
              </a:rPr>
              <a:t>HR Modules to be reviewed </a:t>
            </a:r>
          </a:p>
          <a:p>
            <a:pPr>
              <a:spcBef>
                <a:spcPct val="20000"/>
              </a:spcBef>
            </a:pPr>
            <a:endParaRPr lang="en-US" sz="1600" dirty="0">
              <a:solidFill>
                <a:srgbClr val="1A2940"/>
              </a:solidFill>
              <a:latin typeface="Arial" panose="020B0604020202020204" pitchFamily="34" charset="0"/>
              <a:cs typeface="Arial" panose="020B0604020202020204" pitchFamily="34" charset="0"/>
            </a:endParaRPr>
          </a:p>
          <a:p>
            <a:pPr>
              <a:spcBef>
                <a:spcPct val="20000"/>
              </a:spcBef>
            </a:pPr>
            <a:r>
              <a:rPr lang="en-US" sz="1600" dirty="0">
                <a:solidFill>
                  <a:srgbClr val="1A2940"/>
                </a:solidFill>
                <a:latin typeface="Arial" panose="020B0604020202020204" pitchFamily="34" charset="0"/>
                <a:cs typeface="Arial" panose="020B0604020202020204" pitchFamily="34" charset="0"/>
              </a:rPr>
              <a:t>Section 5:</a:t>
            </a:r>
          </a:p>
          <a:p>
            <a:pPr>
              <a:spcBef>
                <a:spcPct val="20000"/>
              </a:spcBef>
            </a:pPr>
            <a:r>
              <a:rPr lang="en-US" altLang="zh-CN" sz="1600" dirty="0">
                <a:solidFill>
                  <a:schemeClr val="accent6">
                    <a:lumMod val="25000"/>
                  </a:schemeClr>
                </a:solidFill>
                <a:latin typeface="Arial" panose="020B0604020202020204" pitchFamily="34" charset="0"/>
                <a:cs typeface="Arial" panose="020B0604020202020204" pitchFamily="34" charset="0"/>
              </a:rPr>
              <a:t>Case </a:t>
            </a:r>
            <a:r>
              <a:rPr lang="en-US" altLang="zh-CN" sz="1600">
                <a:solidFill>
                  <a:schemeClr val="accent6">
                    <a:lumMod val="25000"/>
                  </a:schemeClr>
                </a:solidFill>
                <a:latin typeface="Arial" panose="020B0604020202020204" pitchFamily="34" charset="0"/>
                <a:cs typeface="Arial" panose="020B0604020202020204" pitchFamily="34" charset="0"/>
              </a:rPr>
              <a:t>Studies </a:t>
            </a:r>
            <a:endParaRPr lang="en-US" altLang="zh-CN" sz="1600" dirty="0">
              <a:solidFill>
                <a:schemeClr val="accent6">
                  <a:lumMod val="25000"/>
                </a:schemeClr>
              </a:solidFill>
              <a:latin typeface="Arial" panose="020B0604020202020204" pitchFamily="34" charset="0"/>
              <a:cs typeface="Arial" panose="020B0604020202020204" pitchFamily="34" charset="0"/>
            </a:endParaRPr>
          </a:p>
          <a:p>
            <a:pPr>
              <a:spcBef>
                <a:spcPct val="20000"/>
              </a:spcBef>
            </a:pPr>
            <a:endParaRPr lang="en-US" altLang="zh-CN" sz="1600" dirty="0">
              <a:solidFill>
                <a:schemeClr val="accent6">
                  <a:lumMod val="25000"/>
                </a:schemeClr>
              </a:solidFill>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E42795C2-9AEC-B047-941A-254C56E3728C}"/>
              </a:ext>
            </a:extLst>
          </p:cNvPr>
          <p:cNvSpPr>
            <a:spLocks noGrp="1"/>
          </p:cNvSpPr>
          <p:nvPr>
            <p:ph type="body" sz="quarter" idx="4294967295"/>
          </p:nvPr>
        </p:nvSpPr>
        <p:spPr>
          <a:xfrm>
            <a:off x="3098800" y="1264442"/>
            <a:ext cx="7816850" cy="699825"/>
          </a:xfrm>
          <a:prstGeom prst="rect">
            <a:avLst/>
          </a:prstGeom>
        </p:spPr>
        <p:txBody>
          <a:bodyPr/>
          <a:lstStyle/>
          <a:p>
            <a:r>
              <a:rPr lang="en-US" sz="2800" dirty="0">
                <a:solidFill>
                  <a:srgbClr val="1A2940"/>
                </a:solidFill>
                <a:latin typeface="+mj-lt"/>
              </a:rPr>
              <a:t>Table of Contents</a:t>
            </a:r>
          </a:p>
        </p:txBody>
      </p:sp>
    </p:spTree>
    <p:extLst>
      <p:ext uri="{BB962C8B-B14F-4D97-AF65-F5344CB8AC3E}">
        <p14:creationId xmlns:p14="http://schemas.microsoft.com/office/powerpoint/2010/main" val="4260937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dirty="0">
                <a:solidFill>
                  <a:prstClr val="white">
                    <a:lumMod val="95000"/>
                  </a:prstClr>
                </a:solidFill>
              </a:rPr>
              <a:t>What is HR Audit </a:t>
            </a:r>
          </a:p>
        </p:txBody>
      </p:sp>
    </p:spTree>
    <p:extLst>
      <p:ext uri="{BB962C8B-B14F-4D97-AF65-F5344CB8AC3E}">
        <p14:creationId xmlns:p14="http://schemas.microsoft.com/office/powerpoint/2010/main" val="2948072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7334CAB-AD73-42B0-BD29-5FE491318713}"/>
              </a:ext>
            </a:extLst>
          </p:cNvPr>
          <p:cNvSpPr/>
          <p:nvPr/>
        </p:nvSpPr>
        <p:spPr>
          <a:xfrm>
            <a:off x="920855" y="1063957"/>
            <a:ext cx="7443952" cy="4250523"/>
          </a:xfrm>
          <a:prstGeom prst="rect">
            <a:avLst/>
          </a:prstGeom>
        </p:spPr>
        <p:txBody>
          <a:bodyPr wrap="square">
            <a:spAutoFit/>
          </a:bodyPr>
          <a:lstStyle/>
          <a:p>
            <a:pPr marL="285750" indent="-285750">
              <a:lnSpc>
                <a:spcPct val="150000"/>
              </a:lnSpc>
              <a:spcAft>
                <a:spcPts val="1800"/>
              </a:spcAft>
              <a:buFont typeface="Wingdings" panose="05000000000000000000" pitchFamily="2" charset="2"/>
              <a:buChar char="Ø"/>
            </a:pPr>
            <a:r>
              <a:rPr lang="en-US" altLang="zh-CN" dirty="0">
                <a:solidFill>
                  <a:srgbClr val="001E39"/>
                </a:solidFill>
                <a:latin typeface="OpenSansWeb"/>
              </a:rPr>
              <a:t>Like a finance audit, HR audit is an independent and objective evaluation of the current state of an organization’s HR policies, practices, documentation, and systems;</a:t>
            </a:r>
          </a:p>
          <a:p>
            <a:pPr marL="285750" indent="-285750">
              <a:lnSpc>
                <a:spcPct val="150000"/>
              </a:lnSpc>
              <a:spcAft>
                <a:spcPts val="1800"/>
              </a:spcAft>
              <a:buFont typeface="Wingdings" panose="05000000000000000000" pitchFamily="2" charset="2"/>
              <a:buChar char="Ø"/>
            </a:pPr>
            <a:r>
              <a:rPr lang="en-US" altLang="zh-CN" dirty="0">
                <a:solidFill>
                  <a:srgbClr val="001E39"/>
                </a:solidFill>
                <a:latin typeface="OpenSansWeb"/>
              </a:rPr>
              <a:t>An HR audit can alert a company about hidden HR-related problems and errors, as well as possible compliance issues against a backdrop of China’s ever-evolving rules and regulations;</a:t>
            </a:r>
          </a:p>
          <a:p>
            <a:pPr marL="285750" indent="-285750">
              <a:lnSpc>
                <a:spcPct val="150000"/>
              </a:lnSpc>
              <a:spcAft>
                <a:spcPts val="1800"/>
              </a:spcAft>
              <a:buFont typeface="Wingdings" panose="05000000000000000000" pitchFamily="2" charset="2"/>
              <a:buChar char="Ø"/>
            </a:pPr>
            <a:r>
              <a:rPr lang="en-US" altLang="zh-CN" dirty="0">
                <a:solidFill>
                  <a:srgbClr val="001E39"/>
                </a:solidFill>
                <a:latin typeface="OpenSansWeb"/>
              </a:rPr>
              <a:t>This can allow an organization to identify needs for improvement and establish best practices, thereby protecting it against possible operational and legal risk.</a:t>
            </a:r>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4</a:t>
            </a:r>
          </a:p>
        </p:txBody>
      </p:sp>
      <p:sp>
        <p:nvSpPr>
          <p:cNvPr id="12" name="Title 4">
            <a:extLst>
              <a:ext uri="{FF2B5EF4-FFF2-40B4-BE49-F238E27FC236}">
                <a16:creationId xmlns:a16="http://schemas.microsoft.com/office/drawing/2014/main" id="{394D6A56-F95F-4D97-994F-10B620CCD107}"/>
              </a:ext>
            </a:extLst>
          </p:cNvPr>
          <p:cNvSpPr>
            <a:spLocks noGrp="1"/>
          </p:cNvSpPr>
          <p:nvPr>
            <p:ph type="title"/>
          </p:nvPr>
        </p:nvSpPr>
        <p:spPr>
          <a:xfrm>
            <a:off x="920855" y="421743"/>
            <a:ext cx="4581525" cy="939800"/>
          </a:xfrm>
        </p:spPr>
        <p:txBody>
          <a:bodyPr>
            <a:normAutofit/>
          </a:bodyPr>
          <a:lstStyle/>
          <a:p>
            <a:r>
              <a:rPr lang="en-US" sz="2800" dirty="0"/>
              <a:t>What is HR Audit?</a:t>
            </a:r>
            <a:br>
              <a:rPr lang="en-US" dirty="0"/>
            </a:br>
            <a:endParaRPr lang="en-US" sz="2000" i="1" dirty="0">
              <a:solidFill>
                <a:srgbClr val="FFC000"/>
              </a:solidFill>
              <a:latin typeface="Arial" panose="020B0604020202020204"/>
              <a:ea typeface="+mn-ea"/>
              <a:cs typeface="+mn-cs"/>
            </a:endParaRPr>
          </a:p>
        </p:txBody>
      </p:sp>
      <p:pic>
        <p:nvPicPr>
          <p:cNvPr id="11" name="Graphic 10" descr="Magnifying glass">
            <a:extLst>
              <a:ext uri="{FF2B5EF4-FFF2-40B4-BE49-F238E27FC236}">
                <a16:creationId xmlns:a16="http://schemas.microsoft.com/office/drawing/2014/main" id="{F16EDD53-728C-4AE1-8EDE-C96B0382F3A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16803" y="2285545"/>
            <a:ext cx="1143455" cy="1143455"/>
          </a:xfrm>
          <a:prstGeom prst="rect">
            <a:avLst/>
          </a:prstGeom>
        </p:spPr>
      </p:pic>
    </p:spTree>
    <p:extLst>
      <p:ext uri="{BB962C8B-B14F-4D97-AF65-F5344CB8AC3E}">
        <p14:creationId xmlns:p14="http://schemas.microsoft.com/office/powerpoint/2010/main" val="2271511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5</a:t>
            </a:r>
          </a:p>
        </p:txBody>
      </p:sp>
      <p:graphicFrame>
        <p:nvGraphicFramePr>
          <p:cNvPr id="15" name="Diagram 14">
            <a:extLst>
              <a:ext uri="{FF2B5EF4-FFF2-40B4-BE49-F238E27FC236}">
                <a16:creationId xmlns:a16="http://schemas.microsoft.com/office/drawing/2014/main" id="{D26F574E-070E-4594-AA44-18E4B9DF8DC7}"/>
              </a:ext>
            </a:extLst>
          </p:cNvPr>
          <p:cNvGraphicFramePr/>
          <p:nvPr>
            <p:extLst>
              <p:ext uri="{D42A27DB-BD31-4B8C-83A1-F6EECF244321}">
                <p14:modId xmlns:p14="http://schemas.microsoft.com/office/powerpoint/2010/main" val="1675126555"/>
              </p:ext>
            </p:extLst>
          </p:nvPr>
        </p:nvGraphicFramePr>
        <p:xfrm>
          <a:off x="920855" y="1010602"/>
          <a:ext cx="9433932" cy="48367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4">
            <a:extLst>
              <a:ext uri="{FF2B5EF4-FFF2-40B4-BE49-F238E27FC236}">
                <a16:creationId xmlns:a16="http://schemas.microsoft.com/office/drawing/2014/main" id="{495F1E08-4D98-4DC9-9ED1-EEFD26DD5029}"/>
              </a:ext>
            </a:extLst>
          </p:cNvPr>
          <p:cNvSpPr txBox="1">
            <a:spLocks/>
          </p:cNvSpPr>
          <p:nvPr/>
        </p:nvSpPr>
        <p:spPr>
          <a:xfrm>
            <a:off x="920855" y="421743"/>
            <a:ext cx="4581525"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is HR Audit?</a:t>
            </a:r>
            <a:br>
              <a:rPr lang="en-US" dirty="0"/>
            </a:b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348293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altLang="zh-CN" dirty="0"/>
              <a:t>Importance of HR Audit for Foreign Enterprise</a:t>
            </a:r>
            <a:endParaRPr lang="en-US" dirty="0">
              <a:solidFill>
                <a:prstClr val="white">
                  <a:lumMod val="95000"/>
                </a:prstClr>
              </a:solidFill>
            </a:endParaRPr>
          </a:p>
        </p:txBody>
      </p:sp>
    </p:spTree>
    <p:extLst>
      <p:ext uri="{BB962C8B-B14F-4D97-AF65-F5344CB8AC3E}">
        <p14:creationId xmlns:p14="http://schemas.microsoft.com/office/powerpoint/2010/main" val="2617695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r>
              <a:rPr lang="en-US" dirty="0"/>
              <a:t>7</a:t>
            </a:r>
          </a:p>
        </p:txBody>
      </p:sp>
      <p:sp>
        <p:nvSpPr>
          <p:cNvPr id="6" name="Rectangle 5">
            <a:extLst>
              <a:ext uri="{FF2B5EF4-FFF2-40B4-BE49-F238E27FC236}">
                <a16:creationId xmlns:a16="http://schemas.microsoft.com/office/drawing/2014/main" id="{12562E46-B915-4569-8065-E7AB6A2430B8}"/>
              </a:ext>
            </a:extLst>
          </p:cNvPr>
          <p:cNvSpPr/>
          <p:nvPr/>
        </p:nvSpPr>
        <p:spPr>
          <a:xfrm>
            <a:off x="920855" y="1101311"/>
            <a:ext cx="10152306" cy="3877921"/>
          </a:xfrm>
          <a:prstGeom prst="rect">
            <a:avLst/>
          </a:prstGeom>
        </p:spPr>
        <p:txBody>
          <a:bodyPr wrap="square">
            <a:spAutoFit/>
          </a:bodyPr>
          <a:lstStyle/>
          <a:p>
            <a:pPr marL="285750" indent="-285750">
              <a:lnSpc>
                <a:spcPts val="2600"/>
              </a:lnSpc>
              <a:spcAft>
                <a:spcPts val="1800"/>
              </a:spcAft>
              <a:buFont typeface="Wingdings" panose="05000000000000000000" pitchFamily="2" charset="2"/>
              <a:buChar char="Ø"/>
            </a:pPr>
            <a:r>
              <a:rPr lang="en-US" altLang="zh-CN" sz="1600" b="1" dirty="0">
                <a:solidFill>
                  <a:srgbClr val="001E39"/>
                </a:solidFill>
                <a:latin typeface="OpenSansWeb"/>
              </a:rPr>
              <a:t>Lack of know-how of the local practice</a:t>
            </a:r>
          </a:p>
          <a:p>
            <a:pPr>
              <a:lnSpc>
                <a:spcPts val="2600"/>
              </a:lnSpc>
              <a:spcAft>
                <a:spcPts val="1800"/>
              </a:spcAft>
            </a:pPr>
            <a:r>
              <a:rPr lang="en-US" altLang="zh-CN" sz="1400" dirty="0">
                <a:solidFill>
                  <a:srgbClr val="001E39"/>
                </a:solidFill>
                <a:latin typeface="OpenSansWeb"/>
              </a:rPr>
              <a:t>Due to the specialty and complexity of the Chinese labor law system, foreign enterprise may not possess enough know-how regarding Chinese labor law, related regulations and employee relationship management;</a:t>
            </a:r>
          </a:p>
          <a:p>
            <a:pPr marL="285750" indent="-285750">
              <a:lnSpc>
                <a:spcPts val="2600"/>
              </a:lnSpc>
              <a:spcAft>
                <a:spcPts val="1800"/>
              </a:spcAft>
              <a:buFont typeface="Wingdings" panose="05000000000000000000" pitchFamily="2" charset="2"/>
              <a:buChar char="Ø"/>
            </a:pPr>
            <a:r>
              <a:rPr lang="en-US" altLang="zh-CN" sz="1600" b="1" dirty="0">
                <a:solidFill>
                  <a:srgbClr val="001E39"/>
                </a:solidFill>
                <a:latin typeface="OpenSansWeb"/>
              </a:rPr>
              <a:t>Hard to develop experts team in the early stages</a:t>
            </a:r>
          </a:p>
          <a:p>
            <a:pPr>
              <a:lnSpc>
                <a:spcPts val="2600"/>
              </a:lnSpc>
              <a:spcAft>
                <a:spcPts val="1800"/>
              </a:spcAft>
            </a:pPr>
            <a:r>
              <a:rPr lang="en-US" altLang="zh-CN" sz="1400" dirty="0">
                <a:solidFill>
                  <a:srgbClr val="001E39"/>
                </a:solidFill>
                <a:latin typeface="OpenSansWeb"/>
              </a:rPr>
              <a:t>In the earlier stages, it is unlike for foreign enterprises to develop not only comprehensive internal HR management system, but also acquire internal professionals in legal, tax, expat management;</a:t>
            </a:r>
          </a:p>
          <a:p>
            <a:pPr marL="285750" indent="-285750">
              <a:lnSpc>
                <a:spcPts val="2600"/>
              </a:lnSpc>
              <a:spcAft>
                <a:spcPts val="1800"/>
              </a:spcAft>
              <a:buFont typeface="Wingdings" panose="05000000000000000000" pitchFamily="2" charset="2"/>
              <a:buChar char="Ø"/>
            </a:pPr>
            <a:r>
              <a:rPr lang="en-US" altLang="zh-CN" sz="1600" b="1" dirty="0">
                <a:solidFill>
                  <a:srgbClr val="001E39"/>
                </a:solidFill>
                <a:latin typeface="OpenSansWeb"/>
              </a:rPr>
              <a:t>Not objective enough if rely only on local HR team/in-house auditors</a:t>
            </a:r>
          </a:p>
          <a:p>
            <a:pPr>
              <a:lnSpc>
                <a:spcPts val="2600"/>
              </a:lnSpc>
              <a:spcAft>
                <a:spcPts val="1800"/>
              </a:spcAft>
            </a:pPr>
            <a:r>
              <a:rPr lang="en-US" altLang="zh-CN" sz="1400" dirty="0">
                <a:solidFill>
                  <a:srgbClr val="001E39"/>
                </a:solidFill>
                <a:latin typeface="OpenSansWeb"/>
              </a:rPr>
              <a:t>Sometimes, the local HR team or in-house auditors might be subjective and limited to interests conflicts / self-protections.</a:t>
            </a:r>
          </a:p>
        </p:txBody>
      </p:sp>
      <p:sp>
        <p:nvSpPr>
          <p:cNvPr id="9" name="Title 4">
            <a:extLst>
              <a:ext uri="{FF2B5EF4-FFF2-40B4-BE49-F238E27FC236}">
                <a16:creationId xmlns:a16="http://schemas.microsoft.com/office/drawing/2014/main" id="{3325531E-A83A-4630-A907-615387BED7DC}"/>
              </a:ext>
            </a:extLst>
          </p:cNvPr>
          <p:cNvSpPr txBox="1">
            <a:spLocks/>
          </p:cNvSpPr>
          <p:nvPr/>
        </p:nvSpPr>
        <p:spPr>
          <a:xfrm>
            <a:off x="920855" y="421743"/>
            <a:ext cx="9680469"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Importance of HR Audit for Foreign Enterprise</a:t>
            </a:r>
            <a:br>
              <a:rPr lang="en-US" dirty="0"/>
            </a:br>
            <a:endParaRPr lang="en-US"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639692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838199" y="4131128"/>
            <a:ext cx="7951237" cy="1992085"/>
          </a:xfrm>
        </p:spPr>
        <p:txBody>
          <a:bodyPr/>
          <a:lstStyle/>
          <a:p>
            <a:r>
              <a:rPr lang="en-US" altLang="zh-CN" dirty="0"/>
              <a:t>HR Audit Procedure</a:t>
            </a:r>
            <a:endParaRPr lang="en-US" dirty="0">
              <a:solidFill>
                <a:prstClr val="white">
                  <a:lumMod val="95000"/>
                </a:prstClr>
              </a:solidFill>
            </a:endParaRPr>
          </a:p>
        </p:txBody>
      </p:sp>
    </p:spTree>
    <p:extLst>
      <p:ext uri="{BB962C8B-B14F-4D97-AF65-F5344CB8AC3E}">
        <p14:creationId xmlns:p14="http://schemas.microsoft.com/office/powerpoint/2010/main" val="1696623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83FC7866-959B-4C0D-9D6E-B9DCA45CEF72}"/>
              </a:ext>
            </a:extLst>
          </p:cNvPr>
          <p:cNvSpPr>
            <a:spLocks noGrp="1"/>
          </p:cNvSpPr>
          <p:nvPr>
            <p:ph type="ftr" sz="quarter" idx="11"/>
          </p:nvPr>
        </p:nvSpPr>
        <p:spPr/>
        <p:txBody>
          <a:bodyPr/>
          <a:lstStyle/>
          <a:p>
            <a:r>
              <a:rPr lang="en-US"/>
              <a:t>www.dezshira.com</a:t>
            </a:r>
            <a:endParaRPr lang="en-US" dirty="0"/>
          </a:p>
        </p:txBody>
      </p:sp>
      <p:sp>
        <p:nvSpPr>
          <p:cNvPr id="6" name="Slide Number Placeholder 5">
            <a:extLst>
              <a:ext uri="{FF2B5EF4-FFF2-40B4-BE49-F238E27FC236}">
                <a16:creationId xmlns:a16="http://schemas.microsoft.com/office/drawing/2014/main" id="{7734E763-E96E-4E17-8D0B-A59C63862F32}"/>
              </a:ext>
            </a:extLst>
          </p:cNvPr>
          <p:cNvSpPr>
            <a:spLocks noGrp="1"/>
          </p:cNvSpPr>
          <p:nvPr>
            <p:ph type="sldNum" sz="quarter" idx="12"/>
          </p:nvPr>
        </p:nvSpPr>
        <p:spPr/>
        <p:txBody>
          <a:bodyPr/>
          <a:lstStyle/>
          <a:p>
            <a:r>
              <a:rPr lang="en-US" dirty="0"/>
              <a:t>9</a:t>
            </a:r>
          </a:p>
        </p:txBody>
      </p:sp>
      <p:graphicFrame>
        <p:nvGraphicFramePr>
          <p:cNvPr id="7" name="Content Placeholder 1">
            <a:extLst>
              <a:ext uri="{FF2B5EF4-FFF2-40B4-BE49-F238E27FC236}">
                <a16:creationId xmlns:a16="http://schemas.microsoft.com/office/drawing/2014/main" id="{2773329E-AAD6-4F1B-B0DF-0649F151FD3D}"/>
              </a:ext>
            </a:extLst>
          </p:cNvPr>
          <p:cNvGraphicFramePr>
            <a:graphicFrameLocks noGrp="1"/>
          </p:cNvGraphicFramePr>
          <p:nvPr>
            <p:ph idx="1"/>
            <p:extLst>
              <p:ext uri="{D42A27DB-BD31-4B8C-83A1-F6EECF244321}">
                <p14:modId xmlns:p14="http://schemas.microsoft.com/office/powerpoint/2010/main" val="1838132400"/>
              </p:ext>
            </p:extLst>
          </p:nvPr>
        </p:nvGraphicFramePr>
        <p:xfrm>
          <a:off x="920855" y="890528"/>
          <a:ext cx="9394023" cy="512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4">
            <a:extLst>
              <a:ext uri="{FF2B5EF4-FFF2-40B4-BE49-F238E27FC236}">
                <a16:creationId xmlns:a16="http://schemas.microsoft.com/office/drawing/2014/main" id="{53F830FB-FBDE-4F13-972E-683C81AD8E68}"/>
              </a:ext>
            </a:extLst>
          </p:cNvPr>
          <p:cNvSpPr txBox="1">
            <a:spLocks/>
          </p:cNvSpPr>
          <p:nvPr/>
        </p:nvSpPr>
        <p:spPr>
          <a:xfrm>
            <a:off x="920855" y="421743"/>
            <a:ext cx="9680469"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HR Audit Procedure </a:t>
            </a:r>
            <a:r>
              <a:rPr lang="en-US" altLang="zh-CN" dirty="0"/>
              <a:t>– by</a:t>
            </a:r>
            <a:r>
              <a:rPr lang="zh-CN" altLang="en-US" dirty="0"/>
              <a:t> </a:t>
            </a:r>
            <a:r>
              <a:rPr lang="en-US" altLang="zh-CN" dirty="0"/>
              <a:t>stage</a:t>
            </a:r>
            <a:br>
              <a:rPr lang="en-US" dirty="0"/>
            </a:br>
            <a:endParaRPr lang="en-US"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1518656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a:xfrm>
            <a:off x="6800850" y="6356350"/>
            <a:ext cx="4114800" cy="365125"/>
          </a:xfrm>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9</a:t>
            </a:fld>
            <a:endParaRPr lang="en-US" dirty="0"/>
          </a:p>
        </p:txBody>
      </p:sp>
      <p:graphicFrame>
        <p:nvGraphicFramePr>
          <p:cNvPr id="2" name="Diagram 1">
            <a:extLst>
              <a:ext uri="{FF2B5EF4-FFF2-40B4-BE49-F238E27FC236}">
                <a16:creationId xmlns:a16="http://schemas.microsoft.com/office/drawing/2014/main" id="{3E13343B-6255-45D0-9B4D-D2D043692F35}"/>
              </a:ext>
            </a:extLst>
          </p:cNvPr>
          <p:cNvGraphicFramePr/>
          <p:nvPr>
            <p:extLst>
              <p:ext uri="{D42A27DB-BD31-4B8C-83A1-F6EECF244321}">
                <p14:modId xmlns:p14="http://schemas.microsoft.com/office/powerpoint/2010/main" val="2122000576"/>
              </p:ext>
            </p:extLst>
          </p:nvPr>
        </p:nvGraphicFramePr>
        <p:xfrm>
          <a:off x="2285999" y="1006707"/>
          <a:ext cx="7620001" cy="49337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8375D9E-7D38-457F-AF82-9F6ED7F483F5}"/>
              </a:ext>
            </a:extLst>
          </p:cNvPr>
          <p:cNvSpPr txBox="1"/>
          <p:nvPr/>
        </p:nvSpPr>
        <p:spPr>
          <a:xfrm>
            <a:off x="2702521" y="1204930"/>
            <a:ext cx="590550" cy="638175"/>
          </a:xfrm>
          <a:prstGeom prst="rect">
            <a:avLst/>
          </a:prstGeom>
          <a:noFill/>
          <a:ln>
            <a:noFill/>
          </a:ln>
        </p:spPr>
        <p:txBody>
          <a:bodyPr vert="horz" wrap="none" lIns="91440" tIns="45720" rIns="91440" bIns="45720" rtlCol="0" anchor="t" anchorCtr="0">
            <a:noAutofit/>
          </a:bodyPr>
          <a:lstStyle/>
          <a:p>
            <a:pPr algn="ctr"/>
            <a:r>
              <a:rPr lang="en-US" altLang="zh-CN" sz="2800" b="1" dirty="0">
                <a:latin typeface="OpenSansWeb"/>
              </a:rPr>
              <a:t>1</a:t>
            </a:r>
            <a:endParaRPr lang="zh-CN" altLang="en-US" sz="2800" b="1" dirty="0">
              <a:latin typeface="OpenSansWeb"/>
            </a:endParaRPr>
          </a:p>
        </p:txBody>
      </p:sp>
      <p:sp>
        <p:nvSpPr>
          <p:cNvPr id="9" name="TextBox 8">
            <a:extLst>
              <a:ext uri="{FF2B5EF4-FFF2-40B4-BE49-F238E27FC236}">
                <a16:creationId xmlns:a16="http://schemas.microsoft.com/office/drawing/2014/main" id="{EAB3CEA3-B298-4107-8966-8D023F2DC198}"/>
              </a:ext>
            </a:extLst>
          </p:cNvPr>
          <p:cNvSpPr txBox="1"/>
          <p:nvPr/>
        </p:nvSpPr>
        <p:spPr>
          <a:xfrm>
            <a:off x="2702521" y="3604594"/>
            <a:ext cx="590550" cy="638175"/>
          </a:xfrm>
          <a:prstGeom prst="rect">
            <a:avLst/>
          </a:prstGeom>
          <a:noFill/>
          <a:ln>
            <a:noFill/>
          </a:ln>
        </p:spPr>
        <p:txBody>
          <a:bodyPr vert="horz" wrap="none" lIns="91440" tIns="45720" rIns="91440" bIns="45720" rtlCol="0" anchor="t" anchorCtr="0">
            <a:noAutofit/>
          </a:bodyPr>
          <a:lstStyle/>
          <a:p>
            <a:pPr algn="ctr"/>
            <a:r>
              <a:rPr lang="en-US" altLang="zh-CN" sz="2800" b="1" dirty="0">
                <a:latin typeface="OpenSansWeb"/>
              </a:rPr>
              <a:t>2</a:t>
            </a:r>
            <a:endParaRPr lang="zh-CN" altLang="en-US" sz="2800" b="1" dirty="0">
              <a:latin typeface="OpenSansWeb"/>
            </a:endParaRPr>
          </a:p>
        </p:txBody>
      </p:sp>
      <p:sp>
        <p:nvSpPr>
          <p:cNvPr id="11" name="Title 4">
            <a:extLst>
              <a:ext uri="{FF2B5EF4-FFF2-40B4-BE49-F238E27FC236}">
                <a16:creationId xmlns:a16="http://schemas.microsoft.com/office/drawing/2014/main" id="{18691FB0-B08E-4A4C-9B2B-C6D35CFC32E0}"/>
              </a:ext>
            </a:extLst>
          </p:cNvPr>
          <p:cNvSpPr txBox="1">
            <a:spLocks/>
          </p:cNvSpPr>
          <p:nvPr/>
        </p:nvSpPr>
        <p:spPr>
          <a:xfrm>
            <a:off x="920855" y="421743"/>
            <a:ext cx="9680469"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HR Audit Procedure </a:t>
            </a:r>
            <a:r>
              <a:rPr lang="en-US" altLang="zh-CN" dirty="0"/>
              <a:t>– by</a:t>
            </a:r>
            <a:r>
              <a:rPr lang="zh-CN" altLang="en-US" dirty="0"/>
              <a:t> </a:t>
            </a:r>
            <a:r>
              <a:rPr lang="en-US" altLang="zh-CN" dirty="0"/>
              <a:t>step</a:t>
            </a:r>
            <a:br>
              <a:rPr lang="en-US" dirty="0"/>
            </a:br>
            <a:endParaRPr lang="en-US"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3635049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a:xfrm>
            <a:off x="6800850" y="6356350"/>
            <a:ext cx="4114800" cy="365125"/>
          </a:xfrm>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10</a:t>
            </a:fld>
            <a:endParaRPr lang="en-US" dirty="0"/>
          </a:p>
        </p:txBody>
      </p:sp>
      <p:graphicFrame>
        <p:nvGraphicFramePr>
          <p:cNvPr id="2" name="Diagram 1">
            <a:extLst>
              <a:ext uri="{FF2B5EF4-FFF2-40B4-BE49-F238E27FC236}">
                <a16:creationId xmlns:a16="http://schemas.microsoft.com/office/drawing/2014/main" id="{3E13343B-6255-45D0-9B4D-D2D043692F35}"/>
              </a:ext>
            </a:extLst>
          </p:cNvPr>
          <p:cNvGraphicFramePr/>
          <p:nvPr>
            <p:extLst>
              <p:ext uri="{D42A27DB-BD31-4B8C-83A1-F6EECF244321}">
                <p14:modId xmlns:p14="http://schemas.microsoft.com/office/powerpoint/2010/main" val="2478662543"/>
              </p:ext>
            </p:extLst>
          </p:nvPr>
        </p:nvGraphicFramePr>
        <p:xfrm>
          <a:off x="2347644" y="966264"/>
          <a:ext cx="7720513" cy="50873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E9BA1D7E-A88B-439E-A62F-BA1575BE64FD}"/>
              </a:ext>
            </a:extLst>
          </p:cNvPr>
          <p:cNvSpPr txBox="1"/>
          <p:nvPr/>
        </p:nvSpPr>
        <p:spPr>
          <a:xfrm>
            <a:off x="2694735" y="1113880"/>
            <a:ext cx="590550" cy="638175"/>
          </a:xfrm>
          <a:prstGeom prst="rect">
            <a:avLst/>
          </a:prstGeom>
          <a:noFill/>
          <a:ln>
            <a:noFill/>
          </a:ln>
        </p:spPr>
        <p:txBody>
          <a:bodyPr vert="horz" wrap="none" lIns="91440" tIns="45720" rIns="91440" bIns="45720" rtlCol="0" anchor="t" anchorCtr="0">
            <a:noAutofit/>
          </a:bodyPr>
          <a:lstStyle/>
          <a:p>
            <a:pPr algn="ctr"/>
            <a:r>
              <a:rPr lang="en-US" altLang="zh-CN" sz="2800" b="1" dirty="0">
                <a:latin typeface="OpenSansWeb"/>
              </a:rPr>
              <a:t>3</a:t>
            </a:r>
            <a:endParaRPr lang="zh-CN" altLang="en-US" sz="2800" b="1" dirty="0">
              <a:latin typeface="OpenSansWeb"/>
            </a:endParaRPr>
          </a:p>
        </p:txBody>
      </p:sp>
      <p:sp>
        <p:nvSpPr>
          <p:cNvPr id="6" name="TextBox 5">
            <a:extLst>
              <a:ext uri="{FF2B5EF4-FFF2-40B4-BE49-F238E27FC236}">
                <a16:creationId xmlns:a16="http://schemas.microsoft.com/office/drawing/2014/main" id="{13EE6E81-B3CA-4A5C-9C3E-A72BDF368359}"/>
              </a:ext>
            </a:extLst>
          </p:cNvPr>
          <p:cNvSpPr txBox="1"/>
          <p:nvPr/>
        </p:nvSpPr>
        <p:spPr>
          <a:xfrm>
            <a:off x="2695845" y="4389923"/>
            <a:ext cx="579915" cy="638175"/>
          </a:xfrm>
          <a:prstGeom prst="rect">
            <a:avLst/>
          </a:prstGeom>
          <a:noFill/>
          <a:ln>
            <a:noFill/>
          </a:ln>
        </p:spPr>
        <p:txBody>
          <a:bodyPr vert="horz" wrap="none" lIns="91440" tIns="45720" rIns="91440" bIns="45720" rtlCol="0" anchor="t" anchorCtr="0">
            <a:noAutofit/>
          </a:bodyPr>
          <a:lstStyle/>
          <a:p>
            <a:pPr algn="ctr"/>
            <a:r>
              <a:rPr lang="en-US" altLang="zh-CN" sz="2800" b="1" dirty="0">
                <a:latin typeface="OpenSansWeb"/>
              </a:rPr>
              <a:t>5</a:t>
            </a:r>
            <a:endParaRPr lang="zh-CN" altLang="en-US" sz="2800" b="1" dirty="0">
              <a:latin typeface="OpenSansWeb"/>
            </a:endParaRPr>
          </a:p>
        </p:txBody>
      </p:sp>
      <p:sp>
        <p:nvSpPr>
          <p:cNvPr id="9" name="TextBox 8">
            <a:extLst>
              <a:ext uri="{FF2B5EF4-FFF2-40B4-BE49-F238E27FC236}">
                <a16:creationId xmlns:a16="http://schemas.microsoft.com/office/drawing/2014/main" id="{B7F0CAD5-D9A7-491E-BECC-09C312997B6E}"/>
              </a:ext>
            </a:extLst>
          </p:cNvPr>
          <p:cNvSpPr txBox="1"/>
          <p:nvPr/>
        </p:nvSpPr>
        <p:spPr>
          <a:xfrm>
            <a:off x="2685210" y="2782579"/>
            <a:ext cx="590550" cy="638175"/>
          </a:xfrm>
          <a:prstGeom prst="rect">
            <a:avLst/>
          </a:prstGeom>
          <a:noFill/>
          <a:ln>
            <a:noFill/>
          </a:ln>
        </p:spPr>
        <p:txBody>
          <a:bodyPr vert="horz" wrap="none" lIns="91440" tIns="45720" rIns="91440" bIns="45720" rtlCol="0" anchor="t" anchorCtr="0">
            <a:noAutofit/>
          </a:bodyPr>
          <a:lstStyle/>
          <a:p>
            <a:pPr algn="ctr"/>
            <a:r>
              <a:rPr lang="en-US" altLang="zh-CN" sz="2800" b="1" dirty="0">
                <a:latin typeface="OpenSansWeb"/>
              </a:rPr>
              <a:t>4</a:t>
            </a:r>
            <a:endParaRPr lang="zh-CN" altLang="en-US" sz="2800" b="1" dirty="0">
              <a:latin typeface="OpenSansWeb"/>
            </a:endParaRPr>
          </a:p>
        </p:txBody>
      </p:sp>
      <p:sp>
        <p:nvSpPr>
          <p:cNvPr id="11" name="Title 4">
            <a:extLst>
              <a:ext uri="{FF2B5EF4-FFF2-40B4-BE49-F238E27FC236}">
                <a16:creationId xmlns:a16="http://schemas.microsoft.com/office/drawing/2014/main" id="{FAFD2B80-922F-49C3-A401-9DC8500B8B79}"/>
              </a:ext>
            </a:extLst>
          </p:cNvPr>
          <p:cNvSpPr txBox="1">
            <a:spLocks/>
          </p:cNvSpPr>
          <p:nvPr/>
        </p:nvSpPr>
        <p:spPr>
          <a:xfrm>
            <a:off x="920855" y="421743"/>
            <a:ext cx="9680469"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dirty="0"/>
              <a:t>HR Audit Procedure </a:t>
            </a:r>
            <a:r>
              <a:rPr lang="en-US" altLang="zh-CN" dirty="0"/>
              <a:t>– by</a:t>
            </a:r>
            <a:r>
              <a:rPr lang="zh-CN" altLang="en-US" dirty="0"/>
              <a:t> </a:t>
            </a:r>
            <a:r>
              <a:rPr lang="en-US" altLang="zh-CN" dirty="0"/>
              <a:t>step</a:t>
            </a:r>
            <a:br>
              <a:rPr lang="en-US" dirty="0"/>
            </a:br>
            <a:endParaRPr lang="en-US"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1892719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altLang="zh-CN" dirty="0"/>
              <a:t>HR Modules to be reviewed</a:t>
            </a:r>
            <a:endParaRPr lang="en-US" dirty="0">
              <a:solidFill>
                <a:prstClr val="white">
                  <a:lumMod val="95000"/>
                </a:prstClr>
              </a:solidFill>
            </a:endParaRPr>
          </a:p>
        </p:txBody>
      </p:sp>
    </p:spTree>
    <p:extLst>
      <p:ext uri="{BB962C8B-B14F-4D97-AF65-F5344CB8AC3E}">
        <p14:creationId xmlns:p14="http://schemas.microsoft.com/office/powerpoint/2010/main" val="24925543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12</a:t>
            </a:fld>
            <a:endParaRPr lang="en-US" dirty="0"/>
          </a:p>
        </p:txBody>
      </p:sp>
      <p:graphicFrame>
        <p:nvGraphicFramePr>
          <p:cNvPr id="3" name="Diagram 2">
            <a:extLst>
              <a:ext uri="{FF2B5EF4-FFF2-40B4-BE49-F238E27FC236}">
                <a16:creationId xmlns:a16="http://schemas.microsoft.com/office/drawing/2014/main" id="{54F23122-92C0-4A58-BFF5-5D8BF89F7200}"/>
              </a:ext>
            </a:extLst>
          </p:cNvPr>
          <p:cNvGraphicFramePr/>
          <p:nvPr>
            <p:extLst>
              <p:ext uri="{D42A27DB-BD31-4B8C-83A1-F6EECF244321}">
                <p14:modId xmlns:p14="http://schemas.microsoft.com/office/powerpoint/2010/main" val="3404490183"/>
              </p:ext>
            </p:extLst>
          </p:nvPr>
        </p:nvGraphicFramePr>
        <p:xfrm>
          <a:off x="920854" y="1095225"/>
          <a:ext cx="9416325" cy="44615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itle 4">
            <a:extLst>
              <a:ext uri="{FF2B5EF4-FFF2-40B4-BE49-F238E27FC236}">
                <a16:creationId xmlns:a16="http://schemas.microsoft.com/office/drawing/2014/main" id="{7E015503-2320-4307-BFCC-FC1AD88BBE30}"/>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10 HR Modules to be reviewed</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3518111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F96E708-63B4-4492-AA4A-9C08E9724EDA}"/>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640E22B6-BBB3-4242-BD18-0C31D732CE26}"/>
              </a:ext>
            </a:extLst>
          </p:cNvPr>
          <p:cNvSpPr>
            <a:spLocks noGrp="1"/>
          </p:cNvSpPr>
          <p:nvPr>
            <p:ph type="sldNum" sz="quarter" idx="11"/>
          </p:nvPr>
        </p:nvSpPr>
        <p:spPr/>
        <p:txBody>
          <a:bodyPr/>
          <a:lstStyle/>
          <a:p>
            <a:fld id="{5AD0B71B-50D0-8142-8F07-578D02AF652D}" type="slidenum">
              <a:rPr lang="en-US" smtClean="0"/>
              <a:pPr/>
              <a:t>13</a:t>
            </a:fld>
            <a:endParaRPr lang="en-US"/>
          </a:p>
        </p:txBody>
      </p:sp>
      <p:sp>
        <p:nvSpPr>
          <p:cNvPr id="11" name="Rectangle 10">
            <a:extLst>
              <a:ext uri="{FF2B5EF4-FFF2-40B4-BE49-F238E27FC236}">
                <a16:creationId xmlns:a16="http://schemas.microsoft.com/office/drawing/2014/main" id="{DB4E4E84-C42C-4043-804F-FA633D8728A5}"/>
              </a:ext>
            </a:extLst>
          </p:cNvPr>
          <p:cNvSpPr/>
          <p:nvPr/>
        </p:nvSpPr>
        <p:spPr>
          <a:xfrm>
            <a:off x="916258" y="1217369"/>
            <a:ext cx="5522912" cy="4115486"/>
          </a:xfrm>
          <a:prstGeom prst="rect">
            <a:avLst/>
          </a:prstGeom>
        </p:spPr>
        <p:txBody>
          <a:bodyPr wrap="square">
            <a:spAutoFit/>
          </a:bodyPr>
          <a:lstStyle/>
          <a:p>
            <a:pPr marL="342900" indent="-342900">
              <a:lnSpc>
                <a:spcPts val="2600"/>
              </a:lnSpc>
              <a:spcAft>
                <a:spcPts val="1800"/>
              </a:spcAft>
              <a:buFont typeface="+mj-lt"/>
              <a:buAutoNum type="arabicPeriod"/>
            </a:pPr>
            <a:r>
              <a:rPr lang="en-US" altLang="zh-CN" sz="1600" b="1" dirty="0">
                <a:solidFill>
                  <a:srgbClr val="001E39"/>
                </a:solidFill>
                <a:latin typeface="OpenSansWeb"/>
              </a:rPr>
              <a:t>Company general introduction</a:t>
            </a:r>
          </a:p>
          <a:p>
            <a:pPr marL="742950" lvl="1" indent="-285750">
              <a:lnSpc>
                <a:spcPts val="2600"/>
              </a:lnSpc>
              <a:spcAft>
                <a:spcPts val="1800"/>
              </a:spcAft>
              <a:buSzPct val="50000"/>
              <a:buFont typeface="Wingdings" panose="05000000000000000000" pitchFamily="2" charset="2"/>
              <a:buChar char="n"/>
            </a:pPr>
            <a:r>
              <a:rPr lang="en-US" altLang="zh-CN" sz="1600" dirty="0">
                <a:solidFill>
                  <a:srgbClr val="001E39"/>
                </a:solidFill>
                <a:latin typeface="OpenSansWeb"/>
              </a:rPr>
              <a:t>i.e. established date, industry, type of entity, etc.</a:t>
            </a:r>
          </a:p>
          <a:p>
            <a:pPr marL="342900" indent="-342900">
              <a:lnSpc>
                <a:spcPts val="2600"/>
              </a:lnSpc>
              <a:spcAft>
                <a:spcPts val="1800"/>
              </a:spcAft>
              <a:buFont typeface="+mj-lt"/>
              <a:buAutoNum type="arabicPeriod"/>
            </a:pPr>
            <a:r>
              <a:rPr lang="en-US" altLang="zh-CN" sz="1600" b="1" dirty="0">
                <a:solidFill>
                  <a:srgbClr val="001E39"/>
                </a:solidFill>
                <a:latin typeface="OpenSansWeb"/>
              </a:rPr>
              <a:t>History of the operations</a:t>
            </a:r>
          </a:p>
          <a:p>
            <a:pPr marL="742950" lvl="1" indent="-285750">
              <a:lnSpc>
                <a:spcPts val="2600"/>
              </a:lnSpc>
              <a:spcAft>
                <a:spcPts val="1800"/>
              </a:spcAft>
              <a:buSzPct val="50000"/>
              <a:buFont typeface="Wingdings" panose="05000000000000000000" pitchFamily="2" charset="2"/>
              <a:buChar char="n"/>
            </a:pPr>
            <a:r>
              <a:rPr lang="en-US" altLang="zh-CN" sz="1600" dirty="0">
                <a:solidFill>
                  <a:srgbClr val="001E39"/>
                </a:solidFill>
                <a:latin typeface="OpenSansWeb"/>
              </a:rPr>
              <a:t>i.e. changes in the history, like M&amp;A, Spin-Off, etc. </a:t>
            </a:r>
          </a:p>
          <a:p>
            <a:pPr marL="342900" indent="-342900">
              <a:lnSpc>
                <a:spcPts val="2600"/>
              </a:lnSpc>
              <a:spcAft>
                <a:spcPts val="1800"/>
              </a:spcAft>
              <a:buFont typeface="+mj-lt"/>
              <a:buAutoNum type="arabicPeriod"/>
            </a:pPr>
            <a:r>
              <a:rPr lang="en-US" altLang="zh-CN" sz="1600" b="1" dirty="0">
                <a:solidFill>
                  <a:srgbClr val="001E39"/>
                </a:solidFill>
                <a:latin typeface="OpenSansWeb"/>
              </a:rPr>
              <a:t>Current detailed organization charts</a:t>
            </a:r>
          </a:p>
          <a:p>
            <a:pPr marL="342900" indent="-342900">
              <a:lnSpc>
                <a:spcPts val="2600"/>
              </a:lnSpc>
              <a:spcAft>
                <a:spcPts val="1800"/>
              </a:spcAft>
              <a:buFont typeface="+mj-lt"/>
              <a:buAutoNum type="arabicPeriod"/>
            </a:pPr>
            <a:r>
              <a:rPr lang="en-US" altLang="zh-CN" sz="1600" b="1" dirty="0">
                <a:solidFill>
                  <a:srgbClr val="001E39"/>
                </a:solidFill>
                <a:latin typeface="OpenSansWeb"/>
              </a:rPr>
              <a:t>Business License </a:t>
            </a:r>
          </a:p>
          <a:p>
            <a:pPr marL="342900" indent="-342900">
              <a:lnSpc>
                <a:spcPts val="2600"/>
              </a:lnSpc>
              <a:spcAft>
                <a:spcPts val="1800"/>
              </a:spcAft>
              <a:buFont typeface="+mj-lt"/>
              <a:buAutoNum type="arabicPeriod"/>
            </a:pPr>
            <a:r>
              <a:rPr lang="en-US" altLang="zh-CN" sz="1600" b="1" dirty="0">
                <a:solidFill>
                  <a:srgbClr val="001E39"/>
                </a:solidFill>
                <a:latin typeface="OpenSansWeb"/>
              </a:rPr>
              <a:t>Companies’ social welfare accounts registration information </a:t>
            </a:r>
          </a:p>
        </p:txBody>
      </p:sp>
      <p:grpSp>
        <p:nvGrpSpPr>
          <p:cNvPr id="18" name="Group 17">
            <a:extLst>
              <a:ext uri="{FF2B5EF4-FFF2-40B4-BE49-F238E27FC236}">
                <a16:creationId xmlns:a16="http://schemas.microsoft.com/office/drawing/2014/main" id="{49B03AFE-0EA8-4354-BACF-A3AE43828E15}"/>
              </a:ext>
            </a:extLst>
          </p:cNvPr>
          <p:cNvGrpSpPr/>
          <p:nvPr/>
        </p:nvGrpSpPr>
        <p:grpSpPr>
          <a:xfrm>
            <a:off x="7207636" y="1217369"/>
            <a:ext cx="3800475" cy="4423262"/>
            <a:chOff x="7896225" y="1999633"/>
            <a:chExt cx="3800475" cy="4423262"/>
          </a:xfrm>
        </p:grpSpPr>
        <p:sp>
          <p:nvSpPr>
            <p:cNvPr id="12" name="Rectangle 11">
              <a:extLst>
                <a:ext uri="{FF2B5EF4-FFF2-40B4-BE49-F238E27FC236}">
                  <a16:creationId xmlns:a16="http://schemas.microsoft.com/office/drawing/2014/main" id="{4AD10AA6-3063-482A-88EB-F402EE498899}"/>
                </a:ext>
              </a:extLst>
            </p:cNvPr>
            <p:cNvSpPr/>
            <p:nvPr/>
          </p:nvSpPr>
          <p:spPr>
            <a:xfrm>
              <a:off x="7896225" y="1999633"/>
              <a:ext cx="3800475" cy="4423262"/>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Lack of legal documents for the previous ‘Employee Transfer’ which might cause future labor disputes;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Did not apply for the ‘Flexible working hour certificate’ but ask the employees to work overtime without arrange alternative leave or pay OT subsidy;</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Did not pay the Handicapped Fund for the last year, which is mandatory according to the local policy;</a:t>
              </a:r>
            </a:p>
          </p:txBody>
        </p:sp>
        <p:pic>
          <p:nvPicPr>
            <p:cNvPr id="17" name="Graphic 16" descr="Magnifying glass">
              <a:extLst>
                <a:ext uri="{FF2B5EF4-FFF2-40B4-BE49-F238E27FC236}">
                  <a16:creationId xmlns:a16="http://schemas.microsoft.com/office/drawing/2014/main" id="{7EB58EE6-C4E7-411B-ACCE-F019A83DAB6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
        <p:nvSpPr>
          <p:cNvPr id="9" name="Title 4">
            <a:extLst>
              <a:ext uri="{FF2B5EF4-FFF2-40B4-BE49-F238E27FC236}">
                <a16:creationId xmlns:a16="http://schemas.microsoft.com/office/drawing/2014/main" id="{2248E861-1962-491A-8332-038A7C746254}"/>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a:pPr>
            <a:r>
              <a:rPr lang="en-US" altLang="zh-CN" dirty="0"/>
              <a:t>Company License and Certification</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345173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14</a:t>
            </a:fld>
            <a:endParaRPr lang="en-US"/>
          </a:p>
        </p:txBody>
      </p:sp>
      <p:sp>
        <p:nvSpPr>
          <p:cNvPr id="9" name="Title 4">
            <a:extLst>
              <a:ext uri="{FF2B5EF4-FFF2-40B4-BE49-F238E27FC236}">
                <a16:creationId xmlns:a16="http://schemas.microsoft.com/office/drawing/2014/main" id="{F8F3E8CD-03E2-4EFB-9630-7236B7A05462}"/>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2"/>
            </a:pPr>
            <a:r>
              <a:rPr lang="en-US" altLang="zh-CN" dirty="0"/>
              <a:t>Employment Mode</a:t>
            </a:r>
            <a:endParaRPr lang="en-US" sz="2000" i="1" dirty="0">
              <a:solidFill>
                <a:srgbClr val="FFC000"/>
              </a:solidFill>
              <a:latin typeface="Arial" panose="020B0604020202020204"/>
              <a:ea typeface="+mn-ea"/>
              <a:cs typeface="+mn-cs"/>
            </a:endParaRPr>
          </a:p>
        </p:txBody>
      </p:sp>
      <p:sp>
        <p:nvSpPr>
          <p:cNvPr id="16" name="Rectangle 15">
            <a:extLst>
              <a:ext uri="{FF2B5EF4-FFF2-40B4-BE49-F238E27FC236}">
                <a16:creationId xmlns:a16="http://schemas.microsoft.com/office/drawing/2014/main" id="{85164F6F-BB60-4E60-B72F-B09C13CD4FFD}"/>
              </a:ext>
            </a:extLst>
          </p:cNvPr>
          <p:cNvSpPr/>
          <p:nvPr/>
        </p:nvSpPr>
        <p:spPr>
          <a:xfrm>
            <a:off x="916258" y="1217369"/>
            <a:ext cx="5522912" cy="2320122"/>
          </a:xfrm>
          <a:prstGeom prst="rect">
            <a:avLst/>
          </a:prstGeom>
        </p:spPr>
        <p:txBody>
          <a:bodyPr wrap="square">
            <a:spAutoFit/>
          </a:bodyPr>
          <a:lstStyle/>
          <a:p>
            <a:pPr marL="342900" indent="-342900">
              <a:spcAft>
                <a:spcPts val="1800"/>
              </a:spcAft>
              <a:buFont typeface="+mj-lt"/>
              <a:buAutoNum type="arabicPeriod"/>
            </a:pPr>
            <a:r>
              <a:rPr lang="en-US" altLang="zh-CN" sz="1600" b="1" dirty="0">
                <a:solidFill>
                  <a:srgbClr val="001E39"/>
                </a:solidFill>
                <a:latin typeface="OpenSansWeb"/>
              </a:rPr>
              <a:t>A list of active employee demographic data</a:t>
            </a:r>
          </a:p>
          <a:p>
            <a:pPr marL="342900" indent="-342900">
              <a:spcAft>
                <a:spcPts val="1800"/>
              </a:spcAft>
              <a:buFont typeface="+mj-lt"/>
              <a:buAutoNum type="arabicPeriod"/>
            </a:pPr>
            <a:r>
              <a:rPr lang="en-US" altLang="zh-CN" sz="1600" b="1" dirty="0">
                <a:latin typeface="OpenSansWeb"/>
              </a:rPr>
              <a:t>Category of Labor Relationship</a:t>
            </a:r>
          </a:p>
          <a:p>
            <a:pPr marL="800100" lvl="1" indent="-342900">
              <a:buSzPct val="50000"/>
              <a:buFont typeface="Wingdings" panose="05000000000000000000" pitchFamily="2" charset="2"/>
              <a:buChar char="n"/>
            </a:pPr>
            <a:r>
              <a:rPr lang="en-US" altLang="zh-CN" sz="1600" dirty="0">
                <a:latin typeface="OpenSansWeb"/>
              </a:rPr>
              <a:t>Full-time</a:t>
            </a:r>
          </a:p>
          <a:p>
            <a:pPr marL="800100" lvl="1" indent="-342900">
              <a:buSzPct val="50000"/>
              <a:buFont typeface="Wingdings" panose="05000000000000000000" pitchFamily="2" charset="2"/>
              <a:buChar char="n"/>
            </a:pPr>
            <a:r>
              <a:rPr lang="en-US" altLang="zh-CN" sz="1600" dirty="0">
                <a:latin typeface="OpenSansWeb"/>
              </a:rPr>
              <a:t>Part time</a:t>
            </a:r>
          </a:p>
          <a:p>
            <a:pPr marL="800100" lvl="1" indent="-342900">
              <a:spcAft>
                <a:spcPts val="1800"/>
              </a:spcAft>
              <a:buSzPct val="50000"/>
              <a:buFont typeface="Wingdings" panose="05000000000000000000" pitchFamily="2" charset="2"/>
              <a:buChar char="n"/>
            </a:pPr>
            <a:r>
              <a:rPr lang="en-US" altLang="zh-CN" sz="1600" dirty="0">
                <a:latin typeface="OpenSansWeb"/>
              </a:rPr>
              <a:t>Labor Dispatch</a:t>
            </a:r>
          </a:p>
          <a:p>
            <a:pPr marL="742950" lvl="1" indent="-285750">
              <a:lnSpc>
                <a:spcPts val="2600"/>
              </a:lnSpc>
              <a:spcAft>
                <a:spcPts val="1800"/>
              </a:spcAft>
              <a:buSzPct val="50000"/>
              <a:buFont typeface="Wingdings" panose="05000000000000000000" pitchFamily="2" charset="2"/>
              <a:buChar char="n"/>
            </a:pPr>
            <a:endParaRPr lang="en-US" altLang="zh-CN" sz="1600" b="1" dirty="0">
              <a:solidFill>
                <a:srgbClr val="001E39"/>
              </a:solidFill>
              <a:latin typeface="OpenSansWeb"/>
            </a:endParaRPr>
          </a:p>
        </p:txBody>
      </p:sp>
      <p:grpSp>
        <p:nvGrpSpPr>
          <p:cNvPr id="17" name="Group 16">
            <a:extLst>
              <a:ext uri="{FF2B5EF4-FFF2-40B4-BE49-F238E27FC236}">
                <a16:creationId xmlns:a16="http://schemas.microsoft.com/office/drawing/2014/main" id="{6037E306-B461-47F1-9FAD-0D848829D7E7}"/>
              </a:ext>
            </a:extLst>
          </p:cNvPr>
          <p:cNvGrpSpPr/>
          <p:nvPr/>
        </p:nvGrpSpPr>
        <p:grpSpPr>
          <a:xfrm>
            <a:off x="7207636" y="1217369"/>
            <a:ext cx="3800475" cy="3089564"/>
            <a:chOff x="7896225" y="1999633"/>
            <a:chExt cx="3800475" cy="3089564"/>
          </a:xfrm>
        </p:grpSpPr>
        <p:sp>
          <p:nvSpPr>
            <p:cNvPr id="18" name="Rectangle 17">
              <a:extLst>
                <a:ext uri="{FF2B5EF4-FFF2-40B4-BE49-F238E27FC236}">
                  <a16:creationId xmlns:a16="http://schemas.microsoft.com/office/drawing/2014/main" id="{E51333B5-027E-48B2-8D15-703947F04D1D}"/>
                </a:ext>
              </a:extLst>
            </p:cNvPr>
            <p:cNvSpPr/>
            <p:nvPr/>
          </p:nvSpPr>
          <p:spPr>
            <a:xfrm>
              <a:off x="7896225" y="1999633"/>
              <a:ext cx="3800475" cy="3089564"/>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Do</a:t>
              </a:r>
              <a:r>
                <a:rPr lang="zh-CN" altLang="en-US" sz="1600" dirty="0">
                  <a:solidFill>
                    <a:srgbClr val="001E39"/>
                  </a:solidFill>
                  <a:latin typeface="OpenSansWeb"/>
                </a:rPr>
                <a:t> </a:t>
              </a:r>
              <a:r>
                <a:rPr lang="en-US" altLang="zh-CN" sz="1600" dirty="0">
                  <a:solidFill>
                    <a:srgbClr val="001E39"/>
                  </a:solidFill>
                  <a:latin typeface="OpenSansWeb"/>
                </a:rPr>
                <a:t>not</a:t>
              </a:r>
              <a:r>
                <a:rPr lang="zh-CN" altLang="en-US" sz="1600" dirty="0">
                  <a:solidFill>
                    <a:srgbClr val="001E39"/>
                  </a:solidFill>
                  <a:latin typeface="OpenSansWeb"/>
                </a:rPr>
                <a:t> </a:t>
              </a:r>
              <a:r>
                <a:rPr lang="en-US" altLang="zh-CN" sz="1600" dirty="0">
                  <a:solidFill>
                    <a:srgbClr val="001E39"/>
                  </a:solidFill>
                  <a:latin typeface="OpenSansWeb"/>
                </a:rPr>
                <a:t>have</a:t>
              </a:r>
              <a:r>
                <a:rPr lang="zh-CN" altLang="en-US" sz="1600" dirty="0">
                  <a:solidFill>
                    <a:srgbClr val="001E39"/>
                  </a:solidFill>
                  <a:latin typeface="OpenSansWeb"/>
                </a:rPr>
                <a:t> </a:t>
              </a:r>
              <a:r>
                <a:rPr lang="en-US" altLang="zh-CN" sz="1600" dirty="0">
                  <a:solidFill>
                    <a:srgbClr val="001E39"/>
                  </a:solidFill>
                  <a:latin typeface="OpenSansWeb"/>
                </a:rPr>
                <a:t>the</a:t>
              </a:r>
              <a:r>
                <a:rPr lang="zh-CN" altLang="en-US" sz="1600" dirty="0">
                  <a:solidFill>
                    <a:srgbClr val="001E39"/>
                  </a:solidFill>
                  <a:latin typeface="OpenSansWeb"/>
                </a:rPr>
                <a:t> </a:t>
              </a:r>
              <a:r>
                <a:rPr lang="en-US" altLang="zh-CN" sz="1600" dirty="0">
                  <a:solidFill>
                    <a:srgbClr val="001E39"/>
                  </a:solidFill>
                  <a:latin typeface="OpenSansWeb"/>
                </a:rPr>
                <a:t>employee</a:t>
              </a:r>
              <a:r>
                <a:rPr lang="zh-CN" altLang="en-US" sz="1600" dirty="0">
                  <a:solidFill>
                    <a:srgbClr val="001E39"/>
                  </a:solidFill>
                  <a:latin typeface="OpenSansWeb"/>
                </a:rPr>
                <a:t> </a:t>
              </a:r>
              <a:r>
                <a:rPr lang="en-US" altLang="zh-CN" sz="1600" dirty="0">
                  <a:solidFill>
                    <a:srgbClr val="001E39"/>
                  </a:solidFill>
                  <a:latin typeface="OpenSansWeb"/>
                </a:rPr>
                <a:t>name</a:t>
              </a:r>
              <a:r>
                <a:rPr lang="zh-CN" altLang="en-US" sz="1600" dirty="0">
                  <a:solidFill>
                    <a:srgbClr val="001E39"/>
                  </a:solidFill>
                  <a:latin typeface="OpenSansWeb"/>
                </a:rPr>
                <a:t> </a:t>
              </a:r>
              <a:r>
                <a:rPr lang="en-US" altLang="zh-CN" sz="1600" dirty="0">
                  <a:solidFill>
                    <a:srgbClr val="001E39"/>
                  </a:solidFill>
                  <a:latin typeface="OpenSansWeb"/>
                </a:rPr>
                <a:t>list</a:t>
              </a:r>
              <a:r>
                <a:rPr lang="zh-CN" altLang="en-US" sz="1600" dirty="0">
                  <a:solidFill>
                    <a:srgbClr val="001E39"/>
                  </a:solidFill>
                  <a:latin typeface="OpenSansWeb"/>
                </a:rPr>
                <a:t> </a:t>
              </a:r>
              <a:r>
                <a:rPr lang="en-US" altLang="zh-CN" sz="1600" dirty="0">
                  <a:solidFill>
                    <a:srgbClr val="001E39"/>
                  </a:solidFill>
                  <a:latin typeface="OpenSansWeb"/>
                </a:rPr>
                <a:t>and</a:t>
              </a:r>
              <a:r>
                <a:rPr lang="zh-CN" altLang="en-US" sz="1600" dirty="0">
                  <a:solidFill>
                    <a:srgbClr val="001E39"/>
                  </a:solidFill>
                  <a:latin typeface="OpenSansWeb"/>
                </a:rPr>
                <a:t> </a:t>
              </a:r>
              <a:r>
                <a:rPr lang="en-US" altLang="zh-CN" sz="1600" dirty="0">
                  <a:solidFill>
                    <a:srgbClr val="001E39"/>
                  </a:solidFill>
                  <a:latin typeface="OpenSansWeb"/>
                </a:rPr>
                <a:t>p-file tracking;</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Incompliance labor dispatch ‘Percentage’;</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Wrong contract signing of retired employees.</a:t>
              </a:r>
            </a:p>
          </p:txBody>
        </p:sp>
        <p:pic>
          <p:nvPicPr>
            <p:cNvPr id="19" name="Graphic 18" descr="Magnifying glass">
              <a:extLst>
                <a:ext uri="{FF2B5EF4-FFF2-40B4-BE49-F238E27FC236}">
                  <a16:creationId xmlns:a16="http://schemas.microsoft.com/office/drawing/2014/main" id="{CE7383C4-6618-47D3-A336-2DCB35D9DE9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Tree>
    <p:extLst>
      <p:ext uri="{BB962C8B-B14F-4D97-AF65-F5344CB8AC3E}">
        <p14:creationId xmlns:p14="http://schemas.microsoft.com/office/powerpoint/2010/main" val="752340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15</a:t>
            </a:fld>
            <a:endParaRPr lang="en-US"/>
          </a:p>
        </p:txBody>
      </p:sp>
      <p:sp>
        <p:nvSpPr>
          <p:cNvPr id="11" name="Rectangle 10">
            <a:extLst>
              <a:ext uri="{FF2B5EF4-FFF2-40B4-BE49-F238E27FC236}">
                <a16:creationId xmlns:a16="http://schemas.microsoft.com/office/drawing/2014/main" id="{A90C6E8B-83CC-4342-9FF8-23F087B97E89}"/>
              </a:ext>
            </a:extLst>
          </p:cNvPr>
          <p:cNvSpPr/>
          <p:nvPr/>
        </p:nvSpPr>
        <p:spPr>
          <a:xfrm>
            <a:off x="916256" y="1217369"/>
            <a:ext cx="5522912" cy="2123658"/>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Contract template</a:t>
            </a:r>
          </a:p>
          <a:p>
            <a:pPr marL="800100" lvl="1" indent="-342900">
              <a:buSzPct val="50000"/>
              <a:buFont typeface="Wingdings" panose="05000000000000000000" pitchFamily="2" charset="2"/>
              <a:buChar char="n"/>
            </a:pPr>
            <a:r>
              <a:rPr lang="en-US" altLang="zh-CN" sz="1400" dirty="0">
                <a:solidFill>
                  <a:srgbClr val="001E39"/>
                </a:solidFill>
                <a:latin typeface="OpenSansWeb"/>
              </a:rPr>
              <a:t>Template review (mandatory clauses and other content)</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Sampling review of individual employees</a:t>
            </a:r>
          </a:p>
          <a:p>
            <a:pPr marL="342900" indent="-342900">
              <a:spcAft>
                <a:spcPts val="1200"/>
              </a:spcAft>
              <a:buFont typeface="+mj-lt"/>
              <a:buAutoNum type="arabicPeriod"/>
            </a:pPr>
            <a:r>
              <a:rPr lang="en-US" altLang="zh-CN" sz="1600" b="1" dirty="0">
                <a:solidFill>
                  <a:srgbClr val="001E39"/>
                </a:solidFill>
                <a:latin typeface="OpenSansWeb"/>
              </a:rPr>
              <a:t>Employee contract management policy and procedure</a:t>
            </a:r>
          </a:p>
          <a:p>
            <a:pPr marL="800100" lvl="1" indent="-342900">
              <a:buSzPct val="50000"/>
              <a:buFont typeface="Wingdings" panose="05000000000000000000" pitchFamily="2" charset="2"/>
              <a:buChar char="n"/>
            </a:pPr>
            <a:r>
              <a:rPr lang="en-US" altLang="zh-CN" sz="1400" dirty="0">
                <a:solidFill>
                  <a:srgbClr val="001E39"/>
                </a:solidFill>
                <a:latin typeface="OpenSansWeb"/>
              </a:rPr>
              <a:t>Contract tracking</a:t>
            </a:r>
          </a:p>
          <a:p>
            <a:pPr marL="800100" lvl="1" indent="-342900">
              <a:buSzPct val="50000"/>
              <a:buFont typeface="Wingdings" panose="05000000000000000000" pitchFamily="2" charset="2"/>
              <a:buChar char="n"/>
            </a:pPr>
            <a:r>
              <a:rPr lang="en-US" altLang="zh-CN" sz="1400" dirty="0">
                <a:solidFill>
                  <a:srgbClr val="001E39"/>
                </a:solidFill>
                <a:latin typeface="OpenSansWeb"/>
              </a:rPr>
              <a:t>Length of contract</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Contract renew and etc.</a:t>
            </a:r>
          </a:p>
        </p:txBody>
      </p:sp>
      <p:sp>
        <p:nvSpPr>
          <p:cNvPr id="13" name="Rectangle 12">
            <a:extLst>
              <a:ext uri="{FF2B5EF4-FFF2-40B4-BE49-F238E27FC236}">
                <a16:creationId xmlns:a16="http://schemas.microsoft.com/office/drawing/2014/main" id="{9172582C-2C83-4F29-8127-70CDFE32530E}"/>
              </a:ext>
            </a:extLst>
          </p:cNvPr>
          <p:cNvSpPr/>
          <p:nvPr/>
        </p:nvSpPr>
        <p:spPr>
          <a:xfrm>
            <a:off x="7204385" y="1217369"/>
            <a:ext cx="3800475" cy="3089564"/>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Did not include all nine (9) mandatory clauses in the labor contract;</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Missing of important employee personal information;</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Pitfalls in the Dispatched Service Agreement with the 3</a:t>
            </a:r>
            <a:r>
              <a:rPr lang="en-US" altLang="zh-CN" sz="1600" baseline="30000" dirty="0">
                <a:solidFill>
                  <a:srgbClr val="001E39"/>
                </a:solidFill>
                <a:latin typeface="OpenSansWeb"/>
              </a:rPr>
              <a:t>rd</a:t>
            </a:r>
            <a:r>
              <a:rPr lang="en-US" altLang="zh-CN" sz="1600" dirty="0">
                <a:solidFill>
                  <a:srgbClr val="001E39"/>
                </a:solidFill>
                <a:latin typeface="OpenSansWeb"/>
              </a:rPr>
              <a:t> party agency.</a:t>
            </a:r>
          </a:p>
        </p:txBody>
      </p:sp>
      <p:pic>
        <p:nvPicPr>
          <p:cNvPr id="21" name="Graphic 20" descr="Magnifying glass">
            <a:extLst>
              <a:ext uri="{FF2B5EF4-FFF2-40B4-BE49-F238E27FC236}">
                <a16:creationId xmlns:a16="http://schemas.microsoft.com/office/drawing/2014/main" id="{B2301553-2282-44B4-9CAA-E31A8AB63AA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293611" y="1217369"/>
            <a:ext cx="504825" cy="504825"/>
          </a:xfrm>
          <a:prstGeom prst="rect">
            <a:avLst/>
          </a:prstGeom>
        </p:spPr>
      </p:pic>
      <p:sp>
        <p:nvSpPr>
          <p:cNvPr id="22" name="Title 4">
            <a:extLst>
              <a:ext uri="{FF2B5EF4-FFF2-40B4-BE49-F238E27FC236}">
                <a16:creationId xmlns:a16="http://schemas.microsoft.com/office/drawing/2014/main" id="{C9ACBD5B-B40A-47D1-B162-11BD8DCED5E4}"/>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3"/>
            </a:pPr>
            <a:r>
              <a:rPr lang="en-US" altLang="zh-CN" dirty="0"/>
              <a:t>Employment Contract Management</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1460233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16</a:t>
            </a:fld>
            <a:endParaRPr lang="en-US" dirty="0"/>
          </a:p>
        </p:txBody>
      </p:sp>
      <p:sp>
        <p:nvSpPr>
          <p:cNvPr id="5" name="Content Placeholder 2"/>
          <p:cNvSpPr>
            <a:spLocks noGrp="1"/>
          </p:cNvSpPr>
          <p:nvPr>
            <p:ph idx="1"/>
          </p:nvPr>
        </p:nvSpPr>
        <p:spPr>
          <a:xfrm>
            <a:off x="920855" y="1323877"/>
            <a:ext cx="9504977" cy="4771752"/>
          </a:xfrm>
        </p:spPr>
        <p:txBody>
          <a:bodyPr>
            <a:noAutofit/>
          </a:bodyPr>
          <a:lstStyle/>
          <a:p>
            <a:pPr>
              <a:lnSpc>
                <a:spcPct val="100000"/>
              </a:lnSpc>
            </a:pPr>
            <a:r>
              <a:rPr lang="en-US" sz="1600" b="1" dirty="0">
                <a:solidFill>
                  <a:srgbClr val="1A2940"/>
                </a:solidFill>
                <a:latin typeface="OpenSansWeb"/>
              </a:rPr>
              <a:t>Three Types of Employment Contracts</a:t>
            </a:r>
            <a:endParaRPr lang="en-US" sz="1600" dirty="0">
              <a:solidFill>
                <a:srgbClr val="1A2940"/>
              </a:solidFill>
              <a:latin typeface="OpenSansWeb"/>
            </a:endParaRPr>
          </a:p>
          <a:p>
            <a:pPr marL="800100" lvl="1" indent="-342900">
              <a:lnSpc>
                <a:spcPct val="100000"/>
              </a:lnSpc>
              <a:buFont typeface="+mj-lt"/>
              <a:buAutoNum type="arabicParenR"/>
            </a:pPr>
            <a:r>
              <a:rPr lang="en-US" sz="1400" dirty="0">
                <a:solidFill>
                  <a:srgbClr val="1A2940"/>
                </a:solidFill>
                <a:latin typeface="OpenSansWeb"/>
              </a:rPr>
              <a:t>Fixed term contract</a:t>
            </a:r>
          </a:p>
          <a:p>
            <a:pPr marL="800100" lvl="1" indent="-342900">
              <a:lnSpc>
                <a:spcPct val="100000"/>
              </a:lnSpc>
              <a:buFont typeface="+mj-lt"/>
              <a:buAutoNum type="arabicParenR"/>
            </a:pPr>
            <a:r>
              <a:rPr lang="en-US" sz="1400" dirty="0">
                <a:solidFill>
                  <a:srgbClr val="1A2940"/>
                </a:solidFill>
                <a:latin typeface="OpenSansWeb"/>
              </a:rPr>
              <a:t>Non-fixed term contract</a:t>
            </a:r>
          </a:p>
          <a:p>
            <a:pPr lvl="2">
              <a:lnSpc>
                <a:spcPct val="100000"/>
              </a:lnSpc>
            </a:pPr>
            <a:r>
              <a:rPr lang="en-US" dirty="0">
                <a:solidFill>
                  <a:srgbClr val="1A2940"/>
                </a:solidFill>
                <a:latin typeface="OpenSansWeb"/>
              </a:rPr>
              <a:t>After 2nd fixed term contract or 10 years of employment employee is legally entitled to an open term contract</a:t>
            </a:r>
          </a:p>
          <a:p>
            <a:pPr lvl="2">
              <a:lnSpc>
                <a:spcPct val="100000"/>
              </a:lnSpc>
            </a:pPr>
            <a:r>
              <a:rPr lang="en-US" dirty="0">
                <a:solidFill>
                  <a:srgbClr val="1A2940"/>
                </a:solidFill>
                <a:latin typeface="OpenSansWeb"/>
              </a:rPr>
              <a:t>Not applicable to foreign employees who can only work on fixed-term contracts</a:t>
            </a:r>
          </a:p>
          <a:p>
            <a:pPr marL="800100" lvl="1" indent="-342900">
              <a:lnSpc>
                <a:spcPct val="100000"/>
              </a:lnSpc>
              <a:buFont typeface="+mj-lt"/>
              <a:buAutoNum type="arabicParenR"/>
            </a:pPr>
            <a:r>
              <a:rPr lang="en-US" sz="1400" dirty="0">
                <a:solidFill>
                  <a:srgbClr val="1A2940"/>
                </a:solidFill>
                <a:latin typeface="OpenSansWeb"/>
              </a:rPr>
              <a:t>Labor contract which expires upon completion of certain agreed assignments</a:t>
            </a:r>
          </a:p>
          <a:p>
            <a:pPr marL="457200" lvl="1" indent="0">
              <a:lnSpc>
                <a:spcPct val="100000"/>
              </a:lnSpc>
              <a:buNone/>
            </a:pPr>
            <a:endParaRPr lang="en-US" b="1" dirty="0">
              <a:solidFill>
                <a:srgbClr val="1A2940"/>
              </a:solidFill>
              <a:latin typeface="OpenSansWeb"/>
            </a:endParaRPr>
          </a:p>
          <a:p>
            <a:pPr>
              <a:lnSpc>
                <a:spcPct val="100000"/>
              </a:lnSpc>
            </a:pPr>
            <a:r>
              <a:rPr lang="en-US" sz="1600" b="1" dirty="0">
                <a:solidFill>
                  <a:srgbClr val="1A2940"/>
                </a:solidFill>
                <a:latin typeface="OpenSansWeb"/>
              </a:rPr>
              <a:t>Timing of Employment Contract Signing</a:t>
            </a:r>
          </a:p>
          <a:p>
            <a:pPr lvl="1">
              <a:lnSpc>
                <a:spcPct val="100000"/>
              </a:lnSpc>
              <a:buFont typeface="Wingdings" panose="05000000000000000000" pitchFamily="2" charset="2"/>
              <a:buChar char="§"/>
            </a:pPr>
            <a:r>
              <a:rPr lang="en-US" sz="1400" dirty="0">
                <a:solidFill>
                  <a:srgbClr val="1A2940"/>
                </a:solidFill>
                <a:latin typeface="OpenSansWeb"/>
              </a:rPr>
              <a:t>Must be signed within one month of commencement of labor relationship</a:t>
            </a:r>
          </a:p>
          <a:p>
            <a:pPr lvl="1">
              <a:lnSpc>
                <a:spcPct val="100000"/>
              </a:lnSpc>
              <a:buFont typeface="Wingdings" panose="05000000000000000000" pitchFamily="2" charset="2"/>
              <a:buChar char="§"/>
            </a:pPr>
            <a:r>
              <a:rPr lang="en-US" sz="1400" dirty="0">
                <a:solidFill>
                  <a:srgbClr val="1A2940"/>
                </a:solidFill>
                <a:latin typeface="OpenSansWeb"/>
              </a:rPr>
              <a:t>Penalties</a:t>
            </a:r>
          </a:p>
          <a:p>
            <a:pPr lvl="2">
              <a:lnSpc>
                <a:spcPct val="100000"/>
              </a:lnSpc>
            </a:pPr>
            <a:r>
              <a:rPr lang="en-US" dirty="0">
                <a:solidFill>
                  <a:srgbClr val="1A2940"/>
                </a:solidFill>
                <a:latin typeface="OpenSansWeb"/>
              </a:rPr>
              <a:t>Double salary from 2</a:t>
            </a:r>
            <a:r>
              <a:rPr lang="en-US" baseline="30000" dirty="0">
                <a:solidFill>
                  <a:srgbClr val="1A2940"/>
                </a:solidFill>
                <a:latin typeface="OpenSansWeb"/>
              </a:rPr>
              <a:t>nd</a:t>
            </a:r>
            <a:r>
              <a:rPr lang="en-US" dirty="0">
                <a:solidFill>
                  <a:srgbClr val="1A2940"/>
                </a:solidFill>
                <a:latin typeface="OpenSansWeb"/>
              </a:rPr>
              <a:t> month to 12</a:t>
            </a:r>
            <a:r>
              <a:rPr lang="en-US" baseline="30000" dirty="0">
                <a:solidFill>
                  <a:srgbClr val="1A2940"/>
                </a:solidFill>
                <a:latin typeface="OpenSansWeb"/>
              </a:rPr>
              <a:t>th</a:t>
            </a:r>
            <a:r>
              <a:rPr lang="en-US" dirty="0">
                <a:solidFill>
                  <a:srgbClr val="1A2940"/>
                </a:solidFill>
                <a:latin typeface="OpenSansWeb"/>
              </a:rPr>
              <a:t> month (or until contract is signed prior to 12</a:t>
            </a:r>
            <a:r>
              <a:rPr lang="en-US" baseline="30000" dirty="0">
                <a:solidFill>
                  <a:srgbClr val="1A2940"/>
                </a:solidFill>
                <a:latin typeface="OpenSansWeb"/>
              </a:rPr>
              <a:t>th</a:t>
            </a:r>
            <a:r>
              <a:rPr lang="en-US" dirty="0">
                <a:solidFill>
                  <a:srgbClr val="1A2940"/>
                </a:solidFill>
                <a:latin typeface="OpenSansWeb"/>
              </a:rPr>
              <a:t> month)</a:t>
            </a:r>
          </a:p>
          <a:p>
            <a:pPr lvl="2">
              <a:lnSpc>
                <a:spcPct val="100000"/>
              </a:lnSpc>
            </a:pPr>
            <a:r>
              <a:rPr lang="en-US" dirty="0">
                <a:solidFill>
                  <a:srgbClr val="1A2940"/>
                </a:solidFill>
                <a:latin typeface="OpenSansWeb"/>
              </a:rPr>
              <a:t>Open term contract after 12</a:t>
            </a:r>
            <a:r>
              <a:rPr lang="en-US" baseline="30000" dirty="0">
                <a:solidFill>
                  <a:srgbClr val="1A2940"/>
                </a:solidFill>
                <a:latin typeface="OpenSansWeb"/>
              </a:rPr>
              <a:t>th</a:t>
            </a:r>
            <a:r>
              <a:rPr lang="en-US" dirty="0">
                <a:solidFill>
                  <a:srgbClr val="1A2940"/>
                </a:solidFill>
                <a:latin typeface="OpenSansWeb"/>
              </a:rPr>
              <a:t> month</a:t>
            </a:r>
            <a:endParaRPr lang="en-US" sz="1600" b="1" dirty="0">
              <a:solidFill>
                <a:srgbClr val="1A2940"/>
              </a:solidFill>
              <a:latin typeface="OpenSansWeb"/>
            </a:endParaRPr>
          </a:p>
          <a:p>
            <a:pPr lvl="0">
              <a:lnSpc>
                <a:spcPct val="100000"/>
              </a:lnSpc>
            </a:pPr>
            <a:r>
              <a:rPr lang="en-US" sz="1600" b="1" dirty="0">
                <a:solidFill>
                  <a:srgbClr val="1A2940"/>
                </a:solidFill>
                <a:latin typeface="OpenSansWeb"/>
              </a:rPr>
              <a:t>Language</a:t>
            </a:r>
          </a:p>
          <a:p>
            <a:pPr lvl="1">
              <a:lnSpc>
                <a:spcPct val="100000"/>
              </a:lnSpc>
              <a:buFont typeface="Wingdings" panose="05000000000000000000" pitchFamily="2" charset="2"/>
              <a:buChar char="§"/>
            </a:pPr>
            <a:r>
              <a:rPr lang="en-US" sz="1400" dirty="0">
                <a:solidFill>
                  <a:srgbClr val="1A2940"/>
                </a:solidFill>
                <a:latin typeface="OpenSansWeb"/>
              </a:rPr>
              <a:t>Employment Contract should be in Chinese or bilingual (with Chinese included)</a:t>
            </a:r>
          </a:p>
          <a:p>
            <a:pPr marL="457200" lvl="1" indent="0">
              <a:buNone/>
            </a:pPr>
            <a:endParaRPr lang="en-US" dirty="0">
              <a:solidFill>
                <a:srgbClr val="1A2940"/>
              </a:solidFill>
              <a:latin typeface="OpenSansWeb"/>
            </a:endParaRPr>
          </a:p>
          <a:p>
            <a:pPr lvl="1">
              <a:buFont typeface="Wingdings" panose="05000000000000000000" pitchFamily="2" charset="2"/>
              <a:buChar char="Ø"/>
            </a:pPr>
            <a:endParaRPr lang="en-US" dirty="0">
              <a:solidFill>
                <a:srgbClr val="1A2940"/>
              </a:solidFill>
              <a:latin typeface="OpenSansWeb"/>
            </a:endParaRPr>
          </a:p>
          <a:p>
            <a:pPr lvl="1"/>
            <a:endParaRPr lang="en-US" dirty="0">
              <a:solidFill>
                <a:srgbClr val="1A2940"/>
              </a:solidFill>
              <a:latin typeface="OpenSansWeb"/>
            </a:endParaRPr>
          </a:p>
          <a:p>
            <a:pPr marL="0" indent="0">
              <a:buNone/>
            </a:pPr>
            <a:endParaRPr lang="en-US" sz="1600" dirty="0">
              <a:solidFill>
                <a:srgbClr val="1A2940"/>
              </a:solidFill>
              <a:latin typeface="OpenSansWeb"/>
            </a:endParaRPr>
          </a:p>
        </p:txBody>
      </p:sp>
      <p:sp>
        <p:nvSpPr>
          <p:cNvPr id="6" name="Title 4">
            <a:extLst>
              <a:ext uri="{FF2B5EF4-FFF2-40B4-BE49-F238E27FC236}">
                <a16:creationId xmlns:a16="http://schemas.microsoft.com/office/drawing/2014/main" id="{2260FEBC-2F18-4DDE-93C6-B8560AEA5A6A}"/>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3"/>
            </a:pPr>
            <a:r>
              <a:rPr lang="en-US" altLang="zh-CN" dirty="0"/>
              <a:t>Employment Contract Management</a:t>
            </a:r>
            <a:br>
              <a:rPr lang="en-US" altLang="zh-CN" sz="2000" dirty="0"/>
            </a:br>
            <a:r>
              <a:rPr lang="en-US" sz="2000" dirty="0"/>
              <a:t>Employment Contract </a:t>
            </a:r>
            <a:r>
              <a:rPr lang="en-US" sz="1400" dirty="0"/>
              <a:t>(Introduction)</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834078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17</a:t>
            </a:fld>
            <a:endParaRPr lang="en-US" dirty="0"/>
          </a:p>
        </p:txBody>
      </p:sp>
      <p:sp>
        <p:nvSpPr>
          <p:cNvPr id="5" name="Content Placeholder 2"/>
          <p:cNvSpPr>
            <a:spLocks noGrp="1"/>
          </p:cNvSpPr>
          <p:nvPr>
            <p:ph idx="1"/>
          </p:nvPr>
        </p:nvSpPr>
        <p:spPr>
          <a:xfrm>
            <a:off x="920855" y="1256894"/>
            <a:ext cx="9277350" cy="4939072"/>
          </a:xfrm>
        </p:spPr>
        <p:txBody>
          <a:bodyPr>
            <a:noAutofit/>
          </a:bodyPr>
          <a:lstStyle/>
          <a:p>
            <a:r>
              <a:rPr lang="en-US" sz="1600" b="1" dirty="0">
                <a:solidFill>
                  <a:srgbClr val="1A2940"/>
                </a:solidFill>
                <a:latin typeface="OpenSansWeb"/>
              </a:rPr>
              <a:t>Mandatory Clauses</a:t>
            </a:r>
          </a:p>
          <a:p>
            <a:pPr marL="800100" lvl="1" indent="-342900">
              <a:buFont typeface="+mj-lt"/>
              <a:buAutoNum type="arabicParenR"/>
            </a:pPr>
            <a:r>
              <a:rPr lang="en-US" sz="1400" dirty="0">
                <a:solidFill>
                  <a:srgbClr val="1A2940"/>
                </a:solidFill>
                <a:latin typeface="OpenSansWeb"/>
              </a:rPr>
              <a:t>Name and address of the employer and the legal representative or key person-in-charge of the employer;</a:t>
            </a:r>
          </a:p>
          <a:p>
            <a:pPr marL="800100" lvl="1" indent="-342900">
              <a:buFont typeface="+mj-lt"/>
              <a:buAutoNum type="arabicParenR"/>
            </a:pPr>
            <a:r>
              <a:rPr lang="en-US" sz="1400" dirty="0">
                <a:solidFill>
                  <a:srgbClr val="1A2940"/>
                </a:solidFill>
                <a:latin typeface="OpenSansWeb"/>
              </a:rPr>
              <a:t>Name, address and identity card number or other valid identity document number of the worker;</a:t>
            </a:r>
          </a:p>
          <a:p>
            <a:pPr marL="800100" lvl="1" indent="-342900">
              <a:buFont typeface="+mj-lt"/>
              <a:buAutoNum type="arabicParenR"/>
            </a:pPr>
            <a:r>
              <a:rPr lang="en-US" sz="1400" dirty="0">
                <a:solidFill>
                  <a:srgbClr val="1A2940"/>
                </a:solidFill>
                <a:latin typeface="OpenSansWeb"/>
              </a:rPr>
              <a:t>Term of labor contract;</a:t>
            </a:r>
          </a:p>
          <a:p>
            <a:pPr marL="800100" lvl="1" indent="-342900">
              <a:buFont typeface="+mj-lt"/>
              <a:buAutoNum type="arabicParenR"/>
            </a:pPr>
            <a:r>
              <a:rPr lang="en-US" sz="1400" dirty="0">
                <a:solidFill>
                  <a:srgbClr val="1A2940"/>
                </a:solidFill>
                <a:latin typeface="OpenSansWeb"/>
              </a:rPr>
              <a:t>Job duties and work premises;</a:t>
            </a:r>
          </a:p>
          <a:p>
            <a:pPr marL="800100" lvl="1" indent="-342900">
              <a:buFont typeface="+mj-lt"/>
              <a:buAutoNum type="arabicParenR"/>
            </a:pPr>
            <a:r>
              <a:rPr lang="en-US" sz="1400" dirty="0">
                <a:solidFill>
                  <a:srgbClr val="1A2940"/>
                </a:solidFill>
                <a:latin typeface="OpenSansWeb"/>
              </a:rPr>
              <a:t>Working hours and rest periods and off days;</a:t>
            </a:r>
          </a:p>
          <a:p>
            <a:pPr marL="800100" lvl="1" indent="-342900">
              <a:buFont typeface="+mj-lt"/>
              <a:buAutoNum type="arabicParenR"/>
            </a:pPr>
            <a:r>
              <a:rPr lang="en-US" sz="1400" dirty="0">
                <a:solidFill>
                  <a:srgbClr val="1A2940"/>
                </a:solidFill>
                <a:latin typeface="OpenSansWeb"/>
              </a:rPr>
              <a:t>Labor remuneration;</a:t>
            </a:r>
          </a:p>
          <a:p>
            <a:pPr marL="800100" lvl="1" indent="-342900">
              <a:buFont typeface="+mj-lt"/>
              <a:buAutoNum type="arabicParenR"/>
            </a:pPr>
            <a:r>
              <a:rPr lang="en-US" sz="1400" dirty="0">
                <a:solidFill>
                  <a:srgbClr val="1A2940"/>
                </a:solidFill>
                <a:latin typeface="OpenSansWeb"/>
              </a:rPr>
              <a:t>Social security;</a:t>
            </a:r>
          </a:p>
          <a:p>
            <a:pPr marL="800100" lvl="1" indent="-342900">
              <a:buFont typeface="+mj-lt"/>
              <a:buAutoNum type="arabicParenR"/>
            </a:pPr>
            <a:r>
              <a:rPr lang="en-US" sz="1400" dirty="0">
                <a:solidFill>
                  <a:srgbClr val="1A2940"/>
                </a:solidFill>
                <a:latin typeface="OpenSansWeb"/>
              </a:rPr>
              <a:t>Labor protection, working conditions and occupational hazard prevention and protection; </a:t>
            </a:r>
          </a:p>
          <a:p>
            <a:pPr marL="800100" lvl="1" indent="-342900">
              <a:buFont typeface="+mj-lt"/>
              <a:buAutoNum type="arabicParenR"/>
            </a:pPr>
            <a:r>
              <a:rPr lang="en-US" sz="1400" dirty="0">
                <a:solidFill>
                  <a:srgbClr val="1A2940"/>
                </a:solidFill>
                <a:latin typeface="OpenSansWeb"/>
              </a:rPr>
              <a:t>Any other matters to be included in a labor contract as stipulated by the laws and regulations.</a:t>
            </a:r>
            <a:endParaRPr lang="en-US" altLang="zh-CN" sz="1400" dirty="0">
              <a:solidFill>
                <a:srgbClr val="1A2940"/>
              </a:solidFill>
              <a:latin typeface="OpenSansWeb"/>
            </a:endParaRPr>
          </a:p>
          <a:p>
            <a:pPr marL="457200" lvl="1" indent="0">
              <a:buNone/>
            </a:pPr>
            <a:endParaRPr lang="en-US" sz="1400" b="1" dirty="0">
              <a:solidFill>
                <a:srgbClr val="1A2940"/>
              </a:solidFill>
              <a:latin typeface="OpenSansWeb"/>
            </a:endParaRPr>
          </a:p>
          <a:p>
            <a:r>
              <a:rPr lang="en-US" sz="1600" b="1" dirty="0">
                <a:solidFill>
                  <a:srgbClr val="1A2940"/>
                </a:solidFill>
                <a:latin typeface="OpenSansWeb"/>
              </a:rPr>
              <a:t>Additional Optional Clauses</a:t>
            </a:r>
          </a:p>
          <a:p>
            <a:pPr marL="800100" lvl="1" indent="-342900">
              <a:buFont typeface="+mj-lt"/>
              <a:buAutoNum type="arabicParenR"/>
            </a:pPr>
            <a:r>
              <a:rPr lang="en-US" sz="1400" dirty="0">
                <a:solidFill>
                  <a:srgbClr val="1A2940"/>
                </a:solidFill>
                <a:latin typeface="OpenSansWeb"/>
              </a:rPr>
              <a:t>Probation period</a:t>
            </a:r>
          </a:p>
          <a:p>
            <a:pPr marL="800100" lvl="1" indent="-342900">
              <a:buFont typeface="+mj-lt"/>
              <a:buAutoNum type="arabicParenR"/>
            </a:pPr>
            <a:r>
              <a:rPr lang="en-US" sz="1400" dirty="0">
                <a:solidFill>
                  <a:srgbClr val="1A2940"/>
                </a:solidFill>
                <a:latin typeface="OpenSansWeb"/>
              </a:rPr>
              <a:t>Training</a:t>
            </a:r>
          </a:p>
          <a:p>
            <a:pPr marL="800100" lvl="1" indent="-342900">
              <a:buFont typeface="+mj-lt"/>
              <a:buAutoNum type="arabicParenR"/>
            </a:pPr>
            <a:r>
              <a:rPr lang="en-US" sz="1400" dirty="0">
                <a:solidFill>
                  <a:srgbClr val="1A2940"/>
                </a:solidFill>
                <a:latin typeface="OpenSansWeb"/>
              </a:rPr>
              <a:t>Confidentiality </a:t>
            </a:r>
          </a:p>
          <a:p>
            <a:pPr marL="800100" lvl="1" indent="-342900">
              <a:buFont typeface="+mj-lt"/>
              <a:buAutoNum type="arabicParenR"/>
            </a:pPr>
            <a:r>
              <a:rPr lang="en-US" sz="1400" dirty="0">
                <a:solidFill>
                  <a:srgbClr val="1A2940"/>
                </a:solidFill>
                <a:latin typeface="OpenSansWeb"/>
              </a:rPr>
              <a:t>Supplementary insurance</a:t>
            </a:r>
          </a:p>
          <a:p>
            <a:pPr marL="800100" lvl="1" indent="-342900">
              <a:buFont typeface="+mj-lt"/>
              <a:buAutoNum type="arabicParenR"/>
            </a:pPr>
            <a:r>
              <a:rPr lang="en-US" sz="1400" dirty="0">
                <a:solidFill>
                  <a:srgbClr val="1A2940"/>
                </a:solidFill>
                <a:latin typeface="OpenSansWeb"/>
              </a:rPr>
              <a:t>Welfare and incentives</a:t>
            </a:r>
          </a:p>
          <a:p>
            <a:pPr marL="800100" lvl="1" indent="-342900">
              <a:buFont typeface="+mj-lt"/>
              <a:buAutoNum type="arabicParenR"/>
            </a:pPr>
            <a:r>
              <a:rPr lang="en-US" sz="1400" dirty="0">
                <a:solidFill>
                  <a:srgbClr val="1A2940"/>
                </a:solidFill>
                <a:latin typeface="OpenSansWeb"/>
              </a:rPr>
              <a:t>Others</a:t>
            </a:r>
          </a:p>
        </p:txBody>
      </p:sp>
      <p:sp>
        <p:nvSpPr>
          <p:cNvPr id="6" name="Title 4">
            <a:extLst>
              <a:ext uri="{FF2B5EF4-FFF2-40B4-BE49-F238E27FC236}">
                <a16:creationId xmlns:a16="http://schemas.microsoft.com/office/drawing/2014/main" id="{63AC61F2-1F4E-4EC4-BD56-37348D967603}"/>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3"/>
            </a:pPr>
            <a:r>
              <a:rPr lang="en-US" altLang="zh-CN" dirty="0"/>
              <a:t>Employment Contract Management</a:t>
            </a:r>
            <a:br>
              <a:rPr lang="en-US" altLang="zh-CN" sz="2000" dirty="0"/>
            </a:br>
            <a:r>
              <a:rPr lang="en-US" sz="2000" dirty="0"/>
              <a:t>Employment Contract </a:t>
            </a:r>
            <a:r>
              <a:rPr lang="en-US" sz="1400" dirty="0"/>
              <a:t>(Content &amp; Clauses in Article 17, Labor Contract Law of the PRC)</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1254677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18</a:t>
            </a:fld>
            <a:endParaRPr lang="en-US" dirty="0"/>
          </a:p>
        </p:txBody>
      </p:sp>
      <p:sp>
        <p:nvSpPr>
          <p:cNvPr id="5" name="Content Placeholder 2"/>
          <p:cNvSpPr>
            <a:spLocks noGrp="1"/>
          </p:cNvSpPr>
          <p:nvPr>
            <p:ph idx="1"/>
          </p:nvPr>
        </p:nvSpPr>
        <p:spPr>
          <a:xfrm>
            <a:off x="920854" y="1381688"/>
            <a:ext cx="10219213" cy="5129084"/>
          </a:xfrm>
        </p:spPr>
        <p:txBody>
          <a:bodyPr>
            <a:normAutofit/>
          </a:bodyPr>
          <a:lstStyle/>
          <a:p>
            <a:pPr>
              <a:lnSpc>
                <a:spcPct val="110000"/>
              </a:lnSpc>
            </a:pPr>
            <a:r>
              <a:rPr lang="en-US" sz="1600" b="1" dirty="0">
                <a:solidFill>
                  <a:srgbClr val="1A2940"/>
                </a:solidFill>
                <a:latin typeface="OpenSansWeb"/>
              </a:rPr>
              <a:t>Salary Increase</a:t>
            </a:r>
            <a:endParaRPr lang="en-US" sz="1600" dirty="0">
              <a:solidFill>
                <a:srgbClr val="1A2940"/>
              </a:solidFill>
              <a:latin typeface="OpenSansWeb"/>
            </a:endParaRPr>
          </a:p>
          <a:p>
            <a:pPr lvl="1">
              <a:lnSpc>
                <a:spcPct val="110000"/>
              </a:lnSpc>
              <a:buFont typeface="Wingdings" panose="05000000000000000000" pitchFamily="2" charset="2"/>
              <a:buChar char="§"/>
            </a:pPr>
            <a:r>
              <a:rPr lang="en-US" sz="1400" dirty="0">
                <a:solidFill>
                  <a:srgbClr val="1A2940"/>
                </a:solidFill>
                <a:latin typeface="OpenSansWeb"/>
              </a:rPr>
              <a:t>Theoretically, for all kinds of amendments of the labor contract content, the employer should sign an official agreement with the employees;</a:t>
            </a:r>
          </a:p>
          <a:p>
            <a:pPr lvl="1">
              <a:lnSpc>
                <a:spcPct val="110000"/>
              </a:lnSpc>
              <a:buFont typeface="Wingdings" panose="05000000000000000000" pitchFamily="2" charset="2"/>
              <a:buChar char="§"/>
            </a:pPr>
            <a:r>
              <a:rPr lang="en-US" sz="1400" dirty="0">
                <a:solidFill>
                  <a:srgbClr val="1A2940"/>
                </a:solidFill>
                <a:latin typeface="OpenSansWeb"/>
              </a:rPr>
              <a:t>Practically, as salary increase is a benefit for the employee, the employer may choose not to sign the agreement with the employee but instead of registering the changes on a internal form or sending a notice letter.</a:t>
            </a:r>
          </a:p>
          <a:p>
            <a:pPr>
              <a:lnSpc>
                <a:spcPct val="110000"/>
              </a:lnSpc>
            </a:pPr>
            <a:r>
              <a:rPr lang="en-US" sz="1600" dirty="0">
                <a:solidFill>
                  <a:srgbClr val="1A2940"/>
                </a:solidFill>
                <a:latin typeface="OpenSansWeb"/>
              </a:rPr>
              <a:t>Salary Decrease</a:t>
            </a:r>
          </a:p>
          <a:p>
            <a:pPr lvl="1">
              <a:lnSpc>
                <a:spcPct val="110000"/>
              </a:lnSpc>
              <a:buFont typeface="Wingdings" panose="05000000000000000000" pitchFamily="2" charset="2"/>
              <a:buChar char="§"/>
            </a:pPr>
            <a:r>
              <a:rPr lang="en-US" sz="1400" dirty="0">
                <a:solidFill>
                  <a:srgbClr val="1A2940"/>
                </a:solidFill>
                <a:latin typeface="OpenSansWeb"/>
              </a:rPr>
              <a:t>To protect the company’s interest, we highly suggest the employer to sign an official agreement with the employee for any salary decrease decisions with mutual agreement with employee;</a:t>
            </a:r>
          </a:p>
          <a:p>
            <a:pPr>
              <a:lnSpc>
                <a:spcPct val="110000"/>
              </a:lnSpc>
            </a:pPr>
            <a:r>
              <a:rPr lang="en-US" sz="1600" dirty="0">
                <a:solidFill>
                  <a:srgbClr val="1A2940"/>
                </a:solidFill>
                <a:latin typeface="OpenSansWeb"/>
              </a:rPr>
              <a:t>Job Transfer</a:t>
            </a:r>
          </a:p>
          <a:p>
            <a:pPr lvl="1">
              <a:lnSpc>
                <a:spcPct val="110000"/>
              </a:lnSpc>
              <a:buFont typeface="Wingdings" panose="05000000000000000000" pitchFamily="2" charset="2"/>
              <a:buChar char="§"/>
            </a:pPr>
            <a:r>
              <a:rPr lang="en-US" sz="1400" dirty="0">
                <a:solidFill>
                  <a:srgbClr val="1A2940"/>
                </a:solidFill>
                <a:latin typeface="OpenSansWeb"/>
              </a:rPr>
              <a:t>As change the job position is the change of the labor contract content, signing an official agreement to with employees to demonstrate the fact is also recommended;</a:t>
            </a:r>
          </a:p>
          <a:p>
            <a:pPr>
              <a:lnSpc>
                <a:spcPct val="110000"/>
              </a:lnSpc>
            </a:pPr>
            <a:r>
              <a:rPr lang="en-US" sz="1600" dirty="0">
                <a:solidFill>
                  <a:srgbClr val="1A2940"/>
                </a:solidFill>
                <a:latin typeface="OpenSansWeb"/>
              </a:rPr>
              <a:t>Renewal of Employment Contract</a:t>
            </a:r>
            <a:endParaRPr lang="en-US" sz="1600" b="1" dirty="0">
              <a:solidFill>
                <a:srgbClr val="1A2940"/>
              </a:solidFill>
              <a:latin typeface="OpenSansWeb"/>
            </a:endParaRPr>
          </a:p>
          <a:p>
            <a:pPr lvl="1">
              <a:lnSpc>
                <a:spcPct val="110000"/>
              </a:lnSpc>
              <a:buFont typeface="Wingdings" panose="05000000000000000000" pitchFamily="2" charset="2"/>
              <a:buChar char="§"/>
            </a:pPr>
            <a:r>
              <a:rPr lang="en-US" sz="1400" dirty="0">
                <a:solidFill>
                  <a:srgbClr val="1A2940"/>
                </a:solidFill>
                <a:latin typeface="OpenSansWeb"/>
              </a:rPr>
              <a:t>Company should ask the employee to sign the renewed Employment Contract.</a:t>
            </a:r>
          </a:p>
          <a:p>
            <a:pPr lvl="1">
              <a:buFont typeface="Wingdings" panose="05000000000000000000" pitchFamily="2" charset="2"/>
              <a:buChar char="Ø"/>
            </a:pPr>
            <a:endParaRPr lang="en-US" sz="1400" dirty="0">
              <a:solidFill>
                <a:srgbClr val="1A2940"/>
              </a:solidFill>
              <a:latin typeface="OpenSansWeb"/>
            </a:endParaRPr>
          </a:p>
          <a:p>
            <a:pPr lvl="1"/>
            <a:endParaRPr lang="en-US" sz="1400" dirty="0">
              <a:solidFill>
                <a:srgbClr val="1A2940"/>
              </a:solidFill>
              <a:latin typeface="OpenSansWeb"/>
            </a:endParaRPr>
          </a:p>
          <a:p>
            <a:pPr marL="0" indent="0">
              <a:buNone/>
            </a:pPr>
            <a:endParaRPr lang="en-US" sz="1400" dirty="0">
              <a:solidFill>
                <a:srgbClr val="1A2940"/>
              </a:solidFill>
              <a:latin typeface="OpenSansWeb"/>
            </a:endParaRPr>
          </a:p>
        </p:txBody>
      </p:sp>
      <p:sp>
        <p:nvSpPr>
          <p:cNvPr id="9" name="Title 4">
            <a:extLst>
              <a:ext uri="{FF2B5EF4-FFF2-40B4-BE49-F238E27FC236}">
                <a16:creationId xmlns:a16="http://schemas.microsoft.com/office/drawing/2014/main" id="{829D50A8-5BF6-46DD-9178-ED9C50BFF1A1}"/>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3"/>
            </a:pPr>
            <a:r>
              <a:rPr lang="en-US" altLang="zh-CN" dirty="0"/>
              <a:t>Employment Contract Management</a:t>
            </a:r>
            <a:br>
              <a:rPr lang="en-US" altLang="zh-CN" sz="2000" dirty="0"/>
            </a:br>
            <a:r>
              <a:rPr lang="en-US" altLang="zh-CN" sz="2000" dirty="0"/>
              <a:t>Labor Contract </a:t>
            </a:r>
            <a:r>
              <a:rPr lang="en-US" sz="2000" dirty="0"/>
              <a:t>Amendments </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1861549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19</a:t>
            </a:fld>
            <a:endParaRPr lang="en-US" dirty="0"/>
          </a:p>
        </p:txBody>
      </p:sp>
      <p:sp>
        <p:nvSpPr>
          <p:cNvPr id="11" name="Rectangle 10">
            <a:extLst>
              <a:ext uri="{FF2B5EF4-FFF2-40B4-BE49-F238E27FC236}">
                <a16:creationId xmlns:a16="http://schemas.microsoft.com/office/drawing/2014/main" id="{A90C6E8B-83CC-4342-9FF8-23F087B97E89}"/>
              </a:ext>
            </a:extLst>
          </p:cNvPr>
          <p:cNvSpPr/>
          <p:nvPr/>
        </p:nvSpPr>
        <p:spPr>
          <a:xfrm>
            <a:off x="920855" y="1043088"/>
            <a:ext cx="5522912" cy="4955203"/>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Recruitment</a:t>
            </a:r>
          </a:p>
          <a:p>
            <a:pPr marL="800100" lvl="1" indent="-342900">
              <a:buSzPct val="50000"/>
              <a:buFont typeface="Wingdings" panose="05000000000000000000" pitchFamily="2" charset="2"/>
              <a:buChar char="n"/>
            </a:pPr>
            <a:r>
              <a:rPr lang="en-US" altLang="zh-CN" sz="1400" dirty="0">
                <a:latin typeface="OpenSansWeb"/>
              </a:rPr>
              <a:t>Recruitment Procedure </a:t>
            </a:r>
          </a:p>
          <a:p>
            <a:pPr marL="800100" lvl="1" indent="-342900">
              <a:buSzPct val="50000"/>
              <a:buFont typeface="Wingdings" panose="05000000000000000000" pitchFamily="2" charset="2"/>
              <a:buChar char="n"/>
            </a:pPr>
            <a:r>
              <a:rPr lang="en-US" altLang="zh-CN" sz="1400" dirty="0">
                <a:latin typeface="OpenSansWeb"/>
              </a:rPr>
              <a:t>Recruitment Channel, such as: head-hunting; advertising; E-recruitment</a:t>
            </a:r>
          </a:p>
          <a:p>
            <a:pPr marL="800100" lvl="1" indent="-342900">
              <a:spcAft>
                <a:spcPts val="1200"/>
              </a:spcAft>
              <a:buSzPct val="50000"/>
              <a:buFont typeface="Wingdings" panose="05000000000000000000" pitchFamily="2" charset="2"/>
              <a:buChar char="n"/>
            </a:pPr>
            <a:r>
              <a:rPr lang="en-US" altLang="zh-CN" sz="1400" dirty="0">
                <a:latin typeface="OpenSansWeb"/>
              </a:rPr>
              <a:t>Job Advertisement</a:t>
            </a:r>
            <a:endParaRPr lang="en-US" altLang="zh-CN" sz="1400" b="1" dirty="0">
              <a:solidFill>
                <a:srgbClr val="001E39"/>
              </a:solidFill>
              <a:latin typeface="OpenSansWeb"/>
            </a:endParaRPr>
          </a:p>
          <a:p>
            <a:pPr marL="342900" indent="-342900">
              <a:spcAft>
                <a:spcPts val="1200"/>
              </a:spcAft>
              <a:buFont typeface="+mj-lt"/>
              <a:buAutoNum type="arabicPeriod"/>
            </a:pPr>
            <a:r>
              <a:rPr lang="en-US" altLang="zh-CN" sz="1600" b="1" dirty="0">
                <a:latin typeface="OpenSansWeb"/>
              </a:rPr>
              <a:t>Offer Decision</a:t>
            </a:r>
          </a:p>
          <a:p>
            <a:pPr marL="800100" lvl="1" indent="-342900">
              <a:buSzPct val="50000"/>
              <a:buFont typeface="Wingdings" panose="05000000000000000000" pitchFamily="2" charset="2"/>
              <a:buChar char="n"/>
            </a:pPr>
            <a:r>
              <a:rPr lang="en-US" altLang="zh-CN" sz="1400" dirty="0">
                <a:latin typeface="OpenSansWeb"/>
              </a:rPr>
              <a:t>Sample Offer Letter</a:t>
            </a:r>
          </a:p>
          <a:p>
            <a:pPr marL="800100" lvl="1" indent="-342900">
              <a:buSzPct val="50000"/>
              <a:buFont typeface="Wingdings" panose="05000000000000000000" pitchFamily="2" charset="2"/>
              <a:buChar char="n"/>
            </a:pPr>
            <a:r>
              <a:rPr lang="en-US" altLang="zh-CN" sz="1400" dirty="0">
                <a:latin typeface="OpenSansWeb"/>
              </a:rPr>
              <a:t>Offer Procedure</a:t>
            </a:r>
          </a:p>
          <a:p>
            <a:pPr marL="800100" lvl="1" indent="-342900">
              <a:spcAft>
                <a:spcPts val="1200"/>
              </a:spcAft>
              <a:buSzPct val="50000"/>
              <a:buFont typeface="Wingdings" panose="05000000000000000000" pitchFamily="2" charset="2"/>
              <a:buChar char="n"/>
            </a:pPr>
            <a:r>
              <a:rPr lang="en-US" altLang="zh-CN" sz="1400" dirty="0">
                <a:latin typeface="OpenSansWeb"/>
              </a:rPr>
              <a:t>Background check</a:t>
            </a:r>
          </a:p>
          <a:p>
            <a:pPr marL="342900" indent="-342900">
              <a:spcAft>
                <a:spcPts val="1200"/>
              </a:spcAft>
              <a:buFont typeface="+mj-lt"/>
              <a:buAutoNum type="arabicPeriod"/>
            </a:pPr>
            <a:r>
              <a:rPr lang="en-US" altLang="zh-CN" sz="1600" b="1" dirty="0">
                <a:latin typeface="OpenSansWeb"/>
              </a:rPr>
              <a:t>Enrollment</a:t>
            </a:r>
          </a:p>
          <a:p>
            <a:pPr marL="800100" lvl="1" indent="-342900">
              <a:buSzPct val="50000"/>
              <a:buFont typeface="Wingdings" panose="05000000000000000000" pitchFamily="2" charset="2"/>
              <a:buChar char="n"/>
            </a:pPr>
            <a:r>
              <a:rPr lang="en-US" altLang="zh-CN" sz="1400" dirty="0">
                <a:latin typeface="OpenSansWeb"/>
              </a:rPr>
              <a:t>Health check notice and regulations for on-boarding </a:t>
            </a:r>
          </a:p>
          <a:p>
            <a:pPr marL="800100" lvl="1" indent="-342900">
              <a:spcAft>
                <a:spcPts val="1200"/>
              </a:spcAft>
              <a:buSzPct val="50000"/>
              <a:buFont typeface="Wingdings" panose="05000000000000000000" pitchFamily="2" charset="2"/>
              <a:buChar char="n"/>
            </a:pPr>
            <a:r>
              <a:rPr lang="en-US" altLang="zh-CN" sz="1400" dirty="0">
                <a:latin typeface="OpenSansWeb"/>
              </a:rPr>
              <a:t>Procedure of new employee on-boarding (required materials, paperwork, and signing standards;</a:t>
            </a:r>
          </a:p>
          <a:p>
            <a:pPr marL="342900" indent="-342900">
              <a:spcAft>
                <a:spcPts val="1200"/>
              </a:spcAft>
              <a:buFont typeface="+mj-lt"/>
              <a:buAutoNum type="arabicPeriod"/>
            </a:pPr>
            <a:r>
              <a:rPr lang="en-US" altLang="zh-CN" sz="1600" b="1" dirty="0">
                <a:latin typeface="OpenSansWeb"/>
              </a:rPr>
              <a:t>Separation</a:t>
            </a:r>
          </a:p>
          <a:p>
            <a:pPr marL="800100" lvl="1" indent="-342900">
              <a:buSzPct val="50000"/>
              <a:buFont typeface="Wingdings" panose="05000000000000000000" pitchFamily="2" charset="2"/>
              <a:buChar char="n"/>
            </a:pPr>
            <a:r>
              <a:rPr lang="en-US" altLang="zh-CN" sz="1400" dirty="0">
                <a:latin typeface="OpenSansWeb"/>
              </a:rPr>
              <a:t>Employee exit policy and procedure</a:t>
            </a:r>
          </a:p>
          <a:p>
            <a:pPr marL="800100" lvl="1" indent="-342900">
              <a:buSzPct val="50000"/>
              <a:buFont typeface="Wingdings" panose="05000000000000000000" pitchFamily="2" charset="2"/>
              <a:buChar char="n"/>
            </a:pPr>
            <a:r>
              <a:rPr lang="en-US" altLang="zh-CN" sz="1400" dirty="0">
                <a:latin typeface="OpenSansWeb"/>
              </a:rPr>
              <a:t>Documents preparation &amp; delivery</a:t>
            </a:r>
          </a:p>
          <a:p>
            <a:pPr marL="800100" lvl="1" indent="-342900">
              <a:buSzPct val="50000"/>
              <a:buFont typeface="Wingdings" panose="05000000000000000000" pitchFamily="2" charset="2"/>
              <a:buChar char="n"/>
            </a:pPr>
            <a:r>
              <a:rPr lang="en-US" altLang="zh-CN" sz="1400" dirty="0">
                <a:latin typeface="OpenSansWeb"/>
              </a:rPr>
              <a:t>Termination paperwork</a:t>
            </a:r>
          </a:p>
        </p:txBody>
      </p:sp>
      <p:grpSp>
        <p:nvGrpSpPr>
          <p:cNvPr id="12" name="Group 11">
            <a:extLst>
              <a:ext uri="{FF2B5EF4-FFF2-40B4-BE49-F238E27FC236}">
                <a16:creationId xmlns:a16="http://schemas.microsoft.com/office/drawing/2014/main" id="{6C7C05C6-5A0C-4E32-9007-69D7A14A09D7}"/>
              </a:ext>
            </a:extLst>
          </p:cNvPr>
          <p:cNvGrpSpPr/>
          <p:nvPr/>
        </p:nvGrpSpPr>
        <p:grpSpPr>
          <a:xfrm>
            <a:off x="7470670" y="1043088"/>
            <a:ext cx="3800475" cy="2756139"/>
            <a:chOff x="7896225" y="1999633"/>
            <a:chExt cx="3800475" cy="2756139"/>
          </a:xfrm>
        </p:grpSpPr>
        <p:sp>
          <p:nvSpPr>
            <p:cNvPr id="13" name="Rectangle 12">
              <a:extLst>
                <a:ext uri="{FF2B5EF4-FFF2-40B4-BE49-F238E27FC236}">
                  <a16:creationId xmlns:a16="http://schemas.microsoft.com/office/drawing/2014/main" id="{9172582C-2C83-4F29-8127-70CDFE32530E}"/>
                </a:ext>
              </a:extLst>
            </p:cNvPr>
            <p:cNvSpPr/>
            <p:nvPr/>
          </p:nvSpPr>
          <p:spPr>
            <a:xfrm>
              <a:off x="7896225" y="1999633"/>
              <a:ext cx="3800475" cy="2756139"/>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Discriminated information in the job advertisement;</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Incorrectly use of health check results;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Lack of necessary paperwork for departure employees.</a:t>
              </a:r>
            </a:p>
          </p:txBody>
        </p:sp>
        <p:pic>
          <p:nvPicPr>
            <p:cNvPr id="14" name="Graphic 13" descr="Magnifying glass">
              <a:extLst>
                <a:ext uri="{FF2B5EF4-FFF2-40B4-BE49-F238E27FC236}">
                  <a16:creationId xmlns:a16="http://schemas.microsoft.com/office/drawing/2014/main" id="{70A03F70-B907-49F1-A2A0-42D1F466E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
        <p:nvSpPr>
          <p:cNvPr id="9" name="Title 4">
            <a:extLst>
              <a:ext uri="{FF2B5EF4-FFF2-40B4-BE49-F238E27FC236}">
                <a16:creationId xmlns:a16="http://schemas.microsoft.com/office/drawing/2014/main" id="{5BA1C6B9-32B9-4158-B7F6-2A8B32C4F96B}"/>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4"/>
            </a:pPr>
            <a:r>
              <a:rPr lang="en-US" altLang="zh-CN" dirty="0"/>
              <a:t>Recruitment,  Employee's Enrollment &amp; Separation</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3900127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20</a:t>
            </a:fld>
            <a:endParaRPr lang="en-US" dirty="0"/>
          </a:p>
        </p:txBody>
      </p:sp>
      <p:sp>
        <p:nvSpPr>
          <p:cNvPr id="5" name="Content Placeholder 2"/>
          <p:cNvSpPr>
            <a:spLocks noGrp="1"/>
          </p:cNvSpPr>
          <p:nvPr>
            <p:ph idx="1"/>
          </p:nvPr>
        </p:nvSpPr>
        <p:spPr>
          <a:xfrm>
            <a:off x="939901" y="1183916"/>
            <a:ext cx="10331244" cy="4935463"/>
          </a:xfrm>
        </p:spPr>
        <p:txBody>
          <a:bodyPr>
            <a:normAutofit fontScale="70000" lnSpcReduction="20000"/>
          </a:bodyPr>
          <a:lstStyle/>
          <a:p>
            <a:r>
              <a:rPr lang="en-US" sz="2300" b="1" dirty="0">
                <a:solidFill>
                  <a:srgbClr val="1A2940"/>
                </a:solidFill>
                <a:latin typeface="OpenSansWeb"/>
              </a:rPr>
              <a:t>Applicable Probation Periods</a:t>
            </a:r>
          </a:p>
          <a:p>
            <a:pPr>
              <a:buFont typeface="Wingdings" panose="05000000000000000000" pitchFamily="2" charset="2"/>
              <a:buChar char="Ø"/>
            </a:pPr>
            <a:endParaRPr lang="en-US" sz="1400" b="1"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lvl="0">
              <a:buFont typeface="Wingdings" panose="05000000000000000000" pitchFamily="2" charset="2"/>
              <a:buChar char="Ø"/>
            </a:pPr>
            <a:endParaRPr lang="en-US" sz="1400" b="1" dirty="0">
              <a:solidFill>
                <a:srgbClr val="1A2940"/>
              </a:solidFill>
              <a:latin typeface="OpenSansWeb"/>
            </a:endParaRPr>
          </a:p>
          <a:p>
            <a:pPr lvl="0"/>
            <a:endParaRPr lang="en-US" sz="1600" b="1" dirty="0">
              <a:solidFill>
                <a:srgbClr val="1A2940"/>
              </a:solidFill>
              <a:latin typeface="OpenSansWeb"/>
            </a:endParaRPr>
          </a:p>
          <a:p>
            <a:pPr lvl="0"/>
            <a:r>
              <a:rPr lang="en-US" sz="2300" b="1" dirty="0">
                <a:solidFill>
                  <a:srgbClr val="1A2940"/>
                </a:solidFill>
                <a:latin typeface="OpenSansWeb"/>
              </a:rPr>
              <a:t>Employer’s Rights &amp; Obligations</a:t>
            </a:r>
            <a:endParaRPr lang="en-US" sz="2300" dirty="0">
              <a:solidFill>
                <a:srgbClr val="1A2940"/>
              </a:solidFill>
              <a:latin typeface="OpenSansWeb"/>
            </a:endParaRPr>
          </a:p>
          <a:p>
            <a:pPr lvl="1">
              <a:lnSpc>
                <a:spcPct val="120000"/>
              </a:lnSpc>
              <a:buFont typeface="Wingdings" panose="05000000000000000000" pitchFamily="2" charset="2"/>
              <a:buChar char="§"/>
            </a:pPr>
            <a:r>
              <a:rPr lang="en-US" sz="1800" dirty="0">
                <a:solidFill>
                  <a:srgbClr val="1A2940"/>
                </a:solidFill>
                <a:latin typeface="OpenSansWeb"/>
              </a:rPr>
              <a:t>The wage amount of a worker during his/her probationary period shall not be less than the lowest wage amount for the same job position in the employer's organization or 80% of the wage amount agreed in the labor contract and shall not be less than the minimum wage standard of the locality of the employer;</a:t>
            </a:r>
          </a:p>
          <a:p>
            <a:pPr lvl="1">
              <a:lnSpc>
                <a:spcPct val="120000"/>
              </a:lnSpc>
              <a:buFont typeface="Wingdings" panose="05000000000000000000" pitchFamily="2" charset="2"/>
              <a:buChar char="§"/>
            </a:pPr>
            <a:r>
              <a:rPr lang="en-US" sz="1800" dirty="0">
                <a:solidFill>
                  <a:srgbClr val="1A2940"/>
                </a:solidFill>
                <a:latin typeface="OpenSansWeb"/>
              </a:rPr>
              <a:t>Company can terminate employee during the probation period (with proof employee does not meet job requirements);</a:t>
            </a:r>
          </a:p>
          <a:p>
            <a:pPr lvl="1">
              <a:lnSpc>
                <a:spcPct val="120000"/>
              </a:lnSpc>
              <a:buFont typeface="Wingdings" panose="05000000000000000000" pitchFamily="2" charset="2"/>
              <a:buChar char="§"/>
            </a:pPr>
            <a:r>
              <a:rPr lang="en-US" sz="1800" dirty="0">
                <a:solidFill>
                  <a:srgbClr val="1A2940"/>
                </a:solidFill>
                <a:latin typeface="OpenSansWeb"/>
              </a:rPr>
              <a:t>The same employer (legal entity) and the same worker may only agree on probationary period once.</a:t>
            </a:r>
          </a:p>
          <a:p>
            <a:pPr lvl="1">
              <a:lnSpc>
                <a:spcPct val="120000"/>
              </a:lnSpc>
              <a:buFont typeface="Wingdings" panose="05000000000000000000" pitchFamily="2" charset="2"/>
              <a:buChar char="§"/>
            </a:pPr>
            <a:endParaRPr lang="en-US" sz="1800" dirty="0">
              <a:solidFill>
                <a:srgbClr val="1A2940"/>
              </a:solidFill>
              <a:latin typeface="OpenSansWeb"/>
            </a:endParaRPr>
          </a:p>
          <a:p>
            <a:pPr lvl="0"/>
            <a:r>
              <a:rPr lang="en-US" sz="2300" b="1" dirty="0">
                <a:solidFill>
                  <a:srgbClr val="1A2940"/>
                </a:solidFill>
                <a:latin typeface="OpenSansWeb"/>
              </a:rPr>
              <a:t>Employee’s Rights &amp; Obligations</a:t>
            </a:r>
            <a:endParaRPr lang="en-US" sz="2300" dirty="0">
              <a:solidFill>
                <a:srgbClr val="1A2940"/>
              </a:solidFill>
              <a:latin typeface="OpenSansWeb"/>
            </a:endParaRPr>
          </a:p>
          <a:p>
            <a:pPr lvl="1">
              <a:lnSpc>
                <a:spcPct val="120000"/>
              </a:lnSpc>
              <a:buFont typeface="Wingdings" panose="05000000000000000000" pitchFamily="2" charset="2"/>
              <a:buChar char="§"/>
            </a:pPr>
            <a:r>
              <a:rPr lang="en-US" sz="1800" dirty="0">
                <a:solidFill>
                  <a:srgbClr val="1A2940"/>
                </a:solidFill>
                <a:latin typeface="OpenSansWeb"/>
              </a:rPr>
              <a:t>Employee is entitled with the social insurance, housing fund and statutory annual leave during the probation period;</a:t>
            </a:r>
          </a:p>
          <a:p>
            <a:pPr lvl="1">
              <a:buFont typeface="Wingdings" panose="05000000000000000000" pitchFamily="2" charset="2"/>
              <a:buChar char="§"/>
            </a:pPr>
            <a:r>
              <a:rPr lang="en-US" sz="1800" dirty="0">
                <a:solidFill>
                  <a:srgbClr val="1A2940"/>
                </a:solidFill>
                <a:latin typeface="OpenSansWeb"/>
              </a:rPr>
              <a:t>Employee can resign by giving 3 days prior notice to employer.</a:t>
            </a:r>
          </a:p>
          <a:p>
            <a:pPr lvl="1"/>
            <a:endParaRPr lang="en-US" sz="1400" dirty="0">
              <a:solidFill>
                <a:srgbClr val="1A2940"/>
              </a:solidFill>
              <a:latin typeface="OpenSansWeb"/>
            </a:endParaRPr>
          </a:p>
          <a:p>
            <a:pPr marL="0" indent="0">
              <a:buNone/>
            </a:pPr>
            <a:endParaRPr lang="en-US" sz="1400" dirty="0">
              <a:solidFill>
                <a:srgbClr val="1A2940"/>
              </a:solidFill>
              <a:latin typeface="OpenSansWeb"/>
            </a:endParaRPr>
          </a:p>
        </p:txBody>
      </p:sp>
      <p:graphicFrame>
        <p:nvGraphicFramePr>
          <p:cNvPr id="6" name="Content Placeholder 1"/>
          <p:cNvGraphicFramePr>
            <a:graphicFrameLocks/>
          </p:cNvGraphicFramePr>
          <p:nvPr>
            <p:extLst>
              <p:ext uri="{D42A27DB-BD31-4B8C-83A1-F6EECF244321}">
                <p14:modId xmlns:p14="http://schemas.microsoft.com/office/powerpoint/2010/main" val="506031412"/>
              </p:ext>
            </p:extLst>
          </p:nvPr>
        </p:nvGraphicFramePr>
        <p:xfrm>
          <a:off x="1029606" y="1468942"/>
          <a:ext cx="7255772" cy="1789595"/>
        </p:xfrm>
        <a:graphic>
          <a:graphicData uri="http://schemas.openxmlformats.org/drawingml/2006/table">
            <a:tbl>
              <a:tblPr firstRow="1" bandRow="1">
                <a:tableStyleId>{5C22544A-7EE6-4342-B048-85BDC9FD1C3A}</a:tableStyleId>
              </a:tblPr>
              <a:tblGrid>
                <a:gridCol w="3627886">
                  <a:extLst>
                    <a:ext uri="{9D8B030D-6E8A-4147-A177-3AD203B41FA5}">
                      <a16:colId xmlns:a16="http://schemas.microsoft.com/office/drawing/2014/main" val="20000"/>
                    </a:ext>
                  </a:extLst>
                </a:gridCol>
                <a:gridCol w="3627886">
                  <a:extLst>
                    <a:ext uri="{9D8B030D-6E8A-4147-A177-3AD203B41FA5}">
                      <a16:colId xmlns:a16="http://schemas.microsoft.com/office/drawing/2014/main" val="20001"/>
                    </a:ext>
                  </a:extLst>
                </a:gridCol>
              </a:tblGrid>
              <a:tr h="357919">
                <a:tc>
                  <a:txBody>
                    <a:bodyPr/>
                    <a:lstStyle/>
                    <a:p>
                      <a:pPr algn="ctr"/>
                      <a:r>
                        <a:rPr lang="en-US" sz="1100" dirty="0">
                          <a:latin typeface="OpenSansWeb"/>
                        </a:rPr>
                        <a:t>Contract</a:t>
                      </a:r>
                      <a:r>
                        <a:rPr lang="en-US" sz="1100" baseline="0" dirty="0">
                          <a:latin typeface="OpenSansWeb"/>
                        </a:rPr>
                        <a:t> Term</a:t>
                      </a:r>
                      <a:endParaRPr lang="en-US" sz="1100" dirty="0">
                        <a:latin typeface="OpenSansWeb"/>
                        <a:cs typeface="Arial" panose="020B0604020202020204" pitchFamily="34" charset="0"/>
                      </a:endParaRPr>
                    </a:p>
                  </a:txBody>
                  <a:tcPr marL="88254" marR="88254" marT="44127" marB="44127" anchor="ctr"/>
                </a:tc>
                <a:tc>
                  <a:txBody>
                    <a:bodyPr/>
                    <a:lstStyle/>
                    <a:p>
                      <a:pPr algn="ctr"/>
                      <a:r>
                        <a:rPr lang="en-US" sz="1100" dirty="0">
                          <a:latin typeface="OpenSansWeb"/>
                        </a:rPr>
                        <a:t>Maximum</a:t>
                      </a:r>
                      <a:r>
                        <a:rPr lang="en-US" sz="1100" baseline="0" dirty="0">
                          <a:latin typeface="OpenSansWeb"/>
                        </a:rPr>
                        <a:t> Probation Period</a:t>
                      </a:r>
                      <a:endParaRPr lang="en-US" sz="1100" dirty="0">
                        <a:latin typeface="OpenSansWeb"/>
                        <a:cs typeface="Arial" panose="020B0604020202020204" pitchFamily="34" charset="0"/>
                      </a:endParaRPr>
                    </a:p>
                  </a:txBody>
                  <a:tcPr marL="88254" marR="88254" marT="44127" marB="44127" anchor="ctr"/>
                </a:tc>
                <a:extLst>
                  <a:ext uri="{0D108BD9-81ED-4DB2-BD59-A6C34878D82A}">
                    <a16:rowId xmlns:a16="http://schemas.microsoft.com/office/drawing/2014/main" val="10000"/>
                  </a:ext>
                </a:extLst>
              </a:tr>
              <a:tr h="357919">
                <a:tc>
                  <a:txBody>
                    <a:bodyPr/>
                    <a:lstStyle/>
                    <a:p>
                      <a:r>
                        <a:rPr lang="en-US" sz="1100" dirty="0">
                          <a:solidFill>
                            <a:srgbClr val="1A2940"/>
                          </a:solidFill>
                          <a:latin typeface="OpenSansWeb"/>
                        </a:rPr>
                        <a:t>Less than</a:t>
                      </a:r>
                      <a:r>
                        <a:rPr lang="en-US" sz="1100" baseline="0" dirty="0">
                          <a:solidFill>
                            <a:srgbClr val="1A2940"/>
                          </a:solidFill>
                          <a:latin typeface="OpenSansWeb"/>
                        </a:rPr>
                        <a:t> 3 months</a:t>
                      </a:r>
                      <a:endParaRPr lang="en-US" sz="1100" dirty="0">
                        <a:solidFill>
                          <a:srgbClr val="1A2940"/>
                        </a:solidFill>
                        <a:latin typeface="OpenSansWeb"/>
                        <a:cs typeface="Arial" panose="020B0604020202020204" pitchFamily="34" charset="0"/>
                      </a:endParaRPr>
                    </a:p>
                  </a:txBody>
                  <a:tcPr marL="88254" marR="88254" marT="44127" marB="44127"/>
                </a:tc>
                <a:tc>
                  <a:txBody>
                    <a:bodyPr/>
                    <a:lstStyle/>
                    <a:p>
                      <a:pPr algn="ctr"/>
                      <a:r>
                        <a:rPr lang="en-US" sz="1100" dirty="0">
                          <a:solidFill>
                            <a:srgbClr val="1A2940"/>
                          </a:solidFill>
                          <a:latin typeface="OpenSansWeb"/>
                        </a:rPr>
                        <a:t>None</a:t>
                      </a:r>
                      <a:endParaRPr lang="en-US" sz="1100" dirty="0">
                        <a:solidFill>
                          <a:srgbClr val="1A2940"/>
                        </a:solidFill>
                        <a:latin typeface="OpenSansWeb"/>
                        <a:cs typeface="Arial" panose="020B0604020202020204" pitchFamily="34" charset="0"/>
                      </a:endParaRPr>
                    </a:p>
                  </a:txBody>
                  <a:tcPr marL="88254" marR="88254" marT="44127" marB="44127"/>
                </a:tc>
                <a:extLst>
                  <a:ext uri="{0D108BD9-81ED-4DB2-BD59-A6C34878D82A}">
                    <a16:rowId xmlns:a16="http://schemas.microsoft.com/office/drawing/2014/main" val="10001"/>
                  </a:ext>
                </a:extLst>
              </a:tr>
              <a:tr h="357919">
                <a:tc>
                  <a:txBody>
                    <a:bodyPr/>
                    <a:lstStyle/>
                    <a:p>
                      <a:r>
                        <a:rPr lang="en-US" sz="1100" dirty="0">
                          <a:solidFill>
                            <a:srgbClr val="1A2940"/>
                          </a:solidFill>
                          <a:latin typeface="OpenSansWeb"/>
                        </a:rPr>
                        <a:t>3 months </a:t>
                      </a:r>
                      <a:r>
                        <a:rPr lang="en-US" altLang="zh-CN" sz="1100" dirty="0">
                          <a:solidFill>
                            <a:srgbClr val="1A2940"/>
                          </a:solidFill>
                          <a:latin typeface="OpenSansWeb"/>
                        </a:rPr>
                        <a:t>~</a:t>
                      </a:r>
                      <a:r>
                        <a:rPr lang="en-US" sz="1100" dirty="0">
                          <a:solidFill>
                            <a:srgbClr val="1A2940"/>
                          </a:solidFill>
                          <a:latin typeface="OpenSansWeb"/>
                        </a:rPr>
                        <a:t> less than 1 year</a:t>
                      </a:r>
                      <a:endParaRPr lang="en-US" sz="1100" dirty="0">
                        <a:solidFill>
                          <a:srgbClr val="1A2940"/>
                        </a:solidFill>
                        <a:latin typeface="OpenSansWeb"/>
                        <a:cs typeface="Arial" panose="020B0604020202020204" pitchFamily="34" charset="0"/>
                      </a:endParaRPr>
                    </a:p>
                  </a:txBody>
                  <a:tcPr marL="88254" marR="88254" marT="44127" marB="44127"/>
                </a:tc>
                <a:tc>
                  <a:txBody>
                    <a:bodyPr/>
                    <a:lstStyle/>
                    <a:p>
                      <a:pPr algn="ctr"/>
                      <a:r>
                        <a:rPr lang="en-US" sz="1100" dirty="0">
                          <a:solidFill>
                            <a:srgbClr val="1A2940"/>
                          </a:solidFill>
                          <a:latin typeface="OpenSansWeb"/>
                        </a:rPr>
                        <a:t>1 month </a:t>
                      </a:r>
                      <a:endParaRPr lang="en-US" sz="1100" dirty="0">
                        <a:solidFill>
                          <a:srgbClr val="1A2940"/>
                        </a:solidFill>
                        <a:latin typeface="OpenSansWeb"/>
                        <a:cs typeface="Arial" panose="020B0604020202020204" pitchFamily="34" charset="0"/>
                      </a:endParaRPr>
                    </a:p>
                  </a:txBody>
                  <a:tcPr marL="88254" marR="88254" marT="44127" marB="44127"/>
                </a:tc>
                <a:extLst>
                  <a:ext uri="{0D108BD9-81ED-4DB2-BD59-A6C34878D82A}">
                    <a16:rowId xmlns:a16="http://schemas.microsoft.com/office/drawing/2014/main" val="10002"/>
                  </a:ext>
                </a:extLst>
              </a:tr>
              <a:tr h="357919">
                <a:tc>
                  <a:txBody>
                    <a:bodyPr/>
                    <a:lstStyle/>
                    <a:p>
                      <a:r>
                        <a:rPr lang="en-US" sz="1100" dirty="0">
                          <a:solidFill>
                            <a:srgbClr val="1A2940"/>
                          </a:solidFill>
                          <a:latin typeface="OpenSansWeb"/>
                        </a:rPr>
                        <a:t>1 year </a:t>
                      </a:r>
                      <a:r>
                        <a:rPr lang="en-US" altLang="zh-CN" sz="1100" dirty="0">
                          <a:solidFill>
                            <a:srgbClr val="1A2940"/>
                          </a:solidFill>
                          <a:latin typeface="OpenSansWeb"/>
                        </a:rPr>
                        <a:t>~</a:t>
                      </a:r>
                      <a:r>
                        <a:rPr lang="en-US" sz="1100" baseline="0" dirty="0">
                          <a:solidFill>
                            <a:srgbClr val="1A2940"/>
                          </a:solidFill>
                          <a:latin typeface="OpenSansWeb"/>
                        </a:rPr>
                        <a:t> less than </a:t>
                      </a:r>
                      <a:r>
                        <a:rPr lang="en-US" sz="1100" dirty="0">
                          <a:solidFill>
                            <a:srgbClr val="1A2940"/>
                          </a:solidFill>
                          <a:latin typeface="OpenSansWeb"/>
                        </a:rPr>
                        <a:t>3 years</a:t>
                      </a:r>
                      <a:endParaRPr lang="en-US" sz="1100" dirty="0">
                        <a:solidFill>
                          <a:srgbClr val="1A2940"/>
                        </a:solidFill>
                        <a:latin typeface="OpenSansWeb"/>
                        <a:cs typeface="Arial" panose="020B0604020202020204" pitchFamily="34" charset="0"/>
                      </a:endParaRPr>
                    </a:p>
                  </a:txBody>
                  <a:tcPr marL="88254" marR="88254" marT="44127" marB="44127"/>
                </a:tc>
                <a:tc>
                  <a:txBody>
                    <a:bodyPr/>
                    <a:lstStyle/>
                    <a:p>
                      <a:pPr algn="ctr"/>
                      <a:r>
                        <a:rPr lang="en-US" sz="1100" dirty="0">
                          <a:solidFill>
                            <a:srgbClr val="1A2940"/>
                          </a:solidFill>
                          <a:latin typeface="OpenSansWeb"/>
                        </a:rPr>
                        <a:t>2 months</a:t>
                      </a:r>
                      <a:endParaRPr lang="en-US" sz="1100" dirty="0">
                        <a:solidFill>
                          <a:srgbClr val="1A2940"/>
                        </a:solidFill>
                        <a:latin typeface="OpenSansWeb"/>
                        <a:cs typeface="Arial" panose="020B0604020202020204" pitchFamily="34" charset="0"/>
                      </a:endParaRPr>
                    </a:p>
                  </a:txBody>
                  <a:tcPr marL="88254" marR="88254" marT="44127" marB="44127"/>
                </a:tc>
                <a:extLst>
                  <a:ext uri="{0D108BD9-81ED-4DB2-BD59-A6C34878D82A}">
                    <a16:rowId xmlns:a16="http://schemas.microsoft.com/office/drawing/2014/main" val="10003"/>
                  </a:ext>
                </a:extLst>
              </a:tr>
              <a:tr h="357919">
                <a:tc>
                  <a:txBody>
                    <a:bodyPr/>
                    <a:lstStyle/>
                    <a:p>
                      <a:r>
                        <a:rPr lang="en-US" sz="1100" kern="1200" baseline="0" dirty="0">
                          <a:solidFill>
                            <a:srgbClr val="1A2940"/>
                          </a:solidFill>
                          <a:latin typeface="OpenSansWeb"/>
                          <a:ea typeface="+mn-ea"/>
                          <a:cs typeface="+mn-cs"/>
                        </a:rPr>
                        <a:t>≥ 3 years or non-fixed</a:t>
                      </a:r>
                      <a:r>
                        <a:rPr lang="en-US" sz="1100" baseline="0" dirty="0">
                          <a:solidFill>
                            <a:srgbClr val="1A2940"/>
                          </a:solidFill>
                          <a:latin typeface="OpenSansWeb"/>
                        </a:rPr>
                        <a:t> term contract </a:t>
                      </a:r>
                      <a:endParaRPr lang="en-US" sz="1100" dirty="0">
                        <a:solidFill>
                          <a:srgbClr val="1A2940"/>
                        </a:solidFill>
                        <a:latin typeface="OpenSansWeb"/>
                        <a:cs typeface="Arial" panose="020B0604020202020204" pitchFamily="34" charset="0"/>
                      </a:endParaRPr>
                    </a:p>
                  </a:txBody>
                  <a:tcPr marL="88254" marR="88254" marT="44127" marB="44127"/>
                </a:tc>
                <a:tc>
                  <a:txBody>
                    <a:bodyPr/>
                    <a:lstStyle/>
                    <a:p>
                      <a:pPr algn="ctr"/>
                      <a:r>
                        <a:rPr lang="en-US" sz="1100" dirty="0">
                          <a:solidFill>
                            <a:srgbClr val="1A2940"/>
                          </a:solidFill>
                          <a:latin typeface="OpenSansWeb"/>
                        </a:rPr>
                        <a:t>6 months</a:t>
                      </a:r>
                      <a:endParaRPr lang="en-US" sz="1100" dirty="0">
                        <a:solidFill>
                          <a:srgbClr val="1A2940"/>
                        </a:solidFill>
                        <a:latin typeface="OpenSansWeb"/>
                        <a:cs typeface="Arial" panose="020B0604020202020204" pitchFamily="34" charset="0"/>
                      </a:endParaRPr>
                    </a:p>
                  </a:txBody>
                  <a:tcPr marL="88254" marR="88254" marT="44127" marB="44127"/>
                </a:tc>
                <a:extLst>
                  <a:ext uri="{0D108BD9-81ED-4DB2-BD59-A6C34878D82A}">
                    <a16:rowId xmlns:a16="http://schemas.microsoft.com/office/drawing/2014/main" val="10004"/>
                  </a:ext>
                </a:extLst>
              </a:tr>
            </a:tbl>
          </a:graphicData>
        </a:graphic>
      </p:graphicFrame>
      <p:sp>
        <p:nvSpPr>
          <p:cNvPr id="9" name="Title 4">
            <a:extLst>
              <a:ext uri="{FF2B5EF4-FFF2-40B4-BE49-F238E27FC236}">
                <a16:creationId xmlns:a16="http://schemas.microsoft.com/office/drawing/2014/main" id="{69300676-8040-4A67-B61C-FDDD6C2E2A47}"/>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4"/>
            </a:pPr>
            <a:r>
              <a:rPr lang="en-US" altLang="zh-CN" dirty="0"/>
              <a:t>Recruitment,  Employee's Enrollment &amp; Separation</a:t>
            </a:r>
            <a:br>
              <a:rPr lang="en-US" altLang="zh-CN" dirty="0"/>
            </a:br>
            <a:r>
              <a:rPr lang="en-US" sz="2000" dirty="0"/>
              <a:t>Probation Period</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41600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21</a:t>
            </a:fld>
            <a:endParaRPr lang="en-US" dirty="0"/>
          </a:p>
        </p:txBody>
      </p:sp>
      <p:graphicFrame>
        <p:nvGraphicFramePr>
          <p:cNvPr id="5" name="Content Placeholder 1"/>
          <p:cNvGraphicFramePr>
            <a:graphicFrameLocks/>
          </p:cNvGraphicFramePr>
          <p:nvPr>
            <p:extLst>
              <p:ext uri="{D42A27DB-BD31-4B8C-83A1-F6EECF244321}">
                <p14:modId xmlns:p14="http://schemas.microsoft.com/office/powerpoint/2010/main" val="2259140556"/>
              </p:ext>
            </p:extLst>
          </p:nvPr>
        </p:nvGraphicFramePr>
        <p:xfrm>
          <a:off x="510326" y="1203278"/>
          <a:ext cx="11171348" cy="4755669"/>
        </p:xfrm>
        <a:graphic>
          <a:graphicData uri="http://schemas.openxmlformats.org/drawingml/2006/table">
            <a:tbl>
              <a:tblPr firstRow="1" bandRow="1">
                <a:tableStyleId>{5C22544A-7EE6-4342-B048-85BDC9FD1C3A}</a:tableStyleId>
              </a:tblPr>
              <a:tblGrid>
                <a:gridCol w="1558619">
                  <a:extLst>
                    <a:ext uri="{9D8B030D-6E8A-4147-A177-3AD203B41FA5}">
                      <a16:colId xmlns:a16="http://schemas.microsoft.com/office/drawing/2014/main" val="20000"/>
                    </a:ext>
                  </a:extLst>
                </a:gridCol>
                <a:gridCol w="7196101">
                  <a:extLst>
                    <a:ext uri="{9D8B030D-6E8A-4147-A177-3AD203B41FA5}">
                      <a16:colId xmlns:a16="http://schemas.microsoft.com/office/drawing/2014/main" val="20001"/>
                    </a:ext>
                  </a:extLst>
                </a:gridCol>
                <a:gridCol w="951722">
                  <a:extLst>
                    <a:ext uri="{9D8B030D-6E8A-4147-A177-3AD203B41FA5}">
                      <a16:colId xmlns:a16="http://schemas.microsoft.com/office/drawing/2014/main" val="20002"/>
                    </a:ext>
                  </a:extLst>
                </a:gridCol>
                <a:gridCol w="1464906">
                  <a:extLst>
                    <a:ext uri="{9D8B030D-6E8A-4147-A177-3AD203B41FA5}">
                      <a16:colId xmlns:a16="http://schemas.microsoft.com/office/drawing/2014/main" val="20003"/>
                    </a:ext>
                  </a:extLst>
                </a:gridCol>
              </a:tblGrid>
              <a:tr h="225132">
                <a:tc>
                  <a:txBody>
                    <a:bodyPr/>
                    <a:lstStyle/>
                    <a:p>
                      <a:pPr algn="ctr">
                        <a:lnSpc>
                          <a:spcPct val="150000"/>
                        </a:lnSpc>
                      </a:pPr>
                      <a:r>
                        <a:rPr lang="en-US" sz="1100" dirty="0">
                          <a:latin typeface="OpenSansWeb"/>
                        </a:rPr>
                        <a:t>Termination Type</a:t>
                      </a:r>
                    </a:p>
                  </a:txBody>
                  <a:tcPr marL="108181" marR="108181" marT="54090" marB="54090" anchor="ctr"/>
                </a:tc>
                <a:tc>
                  <a:txBody>
                    <a:bodyPr/>
                    <a:lstStyle/>
                    <a:p>
                      <a:pPr algn="ctr">
                        <a:lnSpc>
                          <a:spcPct val="150000"/>
                        </a:lnSpc>
                      </a:pPr>
                      <a:r>
                        <a:rPr lang="en-US" sz="1100" dirty="0">
                          <a:latin typeface="OpenSansWeb"/>
                        </a:rPr>
                        <a:t>Admissible Grounds</a:t>
                      </a:r>
                    </a:p>
                  </a:txBody>
                  <a:tcPr marL="108181" marR="108181" marT="54090" marB="54090" anchor="ctr"/>
                </a:tc>
                <a:tc>
                  <a:txBody>
                    <a:bodyPr/>
                    <a:lstStyle/>
                    <a:p>
                      <a:pPr algn="ctr"/>
                      <a:r>
                        <a:rPr lang="en-US" sz="1100" dirty="0">
                          <a:latin typeface="OpenSansWeb"/>
                        </a:rPr>
                        <a:t>Severance  </a:t>
                      </a:r>
                    </a:p>
                  </a:txBody>
                  <a:tcPr marL="108181" marR="108181" marT="54090" marB="54090" anchor="ctr"/>
                </a:tc>
                <a:tc>
                  <a:txBody>
                    <a:bodyPr/>
                    <a:lstStyle/>
                    <a:p>
                      <a:pPr algn="ctr">
                        <a:lnSpc>
                          <a:spcPct val="150000"/>
                        </a:lnSpc>
                      </a:pPr>
                      <a:r>
                        <a:rPr lang="en-US" sz="1100" dirty="0">
                          <a:latin typeface="OpenSansWeb"/>
                        </a:rPr>
                        <a:t>30 Days’ Notice</a:t>
                      </a:r>
                    </a:p>
                  </a:txBody>
                  <a:tcPr marL="108181" marR="108181" marT="54090" marB="54090" anchor="ctr"/>
                </a:tc>
                <a:extLst>
                  <a:ext uri="{0D108BD9-81ED-4DB2-BD59-A6C34878D82A}">
                    <a16:rowId xmlns:a16="http://schemas.microsoft.com/office/drawing/2014/main" val="10000"/>
                  </a:ext>
                </a:extLst>
              </a:tr>
              <a:tr h="306131">
                <a:tc>
                  <a:txBody>
                    <a:bodyPr/>
                    <a:lstStyle/>
                    <a:p>
                      <a:pPr>
                        <a:lnSpc>
                          <a:spcPct val="150000"/>
                        </a:lnSpc>
                      </a:pPr>
                      <a:r>
                        <a:rPr lang="en-US" sz="1050" dirty="0">
                          <a:solidFill>
                            <a:srgbClr val="1A2940"/>
                          </a:solidFill>
                          <a:latin typeface="OpenSansWeb"/>
                        </a:rPr>
                        <a:t>During probation</a:t>
                      </a:r>
                      <a:endParaRPr lang="en-US" sz="1050" b="1" dirty="0">
                        <a:solidFill>
                          <a:srgbClr val="1A2940"/>
                        </a:solidFill>
                        <a:latin typeface="OpenSansWeb"/>
                        <a:cs typeface="Arial" panose="020B0604020202020204" pitchFamily="34" charset="0"/>
                      </a:endParaRPr>
                    </a:p>
                  </a:txBody>
                  <a:tcPr marL="108181" marR="108181" marT="54090" marB="54090" anchor="ctr"/>
                </a:tc>
                <a:tc>
                  <a:txBody>
                    <a:bodyPr/>
                    <a:lstStyle/>
                    <a:p>
                      <a:pPr marL="285750" indent="-285750">
                        <a:buFont typeface="Arial" panose="020B0604020202020204" pitchFamily="34" charset="0"/>
                        <a:buChar char="•"/>
                      </a:pPr>
                      <a:r>
                        <a:rPr lang="en-US" sz="1050" dirty="0">
                          <a:solidFill>
                            <a:srgbClr val="1A2940"/>
                          </a:solidFill>
                          <a:latin typeface="OpenSansWeb"/>
                        </a:rPr>
                        <a:t>It is proven during the probationary period that the worker does not satisfy the employment criteria</a:t>
                      </a:r>
                    </a:p>
                  </a:txBody>
                  <a:tcPr marL="108181" marR="108181" marT="54090" marB="54090" anchor="ctr"/>
                </a:tc>
                <a:tc>
                  <a:txBody>
                    <a:bodyPr/>
                    <a:lstStyle/>
                    <a:p>
                      <a:pPr marL="0" indent="0" algn="ctr" defTabSz="457200" rtl="0" eaLnBrk="1" latinLnBrk="0" hangingPunct="1">
                        <a:buFont typeface="Arial" panose="020B0604020202020204" pitchFamily="34" charset="0"/>
                        <a:buNone/>
                      </a:pPr>
                      <a:r>
                        <a:rPr lang="en-US" sz="1050" kern="1200" dirty="0">
                          <a:solidFill>
                            <a:srgbClr val="1A2940"/>
                          </a:solidFill>
                          <a:latin typeface="OpenSansWeb"/>
                        </a:rPr>
                        <a:t>No</a:t>
                      </a:r>
                      <a:endParaRPr lang="en-US" sz="1050" kern="1200" dirty="0">
                        <a:solidFill>
                          <a:srgbClr val="1A2940"/>
                        </a:solidFill>
                        <a:latin typeface="OpenSansWeb"/>
                        <a:ea typeface="+mn-ea"/>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No</a:t>
                      </a:r>
                      <a:endParaRPr lang="en-US" sz="1050" dirty="0">
                        <a:solidFill>
                          <a:srgbClr val="1A2940"/>
                        </a:solidFill>
                        <a:latin typeface="OpenSansWeb"/>
                        <a:cs typeface="Arial" panose="020B0604020202020204" pitchFamily="34" charset="0"/>
                      </a:endParaRPr>
                    </a:p>
                  </a:txBody>
                  <a:tcPr marL="108181" marR="108181" marT="54090" marB="54090" anchor="ctr"/>
                </a:tc>
                <a:extLst>
                  <a:ext uri="{0D108BD9-81ED-4DB2-BD59-A6C34878D82A}">
                    <a16:rowId xmlns:a16="http://schemas.microsoft.com/office/drawing/2014/main" val="10001"/>
                  </a:ext>
                </a:extLst>
              </a:tr>
              <a:tr h="1393043">
                <a:tc>
                  <a:txBody>
                    <a:bodyPr/>
                    <a:lstStyle/>
                    <a:p>
                      <a:pPr>
                        <a:lnSpc>
                          <a:spcPct val="300000"/>
                        </a:lnSpc>
                      </a:pPr>
                      <a:r>
                        <a:rPr lang="en-US" sz="1050" dirty="0">
                          <a:solidFill>
                            <a:srgbClr val="1A2940"/>
                          </a:solidFill>
                          <a:latin typeface="OpenSansWeb"/>
                        </a:rPr>
                        <a:t>Immediate</a:t>
                      </a:r>
                      <a:endParaRPr lang="en-US" sz="1050" b="1" dirty="0">
                        <a:solidFill>
                          <a:srgbClr val="1A2940"/>
                        </a:solidFill>
                        <a:latin typeface="OpenSansWeb"/>
                        <a:cs typeface="Arial" panose="020B0604020202020204" pitchFamily="34" charset="0"/>
                      </a:endParaRPr>
                    </a:p>
                  </a:txBody>
                  <a:tcPr marL="108181" marR="108181" marT="54090" marB="54090" anchor="ctr"/>
                </a:tc>
                <a:tc>
                  <a:txBody>
                    <a:bodyPr/>
                    <a:lstStyle/>
                    <a:p>
                      <a:pPr marL="285750" indent="-285750">
                        <a:buFont typeface="Arial" panose="020B0604020202020204" pitchFamily="34" charset="0"/>
                        <a:buChar char="•"/>
                      </a:pPr>
                      <a:r>
                        <a:rPr lang="en-US" sz="1050" dirty="0">
                          <a:solidFill>
                            <a:srgbClr val="1A2940"/>
                          </a:solidFill>
                          <a:latin typeface="OpenSansWeb"/>
                        </a:rPr>
                        <a:t>The worker has committed a serious breach of the employer's rules and system;</a:t>
                      </a:r>
                    </a:p>
                    <a:p>
                      <a:pPr marL="285750" indent="-285750">
                        <a:buFont typeface="Arial" panose="020B0604020202020204" pitchFamily="34" charset="0"/>
                        <a:buChar char="•"/>
                      </a:pPr>
                      <a:r>
                        <a:rPr lang="en-US" sz="1050" dirty="0">
                          <a:solidFill>
                            <a:srgbClr val="1A2940"/>
                          </a:solidFill>
                          <a:latin typeface="OpenSansWeb"/>
                        </a:rPr>
                        <a:t>The worker is guilty of serious dereliction of duties and corruption and causes the employer to suffer significant damages;</a:t>
                      </a:r>
                    </a:p>
                    <a:p>
                      <a:pPr marL="285750" indent="-285750">
                        <a:buFont typeface="Arial" panose="020B0604020202020204" pitchFamily="34" charset="0"/>
                        <a:buChar char="•"/>
                      </a:pPr>
                      <a:r>
                        <a:rPr lang="en-US" sz="1050" dirty="0">
                          <a:solidFill>
                            <a:srgbClr val="1A2940"/>
                          </a:solidFill>
                          <a:latin typeface="OpenSansWeb"/>
                        </a:rPr>
                        <a:t>The worker holds a labor relationship with another employer concurrently which has a severe impact on his/her performance of work tasks assigned by the employer or refuses to make correction as demanded by the employer;</a:t>
                      </a:r>
                    </a:p>
                    <a:p>
                      <a:pPr marL="285750" indent="-285750">
                        <a:buFont typeface="Arial" panose="020B0604020202020204" pitchFamily="34" charset="0"/>
                        <a:buChar char="•"/>
                      </a:pPr>
                      <a:r>
                        <a:rPr lang="en-US" sz="1050" dirty="0">
                          <a:solidFill>
                            <a:srgbClr val="1A2940"/>
                          </a:solidFill>
                          <a:latin typeface="OpenSansWeb"/>
                        </a:rPr>
                        <a:t>The labor contract is rendered void under the circumstances stipulated in item (1) of the first paragraph of Article 26; </a:t>
                      </a:r>
                    </a:p>
                    <a:p>
                      <a:pPr marL="285750" indent="-285750">
                        <a:buFont typeface="Arial" panose="020B0604020202020204" pitchFamily="34" charset="0"/>
                        <a:buChar char="•"/>
                      </a:pPr>
                      <a:r>
                        <a:rPr lang="en-US" sz="1050" dirty="0">
                          <a:solidFill>
                            <a:srgbClr val="1A2940"/>
                          </a:solidFill>
                          <a:latin typeface="OpenSansWeb"/>
                        </a:rPr>
                        <a:t>Criminal prosecution is instituted against the worker pursuant to the law.</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No</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No</a:t>
                      </a:r>
                      <a:endParaRPr lang="en-US" sz="1050" dirty="0">
                        <a:solidFill>
                          <a:srgbClr val="1A2940"/>
                        </a:solidFill>
                        <a:latin typeface="OpenSansWeb"/>
                        <a:cs typeface="Arial" panose="020B0604020202020204" pitchFamily="34" charset="0"/>
                      </a:endParaRPr>
                    </a:p>
                  </a:txBody>
                  <a:tcPr marL="108181" marR="108181" marT="54090" marB="54090" anchor="ctr"/>
                </a:tc>
                <a:extLst>
                  <a:ext uri="{0D108BD9-81ED-4DB2-BD59-A6C34878D82A}">
                    <a16:rowId xmlns:a16="http://schemas.microsoft.com/office/drawing/2014/main" val="10002"/>
                  </a:ext>
                </a:extLst>
              </a:tr>
              <a:tr h="1274321">
                <a:tc>
                  <a:txBody>
                    <a:bodyPr/>
                    <a:lstStyle/>
                    <a:p>
                      <a:pPr>
                        <a:lnSpc>
                          <a:spcPct val="200000"/>
                        </a:lnSpc>
                      </a:pPr>
                      <a:r>
                        <a:rPr lang="en-US" sz="1050" dirty="0">
                          <a:solidFill>
                            <a:srgbClr val="1A2940"/>
                          </a:solidFill>
                          <a:latin typeface="OpenSansWeb"/>
                        </a:rPr>
                        <a:t>With prior notice</a:t>
                      </a:r>
                      <a:endParaRPr lang="en-US" sz="1050" b="1" dirty="0">
                        <a:solidFill>
                          <a:srgbClr val="1A2940"/>
                        </a:solidFill>
                        <a:latin typeface="OpenSansWeb"/>
                        <a:cs typeface="Arial" panose="020B0604020202020204" pitchFamily="34" charset="0"/>
                      </a:endParaRPr>
                    </a:p>
                  </a:txBody>
                  <a:tcPr marL="108181" marR="108181" marT="54090" marB="54090" anchor="ctr"/>
                </a:tc>
                <a:tc>
                  <a:txBody>
                    <a:bodyPr/>
                    <a:lstStyle/>
                    <a:p>
                      <a:pPr marL="285750" indent="-285750">
                        <a:buFont typeface="Arial" panose="020B0604020202020204" pitchFamily="34" charset="0"/>
                        <a:buChar char="•"/>
                      </a:pPr>
                      <a:r>
                        <a:rPr lang="en-US" sz="1050" dirty="0">
                          <a:solidFill>
                            <a:srgbClr val="1A2940"/>
                          </a:solidFill>
                          <a:latin typeface="OpenSansWeb"/>
                        </a:rPr>
                        <a:t>The worker suffers from an illness or a non-work-related injury and is unable to undertake the original job duties or other job duties arranged by the employer following completion of the stipulated medical treatment period;</a:t>
                      </a:r>
                    </a:p>
                    <a:p>
                      <a:pPr marL="285750" indent="-285750">
                        <a:buFont typeface="Arial" panose="020B0604020202020204" pitchFamily="34" charset="0"/>
                        <a:buChar char="•"/>
                      </a:pPr>
                      <a:r>
                        <a:rPr lang="en-US" sz="1050" dirty="0">
                          <a:solidFill>
                            <a:srgbClr val="1A2940"/>
                          </a:solidFill>
                          <a:latin typeface="OpenSansWeb"/>
                        </a:rPr>
                        <a:t>The worker cannot perform her/his duties and remains to be incapable of performing the job duties after training or job transfer;</a:t>
                      </a:r>
                    </a:p>
                    <a:p>
                      <a:pPr marL="285750" indent="-285750">
                        <a:buFont typeface="Arial" panose="020B0604020202020204" pitchFamily="34" charset="0"/>
                        <a:buChar char="•"/>
                      </a:pPr>
                      <a:r>
                        <a:rPr lang="en-US" sz="1050" dirty="0">
                          <a:solidFill>
                            <a:srgbClr val="1A2940"/>
                          </a:solidFill>
                          <a:latin typeface="OpenSansWeb"/>
                        </a:rPr>
                        <a:t>The objective circumstances for which the conclusion of the labor contract is based upon have undergone significant changes and as a result thereof, the labor contract can no longer be performed and upon negotiation between the employer and the worker, both parties are unable to reach an agreement on variation of the contents of the labor contract.</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Yes</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Yes</a:t>
                      </a:r>
                      <a:endParaRPr lang="en-US" sz="1050" dirty="0">
                        <a:solidFill>
                          <a:srgbClr val="1A2940"/>
                        </a:solidFill>
                        <a:latin typeface="OpenSansWeb"/>
                        <a:cs typeface="Arial" panose="020B0604020202020204" pitchFamily="34" charset="0"/>
                      </a:endParaRPr>
                    </a:p>
                  </a:txBody>
                  <a:tcPr marL="108181" marR="108181" marT="54090" marB="54090" anchor="ctr"/>
                </a:tc>
                <a:extLst>
                  <a:ext uri="{0D108BD9-81ED-4DB2-BD59-A6C34878D82A}">
                    <a16:rowId xmlns:a16="http://schemas.microsoft.com/office/drawing/2014/main" val="10003"/>
                  </a:ext>
                </a:extLst>
              </a:tr>
              <a:tr h="359034">
                <a:tc>
                  <a:txBody>
                    <a:bodyPr/>
                    <a:lstStyle/>
                    <a:p>
                      <a:pPr>
                        <a:lnSpc>
                          <a:spcPct val="150000"/>
                        </a:lnSpc>
                      </a:pPr>
                      <a:r>
                        <a:rPr lang="en-US" sz="1050" dirty="0">
                          <a:solidFill>
                            <a:srgbClr val="1A2940"/>
                          </a:solidFill>
                          <a:latin typeface="OpenSansWeb"/>
                        </a:rPr>
                        <a:t>Not renewing</a:t>
                      </a:r>
                      <a:r>
                        <a:rPr lang="en-US" sz="1050" baseline="0" dirty="0">
                          <a:solidFill>
                            <a:srgbClr val="1A2940"/>
                          </a:solidFill>
                          <a:latin typeface="OpenSansWeb"/>
                        </a:rPr>
                        <a:t> c</a:t>
                      </a:r>
                      <a:r>
                        <a:rPr lang="en-US" sz="1050" dirty="0">
                          <a:solidFill>
                            <a:srgbClr val="1A2940"/>
                          </a:solidFill>
                          <a:latin typeface="OpenSansWeb"/>
                        </a:rPr>
                        <a:t>ontract</a:t>
                      </a:r>
                      <a:endParaRPr lang="en-US" sz="1050" b="1" dirty="0">
                        <a:solidFill>
                          <a:srgbClr val="1A2940"/>
                        </a:solidFill>
                        <a:latin typeface="OpenSansWeb"/>
                        <a:cs typeface="Arial" panose="020B0604020202020204" pitchFamily="34" charset="0"/>
                      </a:endParaRPr>
                    </a:p>
                  </a:txBody>
                  <a:tcPr marL="108181" marR="108181" marT="54090" marB="54090" anchor="ctr"/>
                </a:tc>
                <a:tc>
                  <a:txBody>
                    <a:bodyPr/>
                    <a:lstStyle/>
                    <a:p>
                      <a:pPr marL="285750" indent="-285750">
                        <a:lnSpc>
                          <a:spcPct val="150000"/>
                        </a:lnSpc>
                        <a:buFont typeface="Arial" panose="020B0604020202020204" pitchFamily="34" charset="0"/>
                        <a:buChar char="•"/>
                      </a:pPr>
                      <a:r>
                        <a:rPr lang="en-US" sz="1050" dirty="0">
                          <a:solidFill>
                            <a:srgbClr val="1A2940"/>
                          </a:solidFill>
                          <a:latin typeface="OpenSansWeb"/>
                        </a:rPr>
                        <a:t>End of contract term</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Yes</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No</a:t>
                      </a:r>
                      <a:endParaRPr lang="en-US" sz="1050" dirty="0">
                        <a:solidFill>
                          <a:srgbClr val="1A2940"/>
                        </a:solidFill>
                        <a:latin typeface="OpenSansWeb"/>
                        <a:cs typeface="Arial" panose="020B0604020202020204" pitchFamily="34" charset="0"/>
                      </a:endParaRPr>
                    </a:p>
                  </a:txBody>
                  <a:tcPr marL="108181" marR="108181" marT="54090" marB="54090" anchor="ctr"/>
                </a:tc>
                <a:extLst>
                  <a:ext uri="{0D108BD9-81ED-4DB2-BD59-A6C34878D82A}">
                    <a16:rowId xmlns:a16="http://schemas.microsoft.com/office/drawing/2014/main" val="10004"/>
                  </a:ext>
                </a:extLst>
              </a:tr>
              <a:tr h="1072220">
                <a:tc>
                  <a:txBody>
                    <a:bodyPr/>
                    <a:lstStyle/>
                    <a:p>
                      <a:r>
                        <a:rPr lang="en-US" sz="1050" dirty="0">
                          <a:solidFill>
                            <a:srgbClr val="1A2940"/>
                          </a:solidFill>
                          <a:latin typeface="OpenSansWeb"/>
                        </a:rPr>
                        <a:t>Mass-layoff </a:t>
                      </a:r>
                    </a:p>
                    <a:p>
                      <a:r>
                        <a:rPr lang="en-US" sz="1050" dirty="0">
                          <a:solidFill>
                            <a:srgbClr val="1A2940"/>
                          </a:solidFill>
                          <a:latin typeface="OpenSansWeb"/>
                        </a:rPr>
                        <a:t>(over 10 people</a:t>
                      </a:r>
                      <a:r>
                        <a:rPr lang="en-US" sz="1050" baseline="0" dirty="0">
                          <a:solidFill>
                            <a:srgbClr val="1A2940"/>
                          </a:solidFill>
                          <a:latin typeface="OpenSansWeb"/>
                        </a:rPr>
                        <a:t> or 20% of staff)</a:t>
                      </a:r>
                      <a:endParaRPr lang="en-US" sz="1050" b="1" baseline="0" dirty="0">
                        <a:solidFill>
                          <a:srgbClr val="1A2940"/>
                        </a:solidFill>
                        <a:latin typeface="OpenSansWeb"/>
                        <a:cs typeface="Arial" panose="020B0604020202020204" pitchFamily="34" charset="0"/>
                      </a:endParaRPr>
                    </a:p>
                  </a:txBody>
                  <a:tcPr marL="108181" marR="108181" marT="54090" marB="54090" anchor="ctr"/>
                </a:tc>
                <a:tc>
                  <a:txBody>
                    <a:bodyPr/>
                    <a:lstStyle/>
                    <a:p>
                      <a:pPr marL="285750" indent="-285750">
                        <a:buFont typeface="Arial" panose="020B0604020202020204" pitchFamily="34" charset="0"/>
                        <a:buChar char="•"/>
                      </a:pPr>
                      <a:r>
                        <a:rPr lang="en-US" sz="1050" dirty="0">
                          <a:solidFill>
                            <a:srgbClr val="1A2940"/>
                          </a:solidFill>
                          <a:latin typeface="OpenSansWeb"/>
                        </a:rPr>
                        <a:t>The employer undergoes restructuring pursuant to the provisions of the Enterprise Bankruptcy Law;</a:t>
                      </a:r>
                    </a:p>
                    <a:p>
                      <a:pPr marL="285750" indent="-285750">
                        <a:buFont typeface="Arial" panose="020B0604020202020204" pitchFamily="34" charset="0"/>
                        <a:buChar char="•"/>
                      </a:pPr>
                      <a:r>
                        <a:rPr lang="en-US" sz="1050" dirty="0">
                          <a:solidFill>
                            <a:srgbClr val="1A2940"/>
                          </a:solidFill>
                          <a:latin typeface="OpenSansWeb"/>
                        </a:rPr>
                        <a:t>The employer has serious production and business difficulties;</a:t>
                      </a:r>
                    </a:p>
                    <a:p>
                      <a:pPr marL="285750" indent="-285750">
                        <a:buFont typeface="Arial" panose="020B0604020202020204" pitchFamily="34" charset="0"/>
                        <a:buChar char="•"/>
                      </a:pPr>
                      <a:r>
                        <a:rPr lang="en-US" sz="1050" dirty="0">
                          <a:solidFill>
                            <a:srgbClr val="1A2940"/>
                          </a:solidFill>
                          <a:latin typeface="OpenSansWeb"/>
                        </a:rPr>
                        <a:t>The enterprise undergoes a change of production, significant technological reform or change of mode of operation and upon variation of labor contracts, there is still a need for retrenchment; or</a:t>
                      </a:r>
                    </a:p>
                    <a:p>
                      <a:pPr marL="285750" indent="-285750">
                        <a:buFont typeface="Arial" panose="020B0604020202020204" pitchFamily="34" charset="0"/>
                        <a:buChar char="•"/>
                      </a:pPr>
                      <a:r>
                        <a:rPr lang="en-US" sz="1050" dirty="0">
                          <a:solidFill>
                            <a:srgbClr val="1A2940"/>
                          </a:solidFill>
                          <a:latin typeface="OpenSansWeb"/>
                        </a:rPr>
                        <a:t>The objective circumstances for which the conclusion of a labor contract is based upon have undergone significant changes and as a result thereof, the labor contract can no longer be performed.</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pPr algn="ctr"/>
                      <a:r>
                        <a:rPr lang="en-US" sz="1050" dirty="0">
                          <a:solidFill>
                            <a:srgbClr val="1A2940"/>
                          </a:solidFill>
                          <a:latin typeface="OpenSansWeb"/>
                        </a:rPr>
                        <a:t>Yes</a:t>
                      </a:r>
                      <a:endParaRPr lang="en-US" sz="1050" dirty="0">
                        <a:solidFill>
                          <a:srgbClr val="1A2940"/>
                        </a:solidFill>
                        <a:latin typeface="OpenSansWeb"/>
                        <a:cs typeface="Arial" panose="020B0604020202020204" pitchFamily="34" charset="0"/>
                      </a:endParaRPr>
                    </a:p>
                  </a:txBody>
                  <a:tcPr marL="108181" marR="108181" marT="54090" marB="54090" anchor="ctr"/>
                </a:tc>
                <a:tc>
                  <a:txBody>
                    <a:bodyPr/>
                    <a:lstStyle/>
                    <a:p>
                      <a:r>
                        <a:rPr lang="en-US" sz="1050" dirty="0">
                          <a:solidFill>
                            <a:srgbClr val="1A2940"/>
                          </a:solidFill>
                          <a:latin typeface="OpenSansWeb"/>
                        </a:rPr>
                        <a:t>Yes, to either all</a:t>
                      </a:r>
                      <a:r>
                        <a:rPr lang="en-US" sz="1050" baseline="0" dirty="0">
                          <a:solidFill>
                            <a:srgbClr val="1A2940"/>
                          </a:solidFill>
                          <a:latin typeface="OpenSansWeb"/>
                        </a:rPr>
                        <a:t> staff and/or the labor union. After hearing these parties, submit a report to the local Labor Bureau</a:t>
                      </a:r>
                      <a:endParaRPr lang="en-US" sz="1050" dirty="0">
                        <a:solidFill>
                          <a:srgbClr val="1A2940"/>
                        </a:solidFill>
                        <a:latin typeface="OpenSansWeb"/>
                        <a:cs typeface="Arial" panose="020B0604020202020204" pitchFamily="34" charset="0"/>
                      </a:endParaRPr>
                    </a:p>
                  </a:txBody>
                  <a:tcPr marL="108181" marR="108181" marT="54090" marB="54090" anchor="ctr"/>
                </a:tc>
                <a:extLst>
                  <a:ext uri="{0D108BD9-81ED-4DB2-BD59-A6C34878D82A}">
                    <a16:rowId xmlns:a16="http://schemas.microsoft.com/office/drawing/2014/main" val="10005"/>
                  </a:ext>
                </a:extLst>
              </a:tr>
            </a:tbl>
          </a:graphicData>
        </a:graphic>
      </p:graphicFrame>
      <p:sp>
        <p:nvSpPr>
          <p:cNvPr id="9" name="Title 4">
            <a:extLst>
              <a:ext uri="{FF2B5EF4-FFF2-40B4-BE49-F238E27FC236}">
                <a16:creationId xmlns:a16="http://schemas.microsoft.com/office/drawing/2014/main" id="{8A249C63-2868-41B8-919D-BE3407FF3EC2}"/>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4"/>
            </a:pPr>
            <a:r>
              <a:rPr lang="en-US" altLang="zh-CN" dirty="0"/>
              <a:t>Recruitment,  Employee's Enrollment &amp; Separation</a:t>
            </a:r>
            <a:br>
              <a:rPr lang="en-US" altLang="zh-CN" dirty="0"/>
            </a:br>
            <a:r>
              <a:rPr lang="en-US" sz="2000" dirty="0"/>
              <a:t>Types of Permissible Termination</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405826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22</a:t>
            </a:fld>
            <a:endParaRPr lang="en-US" dirty="0"/>
          </a:p>
        </p:txBody>
      </p:sp>
      <p:sp>
        <p:nvSpPr>
          <p:cNvPr id="5" name="Content Placeholder 2"/>
          <p:cNvSpPr>
            <a:spLocks noGrp="1"/>
          </p:cNvSpPr>
          <p:nvPr>
            <p:ph idx="1"/>
          </p:nvPr>
        </p:nvSpPr>
        <p:spPr>
          <a:xfrm>
            <a:off x="920855" y="1258403"/>
            <a:ext cx="10219213" cy="4846320"/>
          </a:xfrm>
        </p:spPr>
        <p:txBody>
          <a:bodyPr>
            <a:normAutofit/>
          </a:bodyPr>
          <a:lstStyle/>
          <a:p>
            <a:r>
              <a:rPr lang="en-US" sz="1600" dirty="0">
                <a:solidFill>
                  <a:srgbClr val="1A2940"/>
                </a:solidFill>
                <a:latin typeface="OpenSansWeb"/>
              </a:rPr>
              <a:t>Under any of the following circumstances, the employer shall not rescind a labor contract pursuant to the provisions of Article 40 and Article 41:</a:t>
            </a:r>
          </a:p>
          <a:p>
            <a:pPr>
              <a:buFont typeface="Wingdings" panose="05000000000000000000" pitchFamily="2" charset="2"/>
              <a:buChar char="Ø"/>
            </a:pPr>
            <a:endParaRPr lang="en-US" sz="1400" b="1" dirty="0">
              <a:solidFill>
                <a:srgbClr val="1A2940"/>
              </a:solidFill>
              <a:latin typeface="OpenSansWeb"/>
            </a:endParaRPr>
          </a:p>
          <a:p>
            <a:pPr marL="800100" lvl="1" indent="-342900">
              <a:lnSpc>
                <a:spcPct val="150000"/>
              </a:lnSpc>
              <a:buFont typeface="+mj-lt"/>
              <a:buAutoNum type="arabicParenR"/>
            </a:pPr>
            <a:r>
              <a:rPr lang="en-US" sz="1400" dirty="0">
                <a:solidFill>
                  <a:srgbClr val="1A2940"/>
                </a:solidFill>
                <a:latin typeface="OpenSansWeb"/>
              </a:rPr>
              <a:t>Where a worker who has engaged in work exposed to occupational hazards has not undergone post-employment occupational health check or during the period where a worker is suspected to have contracted an occupational illness or under medical observation;</a:t>
            </a:r>
          </a:p>
          <a:p>
            <a:pPr marL="800100" lvl="1" indent="-342900">
              <a:lnSpc>
                <a:spcPct val="150000"/>
              </a:lnSpc>
              <a:buFont typeface="+mj-lt"/>
              <a:buAutoNum type="arabicParenR"/>
            </a:pPr>
            <a:r>
              <a:rPr lang="en-US" sz="1400" dirty="0">
                <a:solidFill>
                  <a:srgbClr val="1A2940"/>
                </a:solidFill>
                <a:latin typeface="OpenSansWeb"/>
              </a:rPr>
              <a:t>Where a worker has contracted an occupational illness or suffered a work injury while working for the employer and is confirmed to have lost his/her labor capability wholly or partially;</a:t>
            </a:r>
          </a:p>
          <a:p>
            <a:pPr marL="800100" lvl="1" indent="-342900">
              <a:lnSpc>
                <a:spcPct val="150000"/>
              </a:lnSpc>
              <a:buFont typeface="+mj-lt"/>
              <a:buAutoNum type="arabicParenR"/>
            </a:pPr>
            <a:r>
              <a:rPr lang="en-US" sz="1400" dirty="0">
                <a:solidFill>
                  <a:srgbClr val="1A2940"/>
                </a:solidFill>
                <a:latin typeface="OpenSansWeb"/>
              </a:rPr>
              <a:t>During the stipulated medical treatment period of a worker suffering from illness or non-work-related injury;</a:t>
            </a:r>
          </a:p>
          <a:p>
            <a:pPr marL="800100" lvl="1" indent="-342900">
              <a:lnSpc>
                <a:spcPct val="150000"/>
              </a:lnSpc>
              <a:buFont typeface="+mj-lt"/>
              <a:buAutoNum type="arabicParenR"/>
            </a:pPr>
            <a:r>
              <a:rPr lang="en-US" sz="1400" dirty="0">
                <a:solidFill>
                  <a:srgbClr val="1A2940"/>
                </a:solidFill>
                <a:latin typeface="OpenSansWeb"/>
              </a:rPr>
              <a:t>During the pregnancy, maternity leave or breastfeeding period of a female worker;</a:t>
            </a:r>
          </a:p>
          <a:p>
            <a:pPr marL="800100" lvl="1" indent="-342900">
              <a:lnSpc>
                <a:spcPct val="150000"/>
              </a:lnSpc>
              <a:buFont typeface="+mj-lt"/>
              <a:buAutoNum type="arabicParenR"/>
            </a:pPr>
            <a:r>
              <a:rPr lang="en-US" sz="1400" dirty="0">
                <a:solidFill>
                  <a:srgbClr val="1A2940"/>
                </a:solidFill>
                <a:latin typeface="OpenSansWeb"/>
              </a:rPr>
              <a:t>Where a worker has worked for 15 years consecutively with the employer and will attain his/her statutory retirement age in less than five years' time; or</a:t>
            </a:r>
          </a:p>
          <a:p>
            <a:pPr marL="800100" lvl="1" indent="-342900">
              <a:lnSpc>
                <a:spcPct val="150000"/>
              </a:lnSpc>
              <a:buFont typeface="+mj-lt"/>
              <a:buAutoNum type="arabicParenR"/>
            </a:pPr>
            <a:r>
              <a:rPr lang="en-US" sz="1400" dirty="0">
                <a:solidFill>
                  <a:srgbClr val="1A2940"/>
                </a:solidFill>
                <a:latin typeface="OpenSansWeb"/>
              </a:rPr>
              <a:t>Any other circumstances stipulated by the laws and regulations.</a:t>
            </a:r>
          </a:p>
        </p:txBody>
      </p:sp>
      <p:sp>
        <p:nvSpPr>
          <p:cNvPr id="9" name="Title 4">
            <a:extLst>
              <a:ext uri="{FF2B5EF4-FFF2-40B4-BE49-F238E27FC236}">
                <a16:creationId xmlns:a16="http://schemas.microsoft.com/office/drawing/2014/main" id="{D915487A-C2B2-41F3-8D67-369C3A8C229A}"/>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4"/>
            </a:pPr>
            <a:r>
              <a:rPr lang="en-US" altLang="zh-CN" dirty="0"/>
              <a:t>Recruitment,  Employee's Enrollment &amp; Separation</a:t>
            </a:r>
            <a:br>
              <a:rPr lang="en-US" altLang="zh-CN" dirty="0"/>
            </a:br>
            <a:r>
              <a:rPr lang="en-US" sz="2000" dirty="0"/>
              <a:t>Termination (Special Circumstances)</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03441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23</a:t>
            </a:fld>
            <a:endParaRPr lang="en-US" dirty="0"/>
          </a:p>
        </p:txBody>
      </p:sp>
      <p:sp>
        <p:nvSpPr>
          <p:cNvPr id="5" name="Content Placeholder 2"/>
          <p:cNvSpPr>
            <a:spLocks noGrp="1"/>
          </p:cNvSpPr>
          <p:nvPr>
            <p:ph idx="1"/>
          </p:nvPr>
        </p:nvSpPr>
        <p:spPr>
          <a:xfrm>
            <a:off x="920855" y="1214133"/>
            <a:ext cx="10196911" cy="5113957"/>
          </a:xfrm>
        </p:spPr>
        <p:txBody>
          <a:bodyPr>
            <a:noAutofit/>
          </a:bodyPr>
          <a:lstStyle/>
          <a:p>
            <a:pPr>
              <a:spcAft>
                <a:spcPts val="1200"/>
              </a:spcAft>
            </a:pPr>
            <a:r>
              <a:rPr lang="en-US" sz="1600" b="1" dirty="0">
                <a:solidFill>
                  <a:srgbClr val="1A2940"/>
                </a:solidFill>
                <a:latin typeface="OpenSansWeb"/>
              </a:rPr>
              <a:t>Compensation Based</a:t>
            </a:r>
          </a:p>
          <a:p>
            <a:pPr lvl="1">
              <a:buFont typeface="Wingdings" panose="05000000000000000000" pitchFamily="2" charset="2"/>
              <a:buChar char="§"/>
            </a:pPr>
            <a:r>
              <a:rPr lang="en-US" sz="1400" dirty="0">
                <a:solidFill>
                  <a:srgbClr val="1A2940"/>
                </a:solidFill>
                <a:latin typeface="OpenSansWeb"/>
              </a:rPr>
              <a:t>Company required to pay one month’s average compensation (i.e. gross salary, annual bonus, other subsidies) for every year worked for company</a:t>
            </a:r>
          </a:p>
          <a:p>
            <a:pPr lvl="2"/>
            <a:r>
              <a:rPr lang="en-US" dirty="0">
                <a:solidFill>
                  <a:srgbClr val="1A2940"/>
                </a:solidFill>
                <a:latin typeface="OpenSansWeb"/>
              </a:rPr>
              <a:t>Average compensation will be calculated based on the average of the past 12 months</a:t>
            </a:r>
          </a:p>
          <a:p>
            <a:pPr lvl="2"/>
            <a:r>
              <a:rPr lang="en-US" dirty="0">
                <a:solidFill>
                  <a:srgbClr val="1A2940"/>
                </a:solidFill>
                <a:latin typeface="OpenSansWeb"/>
              </a:rPr>
              <a:t>If employee has worked 6 months or more in a year period, employee will be entitled to average month compensation</a:t>
            </a:r>
          </a:p>
          <a:p>
            <a:pPr lvl="2"/>
            <a:r>
              <a:rPr lang="en-US" dirty="0">
                <a:solidFill>
                  <a:srgbClr val="1A2940"/>
                </a:solidFill>
                <a:latin typeface="OpenSansWeb"/>
              </a:rPr>
              <a:t>If employee has worked less than 6 months in a year period, employee will be entitled ½ average month compensation</a:t>
            </a:r>
          </a:p>
          <a:p>
            <a:pPr lvl="1"/>
            <a:endParaRPr lang="en-US" sz="1400" dirty="0">
              <a:solidFill>
                <a:srgbClr val="1A2940"/>
              </a:solidFill>
              <a:latin typeface="OpenSansWeb"/>
            </a:endParaRPr>
          </a:p>
          <a:p>
            <a:pPr lvl="1">
              <a:lnSpc>
                <a:spcPts val="1700"/>
              </a:lnSpc>
              <a:buFont typeface="Wingdings" panose="05000000000000000000" pitchFamily="2" charset="2"/>
              <a:buChar char="§"/>
            </a:pPr>
            <a:r>
              <a:rPr lang="en-US" sz="1400" dirty="0">
                <a:solidFill>
                  <a:srgbClr val="1A2940"/>
                </a:solidFill>
                <a:latin typeface="OpenSansWeb"/>
              </a:rPr>
              <a:t>Where the monthly wage of a worker is more than three times the local average monthly wage of employees of the preceding year announced by the Municipal People's Government of the centrally-administered municipality or the municipality divided into districts where the employer is located, the economic damages standard for economic damages to be made to the worker shall be based on three times of the average monthly wage and the years of service for which economic damages are paid for shall not exceed 12 years. (i.e. current Guangzhou economic compensation cap for calculation base is RMB 8,218 * 3 = RMB 24,654 ) </a:t>
            </a:r>
            <a:endParaRPr lang="en-US" sz="1400" b="1" dirty="0">
              <a:solidFill>
                <a:srgbClr val="1A2940"/>
              </a:solidFill>
              <a:latin typeface="OpenSansWeb"/>
            </a:endParaRPr>
          </a:p>
          <a:p>
            <a:pPr>
              <a:spcBef>
                <a:spcPts val="1800"/>
              </a:spcBef>
              <a:spcAft>
                <a:spcPts val="1200"/>
              </a:spcAft>
            </a:pPr>
            <a:r>
              <a:rPr lang="en-US" sz="1600" b="1" dirty="0">
                <a:solidFill>
                  <a:srgbClr val="1A2940"/>
                </a:solidFill>
                <a:latin typeface="OpenSansWeb"/>
              </a:rPr>
              <a:t>Additional Considerations </a:t>
            </a: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Company required to pay 2x daily salary for amount of days with untaken statutory annual leave</a:t>
            </a:r>
          </a:p>
          <a:p>
            <a:pPr lvl="1"/>
            <a:endParaRPr lang="en-US" sz="1400" dirty="0">
              <a:solidFill>
                <a:srgbClr val="1A2940"/>
              </a:solidFill>
              <a:latin typeface="OpenSansWeb"/>
            </a:endParaRPr>
          </a:p>
          <a:p>
            <a:pPr lvl="1">
              <a:buFont typeface="Wingdings" panose="05000000000000000000" pitchFamily="2" charset="2"/>
              <a:buChar char="Ø"/>
            </a:pPr>
            <a:endParaRPr lang="en-US" sz="1400" dirty="0">
              <a:solidFill>
                <a:srgbClr val="1A2940"/>
              </a:solidFill>
              <a:latin typeface="OpenSansWeb"/>
            </a:endParaRPr>
          </a:p>
          <a:p>
            <a:pPr lvl="1"/>
            <a:endParaRPr lang="en-US" sz="1400" dirty="0">
              <a:solidFill>
                <a:srgbClr val="1A2940"/>
              </a:solidFill>
              <a:latin typeface="OpenSansWeb"/>
            </a:endParaRPr>
          </a:p>
          <a:p>
            <a:pPr marL="0" indent="0">
              <a:buNone/>
            </a:pPr>
            <a:endParaRPr lang="en-US" sz="1400" dirty="0">
              <a:solidFill>
                <a:srgbClr val="1A2940"/>
              </a:solidFill>
              <a:latin typeface="OpenSansWeb"/>
            </a:endParaRPr>
          </a:p>
        </p:txBody>
      </p:sp>
      <p:sp>
        <p:nvSpPr>
          <p:cNvPr id="9" name="Title 4">
            <a:extLst>
              <a:ext uri="{FF2B5EF4-FFF2-40B4-BE49-F238E27FC236}">
                <a16:creationId xmlns:a16="http://schemas.microsoft.com/office/drawing/2014/main" id="{3042E3DC-6ADA-47E3-A728-22C720972540}"/>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4"/>
            </a:pPr>
            <a:r>
              <a:rPr lang="en-US" altLang="zh-CN" dirty="0"/>
              <a:t>Recruitment,  Employee's Enrollment &amp; Separation</a:t>
            </a:r>
            <a:br>
              <a:rPr lang="en-US" altLang="zh-CN" dirty="0"/>
            </a:br>
            <a:r>
              <a:rPr lang="en-US" sz="2000" dirty="0"/>
              <a:t>Severance Payment</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4531339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24</a:t>
            </a:fld>
            <a:endParaRPr lang="en-US"/>
          </a:p>
        </p:txBody>
      </p:sp>
      <p:sp>
        <p:nvSpPr>
          <p:cNvPr id="11" name="Rectangle 10">
            <a:extLst>
              <a:ext uri="{FF2B5EF4-FFF2-40B4-BE49-F238E27FC236}">
                <a16:creationId xmlns:a16="http://schemas.microsoft.com/office/drawing/2014/main" id="{A90C6E8B-83CC-4342-9FF8-23F087B97E89}"/>
              </a:ext>
            </a:extLst>
          </p:cNvPr>
          <p:cNvSpPr/>
          <p:nvPr/>
        </p:nvSpPr>
        <p:spPr>
          <a:xfrm>
            <a:off x="920855" y="951398"/>
            <a:ext cx="5522912" cy="4955203"/>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Working hour system</a:t>
            </a:r>
          </a:p>
          <a:p>
            <a:pPr marL="800100" lvl="1" indent="-342900">
              <a:buSzPct val="50000"/>
              <a:buFont typeface="Wingdings" panose="05000000000000000000" pitchFamily="2" charset="2"/>
              <a:buChar char="n"/>
            </a:pPr>
            <a:r>
              <a:rPr lang="en-US" altLang="zh-CN" sz="1400" dirty="0">
                <a:solidFill>
                  <a:srgbClr val="001E39"/>
                </a:solidFill>
                <a:latin typeface="OpenSansWeb"/>
              </a:rPr>
              <a:t>Standard</a:t>
            </a:r>
          </a:p>
          <a:p>
            <a:pPr marL="800100" lvl="1" indent="-342900">
              <a:buSzPct val="50000"/>
              <a:buFont typeface="Wingdings" panose="05000000000000000000" pitchFamily="2" charset="2"/>
              <a:buChar char="n"/>
            </a:pPr>
            <a:r>
              <a:rPr lang="en-US" altLang="zh-CN" sz="1400" dirty="0">
                <a:solidFill>
                  <a:srgbClr val="001E39"/>
                </a:solidFill>
                <a:latin typeface="OpenSansWeb"/>
              </a:rPr>
              <a:t>Non-fixed</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Flexible</a:t>
            </a:r>
          </a:p>
          <a:p>
            <a:pPr marL="342900" indent="-342900">
              <a:spcAft>
                <a:spcPts val="1200"/>
              </a:spcAft>
              <a:buFont typeface="+mj-lt"/>
              <a:buAutoNum type="arabicPeriod"/>
            </a:pPr>
            <a:r>
              <a:rPr lang="en-US" altLang="zh-CN" sz="1600" b="1" dirty="0">
                <a:solidFill>
                  <a:srgbClr val="001E39"/>
                </a:solidFill>
                <a:latin typeface="OpenSansWeb"/>
              </a:rPr>
              <a:t>Overtime (OT) management</a:t>
            </a:r>
          </a:p>
          <a:p>
            <a:pPr marL="800100" lvl="1" indent="-342900">
              <a:buSzPct val="50000"/>
              <a:buFont typeface="Wingdings" panose="05000000000000000000" pitchFamily="2" charset="2"/>
              <a:buChar char="n"/>
            </a:pPr>
            <a:r>
              <a:rPr lang="en-US" altLang="zh-CN" sz="1400" dirty="0">
                <a:solidFill>
                  <a:srgbClr val="001E39"/>
                </a:solidFill>
                <a:latin typeface="OpenSansWeb"/>
              </a:rPr>
              <a:t>OT hours</a:t>
            </a:r>
          </a:p>
          <a:p>
            <a:pPr marL="800100" lvl="1" indent="-342900">
              <a:buSzPct val="50000"/>
              <a:buFont typeface="Wingdings" panose="05000000000000000000" pitchFamily="2" charset="2"/>
              <a:buChar char="n"/>
            </a:pPr>
            <a:r>
              <a:rPr lang="en-US" altLang="zh-CN" sz="1400" dirty="0">
                <a:solidFill>
                  <a:srgbClr val="001E39"/>
                </a:solidFill>
                <a:latin typeface="OpenSansWeb"/>
              </a:rPr>
              <a:t>OT sample records</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OT payment / alternative leave management</a:t>
            </a:r>
          </a:p>
          <a:p>
            <a:pPr marL="342900" indent="-342900">
              <a:spcAft>
                <a:spcPts val="1200"/>
              </a:spcAft>
              <a:buFont typeface="+mj-lt"/>
              <a:buAutoNum type="arabicPeriod"/>
            </a:pPr>
            <a:r>
              <a:rPr lang="en-US" altLang="zh-CN" sz="1600" b="1" dirty="0">
                <a:solidFill>
                  <a:srgbClr val="001E39"/>
                </a:solidFill>
                <a:latin typeface="OpenSansWeb"/>
              </a:rPr>
              <a:t>Employee leaves</a:t>
            </a:r>
          </a:p>
          <a:p>
            <a:pPr marL="800100" lvl="1" indent="-342900">
              <a:buSzPct val="50000"/>
              <a:buFont typeface="Wingdings" panose="05000000000000000000" pitchFamily="2" charset="2"/>
              <a:buChar char="n"/>
            </a:pPr>
            <a:r>
              <a:rPr lang="en-US" altLang="zh-CN" sz="1400" dirty="0">
                <a:solidFill>
                  <a:srgbClr val="001E39"/>
                </a:solidFill>
                <a:latin typeface="OpenSansWeb"/>
              </a:rPr>
              <a:t>Statutory annual leave</a:t>
            </a:r>
          </a:p>
          <a:p>
            <a:pPr marL="800100" lvl="1" indent="-342900">
              <a:buSzPct val="50000"/>
              <a:buFont typeface="Wingdings" panose="05000000000000000000" pitchFamily="2" charset="2"/>
              <a:buChar char="n"/>
            </a:pPr>
            <a:r>
              <a:rPr lang="en-US" altLang="zh-CN" sz="1400" dirty="0">
                <a:solidFill>
                  <a:srgbClr val="001E39"/>
                </a:solidFill>
                <a:latin typeface="OpenSansWeb"/>
              </a:rPr>
              <a:t>Company paid annual leave</a:t>
            </a:r>
          </a:p>
          <a:p>
            <a:pPr marL="800100" lvl="1" indent="-342900">
              <a:buSzPct val="50000"/>
              <a:buFont typeface="Wingdings" panose="05000000000000000000" pitchFamily="2" charset="2"/>
              <a:buChar char="n"/>
            </a:pPr>
            <a:r>
              <a:rPr lang="en-US" altLang="zh-CN" sz="1400" dirty="0">
                <a:solidFill>
                  <a:srgbClr val="001E39"/>
                </a:solidFill>
                <a:latin typeface="OpenSansWeb"/>
              </a:rPr>
              <a:t>Sick leave</a:t>
            </a:r>
          </a:p>
          <a:p>
            <a:pPr marL="800100" lvl="1" indent="-342900">
              <a:buSzPct val="50000"/>
              <a:buFont typeface="Wingdings" panose="05000000000000000000" pitchFamily="2" charset="2"/>
              <a:buChar char="n"/>
            </a:pPr>
            <a:r>
              <a:rPr lang="en-US" altLang="zh-CN" sz="1400" dirty="0">
                <a:solidFill>
                  <a:srgbClr val="001E39"/>
                </a:solidFill>
                <a:latin typeface="OpenSansWeb"/>
              </a:rPr>
              <a:t>Unpaid leave</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Etc.</a:t>
            </a:r>
          </a:p>
          <a:p>
            <a:pPr marL="342900" indent="-342900">
              <a:spcAft>
                <a:spcPts val="1200"/>
              </a:spcAft>
              <a:buFont typeface="+mj-lt"/>
              <a:buAutoNum type="arabicPeriod"/>
            </a:pPr>
            <a:r>
              <a:rPr lang="en-US" altLang="zh-CN" sz="1600" b="1" dirty="0">
                <a:solidFill>
                  <a:srgbClr val="001E39"/>
                </a:solidFill>
                <a:latin typeface="OpenSansWeb"/>
              </a:rPr>
              <a:t>Absence management</a:t>
            </a:r>
          </a:p>
          <a:p>
            <a:pPr marL="800100" lvl="1" indent="-342900">
              <a:buSzPct val="50000"/>
              <a:buFont typeface="Wingdings" panose="05000000000000000000" pitchFamily="2" charset="2"/>
              <a:buChar char="n"/>
            </a:pPr>
            <a:r>
              <a:rPr lang="en-US" altLang="zh-CN" sz="1400" dirty="0">
                <a:solidFill>
                  <a:srgbClr val="001E39"/>
                </a:solidFill>
                <a:latin typeface="OpenSansWeb"/>
              </a:rPr>
              <a:t>Leave application procedure</a:t>
            </a:r>
          </a:p>
          <a:p>
            <a:pPr marL="800100" lvl="1" indent="-342900">
              <a:buSzPct val="50000"/>
              <a:buFont typeface="Wingdings" panose="05000000000000000000" pitchFamily="2" charset="2"/>
              <a:buChar char="n"/>
            </a:pPr>
            <a:r>
              <a:rPr lang="en-US" altLang="zh-CN" sz="1400" dirty="0">
                <a:solidFill>
                  <a:srgbClr val="001E39"/>
                </a:solidFill>
                <a:latin typeface="OpenSansWeb"/>
              </a:rPr>
              <a:t>Leave record management</a:t>
            </a:r>
          </a:p>
        </p:txBody>
      </p:sp>
      <p:grpSp>
        <p:nvGrpSpPr>
          <p:cNvPr id="12" name="Group 11">
            <a:extLst>
              <a:ext uri="{FF2B5EF4-FFF2-40B4-BE49-F238E27FC236}">
                <a16:creationId xmlns:a16="http://schemas.microsoft.com/office/drawing/2014/main" id="{6C7C05C6-5A0C-4E32-9007-69D7A14A09D7}"/>
              </a:ext>
            </a:extLst>
          </p:cNvPr>
          <p:cNvGrpSpPr/>
          <p:nvPr/>
        </p:nvGrpSpPr>
        <p:grpSpPr>
          <a:xfrm>
            <a:off x="6800850" y="891643"/>
            <a:ext cx="3800475" cy="3422988"/>
            <a:chOff x="7896225" y="1999633"/>
            <a:chExt cx="3800475" cy="3422988"/>
          </a:xfrm>
        </p:grpSpPr>
        <p:sp>
          <p:nvSpPr>
            <p:cNvPr id="13" name="Rectangle 12">
              <a:extLst>
                <a:ext uri="{FF2B5EF4-FFF2-40B4-BE49-F238E27FC236}">
                  <a16:creationId xmlns:a16="http://schemas.microsoft.com/office/drawing/2014/main" id="{9172582C-2C83-4F29-8127-70CDFE32530E}"/>
                </a:ext>
              </a:extLst>
            </p:cNvPr>
            <p:cNvSpPr/>
            <p:nvPr/>
          </p:nvSpPr>
          <p:spPr>
            <a:xfrm>
              <a:off x="7896225" y="1999633"/>
              <a:ext cx="3800475" cy="3422988"/>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Did not apply for the ‘Flexible working hour system’ but is applying it in daily work;</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Obscure company policy: statutory annual leave &amp; company paid annual leave;</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Impractical leave application procedure;</a:t>
              </a:r>
            </a:p>
          </p:txBody>
        </p:sp>
        <p:pic>
          <p:nvPicPr>
            <p:cNvPr id="14" name="Graphic 13" descr="Magnifying glass">
              <a:extLst>
                <a:ext uri="{FF2B5EF4-FFF2-40B4-BE49-F238E27FC236}">
                  <a16:creationId xmlns:a16="http://schemas.microsoft.com/office/drawing/2014/main" id="{70A03F70-B907-49F1-A2A0-42D1F466E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
        <p:nvSpPr>
          <p:cNvPr id="9" name="Title 4">
            <a:extLst>
              <a:ext uri="{FF2B5EF4-FFF2-40B4-BE49-F238E27FC236}">
                <a16:creationId xmlns:a16="http://schemas.microsoft.com/office/drawing/2014/main" id="{9F266F37-AE17-400F-A0EC-1713616D9AED}"/>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5"/>
            </a:pPr>
            <a:r>
              <a:rPr lang="en-US" altLang="zh-CN" dirty="0"/>
              <a:t>Working Hours &amp; Employee Leaves</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3401707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25</a:t>
            </a:fld>
            <a:endParaRPr lang="en-US" dirty="0"/>
          </a:p>
        </p:txBody>
      </p:sp>
      <p:sp>
        <p:nvSpPr>
          <p:cNvPr id="5" name="Content Placeholder 2"/>
          <p:cNvSpPr>
            <a:spLocks noGrp="1"/>
          </p:cNvSpPr>
          <p:nvPr>
            <p:ph idx="1"/>
          </p:nvPr>
        </p:nvSpPr>
        <p:spPr>
          <a:xfrm>
            <a:off x="920855" y="1344482"/>
            <a:ext cx="9801225" cy="5073348"/>
          </a:xfrm>
        </p:spPr>
        <p:txBody>
          <a:bodyPr>
            <a:normAutofit/>
          </a:bodyPr>
          <a:lstStyle/>
          <a:p>
            <a:r>
              <a:rPr lang="en-US" sz="1600" b="1" dirty="0">
                <a:solidFill>
                  <a:srgbClr val="1A2940"/>
                </a:solidFill>
                <a:latin typeface="OpenSansWeb"/>
              </a:rPr>
              <a:t>OT Defined Under Standard Work Hour System</a:t>
            </a:r>
          </a:p>
          <a:p>
            <a:pPr lvl="1">
              <a:lnSpc>
                <a:spcPct val="150000"/>
              </a:lnSpc>
              <a:buFont typeface="Wingdings" panose="05000000000000000000" pitchFamily="2" charset="2"/>
              <a:buChar char="§"/>
            </a:pPr>
            <a:r>
              <a:rPr lang="en-US" sz="1400" dirty="0">
                <a:solidFill>
                  <a:srgbClr val="1A2940"/>
                </a:solidFill>
                <a:latin typeface="OpenSansWeb"/>
              </a:rPr>
              <a:t>Work will be considered as overtime if company requests employee(s) to work during time in addition to 40 hours per week       </a:t>
            </a:r>
          </a:p>
          <a:p>
            <a:pPr lvl="1">
              <a:lnSpc>
                <a:spcPct val="150000"/>
              </a:lnSpc>
              <a:buFont typeface="Wingdings" panose="05000000000000000000" pitchFamily="2" charset="2"/>
              <a:buChar char="§"/>
            </a:pPr>
            <a:r>
              <a:rPr lang="en-US" sz="1400" dirty="0">
                <a:solidFill>
                  <a:srgbClr val="1A2940"/>
                </a:solidFill>
                <a:latin typeface="OpenSansWeb"/>
              </a:rPr>
              <a:t>Employer must arrange alternative leave for employees or pay the OT compensation for employees extra working hours.</a:t>
            </a:r>
          </a:p>
          <a:p>
            <a:pPr lvl="1">
              <a:lnSpc>
                <a:spcPct val="150000"/>
              </a:lnSpc>
              <a:buFont typeface="Wingdings" panose="05000000000000000000" pitchFamily="2" charset="2"/>
              <a:buChar char="§"/>
            </a:pPr>
            <a:r>
              <a:rPr lang="en-US" sz="1400" dirty="0">
                <a:solidFill>
                  <a:srgbClr val="1A2940"/>
                </a:solidFill>
                <a:latin typeface="OpenSansWeb"/>
              </a:rPr>
              <a:t>The OT hours for one employee per month shall be no more than 36 hours.</a:t>
            </a:r>
          </a:p>
          <a:p>
            <a:pPr marL="0" indent="0">
              <a:buNone/>
            </a:pPr>
            <a:endParaRPr lang="en-US" sz="1400" b="1" dirty="0">
              <a:solidFill>
                <a:srgbClr val="1A2940"/>
              </a:solidFill>
              <a:latin typeface="OpenSansWeb"/>
            </a:endParaRPr>
          </a:p>
          <a:p>
            <a:r>
              <a:rPr lang="en-US" sz="1600" b="1" dirty="0">
                <a:solidFill>
                  <a:srgbClr val="1A2940"/>
                </a:solidFill>
                <a:latin typeface="OpenSansWeb"/>
              </a:rPr>
              <a:t>OT Compensation Under Standard Work Hour System</a:t>
            </a:r>
            <a:endParaRPr lang="en-US" sz="1600" dirty="0">
              <a:solidFill>
                <a:srgbClr val="1A2940"/>
              </a:solidFill>
              <a:latin typeface="OpenSansWeb"/>
            </a:endParaRPr>
          </a:p>
          <a:p>
            <a:pPr>
              <a:buFont typeface="Wingdings" panose="05000000000000000000" pitchFamily="2" charset="2"/>
              <a:buChar char="Ø"/>
            </a:pPr>
            <a:endParaRPr lang="en-US" sz="1400" b="1" dirty="0">
              <a:solidFill>
                <a:srgbClr val="1A2940"/>
              </a:solidFill>
              <a:latin typeface="OpenSansWeb"/>
            </a:endParaRPr>
          </a:p>
          <a:p>
            <a:pPr marL="0" indent="0">
              <a:buNone/>
            </a:pPr>
            <a:endParaRPr lang="en-US" sz="1400" b="1" dirty="0">
              <a:solidFill>
                <a:srgbClr val="1A2940"/>
              </a:solidFill>
              <a:latin typeface="OpenSansWeb"/>
            </a:endParaRPr>
          </a:p>
          <a:p>
            <a:pPr lvl="1"/>
            <a:endParaRPr lang="en-US" sz="1400" dirty="0">
              <a:solidFill>
                <a:srgbClr val="1A2940"/>
              </a:solidFill>
              <a:latin typeface="OpenSansWeb"/>
            </a:endParaRPr>
          </a:p>
          <a:p>
            <a:pPr lvl="1">
              <a:buFont typeface="Wingdings" panose="05000000000000000000" pitchFamily="2" charset="2"/>
              <a:buChar char="Ø"/>
            </a:pPr>
            <a:endParaRPr lang="en-US" sz="1400" dirty="0">
              <a:solidFill>
                <a:srgbClr val="1A2940"/>
              </a:solidFill>
              <a:latin typeface="OpenSansWeb"/>
            </a:endParaRPr>
          </a:p>
          <a:p>
            <a:pPr lvl="1"/>
            <a:endParaRPr lang="en-US" sz="1400" dirty="0">
              <a:solidFill>
                <a:srgbClr val="1A2940"/>
              </a:solidFill>
              <a:latin typeface="OpenSansWeb"/>
            </a:endParaRPr>
          </a:p>
          <a:p>
            <a:pPr marL="0" indent="0">
              <a:buNone/>
            </a:pPr>
            <a:endParaRPr lang="en-US" sz="1400" dirty="0">
              <a:solidFill>
                <a:srgbClr val="1A2940"/>
              </a:solidFill>
              <a:latin typeface="OpenSansWeb"/>
            </a:endParaRPr>
          </a:p>
        </p:txBody>
      </p:sp>
      <p:graphicFrame>
        <p:nvGraphicFramePr>
          <p:cNvPr id="6" name="Content Placeholder 1"/>
          <p:cNvGraphicFramePr>
            <a:graphicFrameLocks/>
          </p:cNvGraphicFramePr>
          <p:nvPr>
            <p:extLst>
              <p:ext uri="{D42A27DB-BD31-4B8C-83A1-F6EECF244321}">
                <p14:modId xmlns:p14="http://schemas.microsoft.com/office/powerpoint/2010/main" val="1865824795"/>
              </p:ext>
            </p:extLst>
          </p:nvPr>
        </p:nvGraphicFramePr>
        <p:xfrm>
          <a:off x="1014451" y="3610431"/>
          <a:ext cx="4807016" cy="1483360"/>
        </p:xfrm>
        <a:graphic>
          <a:graphicData uri="http://schemas.openxmlformats.org/drawingml/2006/table">
            <a:tbl>
              <a:tblPr firstRow="1" bandRow="1">
                <a:tableStyleId>{5C22544A-7EE6-4342-B048-85BDC9FD1C3A}</a:tableStyleId>
              </a:tblPr>
              <a:tblGrid>
                <a:gridCol w="2403508">
                  <a:extLst>
                    <a:ext uri="{9D8B030D-6E8A-4147-A177-3AD203B41FA5}">
                      <a16:colId xmlns:a16="http://schemas.microsoft.com/office/drawing/2014/main" val="20000"/>
                    </a:ext>
                  </a:extLst>
                </a:gridCol>
                <a:gridCol w="2403508">
                  <a:extLst>
                    <a:ext uri="{9D8B030D-6E8A-4147-A177-3AD203B41FA5}">
                      <a16:colId xmlns:a16="http://schemas.microsoft.com/office/drawing/2014/main" val="20001"/>
                    </a:ext>
                  </a:extLst>
                </a:gridCol>
              </a:tblGrid>
              <a:tr h="370840">
                <a:tc>
                  <a:txBody>
                    <a:bodyPr/>
                    <a:lstStyle/>
                    <a:p>
                      <a:pPr algn="ctr"/>
                      <a:r>
                        <a:rPr lang="en-US" sz="1100" dirty="0">
                          <a:latin typeface="OpenSansWeb"/>
                        </a:rPr>
                        <a:t>Time of Work</a:t>
                      </a:r>
                      <a:endParaRPr lang="en-US" sz="1100" dirty="0">
                        <a:latin typeface="OpenSansWeb"/>
                        <a:cs typeface="Arial" panose="020B0604020202020204" pitchFamily="34" charset="0"/>
                      </a:endParaRPr>
                    </a:p>
                  </a:txBody>
                  <a:tcPr anchor="ctr"/>
                </a:tc>
                <a:tc>
                  <a:txBody>
                    <a:bodyPr/>
                    <a:lstStyle/>
                    <a:p>
                      <a:pPr algn="ctr"/>
                      <a:r>
                        <a:rPr lang="en-US" sz="1100" dirty="0">
                          <a:latin typeface="OpenSansWeb"/>
                        </a:rPr>
                        <a:t>Percentage of Hourly</a:t>
                      </a:r>
                      <a:r>
                        <a:rPr lang="en-US" sz="1100" baseline="0" dirty="0">
                          <a:latin typeface="OpenSansWeb"/>
                        </a:rPr>
                        <a:t> Salary</a:t>
                      </a:r>
                      <a:endParaRPr lang="en-US" sz="1100" dirty="0">
                        <a:latin typeface="OpenSansWeb"/>
                        <a:cs typeface="Arial" panose="020B0604020202020204" pitchFamily="34" charset="0"/>
                      </a:endParaRPr>
                    </a:p>
                  </a:txBody>
                  <a:tcPr anchor="ctr"/>
                </a:tc>
                <a:extLst>
                  <a:ext uri="{0D108BD9-81ED-4DB2-BD59-A6C34878D82A}">
                    <a16:rowId xmlns:a16="http://schemas.microsoft.com/office/drawing/2014/main" val="10000"/>
                  </a:ext>
                </a:extLst>
              </a:tr>
              <a:tr h="370840">
                <a:tc>
                  <a:txBody>
                    <a:bodyPr/>
                    <a:lstStyle/>
                    <a:p>
                      <a:pPr algn="l"/>
                      <a:r>
                        <a:rPr lang="en-US" sz="1100" dirty="0">
                          <a:solidFill>
                            <a:srgbClr val="1A2940"/>
                          </a:solidFill>
                          <a:latin typeface="OpenSansWeb"/>
                        </a:rPr>
                        <a:t>Extra</a:t>
                      </a:r>
                      <a:r>
                        <a:rPr lang="en-US" sz="1100" baseline="0" dirty="0">
                          <a:solidFill>
                            <a:srgbClr val="1A2940"/>
                          </a:solidFill>
                          <a:latin typeface="OpenSansWeb"/>
                        </a:rPr>
                        <a:t> Hours Worked on Weekdays</a:t>
                      </a:r>
                      <a:endParaRPr lang="en-US" sz="1100" baseline="0" dirty="0">
                        <a:solidFill>
                          <a:srgbClr val="1A2940"/>
                        </a:solidFill>
                        <a:latin typeface="OpenSansWeb"/>
                        <a:cs typeface="Arial" panose="020B0604020202020204" pitchFamily="34" charset="0"/>
                      </a:endParaRPr>
                    </a:p>
                  </a:txBody>
                  <a:tcPr anchor="ctr"/>
                </a:tc>
                <a:tc>
                  <a:txBody>
                    <a:bodyPr/>
                    <a:lstStyle/>
                    <a:p>
                      <a:pPr algn="ctr"/>
                      <a:r>
                        <a:rPr lang="en-US" sz="1100" dirty="0">
                          <a:solidFill>
                            <a:srgbClr val="1A2940"/>
                          </a:solidFill>
                          <a:latin typeface="OpenSansWeb"/>
                        </a:rPr>
                        <a:t>150%</a:t>
                      </a:r>
                      <a:endParaRPr lang="en-US" sz="1100" dirty="0">
                        <a:solidFill>
                          <a:srgbClr val="1A2940"/>
                        </a:solidFill>
                        <a:latin typeface="OpenSansWeb"/>
                        <a:cs typeface="Arial" panose="020B0604020202020204" pitchFamily="34" charset="0"/>
                      </a:endParaRPr>
                    </a:p>
                  </a:txBody>
                  <a:tcPr anchor="ctr"/>
                </a:tc>
                <a:extLst>
                  <a:ext uri="{0D108BD9-81ED-4DB2-BD59-A6C34878D82A}">
                    <a16:rowId xmlns:a16="http://schemas.microsoft.com/office/drawing/2014/main" val="10001"/>
                  </a:ext>
                </a:extLst>
              </a:tr>
              <a:tr h="370840">
                <a:tc>
                  <a:txBody>
                    <a:bodyPr/>
                    <a:lstStyle/>
                    <a:p>
                      <a:pPr algn="l"/>
                      <a:r>
                        <a:rPr lang="en-US" sz="1100" dirty="0">
                          <a:solidFill>
                            <a:srgbClr val="1A2940"/>
                          </a:solidFill>
                          <a:latin typeface="OpenSansWeb"/>
                        </a:rPr>
                        <a:t>Hours Worked on Weekends</a:t>
                      </a:r>
                      <a:endParaRPr lang="en-US" sz="1100" dirty="0">
                        <a:solidFill>
                          <a:srgbClr val="1A2940"/>
                        </a:solidFill>
                        <a:latin typeface="OpenSansWeb"/>
                        <a:cs typeface="Arial" panose="020B0604020202020204" pitchFamily="34" charset="0"/>
                      </a:endParaRPr>
                    </a:p>
                  </a:txBody>
                  <a:tcPr anchor="ctr"/>
                </a:tc>
                <a:tc>
                  <a:txBody>
                    <a:bodyPr/>
                    <a:lstStyle/>
                    <a:p>
                      <a:pPr algn="ctr"/>
                      <a:r>
                        <a:rPr lang="en-US" sz="1100" dirty="0">
                          <a:solidFill>
                            <a:srgbClr val="1A2940"/>
                          </a:solidFill>
                          <a:latin typeface="OpenSansWeb"/>
                        </a:rPr>
                        <a:t>200%</a:t>
                      </a:r>
                      <a:endParaRPr lang="en-US" sz="1100" dirty="0">
                        <a:solidFill>
                          <a:srgbClr val="1A2940"/>
                        </a:solidFill>
                        <a:latin typeface="OpenSansWeb"/>
                        <a:cs typeface="Arial" panose="020B0604020202020204" pitchFamily="34" charset="0"/>
                      </a:endParaRPr>
                    </a:p>
                  </a:txBody>
                  <a:tcPr anchor="ctr"/>
                </a:tc>
                <a:extLst>
                  <a:ext uri="{0D108BD9-81ED-4DB2-BD59-A6C34878D82A}">
                    <a16:rowId xmlns:a16="http://schemas.microsoft.com/office/drawing/2014/main" val="10002"/>
                  </a:ext>
                </a:extLst>
              </a:tr>
              <a:tr h="370840">
                <a:tc>
                  <a:txBody>
                    <a:bodyPr/>
                    <a:lstStyle/>
                    <a:p>
                      <a:pPr algn="l"/>
                      <a:r>
                        <a:rPr lang="en-US" sz="1100" dirty="0">
                          <a:solidFill>
                            <a:srgbClr val="1A2940"/>
                          </a:solidFill>
                          <a:latin typeface="OpenSansWeb"/>
                        </a:rPr>
                        <a:t>Hours Worked on Holidays</a:t>
                      </a:r>
                      <a:endParaRPr lang="en-US" sz="1100" dirty="0">
                        <a:solidFill>
                          <a:srgbClr val="1A2940"/>
                        </a:solidFill>
                        <a:latin typeface="OpenSansWeb"/>
                        <a:cs typeface="Arial" panose="020B0604020202020204" pitchFamily="34" charset="0"/>
                      </a:endParaRPr>
                    </a:p>
                  </a:txBody>
                  <a:tcPr anchor="ctr"/>
                </a:tc>
                <a:tc>
                  <a:txBody>
                    <a:bodyPr/>
                    <a:lstStyle/>
                    <a:p>
                      <a:pPr algn="ctr"/>
                      <a:r>
                        <a:rPr lang="en-US" sz="1100" dirty="0">
                          <a:solidFill>
                            <a:srgbClr val="1A2940"/>
                          </a:solidFill>
                          <a:latin typeface="OpenSansWeb"/>
                        </a:rPr>
                        <a:t>300%</a:t>
                      </a:r>
                      <a:endParaRPr lang="en-US" sz="1100" dirty="0">
                        <a:solidFill>
                          <a:srgbClr val="1A2940"/>
                        </a:solidFill>
                        <a:latin typeface="OpenSansWeb"/>
                        <a:cs typeface="Arial" panose="020B0604020202020204" pitchFamily="34" charset="0"/>
                      </a:endParaRPr>
                    </a:p>
                  </a:txBody>
                  <a:tcPr anchor="ctr"/>
                </a:tc>
                <a:extLst>
                  <a:ext uri="{0D108BD9-81ED-4DB2-BD59-A6C34878D82A}">
                    <a16:rowId xmlns:a16="http://schemas.microsoft.com/office/drawing/2014/main" val="10003"/>
                  </a:ext>
                </a:extLst>
              </a:tr>
            </a:tbl>
          </a:graphicData>
        </a:graphic>
      </p:graphicFrame>
      <p:sp>
        <p:nvSpPr>
          <p:cNvPr id="9" name="TextBox 8"/>
          <p:cNvSpPr txBox="1"/>
          <p:nvPr/>
        </p:nvSpPr>
        <p:spPr>
          <a:xfrm>
            <a:off x="6800850" y="3610431"/>
            <a:ext cx="3837415" cy="1169551"/>
          </a:xfrm>
          <a:prstGeom prst="rect">
            <a:avLst/>
          </a:prstGeom>
          <a:noFill/>
        </p:spPr>
        <p:txBody>
          <a:bodyPr wrap="square" rtlCol="0">
            <a:spAutoFit/>
          </a:bodyPr>
          <a:lstStyle/>
          <a:p>
            <a:r>
              <a:rPr lang="en-US" sz="1400" dirty="0">
                <a:solidFill>
                  <a:srgbClr val="1A2940"/>
                </a:solidFill>
                <a:latin typeface="OpenSansWeb"/>
                <a:cs typeface="Arial" panose="020B0604020202020204" pitchFamily="34" charset="0"/>
              </a:rPr>
              <a:t>OT compensation calculation tips:</a:t>
            </a:r>
          </a:p>
          <a:p>
            <a:endParaRPr lang="en-US" sz="1400" dirty="0">
              <a:solidFill>
                <a:srgbClr val="1A2940"/>
              </a:solidFill>
              <a:latin typeface="OpenSansWeb"/>
              <a:cs typeface="Arial" panose="020B0604020202020204" pitchFamily="34" charset="0"/>
            </a:endParaRPr>
          </a:p>
          <a:p>
            <a:pPr marL="285750" indent="-285750">
              <a:buFont typeface="Arial" panose="020B0604020202020204" pitchFamily="34" charset="0"/>
              <a:buChar char="•"/>
            </a:pPr>
            <a:r>
              <a:rPr lang="en-US" sz="1400" dirty="0">
                <a:solidFill>
                  <a:srgbClr val="1A2940"/>
                </a:solidFill>
                <a:latin typeface="OpenSansWeb"/>
                <a:cs typeface="Arial" panose="020B0604020202020204" pitchFamily="34" charset="0"/>
              </a:rPr>
              <a:t>Based on the hourly salary of the employees</a:t>
            </a:r>
          </a:p>
          <a:p>
            <a:pPr marL="285750" indent="-285750">
              <a:buFont typeface="Arial" panose="020B0604020202020204" pitchFamily="34" charset="0"/>
              <a:buChar char="•"/>
            </a:pPr>
            <a:r>
              <a:rPr lang="en-US" sz="1400" dirty="0">
                <a:solidFill>
                  <a:srgbClr val="1A2940"/>
                </a:solidFill>
                <a:latin typeface="OpenSansWeb"/>
                <a:cs typeface="Arial" panose="020B0604020202020204" pitchFamily="34" charset="0"/>
              </a:rPr>
              <a:t>Daily salary: monthly salary ÷ 21.75</a:t>
            </a:r>
          </a:p>
          <a:p>
            <a:pPr marL="285750" indent="-285750">
              <a:buFont typeface="Arial" panose="020B0604020202020204" pitchFamily="34" charset="0"/>
              <a:buChar char="•"/>
            </a:pPr>
            <a:r>
              <a:rPr lang="en-US" sz="1400" dirty="0">
                <a:solidFill>
                  <a:srgbClr val="1A2940"/>
                </a:solidFill>
                <a:latin typeface="OpenSansWeb"/>
                <a:cs typeface="Arial" panose="020B0604020202020204" pitchFamily="34" charset="0"/>
              </a:rPr>
              <a:t>Hourly salary: monthly salary ÷ 21.75 ÷ 8</a:t>
            </a:r>
          </a:p>
        </p:txBody>
      </p:sp>
      <p:sp>
        <p:nvSpPr>
          <p:cNvPr id="10" name="Title 4">
            <a:extLst>
              <a:ext uri="{FF2B5EF4-FFF2-40B4-BE49-F238E27FC236}">
                <a16:creationId xmlns:a16="http://schemas.microsoft.com/office/drawing/2014/main" id="{A0C6C51C-D166-4F2E-B1CF-7A96948361A5}"/>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5"/>
            </a:pPr>
            <a:r>
              <a:rPr lang="en-US" altLang="zh-CN" dirty="0"/>
              <a:t>Working Hours &amp; Employee Leaves</a:t>
            </a:r>
          </a:p>
          <a:p>
            <a:r>
              <a:rPr lang="en-US" sz="2000" dirty="0"/>
              <a:t>        Overtime (OT) Compensation</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9055007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26</a:t>
            </a:fld>
            <a:endParaRPr lang="en-US"/>
          </a:p>
        </p:txBody>
      </p:sp>
      <p:sp>
        <p:nvSpPr>
          <p:cNvPr id="11" name="Rectangle 10">
            <a:extLst>
              <a:ext uri="{FF2B5EF4-FFF2-40B4-BE49-F238E27FC236}">
                <a16:creationId xmlns:a16="http://schemas.microsoft.com/office/drawing/2014/main" id="{A90C6E8B-83CC-4342-9FF8-23F087B97E89}"/>
              </a:ext>
            </a:extLst>
          </p:cNvPr>
          <p:cNvSpPr/>
          <p:nvPr/>
        </p:nvSpPr>
        <p:spPr>
          <a:xfrm>
            <a:off x="920855" y="1169051"/>
            <a:ext cx="5522912" cy="3970318"/>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Work permit &amp; Residence permit</a:t>
            </a:r>
          </a:p>
          <a:p>
            <a:pPr marL="342900" indent="-342900">
              <a:spcAft>
                <a:spcPts val="1200"/>
              </a:spcAft>
              <a:buFont typeface="+mj-lt"/>
              <a:buAutoNum type="arabicPeriod"/>
            </a:pPr>
            <a:r>
              <a:rPr lang="en-US" altLang="zh-CN" sz="1600" b="1" dirty="0">
                <a:solidFill>
                  <a:srgbClr val="001E39"/>
                </a:solidFill>
                <a:latin typeface="OpenSansWeb"/>
              </a:rPr>
              <a:t>Labor contract review</a:t>
            </a:r>
          </a:p>
          <a:p>
            <a:pPr marL="800100" lvl="1" indent="-342900">
              <a:buSzPct val="50000"/>
              <a:buFont typeface="Wingdings" panose="05000000000000000000" pitchFamily="2" charset="2"/>
              <a:buChar char="n"/>
            </a:pPr>
            <a:r>
              <a:rPr lang="en-US" altLang="zh-CN" sz="1400" dirty="0">
                <a:solidFill>
                  <a:srgbClr val="001E39"/>
                </a:solidFill>
                <a:latin typeface="OpenSansWeb"/>
              </a:rPr>
              <a:t>Period</a:t>
            </a:r>
          </a:p>
          <a:p>
            <a:pPr marL="800100" lvl="1" indent="-342900">
              <a:buSzPct val="50000"/>
              <a:buFont typeface="Wingdings" panose="05000000000000000000" pitchFamily="2" charset="2"/>
              <a:buChar char="n"/>
            </a:pPr>
            <a:r>
              <a:rPr lang="en-US" altLang="zh-CN" sz="1400" dirty="0">
                <a:solidFill>
                  <a:srgbClr val="001E39"/>
                </a:solidFill>
                <a:latin typeface="OpenSansWeb"/>
              </a:rPr>
              <a:t>Payment</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Differences with PRC employees which is important to know</a:t>
            </a:r>
            <a:endParaRPr lang="en-US" altLang="zh-CN" sz="1600" b="1" dirty="0">
              <a:solidFill>
                <a:srgbClr val="001E39"/>
              </a:solidFill>
              <a:latin typeface="OpenSansWeb"/>
            </a:endParaRPr>
          </a:p>
          <a:p>
            <a:pPr marL="342900" indent="-342900">
              <a:spcAft>
                <a:spcPts val="1200"/>
              </a:spcAft>
              <a:buFont typeface="+mj-lt"/>
              <a:buAutoNum type="arabicPeriod"/>
            </a:pPr>
            <a:r>
              <a:rPr lang="en-US" altLang="zh-CN" sz="1600" b="1" dirty="0">
                <a:solidFill>
                  <a:srgbClr val="001E39"/>
                </a:solidFill>
                <a:latin typeface="OpenSansWeb"/>
              </a:rPr>
              <a:t>Social welfares</a:t>
            </a:r>
          </a:p>
          <a:p>
            <a:pPr marL="800100" lvl="1" indent="-342900">
              <a:buSzPct val="50000"/>
              <a:buFont typeface="Wingdings" panose="05000000000000000000" pitchFamily="2" charset="2"/>
              <a:buChar char="n"/>
            </a:pPr>
            <a:r>
              <a:rPr lang="en-US" altLang="zh-CN" sz="1400" dirty="0">
                <a:solidFill>
                  <a:srgbClr val="001E39"/>
                </a:solidFill>
                <a:latin typeface="OpenSansWeb"/>
              </a:rPr>
              <a:t>Enrollment</a:t>
            </a:r>
          </a:p>
          <a:p>
            <a:pPr marL="800100" lvl="1" indent="-342900">
              <a:buSzPct val="50000"/>
              <a:buFont typeface="Wingdings" panose="05000000000000000000" pitchFamily="2" charset="2"/>
              <a:buChar char="n"/>
            </a:pPr>
            <a:r>
              <a:rPr lang="en-US" altLang="zh-CN" sz="1400" dirty="0">
                <a:solidFill>
                  <a:srgbClr val="001E39"/>
                </a:solidFill>
                <a:latin typeface="OpenSansWeb"/>
              </a:rPr>
              <a:t>Payment</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Claim &amp; deregistration</a:t>
            </a:r>
          </a:p>
          <a:p>
            <a:pPr marL="342900" indent="-342900">
              <a:spcAft>
                <a:spcPts val="1200"/>
              </a:spcAft>
              <a:buFont typeface="+mj-lt"/>
              <a:buAutoNum type="arabicPeriod"/>
            </a:pPr>
            <a:r>
              <a:rPr lang="en-US" altLang="zh-CN" sz="1600" b="1" dirty="0">
                <a:solidFill>
                  <a:srgbClr val="001E39"/>
                </a:solidFill>
                <a:latin typeface="OpenSansWeb"/>
              </a:rPr>
              <a:t>IIT review</a:t>
            </a:r>
          </a:p>
          <a:p>
            <a:pPr marL="800100" lvl="1" indent="-342900">
              <a:buSzPct val="50000"/>
              <a:buFont typeface="Wingdings" panose="05000000000000000000" pitchFamily="2" charset="2"/>
              <a:buChar char="n"/>
            </a:pPr>
            <a:r>
              <a:rPr lang="en-US" altLang="zh-CN" sz="1400" dirty="0">
                <a:solidFill>
                  <a:srgbClr val="001E39"/>
                </a:solidFill>
                <a:latin typeface="OpenSansWeb"/>
              </a:rPr>
              <a:t>Payment conditions</a:t>
            </a:r>
          </a:p>
          <a:p>
            <a:pPr marL="800100" lvl="1" indent="-342900">
              <a:buSzPct val="50000"/>
              <a:buFont typeface="Wingdings" panose="05000000000000000000" pitchFamily="2" charset="2"/>
              <a:buChar char="n"/>
            </a:pPr>
            <a:r>
              <a:rPr lang="en-US" altLang="zh-CN" sz="1400" dirty="0">
                <a:solidFill>
                  <a:srgbClr val="001E39"/>
                </a:solidFill>
                <a:latin typeface="OpenSansWeb"/>
              </a:rPr>
              <a:t>IIT exemptions</a:t>
            </a:r>
          </a:p>
          <a:p>
            <a:pPr marL="342900" indent="-342900">
              <a:spcAft>
                <a:spcPts val="1200"/>
              </a:spcAft>
              <a:buFont typeface="+mj-lt"/>
              <a:buAutoNum type="arabicPeriod"/>
            </a:pPr>
            <a:endParaRPr lang="en-US" altLang="zh-CN" sz="1600" b="1" dirty="0">
              <a:solidFill>
                <a:srgbClr val="001E39"/>
              </a:solidFill>
              <a:latin typeface="OpenSansWeb"/>
            </a:endParaRPr>
          </a:p>
        </p:txBody>
      </p:sp>
      <p:grpSp>
        <p:nvGrpSpPr>
          <p:cNvPr id="12" name="Group 11">
            <a:extLst>
              <a:ext uri="{FF2B5EF4-FFF2-40B4-BE49-F238E27FC236}">
                <a16:creationId xmlns:a16="http://schemas.microsoft.com/office/drawing/2014/main" id="{6C7C05C6-5A0C-4E32-9007-69D7A14A09D7}"/>
              </a:ext>
            </a:extLst>
          </p:cNvPr>
          <p:cNvGrpSpPr/>
          <p:nvPr/>
        </p:nvGrpSpPr>
        <p:grpSpPr>
          <a:xfrm>
            <a:off x="6958012" y="1068235"/>
            <a:ext cx="3800475" cy="3525581"/>
            <a:chOff x="7896225" y="1999633"/>
            <a:chExt cx="3800475" cy="3525581"/>
          </a:xfrm>
        </p:grpSpPr>
        <p:sp>
          <p:nvSpPr>
            <p:cNvPr id="13" name="Rectangle 12">
              <a:extLst>
                <a:ext uri="{FF2B5EF4-FFF2-40B4-BE49-F238E27FC236}">
                  <a16:creationId xmlns:a16="http://schemas.microsoft.com/office/drawing/2014/main" id="{9172582C-2C83-4F29-8127-70CDFE32530E}"/>
                </a:ext>
              </a:extLst>
            </p:cNvPr>
            <p:cNvSpPr/>
            <p:nvPr/>
          </p:nvSpPr>
          <p:spPr>
            <a:xfrm>
              <a:off x="7896225" y="1999633"/>
              <a:ext cx="3800475" cy="3525581"/>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Incorrect contract term with the expat employee – non-fixed term contract;</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Some German employees do not need to pay the pension insurance; </a:t>
              </a:r>
              <a:r>
                <a:rPr lang="en-US" altLang="zh-CN" sz="1600" i="1" dirty="0">
                  <a:solidFill>
                    <a:srgbClr val="001E39"/>
                  </a:solidFill>
                  <a:latin typeface="OpenSansWeb"/>
                </a:rPr>
                <a:t>&lt;Agreement between the People's Republic of China and the Federal Republic of Germany on Social Insurance&gt;</a:t>
              </a:r>
            </a:p>
          </p:txBody>
        </p:sp>
        <p:pic>
          <p:nvPicPr>
            <p:cNvPr id="14" name="Graphic 13" descr="Magnifying glass">
              <a:extLst>
                <a:ext uri="{FF2B5EF4-FFF2-40B4-BE49-F238E27FC236}">
                  <a16:creationId xmlns:a16="http://schemas.microsoft.com/office/drawing/2014/main" id="{70A03F70-B907-49F1-A2A0-42D1F466E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
        <p:nvSpPr>
          <p:cNvPr id="9" name="Title 4">
            <a:extLst>
              <a:ext uri="{FF2B5EF4-FFF2-40B4-BE49-F238E27FC236}">
                <a16:creationId xmlns:a16="http://schemas.microsoft.com/office/drawing/2014/main" id="{97A47DE6-1947-48FA-A93B-753D8EA2F5B6}"/>
              </a:ext>
            </a:extLst>
          </p:cNvPr>
          <p:cNvSpPr txBox="1">
            <a:spLocks/>
          </p:cNvSpPr>
          <p:nvPr/>
        </p:nvSpPr>
        <p:spPr>
          <a:xfrm>
            <a:off x="920855" y="421743"/>
            <a:ext cx="8881067" cy="93980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6"/>
            </a:pPr>
            <a:r>
              <a:rPr lang="en-US" altLang="zh-CN" dirty="0"/>
              <a:t>Expat Management</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200506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920855" y="420689"/>
            <a:ext cx="10515600" cy="1047600"/>
          </a:xfrm>
        </p:spPr>
        <p:txBody>
          <a:bodyPr/>
          <a:lstStyle/>
          <a:p>
            <a:pPr marL="514350" indent="-514350">
              <a:buFont typeface="+mj-lt"/>
              <a:buAutoNum type="romanUcPeriod" startAt="6"/>
            </a:pPr>
            <a:r>
              <a:rPr lang="en-US" altLang="zh-CN" dirty="0"/>
              <a:t>Expat Management </a:t>
            </a:r>
            <a:br>
              <a:rPr lang="en-US" altLang="zh-CN" dirty="0"/>
            </a:br>
            <a:r>
              <a:rPr lang="en-US" sz="2000" dirty="0"/>
              <a:t>Social Welfare for Expat Employees</a:t>
            </a:r>
            <a:endParaRPr lang="en-US" sz="1600"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27</a:t>
            </a:fld>
            <a:endParaRPr lang="en-US" dirty="0"/>
          </a:p>
        </p:txBody>
      </p:sp>
      <p:sp>
        <p:nvSpPr>
          <p:cNvPr id="5" name="Content Placeholder 1"/>
          <p:cNvSpPr>
            <a:spLocks noGrp="1"/>
          </p:cNvSpPr>
          <p:nvPr>
            <p:ph idx="1"/>
          </p:nvPr>
        </p:nvSpPr>
        <p:spPr>
          <a:xfrm>
            <a:off x="927296" y="1861292"/>
            <a:ext cx="3155302" cy="1443698"/>
          </a:xfrm>
        </p:spPr>
        <p:txBody>
          <a:bodyPr>
            <a:noAutofit/>
          </a:bodyPr>
          <a:lstStyle/>
          <a:p>
            <a:pPr marL="285750" indent="-285750">
              <a:lnSpc>
                <a:spcPts val="1900"/>
              </a:lnSpc>
              <a:buFont typeface="Wingdings" panose="05000000000000000000" pitchFamily="2" charset="2"/>
              <a:buChar char="§"/>
            </a:pPr>
            <a:r>
              <a:rPr lang="en-US" sz="1400" b="0" dirty="0">
                <a:solidFill>
                  <a:srgbClr val="1A2940"/>
                </a:solidFill>
                <a:latin typeface="OpenSansWeb"/>
              </a:rPr>
              <a:t>Expatriates from several countries are eligible for exemption for paying social insurance in China due to the bilateral agreement</a:t>
            </a:r>
          </a:p>
        </p:txBody>
      </p:sp>
      <p:pic>
        <p:nvPicPr>
          <p:cNvPr id="6" name="Picture 2" descr="http://www.china-briefing.com/news/wp-content/uploads/2017/08/Social-insurance-exemption-table.jpg"/>
          <p:cNvPicPr>
            <a:picLocks noChangeAspect="1" noChangeArrowheads="1"/>
          </p:cNvPicPr>
          <p:nvPr/>
        </p:nvPicPr>
        <p:blipFill rotWithShape="1">
          <a:blip r:embed="rId2">
            <a:extLst>
              <a:ext uri="{28A0092B-C50C-407E-A947-70E740481C1C}">
                <a14:useLocalDpi xmlns:a14="http://schemas.microsoft.com/office/drawing/2010/main" val="0"/>
              </a:ext>
            </a:extLst>
          </a:blip>
          <a:srcRect b="3680"/>
          <a:stretch/>
        </p:blipFill>
        <p:spPr bwMode="auto">
          <a:xfrm>
            <a:off x="4362216" y="1919900"/>
            <a:ext cx="6772508" cy="412922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362216" y="6102712"/>
            <a:ext cx="4357283" cy="200055"/>
          </a:xfrm>
          <a:prstGeom prst="rect">
            <a:avLst/>
          </a:prstGeom>
          <a:noFill/>
        </p:spPr>
        <p:txBody>
          <a:bodyPr wrap="none" rtlCol="0">
            <a:spAutoFit/>
          </a:bodyPr>
          <a:lstStyle/>
          <a:p>
            <a:r>
              <a:rPr lang="en-US" sz="700" i="1" dirty="0">
                <a:latin typeface="Arial" panose="020B0604020202020204" pitchFamily="34" charset="0"/>
                <a:cs typeface="Arial" panose="020B0604020202020204" pitchFamily="34" charset="0"/>
              </a:rPr>
              <a:t>Source: http://www.china-briefing.com/news/2017/10/02/social-security-china-exemptions-foreigners.html</a:t>
            </a:r>
          </a:p>
        </p:txBody>
      </p:sp>
      <p:sp>
        <p:nvSpPr>
          <p:cNvPr id="10" name="Content Placeholder 1"/>
          <p:cNvSpPr>
            <a:spLocks noGrp="1"/>
          </p:cNvSpPr>
          <p:nvPr>
            <p:ph idx="1"/>
          </p:nvPr>
        </p:nvSpPr>
        <p:spPr>
          <a:xfrm>
            <a:off x="920855" y="1258060"/>
            <a:ext cx="8356600" cy="692906"/>
          </a:xfrm>
        </p:spPr>
        <p:txBody>
          <a:bodyPr>
            <a:noAutofit/>
          </a:bodyPr>
          <a:lstStyle/>
          <a:p>
            <a:pPr marL="285750" indent="-285750" algn="just">
              <a:buFont typeface="Wingdings" panose="05000000000000000000" pitchFamily="2" charset="2"/>
              <a:buChar char="§"/>
            </a:pPr>
            <a:r>
              <a:rPr lang="en-US" sz="1400" b="0" dirty="0">
                <a:solidFill>
                  <a:srgbClr val="1A2940"/>
                </a:solidFill>
                <a:latin typeface="OpenSansWeb"/>
              </a:rPr>
              <a:t>Expatriates who works in China are required to pay five different types of social insurances;</a:t>
            </a:r>
          </a:p>
          <a:p>
            <a:pPr marL="285750" indent="-285750" algn="just">
              <a:buFont typeface="Wingdings" panose="05000000000000000000" pitchFamily="2" charset="2"/>
              <a:buChar char="§"/>
            </a:pPr>
            <a:r>
              <a:rPr lang="en-US" sz="1400" b="0" dirty="0">
                <a:solidFill>
                  <a:srgbClr val="1A2940"/>
                </a:solidFill>
                <a:latin typeface="OpenSansWeb"/>
              </a:rPr>
              <a:t>Housing fund is not required to be paid by expat employees.</a:t>
            </a:r>
          </a:p>
        </p:txBody>
      </p:sp>
    </p:spTree>
    <p:extLst>
      <p:ext uri="{BB962C8B-B14F-4D97-AF65-F5344CB8AC3E}">
        <p14:creationId xmlns:p14="http://schemas.microsoft.com/office/powerpoint/2010/main" val="417025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28</a:t>
            </a:fld>
            <a:endParaRPr lang="en-US"/>
          </a:p>
        </p:txBody>
      </p:sp>
      <p:sp>
        <p:nvSpPr>
          <p:cNvPr id="11" name="Rectangle 10">
            <a:extLst>
              <a:ext uri="{FF2B5EF4-FFF2-40B4-BE49-F238E27FC236}">
                <a16:creationId xmlns:a16="http://schemas.microsoft.com/office/drawing/2014/main" id="{A90C6E8B-83CC-4342-9FF8-23F087B97E89}"/>
              </a:ext>
            </a:extLst>
          </p:cNvPr>
          <p:cNvSpPr/>
          <p:nvPr/>
        </p:nvSpPr>
        <p:spPr>
          <a:xfrm>
            <a:off x="920855" y="1105860"/>
            <a:ext cx="5522912" cy="3724096"/>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Payroll report</a:t>
            </a:r>
            <a:endParaRPr lang="en-US" altLang="zh-CN" sz="1400" dirty="0">
              <a:solidFill>
                <a:srgbClr val="001E39"/>
              </a:solidFill>
              <a:latin typeface="OpenSansWeb"/>
            </a:endParaRPr>
          </a:p>
          <a:p>
            <a:pPr marL="800100" lvl="1" indent="-342900">
              <a:buSzPct val="50000"/>
              <a:buFont typeface="Wingdings" panose="05000000000000000000" pitchFamily="2" charset="2"/>
              <a:buChar char="n"/>
            </a:pPr>
            <a:r>
              <a:rPr lang="en-US" altLang="zh-CN" sz="1400" dirty="0">
                <a:solidFill>
                  <a:srgbClr val="001E39"/>
                </a:solidFill>
                <a:latin typeface="OpenSansWeb"/>
              </a:rPr>
              <a:t>Salary structure</a:t>
            </a:r>
          </a:p>
          <a:p>
            <a:pPr marL="800100" lvl="1" indent="-342900">
              <a:buSzPct val="50000"/>
              <a:buFont typeface="Wingdings" panose="05000000000000000000" pitchFamily="2" charset="2"/>
              <a:buChar char="n"/>
            </a:pPr>
            <a:r>
              <a:rPr lang="en-US" altLang="zh-CN" sz="1400" dirty="0">
                <a:solidFill>
                  <a:srgbClr val="001E39"/>
                </a:solidFill>
                <a:latin typeface="OpenSansWeb"/>
              </a:rPr>
              <a:t>Payroll format &amp; standards</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Payroll calculations</a:t>
            </a:r>
          </a:p>
          <a:p>
            <a:pPr marL="342900" indent="-342900">
              <a:spcAft>
                <a:spcPts val="1200"/>
              </a:spcAft>
              <a:buFont typeface="+mj-lt"/>
              <a:buAutoNum type="arabicPeriod"/>
            </a:pPr>
            <a:r>
              <a:rPr lang="en-US" altLang="zh-CN" sz="1600" b="1" dirty="0">
                <a:solidFill>
                  <a:srgbClr val="001E39"/>
                </a:solidFill>
                <a:latin typeface="OpenSansWeb"/>
              </a:rPr>
              <a:t>Pay slip: procedure and template</a:t>
            </a:r>
          </a:p>
          <a:p>
            <a:pPr marL="342900" indent="-342900">
              <a:spcAft>
                <a:spcPts val="1200"/>
              </a:spcAft>
              <a:buFont typeface="+mj-lt"/>
              <a:buAutoNum type="arabicPeriod"/>
            </a:pPr>
            <a:r>
              <a:rPr lang="en-US" altLang="zh-CN" sz="1600" b="1" dirty="0">
                <a:solidFill>
                  <a:srgbClr val="001E39"/>
                </a:solidFill>
                <a:latin typeface="OpenSansWeb"/>
              </a:rPr>
              <a:t>Social Welfare</a:t>
            </a:r>
          </a:p>
          <a:p>
            <a:pPr marL="800100" lvl="1" indent="-342900">
              <a:buSzPct val="50000"/>
              <a:buFont typeface="Wingdings" panose="05000000000000000000" pitchFamily="2" charset="2"/>
              <a:buChar char="n"/>
            </a:pPr>
            <a:r>
              <a:rPr lang="en-US" altLang="zh-CN" sz="1400" dirty="0">
                <a:solidFill>
                  <a:srgbClr val="001E39"/>
                </a:solidFill>
                <a:latin typeface="OpenSansWeb"/>
              </a:rPr>
              <a:t>Contribution base &amp; rate</a:t>
            </a:r>
          </a:p>
          <a:p>
            <a:pPr marL="800100" lvl="1" indent="-342900">
              <a:spcAft>
                <a:spcPts val="1200"/>
              </a:spcAft>
              <a:buSzPct val="50000"/>
              <a:buFont typeface="Wingdings" panose="05000000000000000000" pitchFamily="2" charset="2"/>
              <a:buChar char="n"/>
            </a:pPr>
            <a:r>
              <a:rPr lang="en-US" altLang="zh-CN" sz="1400" dirty="0">
                <a:solidFill>
                  <a:srgbClr val="001E39"/>
                </a:solidFill>
                <a:latin typeface="OpenSansWeb"/>
              </a:rPr>
              <a:t>Official payment record review &amp; checking</a:t>
            </a:r>
          </a:p>
          <a:p>
            <a:pPr marL="342900" indent="-342900">
              <a:spcAft>
                <a:spcPts val="1200"/>
              </a:spcAft>
              <a:buFont typeface="+mj-lt"/>
              <a:buAutoNum type="arabicPeriod"/>
            </a:pPr>
            <a:r>
              <a:rPr lang="en-US" altLang="zh-CN" sz="1600" b="1" dirty="0">
                <a:solidFill>
                  <a:srgbClr val="001E39"/>
                </a:solidFill>
                <a:latin typeface="OpenSansWeb"/>
              </a:rPr>
              <a:t>Individual Income Tax (IIT)</a:t>
            </a:r>
          </a:p>
          <a:p>
            <a:pPr marL="800100" lvl="1" indent="-342900">
              <a:buSzPct val="50000"/>
              <a:buFont typeface="Wingdings" panose="05000000000000000000" pitchFamily="2" charset="2"/>
              <a:buChar char="n"/>
            </a:pPr>
            <a:r>
              <a:rPr lang="en-US" altLang="zh-CN" sz="1400" dirty="0">
                <a:solidFill>
                  <a:srgbClr val="001E39"/>
                </a:solidFill>
                <a:latin typeface="OpenSansWeb"/>
              </a:rPr>
              <a:t>IIT calculation</a:t>
            </a:r>
          </a:p>
          <a:p>
            <a:pPr marL="800100" lvl="1" indent="-342900">
              <a:buSzPct val="50000"/>
              <a:buFont typeface="Wingdings" panose="05000000000000000000" pitchFamily="2" charset="2"/>
              <a:buChar char="n"/>
            </a:pPr>
            <a:r>
              <a:rPr lang="en-US" altLang="zh-CN" sz="1400" dirty="0">
                <a:solidFill>
                  <a:srgbClr val="001E39"/>
                </a:solidFill>
                <a:latin typeface="OpenSansWeb"/>
              </a:rPr>
              <a:t>Official payment record review &amp; checking</a:t>
            </a:r>
          </a:p>
          <a:p>
            <a:pPr marL="800100" lvl="1" indent="-342900">
              <a:buSzPct val="50000"/>
              <a:buFont typeface="Wingdings" panose="05000000000000000000" pitchFamily="2" charset="2"/>
              <a:buChar char="n"/>
            </a:pPr>
            <a:endParaRPr lang="en-US" altLang="zh-CN" sz="1400" dirty="0">
              <a:solidFill>
                <a:srgbClr val="001E39"/>
              </a:solidFill>
              <a:latin typeface="OpenSansWeb"/>
            </a:endParaRPr>
          </a:p>
        </p:txBody>
      </p:sp>
      <p:grpSp>
        <p:nvGrpSpPr>
          <p:cNvPr id="12" name="Group 11">
            <a:extLst>
              <a:ext uri="{FF2B5EF4-FFF2-40B4-BE49-F238E27FC236}">
                <a16:creationId xmlns:a16="http://schemas.microsoft.com/office/drawing/2014/main" id="{6C7C05C6-5A0C-4E32-9007-69D7A14A09D7}"/>
              </a:ext>
            </a:extLst>
          </p:cNvPr>
          <p:cNvGrpSpPr/>
          <p:nvPr/>
        </p:nvGrpSpPr>
        <p:grpSpPr>
          <a:xfrm>
            <a:off x="6958012" y="1105860"/>
            <a:ext cx="3800475" cy="3756413"/>
            <a:chOff x="7896225" y="1999633"/>
            <a:chExt cx="3800475" cy="3756413"/>
          </a:xfrm>
        </p:grpSpPr>
        <p:sp>
          <p:nvSpPr>
            <p:cNvPr id="13" name="Rectangle 12">
              <a:extLst>
                <a:ext uri="{FF2B5EF4-FFF2-40B4-BE49-F238E27FC236}">
                  <a16:creationId xmlns:a16="http://schemas.microsoft.com/office/drawing/2014/main" id="{9172582C-2C83-4F29-8127-70CDFE32530E}"/>
                </a:ext>
              </a:extLst>
            </p:cNvPr>
            <p:cNvSpPr/>
            <p:nvPr/>
          </p:nvSpPr>
          <p:spPr>
            <a:xfrm>
              <a:off x="7896225" y="1999633"/>
              <a:ext cx="3800475" cy="3756413"/>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Payroll report calculation mistake &amp; format improvements suggestions (e.g. logistics, formula, etc.)</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Exceed the monthly OT ceiling required by the Chinese labor law;</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The social insurance contribution rate &amp; base do not compliance with the local regulations.</a:t>
              </a:r>
            </a:p>
          </p:txBody>
        </p:sp>
        <p:pic>
          <p:nvPicPr>
            <p:cNvPr id="14" name="Graphic 13" descr="Magnifying glass">
              <a:extLst>
                <a:ext uri="{FF2B5EF4-FFF2-40B4-BE49-F238E27FC236}">
                  <a16:creationId xmlns:a16="http://schemas.microsoft.com/office/drawing/2014/main" id="{70A03F70-B907-49F1-A2A0-42D1F466E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
        <p:nvSpPr>
          <p:cNvPr id="9" name="Title 3">
            <a:extLst>
              <a:ext uri="{FF2B5EF4-FFF2-40B4-BE49-F238E27FC236}">
                <a16:creationId xmlns:a16="http://schemas.microsoft.com/office/drawing/2014/main" id="{53754BD8-5873-4608-BFC4-95795F44FE6F}"/>
              </a:ext>
            </a:extLst>
          </p:cNvPr>
          <p:cNvSpPr txBox="1">
            <a:spLocks/>
          </p:cNvSpPr>
          <p:nvPr/>
        </p:nvSpPr>
        <p:spPr>
          <a:xfrm>
            <a:off x="920855" y="420689"/>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7"/>
            </a:pPr>
            <a:r>
              <a:rPr lang="en-US" altLang="zh-CN" dirty="0"/>
              <a:t>Remuneration &amp; Benefits</a:t>
            </a:r>
            <a:endParaRPr lang="en-US" sz="1600" dirty="0"/>
          </a:p>
        </p:txBody>
      </p:sp>
    </p:spTree>
    <p:extLst>
      <p:ext uri="{BB962C8B-B14F-4D97-AF65-F5344CB8AC3E}">
        <p14:creationId xmlns:p14="http://schemas.microsoft.com/office/powerpoint/2010/main" val="1736349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9E0905-E5A5-4E4B-8987-E5F300ACFB8C}"/>
              </a:ext>
            </a:extLst>
          </p:cNvPr>
          <p:cNvSpPr>
            <a:spLocks noGrp="1"/>
          </p:cNvSpPr>
          <p:nvPr>
            <p:ph type="title"/>
          </p:nvPr>
        </p:nvSpPr>
        <p:spPr>
          <a:xfrm>
            <a:off x="916256" y="425450"/>
            <a:ext cx="10515600" cy="1047600"/>
          </a:xfrm>
        </p:spPr>
        <p:txBody>
          <a:bodyPr/>
          <a:lstStyle/>
          <a:p>
            <a:pPr marL="514350" indent="-514350">
              <a:buFont typeface="+mj-lt"/>
              <a:buAutoNum type="romanUcPeriod" startAt="7"/>
            </a:pPr>
            <a:r>
              <a:rPr lang="en-US" altLang="zh-CN" dirty="0"/>
              <a:t>Remuneration &amp; Benefits</a:t>
            </a:r>
            <a:br>
              <a:rPr lang="en-US" altLang="zh-CN" dirty="0"/>
            </a:br>
            <a:r>
              <a:rPr lang="en-US" sz="2000" dirty="0"/>
              <a:t>Social Welfares</a:t>
            </a:r>
            <a:endParaRPr lang="en-US" dirty="0"/>
          </a:p>
        </p:txBody>
      </p:sp>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29</a:t>
            </a:fld>
            <a:endParaRPr lang="en-US" dirty="0"/>
          </a:p>
        </p:txBody>
      </p:sp>
      <p:grpSp>
        <p:nvGrpSpPr>
          <p:cNvPr id="2" name="Group 1">
            <a:extLst>
              <a:ext uri="{FF2B5EF4-FFF2-40B4-BE49-F238E27FC236}">
                <a16:creationId xmlns:a16="http://schemas.microsoft.com/office/drawing/2014/main" id="{765831C1-10C5-4523-950F-36DED88A945A}"/>
              </a:ext>
            </a:extLst>
          </p:cNvPr>
          <p:cNvGrpSpPr/>
          <p:nvPr/>
        </p:nvGrpSpPr>
        <p:grpSpPr>
          <a:xfrm>
            <a:off x="2645749" y="1050926"/>
            <a:ext cx="6900502" cy="5090685"/>
            <a:chOff x="2697968" y="1057558"/>
            <a:chExt cx="6900502" cy="5090685"/>
          </a:xfrm>
        </p:grpSpPr>
        <p:sp>
          <p:nvSpPr>
            <p:cNvPr id="6" name="TextBox 5"/>
            <p:cNvSpPr txBox="1"/>
            <p:nvPr/>
          </p:nvSpPr>
          <p:spPr>
            <a:xfrm>
              <a:off x="7289218" y="2104352"/>
              <a:ext cx="2103120" cy="1549360"/>
            </a:xfrm>
            <a:prstGeom prst="roundRect">
              <a:avLst/>
            </a:prstGeom>
            <a:solidFill>
              <a:srgbClr val="314D77"/>
            </a:solidFill>
          </p:spPr>
          <p:txBody>
            <a:bodyPr wrap="square" rtlCol="0">
              <a:spAutoFit/>
            </a:bodyPr>
            <a:lstStyle/>
            <a:p>
              <a:pPr algn="ctr"/>
              <a:r>
                <a:rPr lang="en-US" sz="1200" b="1" dirty="0">
                  <a:solidFill>
                    <a:prstClr val="white"/>
                  </a:solidFill>
                  <a:latin typeface="OpenSansWeb"/>
                </a:rPr>
                <a:t>Medical </a:t>
              </a:r>
            </a:p>
            <a:p>
              <a:pPr algn="ctr"/>
              <a:endParaRPr lang="en-US" sz="100" b="1" dirty="0">
                <a:solidFill>
                  <a:prstClr val="white"/>
                </a:solidFill>
                <a:latin typeface="OpenSansWeb"/>
              </a:endParaRPr>
            </a:p>
            <a:p>
              <a:pPr algn="ctr"/>
              <a:r>
                <a:rPr lang="en-US" sz="900" dirty="0">
                  <a:solidFill>
                    <a:prstClr val="white"/>
                  </a:solidFill>
                  <a:latin typeface="OpenSansWeb"/>
                </a:rPr>
                <a:t>In the event of illness/injury an employee can have part of the treatment covered by insurance. Contributions accrue to a card that can be used for pharmacy or out-patient costs in government approved hospitals and clinics (excludes international clinics).</a:t>
              </a:r>
            </a:p>
          </p:txBody>
        </p:sp>
        <p:sp>
          <p:nvSpPr>
            <p:cNvPr id="9" name="TextBox 8"/>
            <p:cNvSpPr txBox="1"/>
            <p:nvPr/>
          </p:nvSpPr>
          <p:spPr>
            <a:xfrm>
              <a:off x="2790860" y="2027735"/>
              <a:ext cx="2103120" cy="1549360"/>
            </a:xfrm>
            <a:prstGeom prst="roundRect">
              <a:avLst/>
            </a:prstGeom>
            <a:solidFill>
              <a:srgbClr val="1E71BD"/>
            </a:solidFill>
          </p:spPr>
          <p:txBody>
            <a:bodyPr wrap="square" rtlCol="0">
              <a:spAutoFit/>
            </a:bodyPr>
            <a:lstStyle/>
            <a:p>
              <a:pPr algn="ctr"/>
              <a:r>
                <a:rPr lang="en-US" sz="1200" b="1" dirty="0">
                  <a:solidFill>
                    <a:prstClr val="white"/>
                  </a:solidFill>
                  <a:latin typeface="OpenSansWeb"/>
                </a:rPr>
                <a:t>Housing Fund</a:t>
              </a:r>
            </a:p>
            <a:p>
              <a:pPr algn="ctr"/>
              <a:endParaRPr lang="en-US" sz="100" b="1" dirty="0">
                <a:solidFill>
                  <a:prstClr val="white"/>
                </a:solidFill>
                <a:latin typeface="OpenSansWeb"/>
              </a:endParaRPr>
            </a:p>
            <a:p>
              <a:pPr algn="ctr"/>
              <a:r>
                <a:rPr lang="en-US" sz="900" dirty="0">
                  <a:solidFill>
                    <a:prstClr val="white"/>
                  </a:solidFill>
                  <a:latin typeface="OpenSansWeb"/>
                </a:rPr>
                <a:t>Designed to Ensure that workers save to purchase housing. Money from this fund can be used to pay the initial down-payment on a house. In most cases, a company determines the contribution rate (within the legal rate) when opening the housing  fund account.</a:t>
              </a:r>
            </a:p>
          </p:txBody>
        </p:sp>
        <p:sp>
          <p:nvSpPr>
            <p:cNvPr id="10" name="TextBox 9"/>
            <p:cNvSpPr txBox="1"/>
            <p:nvPr/>
          </p:nvSpPr>
          <p:spPr>
            <a:xfrm>
              <a:off x="5040039" y="1057558"/>
              <a:ext cx="2103120" cy="1242893"/>
            </a:xfrm>
            <a:prstGeom prst="roundRect">
              <a:avLst/>
            </a:prstGeom>
            <a:solidFill>
              <a:srgbClr val="314D77"/>
            </a:solidFill>
          </p:spPr>
          <p:txBody>
            <a:bodyPr wrap="square" rtlCol="0">
              <a:spAutoFit/>
            </a:bodyPr>
            <a:lstStyle/>
            <a:p>
              <a:pPr algn="ctr"/>
              <a:r>
                <a:rPr lang="en-US" sz="1200" b="1" dirty="0">
                  <a:solidFill>
                    <a:prstClr val="white"/>
                  </a:solidFill>
                  <a:latin typeface="OpenSansWeb"/>
                </a:rPr>
                <a:t>Pension</a:t>
              </a:r>
            </a:p>
            <a:p>
              <a:pPr algn="ctr"/>
              <a:endParaRPr lang="en-US" sz="100" b="1" dirty="0">
                <a:solidFill>
                  <a:prstClr val="white"/>
                </a:solidFill>
                <a:latin typeface="OpenSansWeb"/>
              </a:endParaRPr>
            </a:p>
            <a:p>
              <a:pPr algn="ctr"/>
              <a:r>
                <a:rPr lang="en-US" sz="900" dirty="0">
                  <a:solidFill>
                    <a:prstClr val="white"/>
                  </a:solidFill>
                  <a:latin typeface="OpenSansWeb"/>
                </a:rPr>
                <a:t>On the precondition that contributions have been made for at least 15 years, upon reaching retirement, an individual can receive a pension based on the accumulated in their individual fund.</a:t>
              </a:r>
            </a:p>
          </p:txBody>
        </p:sp>
        <p:sp>
          <p:nvSpPr>
            <p:cNvPr id="11" name="TextBox 10"/>
            <p:cNvSpPr txBox="1"/>
            <p:nvPr/>
          </p:nvSpPr>
          <p:spPr>
            <a:xfrm>
              <a:off x="5096659" y="4752116"/>
              <a:ext cx="2103120" cy="1396127"/>
            </a:xfrm>
            <a:prstGeom prst="roundRect">
              <a:avLst/>
            </a:prstGeom>
            <a:solidFill>
              <a:srgbClr val="314D77"/>
            </a:solidFill>
          </p:spPr>
          <p:txBody>
            <a:bodyPr wrap="square" rtlCol="0">
              <a:spAutoFit/>
            </a:bodyPr>
            <a:lstStyle/>
            <a:p>
              <a:pPr algn="ctr"/>
              <a:r>
                <a:rPr lang="en-US" sz="1200" b="1" dirty="0">
                  <a:solidFill>
                    <a:prstClr val="white"/>
                  </a:solidFill>
                  <a:latin typeface="OpenSansWeb"/>
                </a:rPr>
                <a:t>Work-related Injury </a:t>
              </a:r>
            </a:p>
            <a:p>
              <a:pPr algn="ctr"/>
              <a:endParaRPr lang="en-US" sz="100" b="1" dirty="0">
                <a:solidFill>
                  <a:prstClr val="white"/>
                </a:solidFill>
                <a:latin typeface="OpenSansWeb"/>
              </a:endParaRPr>
            </a:p>
            <a:p>
              <a:pPr algn="ctr"/>
              <a:r>
                <a:rPr lang="en-US" sz="900" dirty="0">
                  <a:solidFill>
                    <a:prstClr val="white"/>
                  </a:solidFill>
                  <a:latin typeface="OpenSansWeb"/>
                </a:rPr>
                <a:t>Work-related injury fund covers the cost of treatment should an occupational injury occur. The employer must pay some salary during the period of rehabilitation and, if the employee cannot return to work, compensation must be paid.</a:t>
              </a:r>
            </a:p>
          </p:txBody>
        </p:sp>
        <p:sp>
          <p:nvSpPr>
            <p:cNvPr id="12" name="TextBox 11"/>
            <p:cNvSpPr txBox="1"/>
            <p:nvPr/>
          </p:nvSpPr>
          <p:spPr>
            <a:xfrm>
              <a:off x="7495350" y="3892819"/>
              <a:ext cx="2103120" cy="1549360"/>
            </a:xfrm>
            <a:prstGeom prst="roundRect">
              <a:avLst/>
            </a:prstGeom>
            <a:solidFill>
              <a:srgbClr val="314D77"/>
            </a:solidFill>
          </p:spPr>
          <p:txBody>
            <a:bodyPr wrap="square" rtlCol="0">
              <a:spAutoFit/>
            </a:bodyPr>
            <a:lstStyle/>
            <a:p>
              <a:pPr algn="ctr"/>
              <a:r>
                <a:rPr lang="en-US" sz="1200" b="1" dirty="0">
                  <a:solidFill>
                    <a:prstClr val="white"/>
                  </a:solidFill>
                  <a:latin typeface="OpenSansWeb"/>
                </a:rPr>
                <a:t>Unemployment </a:t>
              </a:r>
            </a:p>
            <a:p>
              <a:pPr algn="ctr"/>
              <a:endParaRPr lang="en-US" sz="100" b="1" dirty="0">
                <a:solidFill>
                  <a:prstClr val="white"/>
                </a:solidFill>
                <a:latin typeface="OpenSansWeb"/>
              </a:endParaRPr>
            </a:p>
            <a:p>
              <a:pPr algn="ctr"/>
              <a:r>
                <a:rPr lang="en-US" sz="900" dirty="0">
                  <a:solidFill>
                    <a:prstClr val="white"/>
                  </a:solidFill>
                  <a:latin typeface="OpenSansWeb"/>
                </a:rPr>
                <a:t>In the event of redundancy (not in the event an employee chooses to resign), on the precondition that an employee has contributed to unemployment for at least 1 continuous year, employee may claim unemployment benefits for a maximum of 24 months.</a:t>
              </a:r>
            </a:p>
          </p:txBody>
        </p:sp>
        <p:sp>
          <p:nvSpPr>
            <p:cNvPr id="13" name="TextBox 12">
              <a:extLst>
                <a:ext uri="{FF2B5EF4-FFF2-40B4-BE49-F238E27FC236}">
                  <a16:creationId xmlns:a16="http://schemas.microsoft.com/office/drawing/2014/main" id="{AB49DB04-9682-4E10-B629-17BAA8AFF34F}"/>
                </a:ext>
              </a:extLst>
            </p:cNvPr>
            <p:cNvSpPr txBox="1"/>
            <p:nvPr/>
          </p:nvSpPr>
          <p:spPr>
            <a:xfrm>
              <a:off x="2697968" y="3892819"/>
              <a:ext cx="2103120" cy="1549360"/>
            </a:xfrm>
            <a:prstGeom prst="roundRect">
              <a:avLst/>
            </a:prstGeom>
            <a:solidFill>
              <a:srgbClr val="314D77"/>
            </a:solidFill>
          </p:spPr>
          <p:txBody>
            <a:bodyPr wrap="square" rtlCol="0">
              <a:spAutoFit/>
            </a:bodyPr>
            <a:lstStyle/>
            <a:p>
              <a:pPr algn="ctr"/>
              <a:r>
                <a:rPr lang="en-US" sz="1200" b="1" dirty="0">
                  <a:solidFill>
                    <a:prstClr val="white"/>
                  </a:solidFill>
                  <a:latin typeface="OpenSansWeb"/>
                </a:rPr>
                <a:t>Maternity</a:t>
              </a:r>
            </a:p>
            <a:p>
              <a:pPr algn="ctr"/>
              <a:endParaRPr lang="en-US" sz="100" b="1" dirty="0">
                <a:solidFill>
                  <a:prstClr val="white"/>
                </a:solidFill>
                <a:latin typeface="OpenSansWeb"/>
              </a:endParaRPr>
            </a:p>
            <a:p>
              <a:pPr algn="ctr"/>
              <a:r>
                <a:rPr lang="en-US" sz="900" dirty="0">
                  <a:solidFill>
                    <a:schemeClr val="bg1"/>
                  </a:solidFill>
                  <a:latin typeface="OpenSansWeb"/>
                </a:rPr>
                <a:t>For the period which an female employee suspend working due to breeding,  the insurance provides with necessary material benefits including maternity subsidy, medical service and maternity leave, to support their recovery and return to the job position after giving birth.</a:t>
              </a:r>
            </a:p>
          </p:txBody>
        </p:sp>
      </p:grpSp>
    </p:spTree>
    <p:extLst>
      <p:ext uri="{BB962C8B-B14F-4D97-AF65-F5344CB8AC3E}">
        <p14:creationId xmlns:p14="http://schemas.microsoft.com/office/powerpoint/2010/main" val="12720595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30</a:t>
            </a:fld>
            <a:endParaRPr lang="en-US" dirty="0"/>
          </a:p>
        </p:txBody>
      </p:sp>
      <p:sp>
        <p:nvSpPr>
          <p:cNvPr id="5" name="Content Placeholder 1"/>
          <p:cNvSpPr>
            <a:spLocks noGrp="1"/>
          </p:cNvSpPr>
          <p:nvPr>
            <p:ph idx="1"/>
          </p:nvPr>
        </p:nvSpPr>
        <p:spPr>
          <a:xfrm>
            <a:off x="916256" y="1333500"/>
            <a:ext cx="9210675" cy="4191000"/>
          </a:xfrm>
        </p:spPr>
        <p:txBody>
          <a:bodyPr>
            <a:noAutofit/>
          </a:bodyPr>
          <a:lstStyle/>
          <a:p>
            <a:pPr algn="just"/>
            <a:r>
              <a:rPr lang="en-US" sz="1600" b="1" dirty="0">
                <a:solidFill>
                  <a:srgbClr val="1A2940"/>
                </a:solidFill>
                <a:latin typeface="OpenSansWeb"/>
              </a:rPr>
              <a:t>Enforceable Penalties</a:t>
            </a:r>
            <a:r>
              <a:rPr lang="en-US" sz="1600" dirty="0">
                <a:solidFill>
                  <a:srgbClr val="1A2940"/>
                </a:solidFill>
                <a:latin typeface="OpenSansWeb"/>
              </a:rPr>
              <a:t> (for failure to register/make correct contributions) </a:t>
            </a:r>
          </a:p>
          <a:p>
            <a:pPr marL="457200" lvl="1" indent="0" algn="just">
              <a:buNone/>
            </a:pP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Fine ranging from one to three times of the amount of the social insurance payable by the employer.</a:t>
            </a:r>
          </a:p>
          <a:p>
            <a:pPr lvl="1">
              <a:buFont typeface="Wingdings" panose="05000000000000000000" pitchFamily="2" charset="2"/>
              <a:buChar char="§"/>
            </a:pP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Fine ranging from RMB 500 to RMB 3,000 by the person(s)-in-charge (e.g. GM, Legal Representative).</a:t>
            </a:r>
          </a:p>
          <a:p>
            <a:pPr lvl="1">
              <a:buFont typeface="Wingdings" panose="05000000000000000000" pitchFamily="2" charset="2"/>
              <a:buChar char="§"/>
            </a:pP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Late payment interest calculated at 0.05% per day on the outstanding liability amount.</a:t>
            </a:r>
          </a:p>
          <a:p>
            <a:pPr lvl="1">
              <a:buFont typeface="Wingdings" panose="05000000000000000000" pitchFamily="2" charset="2"/>
              <a:buChar char="§"/>
            </a:pP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Might raise the local bureau’s attentions towards the company and lead to other labor inspections on the company.</a:t>
            </a:r>
          </a:p>
          <a:p>
            <a:pPr marL="457200" lvl="1" indent="0" algn="just">
              <a:buNone/>
            </a:pPr>
            <a:endParaRPr lang="en-US" sz="1400" dirty="0">
              <a:solidFill>
                <a:srgbClr val="1A2940"/>
              </a:solidFill>
              <a:latin typeface="OpenSansWeb"/>
            </a:endParaRPr>
          </a:p>
          <a:p>
            <a:pPr marL="457200" lvl="1" indent="0" algn="just">
              <a:buNone/>
            </a:pPr>
            <a:endParaRPr lang="en-US" sz="1400" dirty="0">
              <a:solidFill>
                <a:srgbClr val="1A2940"/>
              </a:solidFill>
              <a:latin typeface="OpenSansWeb"/>
            </a:endParaRPr>
          </a:p>
          <a:p>
            <a:pPr algn="just"/>
            <a:r>
              <a:rPr lang="en-US" sz="1600" b="1" dirty="0">
                <a:solidFill>
                  <a:srgbClr val="1A2940"/>
                </a:solidFill>
                <a:latin typeface="OpenSansWeb"/>
              </a:rPr>
              <a:t>Penalty Collection</a:t>
            </a:r>
          </a:p>
          <a:p>
            <a:pPr marL="57150" indent="0" algn="just">
              <a:buNone/>
            </a:pPr>
            <a:endParaRPr lang="en-US" sz="1400" b="1"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If Company refuses to pay the social insurance and penalty on time, the labor bureau or the tax authorities shall apply for compulsory collection with the People’s Court.</a:t>
            </a:r>
          </a:p>
          <a:p>
            <a:pPr lvl="1" algn="just"/>
            <a:endParaRPr lang="en-US" sz="1400" dirty="0">
              <a:solidFill>
                <a:srgbClr val="1A2940"/>
              </a:solidFill>
              <a:latin typeface="OpenSansWeb"/>
            </a:endParaRPr>
          </a:p>
        </p:txBody>
      </p:sp>
      <p:sp>
        <p:nvSpPr>
          <p:cNvPr id="6" name="Title 3">
            <a:extLst>
              <a:ext uri="{FF2B5EF4-FFF2-40B4-BE49-F238E27FC236}">
                <a16:creationId xmlns:a16="http://schemas.microsoft.com/office/drawing/2014/main" id="{9674D71C-DC60-46AF-8498-C93F2B592B6B}"/>
              </a:ext>
            </a:extLst>
          </p:cNvPr>
          <p:cNvSpPr txBox="1">
            <a:spLocks/>
          </p:cNvSpPr>
          <p:nvPr/>
        </p:nvSpPr>
        <p:spPr>
          <a:xfrm>
            <a:off x="916256" y="42545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7"/>
            </a:pPr>
            <a:r>
              <a:rPr lang="en-US" altLang="zh-CN" dirty="0"/>
              <a:t>Remuneration &amp; Benefits</a:t>
            </a:r>
            <a:br>
              <a:rPr lang="en-US" altLang="zh-CN" dirty="0"/>
            </a:br>
            <a:r>
              <a:rPr lang="en-US" sz="2000" dirty="0"/>
              <a:t>Social Insurance Incompliance </a:t>
            </a:r>
            <a:r>
              <a:rPr lang="en-US" sz="1400" dirty="0"/>
              <a:t>(Penalties)</a:t>
            </a:r>
            <a:r>
              <a:rPr lang="en-US" sz="2000" dirty="0"/>
              <a:t> </a:t>
            </a:r>
            <a:endParaRPr lang="en-US" dirty="0"/>
          </a:p>
        </p:txBody>
      </p:sp>
    </p:spTree>
    <p:extLst>
      <p:ext uri="{BB962C8B-B14F-4D97-AF65-F5344CB8AC3E}">
        <p14:creationId xmlns:p14="http://schemas.microsoft.com/office/powerpoint/2010/main" val="34400644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31</a:t>
            </a:fld>
            <a:endParaRPr lang="en-US"/>
          </a:p>
        </p:txBody>
      </p:sp>
      <p:sp>
        <p:nvSpPr>
          <p:cNvPr id="11" name="Rectangle 10">
            <a:extLst>
              <a:ext uri="{FF2B5EF4-FFF2-40B4-BE49-F238E27FC236}">
                <a16:creationId xmlns:a16="http://schemas.microsoft.com/office/drawing/2014/main" id="{A90C6E8B-83CC-4342-9FF8-23F087B97E89}"/>
              </a:ext>
            </a:extLst>
          </p:cNvPr>
          <p:cNvSpPr/>
          <p:nvPr/>
        </p:nvSpPr>
        <p:spPr>
          <a:xfrm>
            <a:off x="916256" y="1107736"/>
            <a:ext cx="5522912" cy="1569660"/>
          </a:xfrm>
          <a:prstGeom prst="rect">
            <a:avLst/>
          </a:prstGeom>
        </p:spPr>
        <p:txBody>
          <a:bodyPr wrap="square">
            <a:spAutoFit/>
          </a:bodyPr>
          <a:lstStyle/>
          <a:p>
            <a:pPr>
              <a:spcAft>
                <a:spcPts val="1200"/>
              </a:spcAft>
            </a:pPr>
            <a:r>
              <a:rPr lang="en-US" altLang="zh-CN" sz="1600" b="1" dirty="0">
                <a:solidFill>
                  <a:srgbClr val="001E39"/>
                </a:solidFill>
                <a:latin typeface="OpenSansWeb"/>
              </a:rPr>
              <a:t>Confidentiality &amp; Non-competition Agreement review:</a:t>
            </a:r>
          </a:p>
          <a:p>
            <a:pPr marL="800100" lvl="1" indent="-342900">
              <a:buSzPct val="50000"/>
              <a:buFont typeface="Wingdings" panose="05000000000000000000" pitchFamily="2" charset="2"/>
              <a:buChar char="n"/>
            </a:pPr>
            <a:r>
              <a:rPr lang="en-US" altLang="zh-CN" sz="1400" dirty="0">
                <a:solidFill>
                  <a:srgbClr val="001E39"/>
                </a:solidFill>
                <a:latin typeface="OpenSansWeb"/>
              </a:rPr>
              <a:t>Content</a:t>
            </a:r>
          </a:p>
          <a:p>
            <a:pPr marL="800100" lvl="1" indent="-342900">
              <a:buSzPct val="50000"/>
              <a:buFont typeface="Wingdings" panose="05000000000000000000" pitchFamily="2" charset="2"/>
              <a:buChar char="n"/>
            </a:pPr>
            <a:r>
              <a:rPr lang="en-US" altLang="zh-CN" sz="1400" dirty="0">
                <a:solidFill>
                  <a:srgbClr val="001E39"/>
                </a:solidFill>
                <a:latin typeface="OpenSansWeb"/>
              </a:rPr>
              <a:t>People</a:t>
            </a:r>
          </a:p>
          <a:p>
            <a:pPr marL="800100" lvl="1" indent="-342900">
              <a:buSzPct val="50000"/>
              <a:buFont typeface="Wingdings" panose="05000000000000000000" pitchFamily="2" charset="2"/>
              <a:buChar char="n"/>
            </a:pPr>
            <a:r>
              <a:rPr lang="en-US" altLang="zh-CN" sz="1400" dirty="0">
                <a:solidFill>
                  <a:srgbClr val="001E39"/>
                </a:solidFill>
                <a:latin typeface="OpenSansWeb"/>
              </a:rPr>
              <a:t>Period</a:t>
            </a:r>
          </a:p>
          <a:p>
            <a:pPr marL="800100" lvl="1" indent="-342900">
              <a:buSzPct val="50000"/>
              <a:buFont typeface="Wingdings" panose="05000000000000000000" pitchFamily="2" charset="2"/>
              <a:buChar char="n"/>
            </a:pPr>
            <a:r>
              <a:rPr lang="en-US" altLang="zh-CN" sz="1400" dirty="0">
                <a:solidFill>
                  <a:srgbClr val="001E39"/>
                </a:solidFill>
                <a:latin typeface="OpenSansWeb"/>
              </a:rPr>
              <a:t>Payment</a:t>
            </a:r>
          </a:p>
          <a:p>
            <a:pPr marL="800100" lvl="1" indent="-342900">
              <a:buSzPct val="50000"/>
              <a:buFont typeface="Wingdings" panose="05000000000000000000" pitchFamily="2" charset="2"/>
              <a:buChar char="n"/>
            </a:pPr>
            <a:r>
              <a:rPr lang="en-US" altLang="zh-CN" sz="1400" dirty="0">
                <a:solidFill>
                  <a:srgbClr val="001E39"/>
                </a:solidFill>
                <a:latin typeface="OpenSansWeb"/>
              </a:rPr>
              <a:t>Penalty</a:t>
            </a:r>
          </a:p>
        </p:txBody>
      </p:sp>
      <p:grpSp>
        <p:nvGrpSpPr>
          <p:cNvPr id="12" name="Group 11">
            <a:extLst>
              <a:ext uri="{FF2B5EF4-FFF2-40B4-BE49-F238E27FC236}">
                <a16:creationId xmlns:a16="http://schemas.microsoft.com/office/drawing/2014/main" id="{6C7C05C6-5A0C-4E32-9007-69D7A14A09D7}"/>
              </a:ext>
            </a:extLst>
          </p:cNvPr>
          <p:cNvGrpSpPr/>
          <p:nvPr/>
        </p:nvGrpSpPr>
        <p:grpSpPr>
          <a:xfrm>
            <a:off x="7434846" y="1107736"/>
            <a:ext cx="3800475" cy="2858731"/>
            <a:chOff x="7896225" y="1999633"/>
            <a:chExt cx="3800475" cy="2858731"/>
          </a:xfrm>
        </p:grpSpPr>
        <p:sp>
          <p:nvSpPr>
            <p:cNvPr id="13" name="Rectangle 12">
              <a:extLst>
                <a:ext uri="{FF2B5EF4-FFF2-40B4-BE49-F238E27FC236}">
                  <a16:creationId xmlns:a16="http://schemas.microsoft.com/office/drawing/2014/main" id="{9172582C-2C83-4F29-8127-70CDFE32530E}"/>
                </a:ext>
              </a:extLst>
            </p:cNvPr>
            <p:cNvSpPr/>
            <p:nvPr/>
          </p:nvSpPr>
          <p:spPr>
            <a:xfrm>
              <a:off x="7896225" y="1999633"/>
              <a:ext cx="3800475" cy="2858731"/>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Unilateral terms which has no legal validity in practice;</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Did not choose the right group of employee’s while signing the agreements which lead to unnecessary costs.</a:t>
              </a:r>
            </a:p>
          </p:txBody>
        </p:sp>
        <p:pic>
          <p:nvPicPr>
            <p:cNvPr id="14" name="Graphic 13" descr="Magnifying glass">
              <a:extLst>
                <a:ext uri="{FF2B5EF4-FFF2-40B4-BE49-F238E27FC236}">
                  <a16:creationId xmlns:a16="http://schemas.microsoft.com/office/drawing/2014/main" id="{70A03F70-B907-49F1-A2A0-42D1F466E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
        <p:nvSpPr>
          <p:cNvPr id="9" name="Title 3">
            <a:extLst>
              <a:ext uri="{FF2B5EF4-FFF2-40B4-BE49-F238E27FC236}">
                <a16:creationId xmlns:a16="http://schemas.microsoft.com/office/drawing/2014/main" id="{585836DC-5CB0-4DDB-9EA1-685C415D0D3E}"/>
              </a:ext>
            </a:extLst>
          </p:cNvPr>
          <p:cNvSpPr txBox="1">
            <a:spLocks/>
          </p:cNvSpPr>
          <p:nvPr/>
        </p:nvSpPr>
        <p:spPr>
          <a:xfrm>
            <a:off x="916256" y="42545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8"/>
            </a:pPr>
            <a:r>
              <a:rPr lang="en-US" altLang="zh-CN" dirty="0"/>
              <a:t>Confidentiality &amp; Non-competition</a:t>
            </a:r>
            <a:endParaRPr lang="en-US" dirty="0"/>
          </a:p>
        </p:txBody>
      </p:sp>
    </p:spTree>
    <p:extLst>
      <p:ext uri="{BB962C8B-B14F-4D97-AF65-F5344CB8AC3E}">
        <p14:creationId xmlns:p14="http://schemas.microsoft.com/office/powerpoint/2010/main" val="13698336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A9A3ACB-C37A-4231-BCAC-59CD4D3968D9}"/>
              </a:ext>
            </a:extLst>
          </p:cNvPr>
          <p:cNvSpPr>
            <a:spLocks noGrp="1"/>
          </p:cNvSpPr>
          <p:nvPr>
            <p:ph type="ftr" sz="quarter" idx="10"/>
          </p:nvPr>
        </p:nvSpPr>
        <p:spPr/>
        <p:txBody>
          <a:bodyPr/>
          <a:lstStyle/>
          <a:p>
            <a:r>
              <a:rPr lang="en-US"/>
              <a:t>www.dezshira.com</a:t>
            </a:r>
            <a:endParaRPr lang="en-US" dirty="0"/>
          </a:p>
        </p:txBody>
      </p:sp>
      <p:sp>
        <p:nvSpPr>
          <p:cNvPr id="5" name="Slide Number Placeholder 4">
            <a:extLst>
              <a:ext uri="{FF2B5EF4-FFF2-40B4-BE49-F238E27FC236}">
                <a16:creationId xmlns:a16="http://schemas.microsoft.com/office/drawing/2014/main" id="{9508DEEE-8714-4706-B7CB-77A7E4392BDA}"/>
              </a:ext>
            </a:extLst>
          </p:cNvPr>
          <p:cNvSpPr>
            <a:spLocks noGrp="1"/>
          </p:cNvSpPr>
          <p:nvPr>
            <p:ph type="sldNum" sz="quarter" idx="11"/>
          </p:nvPr>
        </p:nvSpPr>
        <p:spPr/>
        <p:txBody>
          <a:bodyPr/>
          <a:lstStyle/>
          <a:p>
            <a:fld id="{5AD0B71B-50D0-8142-8F07-578D02AF652D}" type="slidenum">
              <a:rPr lang="en-US" smtClean="0"/>
              <a:pPr/>
              <a:t>32</a:t>
            </a:fld>
            <a:endParaRPr lang="en-US"/>
          </a:p>
        </p:txBody>
      </p:sp>
      <p:sp>
        <p:nvSpPr>
          <p:cNvPr id="6" name="Title 3">
            <a:extLst>
              <a:ext uri="{FF2B5EF4-FFF2-40B4-BE49-F238E27FC236}">
                <a16:creationId xmlns:a16="http://schemas.microsoft.com/office/drawing/2014/main" id="{8CCEA674-C5E6-4C41-B316-87842E50AC4C}"/>
              </a:ext>
            </a:extLst>
          </p:cNvPr>
          <p:cNvSpPr txBox="1">
            <a:spLocks/>
          </p:cNvSpPr>
          <p:nvPr/>
        </p:nvSpPr>
        <p:spPr>
          <a:xfrm>
            <a:off x="916256" y="42545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9"/>
            </a:pPr>
            <a:r>
              <a:rPr lang="en-US" altLang="zh-CN" dirty="0"/>
              <a:t>Training &amp; Service Period</a:t>
            </a:r>
            <a:endParaRPr lang="en-US" dirty="0"/>
          </a:p>
        </p:txBody>
      </p:sp>
      <p:sp>
        <p:nvSpPr>
          <p:cNvPr id="8" name="Rectangle 7">
            <a:extLst>
              <a:ext uri="{FF2B5EF4-FFF2-40B4-BE49-F238E27FC236}">
                <a16:creationId xmlns:a16="http://schemas.microsoft.com/office/drawing/2014/main" id="{E27DC02E-59E8-4806-893B-C39B866D7C4F}"/>
              </a:ext>
            </a:extLst>
          </p:cNvPr>
          <p:cNvSpPr/>
          <p:nvPr/>
        </p:nvSpPr>
        <p:spPr>
          <a:xfrm>
            <a:off x="916256" y="1098475"/>
            <a:ext cx="5522912" cy="1969770"/>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Internal training policy review</a:t>
            </a:r>
          </a:p>
          <a:p>
            <a:pPr marL="342900" indent="-342900">
              <a:spcAft>
                <a:spcPts val="1200"/>
              </a:spcAft>
              <a:buFont typeface="+mj-lt"/>
              <a:buAutoNum type="arabicPeriod"/>
            </a:pPr>
            <a:r>
              <a:rPr lang="en-US" altLang="zh-CN" sz="1600" b="1" dirty="0">
                <a:solidFill>
                  <a:srgbClr val="001E39"/>
                </a:solidFill>
                <a:latin typeface="OpenSansWeb"/>
              </a:rPr>
              <a:t>Service period agreement review</a:t>
            </a:r>
          </a:p>
          <a:p>
            <a:pPr marL="800100" lvl="1" indent="-342900">
              <a:buSzPct val="50000"/>
              <a:buFont typeface="Wingdings" panose="05000000000000000000" pitchFamily="2" charset="2"/>
              <a:buChar char="n"/>
            </a:pPr>
            <a:r>
              <a:rPr lang="en-US" altLang="zh-CN" sz="1400" dirty="0">
                <a:solidFill>
                  <a:srgbClr val="001E39"/>
                </a:solidFill>
                <a:latin typeface="OpenSansWeb"/>
              </a:rPr>
              <a:t>Training program </a:t>
            </a:r>
          </a:p>
          <a:p>
            <a:pPr marL="800100" lvl="1" indent="-342900">
              <a:buSzPct val="50000"/>
              <a:buFont typeface="Wingdings" panose="05000000000000000000" pitchFamily="2" charset="2"/>
              <a:buChar char="n"/>
            </a:pPr>
            <a:r>
              <a:rPr lang="en-US" altLang="zh-CN" sz="1400" dirty="0">
                <a:solidFill>
                  <a:srgbClr val="001E39"/>
                </a:solidFill>
                <a:latin typeface="OpenSansWeb"/>
              </a:rPr>
              <a:t>Training period</a:t>
            </a:r>
          </a:p>
          <a:p>
            <a:pPr marL="800100" lvl="1" indent="-342900">
              <a:buSzPct val="50000"/>
              <a:buFont typeface="Wingdings" panose="05000000000000000000" pitchFamily="2" charset="2"/>
              <a:buChar char="n"/>
            </a:pPr>
            <a:r>
              <a:rPr lang="en-US" altLang="zh-CN" sz="1400" dirty="0">
                <a:solidFill>
                  <a:srgbClr val="001E39"/>
                </a:solidFill>
                <a:latin typeface="OpenSansWeb"/>
              </a:rPr>
              <a:t>Training fee</a:t>
            </a:r>
          </a:p>
          <a:p>
            <a:pPr marL="800100" lvl="1" indent="-342900">
              <a:buSzPct val="50000"/>
              <a:buFont typeface="Wingdings" panose="05000000000000000000" pitchFamily="2" charset="2"/>
              <a:buChar char="n"/>
            </a:pPr>
            <a:r>
              <a:rPr lang="en-US" altLang="zh-CN" sz="1400" dirty="0">
                <a:solidFill>
                  <a:srgbClr val="001E39"/>
                </a:solidFill>
                <a:latin typeface="OpenSansWeb"/>
              </a:rPr>
              <a:t>Service period</a:t>
            </a:r>
          </a:p>
          <a:p>
            <a:pPr marL="800100" lvl="1" indent="-342900">
              <a:buSzPct val="50000"/>
              <a:buFont typeface="Wingdings" panose="05000000000000000000" pitchFamily="2" charset="2"/>
              <a:buChar char="n"/>
            </a:pPr>
            <a:r>
              <a:rPr lang="en-US" altLang="zh-CN" sz="1400" dirty="0">
                <a:solidFill>
                  <a:srgbClr val="001E39"/>
                </a:solidFill>
                <a:latin typeface="OpenSansWeb"/>
              </a:rPr>
              <a:t>Penalty</a:t>
            </a:r>
          </a:p>
        </p:txBody>
      </p:sp>
      <p:grpSp>
        <p:nvGrpSpPr>
          <p:cNvPr id="9" name="Group 8">
            <a:extLst>
              <a:ext uri="{FF2B5EF4-FFF2-40B4-BE49-F238E27FC236}">
                <a16:creationId xmlns:a16="http://schemas.microsoft.com/office/drawing/2014/main" id="{7C24FEDE-2317-43B3-ADF8-A78E300E629C}"/>
              </a:ext>
            </a:extLst>
          </p:cNvPr>
          <p:cNvGrpSpPr/>
          <p:nvPr/>
        </p:nvGrpSpPr>
        <p:grpSpPr>
          <a:xfrm>
            <a:off x="7434846" y="1098475"/>
            <a:ext cx="3800475" cy="2858731"/>
            <a:chOff x="7896225" y="1999633"/>
            <a:chExt cx="3800475" cy="2858731"/>
          </a:xfrm>
        </p:grpSpPr>
        <p:sp>
          <p:nvSpPr>
            <p:cNvPr id="10" name="Rectangle 9">
              <a:extLst>
                <a:ext uri="{FF2B5EF4-FFF2-40B4-BE49-F238E27FC236}">
                  <a16:creationId xmlns:a16="http://schemas.microsoft.com/office/drawing/2014/main" id="{BAD0AFD7-1624-4D26-A6C4-C933A562745F}"/>
                </a:ext>
              </a:extLst>
            </p:cNvPr>
            <p:cNvSpPr/>
            <p:nvPr/>
          </p:nvSpPr>
          <p:spPr>
            <a:xfrm>
              <a:off x="7896225" y="1999633"/>
              <a:ext cx="3800475" cy="2858731"/>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Invalid agreements - not all kinds of training the company could ask the employee to sign the service period agreement;</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Unreasonable service period agreed in the agreement;</a:t>
              </a:r>
            </a:p>
          </p:txBody>
        </p:sp>
        <p:pic>
          <p:nvPicPr>
            <p:cNvPr id="11" name="Graphic 10" descr="Magnifying glass">
              <a:extLst>
                <a:ext uri="{FF2B5EF4-FFF2-40B4-BE49-F238E27FC236}">
                  <a16:creationId xmlns:a16="http://schemas.microsoft.com/office/drawing/2014/main" id="{39E242E4-EB0E-42C2-A9D1-D44FEA3671B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200" y="1999633"/>
              <a:ext cx="504825" cy="504825"/>
            </a:xfrm>
            <a:prstGeom prst="rect">
              <a:avLst/>
            </a:prstGeom>
          </p:spPr>
        </p:pic>
      </p:grpSp>
    </p:spTree>
    <p:extLst>
      <p:ext uri="{BB962C8B-B14F-4D97-AF65-F5344CB8AC3E}">
        <p14:creationId xmlns:p14="http://schemas.microsoft.com/office/powerpoint/2010/main" val="1308843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33</a:t>
            </a:fld>
            <a:endParaRPr lang="en-US"/>
          </a:p>
        </p:txBody>
      </p:sp>
      <p:sp>
        <p:nvSpPr>
          <p:cNvPr id="11" name="Rectangle 10">
            <a:extLst>
              <a:ext uri="{FF2B5EF4-FFF2-40B4-BE49-F238E27FC236}">
                <a16:creationId xmlns:a16="http://schemas.microsoft.com/office/drawing/2014/main" id="{A90C6E8B-83CC-4342-9FF8-23F087B97E89}"/>
              </a:ext>
            </a:extLst>
          </p:cNvPr>
          <p:cNvSpPr/>
          <p:nvPr/>
        </p:nvSpPr>
        <p:spPr>
          <a:xfrm>
            <a:off x="916256" y="1089898"/>
            <a:ext cx="5019091" cy="4678204"/>
          </a:xfrm>
          <a:prstGeom prst="rect">
            <a:avLst/>
          </a:prstGeom>
        </p:spPr>
        <p:txBody>
          <a:bodyPr wrap="square">
            <a:spAutoFit/>
          </a:bodyPr>
          <a:lstStyle/>
          <a:p>
            <a:pPr marL="342900" indent="-342900">
              <a:spcAft>
                <a:spcPts val="1200"/>
              </a:spcAft>
              <a:buFont typeface="+mj-lt"/>
              <a:buAutoNum type="arabicPeriod"/>
            </a:pPr>
            <a:r>
              <a:rPr lang="en-US" altLang="zh-CN" sz="1600" b="1" dirty="0">
                <a:solidFill>
                  <a:srgbClr val="001E39"/>
                </a:solidFill>
                <a:latin typeface="OpenSansWeb"/>
              </a:rPr>
              <a:t>Basic factors to be included</a:t>
            </a:r>
          </a:p>
          <a:p>
            <a:pPr marL="800100" lvl="1" indent="-342900">
              <a:buSzPct val="50000"/>
              <a:buFont typeface="Wingdings" panose="05000000000000000000" pitchFamily="2" charset="2"/>
              <a:buChar char="n"/>
            </a:pPr>
            <a:r>
              <a:rPr lang="en-US" altLang="zh-CN" sz="1100" dirty="0">
                <a:solidFill>
                  <a:srgbClr val="001E39"/>
                </a:solidFill>
                <a:latin typeface="OpenSansWeb"/>
              </a:rPr>
              <a:t>Company code of conduct</a:t>
            </a:r>
          </a:p>
          <a:p>
            <a:pPr marL="800100" lvl="1" indent="-342900">
              <a:buSzPct val="50000"/>
              <a:buFont typeface="Wingdings" panose="05000000000000000000" pitchFamily="2" charset="2"/>
              <a:buChar char="n"/>
            </a:pPr>
            <a:r>
              <a:rPr lang="en-US" altLang="zh-CN" sz="1100" dirty="0">
                <a:solidFill>
                  <a:srgbClr val="001E39"/>
                </a:solidFill>
                <a:latin typeface="OpenSansWeb"/>
              </a:rPr>
              <a:t>All internal rules, guidelines and the rights of both parties</a:t>
            </a:r>
          </a:p>
          <a:p>
            <a:pPr marL="800100" lvl="1" indent="-342900">
              <a:buSzPct val="50000"/>
              <a:buFont typeface="Wingdings" panose="05000000000000000000" pitchFamily="2" charset="2"/>
              <a:buChar char="n"/>
            </a:pPr>
            <a:r>
              <a:rPr lang="en-US" altLang="zh-CN" sz="1100" dirty="0">
                <a:solidFill>
                  <a:srgbClr val="001E39"/>
                </a:solidFill>
                <a:latin typeface="OpenSansWeb"/>
              </a:rPr>
              <a:t>Relevant Key Performance Indicators (KPIs), performance standards and assessment information</a:t>
            </a:r>
          </a:p>
          <a:p>
            <a:pPr marL="800100" lvl="1" indent="-342900">
              <a:buSzPct val="50000"/>
              <a:buFont typeface="Wingdings" panose="05000000000000000000" pitchFamily="2" charset="2"/>
              <a:buChar char="n"/>
            </a:pPr>
            <a:r>
              <a:rPr lang="en-US" altLang="zh-CN" sz="1100" dirty="0">
                <a:solidFill>
                  <a:srgbClr val="001E39"/>
                </a:solidFill>
                <a:latin typeface="OpenSansWeb"/>
              </a:rPr>
              <a:t>Nondisclosure agreement</a:t>
            </a:r>
          </a:p>
          <a:p>
            <a:pPr marL="800100" lvl="1" indent="-342900">
              <a:buSzPct val="50000"/>
              <a:buFont typeface="Wingdings" panose="05000000000000000000" pitchFamily="2" charset="2"/>
              <a:buChar char="n"/>
            </a:pPr>
            <a:r>
              <a:rPr lang="en-US" altLang="zh-CN" sz="1100" dirty="0">
                <a:solidFill>
                  <a:srgbClr val="001E39"/>
                </a:solidFill>
                <a:latin typeface="OpenSansWeb"/>
              </a:rPr>
              <a:t>Information about work environment</a:t>
            </a:r>
          </a:p>
          <a:p>
            <a:pPr marL="800100" lvl="1" indent="-342900">
              <a:buSzPct val="50000"/>
              <a:buFont typeface="Wingdings" panose="05000000000000000000" pitchFamily="2" charset="2"/>
              <a:buChar char="n"/>
            </a:pPr>
            <a:r>
              <a:rPr lang="en-US" altLang="zh-CN" sz="1100" dirty="0">
                <a:solidFill>
                  <a:srgbClr val="001E39"/>
                </a:solidFill>
                <a:latin typeface="OpenSansWeb"/>
              </a:rPr>
              <a:t>Work hours and overtime rules</a:t>
            </a:r>
          </a:p>
          <a:p>
            <a:pPr marL="800100" lvl="1" indent="-342900">
              <a:buSzPct val="50000"/>
              <a:buFont typeface="Wingdings" panose="05000000000000000000" pitchFamily="2" charset="2"/>
              <a:buChar char="n"/>
            </a:pPr>
            <a:r>
              <a:rPr lang="en-US" altLang="zh-CN" sz="1100" dirty="0">
                <a:solidFill>
                  <a:srgbClr val="001E39"/>
                </a:solidFill>
                <a:latin typeface="OpenSansWeb"/>
              </a:rPr>
              <a:t>Remuneration rules, social welfare rules, and bonuses</a:t>
            </a:r>
          </a:p>
          <a:p>
            <a:pPr marL="800100" lvl="1" indent="-342900">
              <a:buSzPct val="50000"/>
              <a:buFont typeface="Wingdings" panose="05000000000000000000" pitchFamily="2" charset="2"/>
              <a:buChar char="n"/>
            </a:pPr>
            <a:r>
              <a:rPr lang="en-US" altLang="zh-CN" sz="1100" dirty="0">
                <a:solidFill>
                  <a:srgbClr val="001E39"/>
                </a:solidFill>
                <a:latin typeface="OpenSansWeb"/>
              </a:rPr>
              <a:t>Information about paid leave</a:t>
            </a:r>
          </a:p>
          <a:p>
            <a:pPr marL="800100" lvl="1" indent="-342900">
              <a:buSzPct val="50000"/>
              <a:buFont typeface="Wingdings" panose="05000000000000000000" pitchFamily="2" charset="2"/>
              <a:buChar char="n"/>
            </a:pPr>
            <a:r>
              <a:rPr lang="en-US" altLang="zh-CN" sz="1100" dirty="0">
                <a:solidFill>
                  <a:srgbClr val="001E39"/>
                </a:solidFill>
                <a:latin typeface="OpenSansWeb"/>
              </a:rPr>
              <a:t>Behavior standards and discipline procedures</a:t>
            </a:r>
          </a:p>
          <a:p>
            <a:pPr marL="800100" lvl="1" indent="-342900">
              <a:buSzPct val="50000"/>
              <a:buFont typeface="Wingdings" panose="05000000000000000000" pitchFamily="2" charset="2"/>
              <a:buChar char="n"/>
            </a:pPr>
            <a:r>
              <a:rPr lang="en-US" altLang="zh-CN" sz="1100" dirty="0">
                <a:solidFill>
                  <a:srgbClr val="001E39"/>
                </a:solidFill>
                <a:latin typeface="OpenSansWeb"/>
              </a:rPr>
              <a:t>Training information</a:t>
            </a:r>
          </a:p>
          <a:p>
            <a:pPr marL="800100" lvl="1" indent="-342900">
              <a:buSzPct val="50000"/>
              <a:buFont typeface="Wingdings" panose="05000000000000000000" pitchFamily="2" charset="2"/>
              <a:buChar char="n"/>
            </a:pPr>
            <a:r>
              <a:rPr lang="en-US" altLang="zh-CN" sz="1100" dirty="0">
                <a:solidFill>
                  <a:srgbClr val="001E39"/>
                </a:solidFill>
                <a:latin typeface="OpenSansWeb"/>
              </a:rPr>
              <a:t>Workplace security rules</a:t>
            </a:r>
          </a:p>
          <a:p>
            <a:pPr marL="800100" lvl="1" indent="-342900">
              <a:spcAft>
                <a:spcPts val="1200"/>
              </a:spcAft>
              <a:buSzPct val="50000"/>
              <a:buFont typeface="Wingdings" panose="05000000000000000000" pitchFamily="2" charset="2"/>
              <a:buChar char="n"/>
            </a:pPr>
            <a:r>
              <a:rPr lang="en-US" altLang="zh-CN" sz="1100" dirty="0">
                <a:solidFill>
                  <a:srgbClr val="001E39"/>
                </a:solidFill>
                <a:latin typeface="OpenSansWeb"/>
              </a:rPr>
              <a:t>Any other special rules relevant to the specific company/industry (i.e. manufacturing safety standards, hygienic food production standards)</a:t>
            </a:r>
          </a:p>
          <a:p>
            <a:pPr marL="342900" indent="-342900">
              <a:spcAft>
                <a:spcPts val="1200"/>
              </a:spcAft>
              <a:buFont typeface="+mj-lt"/>
              <a:buAutoNum type="arabicPeriod"/>
            </a:pPr>
            <a:r>
              <a:rPr lang="en-US" altLang="zh-CN" sz="1600" b="1" dirty="0">
                <a:solidFill>
                  <a:srgbClr val="001E39"/>
                </a:solidFill>
                <a:latin typeface="OpenSansWeb"/>
              </a:rPr>
              <a:t>Avoid including incompliance clauses</a:t>
            </a:r>
          </a:p>
          <a:p>
            <a:pPr marL="342900" indent="-342900">
              <a:spcAft>
                <a:spcPts val="1200"/>
              </a:spcAft>
              <a:buFont typeface="+mj-lt"/>
              <a:buAutoNum type="arabicPeriod"/>
            </a:pPr>
            <a:r>
              <a:rPr lang="en-US" altLang="zh-CN" sz="1600" b="1" dirty="0">
                <a:solidFill>
                  <a:srgbClr val="001E39"/>
                </a:solidFill>
                <a:latin typeface="OpenSansWeb"/>
              </a:rPr>
              <a:t>Democratic procedure</a:t>
            </a:r>
          </a:p>
          <a:p>
            <a:pPr marL="800100" lvl="1" indent="-342900">
              <a:buSzPct val="50000"/>
              <a:buFont typeface="Wingdings" panose="05000000000000000000" pitchFamily="2" charset="2"/>
              <a:buChar char="n"/>
            </a:pPr>
            <a:r>
              <a:rPr lang="en-US" altLang="zh-CN" sz="1200" dirty="0">
                <a:solidFill>
                  <a:srgbClr val="001E39"/>
                </a:solidFill>
                <a:latin typeface="OpenSansWeb"/>
              </a:rPr>
              <a:t>Release the draft of handbook</a:t>
            </a:r>
          </a:p>
          <a:p>
            <a:pPr marL="800100" lvl="1" indent="-342900">
              <a:buSzPct val="50000"/>
              <a:buFont typeface="Wingdings" panose="05000000000000000000" pitchFamily="2" charset="2"/>
              <a:buChar char="n"/>
            </a:pPr>
            <a:r>
              <a:rPr lang="en-US" altLang="zh-CN" sz="1200" dirty="0">
                <a:solidFill>
                  <a:srgbClr val="001E39"/>
                </a:solidFill>
                <a:latin typeface="OpenSansWeb"/>
              </a:rPr>
              <a:t>Seek employees’ opinions</a:t>
            </a:r>
          </a:p>
          <a:p>
            <a:pPr marL="800100" lvl="1" indent="-342900">
              <a:buSzPct val="50000"/>
              <a:buFont typeface="Wingdings" panose="05000000000000000000" pitchFamily="2" charset="2"/>
              <a:buChar char="n"/>
            </a:pPr>
            <a:r>
              <a:rPr lang="en-US" altLang="zh-CN" sz="1200" dirty="0">
                <a:solidFill>
                  <a:srgbClr val="001E39"/>
                </a:solidFill>
                <a:latin typeface="OpenSansWeb"/>
              </a:rPr>
              <a:t>Official Announcement &amp; publicly post</a:t>
            </a:r>
          </a:p>
          <a:p>
            <a:pPr marL="800100" lvl="1" indent="-342900">
              <a:spcAft>
                <a:spcPts val="1200"/>
              </a:spcAft>
              <a:buSzPct val="50000"/>
              <a:buFont typeface="Wingdings" panose="05000000000000000000" pitchFamily="2" charset="2"/>
              <a:buChar char="n"/>
            </a:pPr>
            <a:r>
              <a:rPr lang="en-US" altLang="zh-CN" sz="1200" dirty="0">
                <a:solidFill>
                  <a:srgbClr val="001E39"/>
                </a:solidFill>
                <a:latin typeface="OpenSansWeb"/>
              </a:rPr>
              <a:t>Employees signing</a:t>
            </a:r>
            <a:endParaRPr lang="en-US" altLang="zh-CN" sz="1400" b="1" dirty="0">
              <a:solidFill>
                <a:srgbClr val="001E39"/>
              </a:solidFill>
              <a:latin typeface="OpenSansWeb"/>
            </a:endParaRPr>
          </a:p>
        </p:txBody>
      </p:sp>
      <p:grpSp>
        <p:nvGrpSpPr>
          <p:cNvPr id="12" name="Group 11">
            <a:extLst>
              <a:ext uri="{FF2B5EF4-FFF2-40B4-BE49-F238E27FC236}">
                <a16:creationId xmlns:a16="http://schemas.microsoft.com/office/drawing/2014/main" id="{6C7C05C6-5A0C-4E32-9007-69D7A14A09D7}"/>
              </a:ext>
            </a:extLst>
          </p:cNvPr>
          <p:cNvGrpSpPr/>
          <p:nvPr/>
        </p:nvGrpSpPr>
        <p:grpSpPr>
          <a:xfrm>
            <a:off x="6800850" y="4196168"/>
            <a:ext cx="4638676" cy="1858457"/>
            <a:chOff x="7896225" y="1999633"/>
            <a:chExt cx="3800475" cy="1858457"/>
          </a:xfrm>
        </p:grpSpPr>
        <p:sp>
          <p:nvSpPr>
            <p:cNvPr id="13" name="Rectangle 12">
              <a:extLst>
                <a:ext uri="{FF2B5EF4-FFF2-40B4-BE49-F238E27FC236}">
                  <a16:creationId xmlns:a16="http://schemas.microsoft.com/office/drawing/2014/main" id="{9172582C-2C83-4F29-8127-70CDFE32530E}"/>
                </a:ext>
              </a:extLst>
            </p:cNvPr>
            <p:cNvSpPr/>
            <p:nvPr/>
          </p:nvSpPr>
          <p:spPr>
            <a:xfrm>
              <a:off x="7896225" y="1999633"/>
              <a:ext cx="3800475" cy="1858457"/>
            </a:xfrm>
            <a:prstGeom prst="rect">
              <a:avLst/>
            </a:prstGeom>
          </p:spPr>
          <p:txBody>
            <a:bodyPr wrap="square">
              <a:spAutoFit/>
            </a:bodyPr>
            <a:lstStyle/>
            <a:p>
              <a:pPr>
                <a:lnSpc>
                  <a:spcPts val="2600"/>
                </a:lnSpc>
                <a:spcAft>
                  <a:spcPts val="1800"/>
                </a:spcAft>
              </a:pPr>
              <a:r>
                <a:rPr lang="en-US" altLang="zh-CN" sz="1600" b="1" i="1" dirty="0">
                  <a:solidFill>
                    <a:srgbClr val="001E39"/>
                  </a:solidFill>
                  <a:latin typeface="OpenSansWeb"/>
                </a:rPr>
                <a:t>Typical Issues:</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Did not go through the democratic procedure – make the handbook actually has no legal validity;</a:t>
              </a:r>
            </a:p>
            <a:p>
              <a:pPr marL="285750" indent="-285750">
                <a:lnSpc>
                  <a:spcPts val="2600"/>
                </a:lnSpc>
                <a:spcAft>
                  <a:spcPts val="1800"/>
                </a:spcAft>
                <a:buFont typeface="Wingdings" panose="05000000000000000000" pitchFamily="2" charset="2"/>
                <a:buChar char="Ø"/>
              </a:pPr>
              <a:r>
                <a:rPr lang="en-US" altLang="zh-CN" sz="1600" dirty="0">
                  <a:solidFill>
                    <a:srgbClr val="001E39"/>
                  </a:solidFill>
                  <a:latin typeface="OpenSansWeb"/>
                </a:rPr>
                <a:t>Invalid / incompliance content in the handbook;</a:t>
              </a:r>
              <a:endParaRPr lang="en-US" altLang="zh-CN" sz="1600" i="1" dirty="0">
                <a:solidFill>
                  <a:srgbClr val="001E39"/>
                </a:solidFill>
                <a:latin typeface="OpenSansWeb"/>
              </a:endParaRPr>
            </a:p>
          </p:txBody>
        </p:sp>
        <p:pic>
          <p:nvPicPr>
            <p:cNvPr id="14" name="Graphic 13" descr="Magnifying glass">
              <a:extLst>
                <a:ext uri="{FF2B5EF4-FFF2-40B4-BE49-F238E27FC236}">
                  <a16:creationId xmlns:a16="http://schemas.microsoft.com/office/drawing/2014/main" id="{70A03F70-B907-49F1-A2A0-42D1F466E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982199" y="1999633"/>
              <a:ext cx="454430" cy="504825"/>
            </a:xfrm>
            <a:prstGeom prst="rect">
              <a:avLst/>
            </a:prstGeom>
          </p:spPr>
        </p:pic>
      </p:grpSp>
      <p:sp>
        <p:nvSpPr>
          <p:cNvPr id="10" name="Rectangle 9">
            <a:extLst>
              <a:ext uri="{FF2B5EF4-FFF2-40B4-BE49-F238E27FC236}">
                <a16:creationId xmlns:a16="http://schemas.microsoft.com/office/drawing/2014/main" id="{0569B5B0-CFA0-4180-8BDC-7B27E6D957E5}"/>
              </a:ext>
            </a:extLst>
          </p:cNvPr>
          <p:cNvSpPr/>
          <p:nvPr/>
        </p:nvSpPr>
        <p:spPr>
          <a:xfrm>
            <a:off x="6800850" y="1089898"/>
            <a:ext cx="4702176" cy="3200876"/>
          </a:xfrm>
          <a:prstGeom prst="rect">
            <a:avLst/>
          </a:prstGeom>
        </p:spPr>
        <p:txBody>
          <a:bodyPr wrap="square">
            <a:spAutoFit/>
          </a:bodyPr>
          <a:lstStyle/>
          <a:p>
            <a:pPr marL="342900" indent="-342900">
              <a:spcAft>
                <a:spcPts val="1200"/>
              </a:spcAft>
              <a:buFont typeface="+mj-lt"/>
              <a:buAutoNum type="arabicPeriod" startAt="4"/>
            </a:pPr>
            <a:r>
              <a:rPr lang="en-US" altLang="zh-CN" sz="1600" b="1" dirty="0">
                <a:solidFill>
                  <a:srgbClr val="001E39"/>
                </a:solidFill>
                <a:latin typeface="OpenSansWeb"/>
              </a:rPr>
              <a:t>Amendments of Staff Handbook</a:t>
            </a:r>
          </a:p>
          <a:p>
            <a:pPr lvl="1">
              <a:buSzPct val="50000"/>
            </a:pPr>
            <a:r>
              <a:rPr lang="en-US" altLang="zh-CN" sz="1100" b="1" dirty="0">
                <a:solidFill>
                  <a:srgbClr val="001E39"/>
                </a:solidFill>
                <a:latin typeface="OpenSansWeb"/>
              </a:rPr>
              <a:t>Requiring Democratic Process</a:t>
            </a:r>
          </a:p>
          <a:p>
            <a:pPr lvl="1">
              <a:buSzPct val="50000"/>
            </a:pPr>
            <a:r>
              <a:rPr lang="en-US" altLang="zh-CN" sz="1100" dirty="0">
                <a:solidFill>
                  <a:srgbClr val="001E39"/>
                </a:solidFill>
                <a:latin typeface="OpenSansWeb"/>
              </a:rPr>
              <a:t>Democratic Process will need to be repeated for amendment(s) to Staff Handbook, especially when said amendment(s) have a direct bearing on the immediate interests of employees, such as:</a:t>
            </a:r>
          </a:p>
          <a:p>
            <a:pPr marL="1257300" lvl="2" indent="-342900">
              <a:buSzPct val="50000"/>
              <a:buFont typeface="Wingdings" panose="05000000000000000000" pitchFamily="2" charset="2"/>
              <a:buChar char="n"/>
            </a:pPr>
            <a:r>
              <a:rPr lang="en-US" altLang="zh-CN" sz="1100" dirty="0">
                <a:solidFill>
                  <a:srgbClr val="001E39"/>
                </a:solidFill>
                <a:latin typeface="OpenSansWeb"/>
              </a:rPr>
              <a:t>Compensation </a:t>
            </a:r>
          </a:p>
          <a:p>
            <a:pPr marL="1257300" lvl="2" indent="-342900">
              <a:buSzPct val="50000"/>
              <a:buFont typeface="Wingdings" panose="05000000000000000000" pitchFamily="2" charset="2"/>
              <a:buChar char="n"/>
            </a:pPr>
            <a:r>
              <a:rPr lang="en-US" altLang="zh-CN" sz="1100" dirty="0">
                <a:solidFill>
                  <a:srgbClr val="001E39"/>
                </a:solidFill>
                <a:latin typeface="OpenSansWeb"/>
              </a:rPr>
              <a:t>Insurance and benefits</a:t>
            </a:r>
          </a:p>
          <a:p>
            <a:pPr marL="1257300" lvl="2" indent="-342900">
              <a:buSzPct val="50000"/>
              <a:buFont typeface="Wingdings" panose="05000000000000000000" pitchFamily="2" charset="2"/>
              <a:buChar char="n"/>
            </a:pPr>
            <a:r>
              <a:rPr lang="en-US" altLang="zh-CN" sz="1100" dirty="0">
                <a:solidFill>
                  <a:srgbClr val="001E39"/>
                </a:solidFill>
                <a:latin typeface="OpenSansWeb"/>
              </a:rPr>
              <a:t>Working hours, rest, or leave </a:t>
            </a:r>
          </a:p>
          <a:p>
            <a:pPr marL="1257300" lvl="2" indent="-342900">
              <a:buSzPct val="50000"/>
              <a:buFont typeface="Wingdings" panose="05000000000000000000" pitchFamily="2" charset="2"/>
              <a:buChar char="n"/>
            </a:pPr>
            <a:r>
              <a:rPr lang="en-US" altLang="zh-CN" sz="1100" dirty="0">
                <a:solidFill>
                  <a:srgbClr val="001E39"/>
                </a:solidFill>
                <a:latin typeface="OpenSansWeb"/>
              </a:rPr>
              <a:t>Work safety and hygiene</a:t>
            </a:r>
          </a:p>
          <a:p>
            <a:pPr marL="1257300" lvl="2" indent="-342900">
              <a:buSzPct val="50000"/>
              <a:buFont typeface="Wingdings" panose="05000000000000000000" pitchFamily="2" charset="2"/>
              <a:buChar char="n"/>
            </a:pPr>
            <a:r>
              <a:rPr lang="en-US" altLang="zh-CN" sz="1100" dirty="0">
                <a:solidFill>
                  <a:srgbClr val="001E39"/>
                </a:solidFill>
                <a:latin typeface="OpenSansWeb"/>
              </a:rPr>
              <a:t>Employee training and work discipline</a:t>
            </a:r>
          </a:p>
          <a:p>
            <a:pPr lvl="1">
              <a:buSzPct val="50000"/>
            </a:pPr>
            <a:r>
              <a:rPr lang="en-US" altLang="zh-CN" sz="1100" b="1" dirty="0">
                <a:solidFill>
                  <a:srgbClr val="001E39"/>
                </a:solidFill>
                <a:latin typeface="OpenSansWeb"/>
              </a:rPr>
              <a:t>New hires</a:t>
            </a:r>
          </a:p>
          <a:p>
            <a:pPr marL="1257300" lvl="2" indent="-342900">
              <a:buSzPct val="50000"/>
              <a:buFont typeface="Wingdings" panose="05000000000000000000" pitchFamily="2" charset="2"/>
              <a:buChar char="n"/>
            </a:pPr>
            <a:r>
              <a:rPr lang="en-US" altLang="zh-CN" sz="1100" dirty="0">
                <a:solidFill>
                  <a:srgbClr val="001E39"/>
                </a:solidFill>
                <a:latin typeface="OpenSansWeb"/>
              </a:rPr>
              <a:t>Implementation of Democratic Process is not required for new employees joining company after Democratic Process has already been implemented</a:t>
            </a:r>
          </a:p>
          <a:p>
            <a:pPr marL="1257300" lvl="2" indent="-342900">
              <a:buSzPct val="50000"/>
              <a:buFont typeface="Wingdings" panose="05000000000000000000" pitchFamily="2" charset="2"/>
              <a:buChar char="n"/>
            </a:pPr>
            <a:r>
              <a:rPr lang="en-US" altLang="zh-CN" sz="1100" dirty="0">
                <a:solidFill>
                  <a:srgbClr val="001E39"/>
                </a:solidFill>
                <a:latin typeface="OpenSansWeb"/>
              </a:rPr>
              <a:t>New hire should review and sign copy of Staff Handbook</a:t>
            </a:r>
          </a:p>
          <a:p>
            <a:pPr lvl="1">
              <a:buSzPct val="50000"/>
            </a:pPr>
            <a:endParaRPr lang="en-US" altLang="zh-CN" sz="1100" b="1" dirty="0">
              <a:solidFill>
                <a:srgbClr val="001E39"/>
              </a:solidFill>
              <a:latin typeface="OpenSansWeb"/>
            </a:endParaRPr>
          </a:p>
          <a:p>
            <a:pPr marL="1257300" lvl="2" indent="-342900">
              <a:buSzPct val="50000"/>
              <a:buFont typeface="Wingdings" panose="05000000000000000000" pitchFamily="2" charset="2"/>
              <a:buChar char="n"/>
            </a:pPr>
            <a:endParaRPr lang="en-US" altLang="zh-CN" sz="1100" dirty="0">
              <a:solidFill>
                <a:srgbClr val="001E39"/>
              </a:solidFill>
              <a:latin typeface="OpenSansWeb"/>
            </a:endParaRPr>
          </a:p>
        </p:txBody>
      </p:sp>
      <p:sp>
        <p:nvSpPr>
          <p:cNvPr id="15" name="Title 3">
            <a:extLst>
              <a:ext uri="{FF2B5EF4-FFF2-40B4-BE49-F238E27FC236}">
                <a16:creationId xmlns:a16="http://schemas.microsoft.com/office/drawing/2014/main" id="{630B9B4F-E10B-4FFB-8F51-B0B9142906AB}"/>
              </a:ext>
            </a:extLst>
          </p:cNvPr>
          <p:cNvSpPr txBox="1">
            <a:spLocks/>
          </p:cNvSpPr>
          <p:nvPr/>
        </p:nvSpPr>
        <p:spPr>
          <a:xfrm>
            <a:off x="916256" y="42545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pPr marL="514350" indent="-514350">
              <a:buFont typeface="+mj-lt"/>
              <a:buAutoNum type="romanUcPeriod" startAt="10"/>
            </a:pPr>
            <a:r>
              <a:rPr lang="en-US" altLang="zh-CN" dirty="0"/>
              <a:t>Staff Handbook</a:t>
            </a:r>
            <a:endParaRPr lang="en-US" dirty="0"/>
          </a:p>
        </p:txBody>
      </p:sp>
    </p:spTree>
    <p:extLst>
      <p:ext uri="{BB962C8B-B14F-4D97-AF65-F5344CB8AC3E}">
        <p14:creationId xmlns:p14="http://schemas.microsoft.com/office/powerpoint/2010/main" val="30332759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34</a:t>
            </a:fld>
            <a:endParaRPr lang="en-US" dirty="0"/>
          </a:p>
        </p:txBody>
      </p:sp>
      <p:sp>
        <p:nvSpPr>
          <p:cNvPr id="5" name="Content Placeholder 2"/>
          <p:cNvSpPr>
            <a:spLocks noGrp="1"/>
          </p:cNvSpPr>
          <p:nvPr>
            <p:ph idx="1"/>
          </p:nvPr>
        </p:nvSpPr>
        <p:spPr>
          <a:xfrm>
            <a:off x="916256" y="1234440"/>
            <a:ext cx="10005397" cy="4389120"/>
          </a:xfrm>
        </p:spPr>
        <p:txBody>
          <a:bodyPr>
            <a:normAutofit/>
          </a:bodyPr>
          <a:lstStyle/>
          <a:p>
            <a:r>
              <a:rPr lang="en-US" sz="1600" b="1" dirty="0">
                <a:solidFill>
                  <a:srgbClr val="1A2940"/>
                </a:solidFill>
                <a:latin typeface="OpenSansWeb"/>
              </a:rPr>
              <a:t>Link to Employment Contract</a:t>
            </a:r>
          </a:p>
          <a:p>
            <a:pPr marL="0" indent="0">
              <a:buNone/>
            </a:pPr>
            <a:endParaRPr lang="en-US" sz="1400" b="1"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Employment Contract should clearly reference Handbook (this will strengthen company’s case if needed to dismiss an employee over a breach of company rules)</a:t>
            </a:r>
          </a:p>
          <a:p>
            <a:pPr marL="457200" lvl="1" indent="0">
              <a:buNone/>
            </a:pPr>
            <a:endParaRPr lang="en-US" sz="1400" dirty="0">
              <a:solidFill>
                <a:srgbClr val="1A2940"/>
              </a:solidFill>
              <a:latin typeface="OpenSansWeb"/>
            </a:endParaRPr>
          </a:p>
          <a:p>
            <a:r>
              <a:rPr lang="en-US" sz="1600" b="1" dirty="0">
                <a:solidFill>
                  <a:srgbClr val="1A2940"/>
                </a:solidFill>
                <a:latin typeface="OpenSansWeb"/>
              </a:rPr>
              <a:t>Define Major and Minor Breaches</a:t>
            </a:r>
          </a:p>
          <a:p>
            <a:pPr marL="0" indent="0">
              <a:buNone/>
            </a:pPr>
            <a:endParaRPr lang="en-US" sz="1400" b="1"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Handbook should differentiate between minor and major breaches (allowing company the right to dismiss an employee without compensation)</a:t>
            </a:r>
          </a:p>
          <a:p>
            <a:pPr lvl="1">
              <a:buFont typeface="Wingdings" panose="05000000000000000000" pitchFamily="2" charset="2"/>
              <a:buChar char="§"/>
            </a:pPr>
            <a:endParaRPr lang="en-US" sz="1400" dirty="0">
              <a:solidFill>
                <a:srgbClr val="1A2940"/>
              </a:solidFill>
              <a:latin typeface="OpenSansWeb"/>
            </a:endParaRPr>
          </a:p>
          <a:p>
            <a:pPr lvl="2"/>
            <a:r>
              <a:rPr lang="en-US" dirty="0">
                <a:solidFill>
                  <a:srgbClr val="1A2940"/>
                </a:solidFill>
                <a:latin typeface="OpenSansWeb"/>
              </a:rPr>
              <a:t>Major breach can result in immediate dismissal</a:t>
            </a:r>
          </a:p>
          <a:p>
            <a:pPr lvl="2"/>
            <a:r>
              <a:rPr lang="en-US" dirty="0">
                <a:solidFill>
                  <a:srgbClr val="1A2940"/>
                </a:solidFill>
                <a:latin typeface="OpenSansWeb"/>
              </a:rPr>
              <a:t>Minor breach, can result in an official warning letter and company will specify how many minor breaches may constitute a major breach</a:t>
            </a:r>
          </a:p>
          <a:p>
            <a:pPr lvl="1">
              <a:buFont typeface="Wingdings" panose="05000000000000000000" pitchFamily="2" charset="2"/>
              <a:buChar char="§"/>
            </a:pP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Please note that decision whether a breach was sufficiently serious to warrant dismissal can be challenged in arbitration</a:t>
            </a:r>
          </a:p>
          <a:p>
            <a:pPr>
              <a:buFont typeface="Wingdings" panose="05000000000000000000" pitchFamily="2" charset="2"/>
              <a:buChar char="Ø"/>
            </a:pPr>
            <a:endParaRPr lang="en-US" sz="1400" dirty="0">
              <a:solidFill>
                <a:srgbClr val="1A2940"/>
              </a:solidFill>
              <a:latin typeface="OpenSansWeb"/>
            </a:endParaRPr>
          </a:p>
          <a:p>
            <a:pPr marL="0" indent="0">
              <a:buNone/>
            </a:pPr>
            <a:endParaRPr lang="en-US" sz="1400" b="1" dirty="0">
              <a:solidFill>
                <a:srgbClr val="1A2940"/>
              </a:solidFill>
              <a:latin typeface="OpenSansWeb"/>
            </a:endParaRPr>
          </a:p>
          <a:p>
            <a:pPr lvl="1"/>
            <a:endParaRPr lang="en-US" sz="1400" dirty="0">
              <a:solidFill>
                <a:srgbClr val="1A2940"/>
              </a:solidFill>
              <a:latin typeface="OpenSansWeb"/>
            </a:endParaRPr>
          </a:p>
          <a:p>
            <a:pPr lvl="1">
              <a:buFont typeface="Wingdings" panose="05000000000000000000" pitchFamily="2" charset="2"/>
              <a:buChar char="Ø"/>
            </a:pPr>
            <a:endParaRPr lang="en-US" sz="1400" dirty="0">
              <a:solidFill>
                <a:srgbClr val="1A2940"/>
              </a:solidFill>
              <a:latin typeface="OpenSansWeb"/>
            </a:endParaRPr>
          </a:p>
          <a:p>
            <a:pPr lvl="1"/>
            <a:endParaRPr lang="en-US" sz="1400" dirty="0">
              <a:solidFill>
                <a:srgbClr val="1A2940"/>
              </a:solidFill>
              <a:latin typeface="OpenSansWeb"/>
            </a:endParaRPr>
          </a:p>
          <a:p>
            <a:pPr marL="0" indent="0">
              <a:buNone/>
            </a:pPr>
            <a:endParaRPr lang="en-US" sz="1400" dirty="0">
              <a:solidFill>
                <a:srgbClr val="1A2940"/>
              </a:solidFill>
              <a:latin typeface="OpenSansWeb"/>
            </a:endParaRPr>
          </a:p>
        </p:txBody>
      </p:sp>
      <p:sp>
        <p:nvSpPr>
          <p:cNvPr id="6" name="Rectangle 5">
            <a:extLst>
              <a:ext uri="{FF2B5EF4-FFF2-40B4-BE49-F238E27FC236}">
                <a16:creationId xmlns:a16="http://schemas.microsoft.com/office/drawing/2014/main" id="{0CA23F55-A9DC-4A16-8813-3F9AC325117E}"/>
              </a:ext>
            </a:extLst>
          </p:cNvPr>
          <p:cNvSpPr/>
          <p:nvPr/>
        </p:nvSpPr>
        <p:spPr>
          <a:xfrm>
            <a:off x="910252" y="761677"/>
            <a:ext cx="3207545" cy="307777"/>
          </a:xfrm>
          <a:prstGeom prst="rect">
            <a:avLst/>
          </a:prstGeom>
        </p:spPr>
        <p:txBody>
          <a:bodyPr wrap="none">
            <a:spAutoFit/>
          </a:bodyPr>
          <a:lstStyle/>
          <a:p>
            <a:r>
              <a:rPr lang="en-US" altLang="zh-CN" sz="1400" i="1" dirty="0">
                <a:solidFill>
                  <a:srgbClr val="FDCA33"/>
                </a:solidFill>
                <a:latin typeface="OpenSansWeb"/>
              </a:rPr>
              <a:t>“Get the Most from Employee Handbook”</a:t>
            </a:r>
            <a:endParaRPr lang="zh-CN" altLang="en-US" sz="1400" i="1" dirty="0">
              <a:solidFill>
                <a:srgbClr val="FDCA33"/>
              </a:solidFill>
              <a:latin typeface="OpenSansWeb"/>
            </a:endParaRPr>
          </a:p>
        </p:txBody>
      </p:sp>
      <p:sp>
        <p:nvSpPr>
          <p:cNvPr id="9" name="Title 3">
            <a:extLst>
              <a:ext uri="{FF2B5EF4-FFF2-40B4-BE49-F238E27FC236}">
                <a16:creationId xmlns:a16="http://schemas.microsoft.com/office/drawing/2014/main" id="{33E233E0-6EE3-4E35-830F-35EA1CA75B0D}"/>
              </a:ext>
            </a:extLst>
          </p:cNvPr>
          <p:cNvSpPr txBox="1">
            <a:spLocks/>
          </p:cNvSpPr>
          <p:nvPr/>
        </p:nvSpPr>
        <p:spPr>
          <a:xfrm>
            <a:off x="916256" y="42545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dirty="0"/>
              <a:t>Staff Handbook (Best Practices)</a:t>
            </a:r>
            <a:endParaRPr lang="en-US" dirty="0"/>
          </a:p>
        </p:txBody>
      </p:sp>
    </p:spTree>
    <p:extLst>
      <p:ext uri="{BB962C8B-B14F-4D97-AF65-F5344CB8AC3E}">
        <p14:creationId xmlns:p14="http://schemas.microsoft.com/office/powerpoint/2010/main" val="12877688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a:t>www.dezshira.com</a:t>
            </a:r>
            <a:endParaRPr lang="en-US" dirty="0"/>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35</a:t>
            </a:fld>
            <a:endParaRPr lang="en-US" dirty="0"/>
          </a:p>
        </p:txBody>
      </p:sp>
      <p:sp>
        <p:nvSpPr>
          <p:cNvPr id="5" name="Content Placeholder 2"/>
          <p:cNvSpPr>
            <a:spLocks noGrp="1"/>
          </p:cNvSpPr>
          <p:nvPr>
            <p:ph idx="1"/>
          </p:nvPr>
        </p:nvSpPr>
        <p:spPr>
          <a:xfrm>
            <a:off x="916256" y="1230335"/>
            <a:ext cx="10005397" cy="4754880"/>
          </a:xfrm>
        </p:spPr>
        <p:txBody>
          <a:bodyPr>
            <a:normAutofit/>
          </a:bodyPr>
          <a:lstStyle/>
          <a:p>
            <a:r>
              <a:rPr lang="en-US" sz="1600" b="1" dirty="0">
                <a:solidFill>
                  <a:srgbClr val="1A2940"/>
                </a:solidFill>
                <a:latin typeface="OpenSansWeb"/>
              </a:rPr>
              <a:t>Language </a:t>
            </a:r>
          </a:p>
          <a:p>
            <a:pPr marL="0" indent="0">
              <a:buNone/>
            </a:pPr>
            <a:endParaRPr lang="en-US" sz="1400" b="1"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Have Staff Handbook written in Chinese; as well as, language of responsible management (e.g. English)</a:t>
            </a:r>
          </a:p>
          <a:p>
            <a:pPr marL="285750" indent="-285750">
              <a:buFont typeface="Wingdings" panose="05000000000000000000" pitchFamily="2" charset="2"/>
              <a:buChar char="§"/>
            </a:pPr>
            <a:endParaRPr lang="en-US" sz="1400" dirty="0">
              <a:solidFill>
                <a:srgbClr val="1A2940"/>
              </a:solidFill>
              <a:latin typeface="OpenSansWeb"/>
            </a:endParaRPr>
          </a:p>
          <a:p>
            <a:r>
              <a:rPr lang="en-US" sz="1600" b="1" dirty="0">
                <a:solidFill>
                  <a:srgbClr val="1A2940"/>
                </a:solidFill>
                <a:latin typeface="OpenSansWeb"/>
              </a:rPr>
              <a:t>Moderate Length and Content</a:t>
            </a:r>
          </a:p>
          <a:p>
            <a:pPr marL="0" indent="0">
              <a:buNone/>
            </a:pPr>
            <a:endParaRPr lang="en-US" sz="1400" b="1"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Avoid writing Staff Handbook that is too lengthy </a:t>
            </a:r>
          </a:p>
          <a:p>
            <a:pPr lvl="2">
              <a:buFont typeface="Wingdings" panose="05000000000000000000" pitchFamily="2" charset="2"/>
              <a:buChar char="§"/>
            </a:pPr>
            <a:endParaRPr lang="en-US" dirty="0">
              <a:solidFill>
                <a:srgbClr val="1A2940"/>
              </a:solidFill>
              <a:latin typeface="OpenSansWeb"/>
            </a:endParaRPr>
          </a:p>
          <a:p>
            <a:pPr lvl="2"/>
            <a:r>
              <a:rPr lang="en-US" dirty="0">
                <a:solidFill>
                  <a:srgbClr val="1A2940"/>
                </a:solidFill>
                <a:latin typeface="OpenSansWeb"/>
              </a:rPr>
              <a:t>May unnecessarily burden staff to stay in compliance and/or increases the workload of the HR department in supervising the rules</a:t>
            </a:r>
          </a:p>
          <a:p>
            <a:pPr marL="457200" lvl="1" indent="0">
              <a:buNone/>
            </a:pPr>
            <a:endParaRPr lang="en-US" sz="1400" dirty="0">
              <a:solidFill>
                <a:srgbClr val="1A2940"/>
              </a:solidFill>
              <a:latin typeface="OpenSansWeb"/>
            </a:endParaRPr>
          </a:p>
          <a:p>
            <a:pPr lvl="1">
              <a:buFont typeface="Wingdings" panose="05000000000000000000" pitchFamily="2" charset="2"/>
              <a:buChar char="§"/>
            </a:pPr>
            <a:r>
              <a:rPr lang="en-US" sz="1400" dirty="0">
                <a:solidFill>
                  <a:srgbClr val="1A2940"/>
                </a:solidFill>
                <a:latin typeface="OpenSansWeb"/>
              </a:rPr>
              <a:t>Avoid subjective rules </a:t>
            </a:r>
          </a:p>
          <a:p>
            <a:pPr lvl="1">
              <a:buFont typeface="Wingdings" panose="05000000000000000000" pitchFamily="2" charset="2"/>
              <a:buChar char="§"/>
            </a:pPr>
            <a:endParaRPr lang="en-US" sz="1400" dirty="0">
              <a:solidFill>
                <a:srgbClr val="1A2940"/>
              </a:solidFill>
              <a:latin typeface="OpenSansWeb"/>
            </a:endParaRPr>
          </a:p>
          <a:p>
            <a:pPr lvl="2"/>
            <a:r>
              <a:rPr lang="en-US" dirty="0">
                <a:solidFill>
                  <a:srgbClr val="1A2940"/>
                </a:solidFill>
                <a:latin typeface="OpenSansWeb"/>
              </a:rPr>
              <a:t>Company should be able to explain why each of the regulations is included</a:t>
            </a:r>
          </a:p>
          <a:p>
            <a:pPr lvl="2"/>
            <a:r>
              <a:rPr lang="en-US" dirty="0">
                <a:solidFill>
                  <a:srgbClr val="1A2940"/>
                </a:solidFill>
                <a:latin typeface="OpenSansWeb"/>
              </a:rPr>
              <a:t>If a dispute is taken to arbitration and company is found to have set subjective rules in order to find reasons to dismiss employees, the arbitrator is more likely to decide in the employee’s favor</a:t>
            </a:r>
          </a:p>
          <a:p>
            <a:pPr lvl="1">
              <a:buFont typeface="Wingdings" panose="05000000000000000000" pitchFamily="2" charset="2"/>
              <a:buChar char="§"/>
            </a:pPr>
            <a:endParaRPr lang="en-US" sz="1400" dirty="0">
              <a:solidFill>
                <a:srgbClr val="1A2940"/>
              </a:solidFill>
              <a:latin typeface="OpenSansWeb"/>
            </a:endParaRPr>
          </a:p>
          <a:p>
            <a:pPr lvl="1"/>
            <a:endParaRPr lang="en-US" sz="1400" dirty="0">
              <a:solidFill>
                <a:srgbClr val="1A2940"/>
              </a:solidFill>
              <a:latin typeface="OpenSansWeb"/>
            </a:endParaRPr>
          </a:p>
          <a:p>
            <a:pPr marL="0" indent="0">
              <a:buNone/>
            </a:pPr>
            <a:endParaRPr lang="en-US" sz="1400" dirty="0">
              <a:solidFill>
                <a:srgbClr val="1A2940"/>
              </a:solidFill>
              <a:latin typeface="OpenSansWeb"/>
            </a:endParaRPr>
          </a:p>
        </p:txBody>
      </p:sp>
      <p:sp>
        <p:nvSpPr>
          <p:cNvPr id="9" name="Rectangle 8">
            <a:extLst>
              <a:ext uri="{FF2B5EF4-FFF2-40B4-BE49-F238E27FC236}">
                <a16:creationId xmlns:a16="http://schemas.microsoft.com/office/drawing/2014/main" id="{F763BD7B-4548-452E-BBDF-0FC4260B68B8}"/>
              </a:ext>
            </a:extLst>
          </p:cNvPr>
          <p:cNvSpPr/>
          <p:nvPr/>
        </p:nvSpPr>
        <p:spPr>
          <a:xfrm>
            <a:off x="910252" y="761677"/>
            <a:ext cx="3207545" cy="307777"/>
          </a:xfrm>
          <a:prstGeom prst="rect">
            <a:avLst/>
          </a:prstGeom>
        </p:spPr>
        <p:txBody>
          <a:bodyPr wrap="none">
            <a:spAutoFit/>
          </a:bodyPr>
          <a:lstStyle/>
          <a:p>
            <a:r>
              <a:rPr lang="en-US" altLang="zh-CN" sz="1400" i="1" dirty="0">
                <a:solidFill>
                  <a:srgbClr val="FDCA33"/>
                </a:solidFill>
                <a:latin typeface="OpenSansWeb"/>
              </a:rPr>
              <a:t>“Get the Most from Employee Handbook”</a:t>
            </a:r>
            <a:endParaRPr lang="zh-CN" altLang="en-US" sz="1400" i="1" dirty="0">
              <a:solidFill>
                <a:srgbClr val="FDCA33"/>
              </a:solidFill>
              <a:latin typeface="OpenSansWeb"/>
            </a:endParaRPr>
          </a:p>
        </p:txBody>
      </p:sp>
      <p:sp>
        <p:nvSpPr>
          <p:cNvPr id="10" name="Title 3">
            <a:extLst>
              <a:ext uri="{FF2B5EF4-FFF2-40B4-BE49-F238E27FC236}">
                <a16:creationId xmlns:a16="http://schemas.microsoft.com/office/drawing/2014/main" id="{F59CC3D8-783F-4891-AEC8-7E1DFE813C5E}"/>
              </a:ext>
            </a:extLst>
          </p:cNvPr>
          <p:cNvSpPr txBox="1">
            <a:spLocks/>
          </p:cNvSpPr>
          <p:nvPr/>
        </p:nvSpPr>
        <p:spPr>
          <a:xfrm>
            <a:off x="916256" y="42545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dirty="0"/>
              <a:t>Staff Handbook (Best Practices)</a:t>
            </a:r>
            <a:endParaRPr lang="en-US" dirty="0"/>
          </a:p>
        </p:txBody>
      </p:sp>
    </p:spTree>
    <p:extLst>
      <p:ext uri="{BB962C8B-B14F-4D97-AF65-F5344CB8AC3E}">
        <p14:creationId xmlns:p14="http://schemas.microsoft.com/office/powerpoint/2010/main" val="24285892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dirty="0">
                <a:solidFill>
                  <a:prstClr val="white">
                    <a:lumMod val="95000"/>
                  </a:prstClr>
                </a:solidFill>
              </a:rPr>
              <a:t>Case Study</a:t>
            </a:r>
          </a:p>
        </p:txBody>
      </p:sp>
    </p:spTree>
    <p:extLst>
      <p:ext uri="{BB962C8B-B14F-4D97-AF65-F5344CB8AC3E}">
        <p14:creationId xmlns:p14="http://schemas.microsoft.com/office/powerpoint/2010/main" val="34372440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F6CBA85-09FD-4AD6-8C53-41608168E083}"/>
              </a:ext>
            </a:extLst>
          </p:cNvPr>
          <p:cNvSpPr/>
          <p:nvPr/>
        </p:nvSpPr>
        <p:spPr>
          <a:xfrm>
            <a:off x="882369" y="864671"/>
            <a:ext cx="10427261" cy="2457083"/>
          </a:xfrm>
          <a:prstGeom prst="rect">
            <a:avLst/>
          </a:prstGeom>
        </p:spPr>
        <p:txBody>
          <a:bodyPr wrap="square">
            <a:spAutoFit/>
          </a:bodyPr>
          <a:lstStyle/>
          <a:p>
            <a:pPr>
              <a:lnSpc>
                <a:spcPts val="2600"/>
              </a:lnSpc>
              <a:spcAft>
                <a:spcPts val="600"/>
              </a:spcAft>
            </a:pPr>
            <a:r>
              <a:rPr lang="en-US" altLang="zh-CN" sz="1400" b="1" dirty="0">
                <a:solidFill>
                  <a:schemeClr val="accent6">
                    <a:lumMod val="10000"/>
                  </a:schemeClr>
                </a:solidFill>
                <a:latin typeface="OpenSansWeb"/>
              </a:rPr>
              <a:t>Case Background:</a:t>
            </a:r>
          </a:p>
          <a:p>
            <a:pPr>
              <a:spcAft>
                <a:spcPts val="600"/>
              </a:spcAft>
            </a:pPr>
            <a:r>
              <a:rPr lang="en-US" altLang="zh-CN" sz="1400" dirty="0">
                <a:solidFill>
                  <a:schemeClr val="accent6">
                    <a:lumMod val="10000"/>
                  </a:schemeClr>
                </a:solidFill>
                <a:latin typeface="OpenSansWeb"/>
              </a:rPr>
              <a:t>A WOFE based in Dongguan with more than 400 employees; 90% of employees were factory workers.</a:t>
            </a:r>
          </a:p>
          <a:p>
            <a:r>
              <a:rPr lang="en-US" altLang="zh-CN" sz="1400" dirty="0">
                <a:solidFill>
                  <a:schemeClr val="accent6">
                    <a:lumMod val="10000"/>
                  </a:schemeClr>
                </a:solidFill>
                <a:latin typeface="OpenSansWeb"/>
              </a:rPr>
              <a:t>This result was found when we reviewing their </a:t>
            </a:r>
            <a:r>
              <a:rPr lang="en-US" altLang="zh-CN" sz="1400" b="1" dirty="0">
                <a:solidFill>
                  <a:schemeClr val="accent6">
                    <a:lumMod val="10000"/>
                  </a:schemeClr>
                </a:solidFill>
                <a:latin typeface="OpenSansWeb"/>
              </a:rPr>
              <a:t>Staff Handbook.</a:t>
            </a:r>
          </a:p>
          <a:p>
            <a:endParaRPr lang="en-US" altLang="zh-CN" sz="1400" b="1" dirty="0">
              <a:solidFill>
                <a:schemeClr val="accent6">
                  <a:lumMod val="10000"/>
                </a:schemeClr>
              </a:solidFill>
              <a:latin typeface="OpenSansWeb"/>
            </a:endParaRPr>
          </a:p>
          <a:p>
            <a:pPr lvl="1">
              <a:spcAft>
                <a:spcPts val="1200"/>
              </a:spcAft>
            </a:pPr>
            <a:r>
              <a:rPr lang="en-US" altLang="zh-CN" sz="1400" i="1" dirty="0">
                <a:solidFill>
                  <a:schemeClr val="accent6">
                    <a:lumMod val="10000"/>
                  </a:schemeClr>
                </a:solidFill>
                <a:latin typeface="OpenSansWeb"/>
              </a:rPr>
              <a:t>The company claims in the HR policy ‘012 Factory Confidentiality Agreement’ Part C that</a:t>
            </a:r>
          </a:p>
          <a:p>
            <a:pPr lvl="1">
              <a:spcAft>
                <a:spcPts val="1200"/>
              </a:spcAft>
            </a:pPr>
            <a:r>
              <a:rPr lang="en-US" altLang="zh-CN" sz="1400" i="1" dirty="0">
                <a:solidFill>
                  <a:schemeClr val="accent6">
                    <a:lumMod val="10000"/>
                  </a:schemeClr>
                </a:solidFill>
                <a:latin typeface="OpenSansWeb"/>
              </a:rPr>
              <a:t>‘All separation employees which due to contract termination, dismissing, resignation and retire, shall not be employed by another employer which engages in production or business in the same type of products or provision of the same type of service as the employer and shall not engage in own production or business in the same type of products or provision of the same type of service as the employer for 3 years’.</a:t>
            </a:r>
          </a:p>
        </p:txBody>
      </p:sp>
      <p:sp>
        <p:nvSpPr>
          <p:cNvPr id="2" name="Title 1">
            <a:extLst>
              <a:ext uri="{FF2B5EF4-FFF2-40B4-BE49-F238E27FC236}">
                <a16:creationId xmlns:a16="http://schemas.microsoft.com/office/drawing/2014/main" id="{24C09C37-28C2-487D-A583-AC544B800E6F}"/>
              </a:ext>
            </a:extLst>
          </p:cNvPr>
          <p:cNvSpPr>
            <a:spLocks noGrp="1"/>
          </p:cNvSpPr>
          <p:nvPr>
            <p:ph type="title"/>
          </p:nvPr>
        </p:nvSpPr>
        <p:spPr>
          <a:xfrm>
            <a:off x="882804" y="409729"/>
            <a:ext cx="10515600" cy="1325563"/>
          </a:xfrm>
        </p:spPr>
        <p:txBody>
          <a:bodyPr/>
          <a:lstStyle/>
          <a:p>
            <a:r>
              <a:rPr lang="en-US" altLang="zh-CN" dirty="0"/>
              <a:t>Case Study 1</a:t>
            </a:r>
            <a:br>
              <a:rPr lang="en-US" altLang="zh-CN" dirty="0"/>
            </a:br>
            <a:endParaRPr lang="zh-CN" altLang="en-US" dirty="0"/>
          </a:p>
        </p:txBody>
      </p:sp>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37</a:t>
            </a:fld>
            <a:endParaRPr lang="en-US"/>
          </a:p>
        </p:txBody>
      </p:sp>
      <p:grpSp>
        <p:nvGrpSpPr>
          <p:cNvPr id="8" name="Group 7">
            <a:extLst>
              <a:ext uri="{FF2B5EF4-FFF2-40B4-BE49-F238E27FC236}">
                <a16:creationId xmlns:a16="http://schemas.microsoft.com/office/drawing/2014/main" id="{EFA58261-3CA9-454D-9E46-7ECCDFE5B998}"/>
              </a:ext>
            </a:extLst>
          </p:cNvPr>
          <p:cNvGrpSpPr/>
          <p:nvPr/>
        </p:nvGrpSpPr>
        <p:grpSpPr>
          <a:xfrm>
            <a:off x="1727973" y="2636406"/>
            <a:ext cx="8129091" cy="615643"/>
            <a:chOff x="1727973" y="2636406"/>
            <a:chExt cx="8129091" cy="615643"/>
          </a:xfrm>
        </p:grpSpPr>
        <p:cxnSp>
          <p:nvCxnSpPr>
            <p:cNvPr id="9" name="Straight Connector 8">
              <a:extLst>
                <a:ext uri="{FF2B5EF4-FFF2-40B4-BE49-F238E27FC236}">
                  <a16:creationId xmlns:a16="http://schemas.microsoft.com/office/drawing/2014/main" id="{2D62974E-D277-4A21-A223-374CF4478189}"/>
                </a:ext>
              </a:extLst>
            </p:cNvPr>
            <p:cNvCxnSpPr>
              <a:cxnSpLocks/>
            </p:cNvCxnSpPr>
            <p:nvPr/>
          </p:nvCxnSpPr>
          <p:spPr>
            <a:xfrm>
              <a:off x="8671718" y="2636406"/>
              <a:ext cx="1185346"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BE30206-DFEB-463C-9F8B-0104629F8256}"/>
                </a:ext>
              </a:extLst>
            </p:cNvPr>
            <p:cNvCxnSpPr>
              <a:cxnSpLocks/>
            </p:cNvCxnSpPr>
            <p:nvPr/>
          </p:nvCxnSpPr>
          <p:spPr>
            <a:xfrm>
              <a:off x="1727973" y="3031164"/>
              <a:ext cx="1240082"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216FAA4-6FD9-4EED-AFF6-FF5ADEB016EC}"/>
                </a:ext>
              </a:extLst>
            </p:cNvPr>
            <p:cNvCxnSpPr>
              <a:cxnSpLocks/>
            </p:cNvCxnSpPr>
            <p:nvPr/>
          </p:nvCxnSpPr>
          <p:spPr>
            <a:xfrm>
              <a:off x="2142369" y="3252049"/>
              <a:ext cx="817297"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0" name="Rectangle 9">
            <a:extLst>
              <a:ext uri="{FF2B5EF4-FFF2-40B4-BE49-F238E27FC236}">
                <a16:creationId xmlns:a16="http://schemas.microsoft.com/office/drawing/2014/main" id="{51642C3E-362B-49B3-81CB-AF652F4EEAE2}"/>
              </a:ext>
            </a:extLst>
          </p:cNvPr>
          <p:cNvSpPr/>
          <p:nvPr/>
        </p:nvSpPr>
        <p:spPr>
          <a:xfrm>
            <a:off x="882804" y="3795431"/>
            <a:ext cx="3941631" cy="1302921"/>
          </a:xfrm>
          <a:prstGeom prst="rect">
            <a:avLst/>
          </a:prstGeom>
        </p:spPr>
        <p:txBody>
          <a:bodyPr wrap="square">
            <a:spAutoFit/>
          </a:bodyPr>
          <a:lstStyle/>
          <a:p>
            <a:pPr>
              <a:lnSpc>
                <a:spcPts val="2600"/>
              </a:lnSpc>
              <a:spcAft>
                <a:spcPts val="600"/>
              </a:spcAft>
            </a:pPr>
            <a:r>
              <a:rPr lang="en-US" altLang="zh-CN" sz="1400" b="1" dirty="0">
                <a:solidFill>
                  <a:srgbClr val="001E39"/>
                </a:solidFill>
                <a:latin typeface="OpenSansWeb"/>
              </a:rPr>
              <a:t>Audit Result:</a:t>
            </a:r>
          </a:p>
          <a:p>
            <a:pPr marL="342900" indent="-342900">
              <a:spcAft>
                <a:spcPts val="1200"/>
              </a:spcAft>
              <a:buAutoNum type="arabicPeriod"/>
            </a:pPr>
            <a:r>
              <a:rPr lang="en-US" altLang="zh-CN" sz="1400" dirty="0">
                <a:solidFill>
                  <a:srgbClr val="001E39"/>
                </a:solidFill>
                <a:latin typeface="OpenSansWeb"/>
              </a:rPr>
              <a:t>Confusion about “Confidentiality Agreement ” and “Competition Restrictive Covenant”;</a:t>
            </a:r>
          </a:p>
          <a:p>
            <a:pPr marL="342900" indent="-342900">
              <a:spcAft>
                <a:spcPts val="1200"/>
              </a:spcAft>
              <a:buAutoNum type="arabicPeriod"/>
            </a:pPr>
            <a:r>
              <a:rPr lang="en-US" altLang="zh-CN" sz="1400" dirty="0">
                <a:solidFill>
                  <a:srgbClr val="001E39"/>
                </a:solidFill>
                <a:latin typeface="OpenSansWeb"/>
              </a:rPr>
              <a:t>Exceeding lawful time period.</a:t>
            </a:r>
          </a:p>
        </p:txBody>
      </p:sp>
      <p:graphicFrame>
        <p:nvGraphicFramePr>
          <p:cNvPr id="12" name="Content Placeholder 5">
            <a:extLst>
              <a:ext uri="{FF2B5EF4-FFF2-40B4-BE49-F238E27FC236}">
                <a16:creationId xmlns:a16="http://schemas.microsoft.com/office/drawing/2014/main" id="{5C338D93-70E8-4067-AC87-0E5456061548}"/>
              </a:ext>
            </a:extLst>
          </p:cNvPr>
          <p:cNvGraphicFramePr>
            <a:graphicFrameLocks noGrp="1"/>
          </p:cNvGraphicFramePr>
          <p:nvPr>
            <p:ph idx="1"/>
            <p:extLst>
              <p:ext uri="{D42A27DB-BD31-4B8C-83A1-F6EECF244321}">
                <p14:modId xmlns:p14="http://schemas.microsoft.com/office/powerpoint/2010/main" val="780918025"/>
              </p:ext>
            </p:extLst>
          </p:nvPr>
        </p:nvGraphicFramePr>
        <p:xfrm>
          <a:off x="4868169" y="3705745"/>
          <a:ext cx="6599581" cy="2230041"/>
        </p:xfrm>
        <a:graphic>
          <a:graphicData uri="http://schemas.openxmlformats.org/drawingml/2006/table">
            <a:tbl>
              <a:tblPr firstRow="1" bandRow="1">
                <a:tableStyleId>{5C22544A-7EE6-4342-B048-85BDC9FD1C3A}</a:tableStyleId>
              </a:tblPr>
              <a:tblGrid>
                <a:gridCol w="1750984">
                  <a:extLst>
                    <a:ext uri="{9D8B030D-6E8A-4147-A177-3AD203B41FA5}">
                      <a16:colId xmlns:a16="http://schemas.microsoft.com/office/drawing/2014/main" val="3899880505"/>
                    </a:ext>
                  </a:extLst>
                </a:gridCol>
                <a:gridCol w="2088859">
                  <a:extLst>
                    <a:ext uri="{9D8B030D-6E8A-4147-A177-3AD203B41FA5}">
                      <a16:colId xmlns:a16="http://schemas.microsoft.com/office/drawing/2014/main" val="1554002627"/>
                    </a:ext>
                  </a:extLst>
                </a:gridCol>
                <a:gridCol w="2759738">
                  <a:extLst>
                    <a:ext uri="{9D8B030D-6E8A-4147-A177-3AD203B41FA5}">
                      <a16:colId xmlns:a16="http://schemas.microsoft.com/office/drawing/2014/main" val="1457740868"/>
                    </a:ext>
                  </a:extLst>
                </a:gridCol>
              </a:tblGrid>
              <a:tr h="316627">
                <a:tc>
                  <a:txBody>
                    <a:bodyPr/>
                    <a:lstStyle/>
                    <a:p>
                      <a:endParaRPr lang="zh-CN" altLang="en-US" sz="1200" dirty="0">
                        <a:latin typeface="OpenSansWeb"/>
                      </a:endParaRPr>
                    </a:p>
                  </a:txBody>
                  <a:tcPr/>
                </a:tc>
                <a:tc>
                  <a:txBody>
                    <a:bodyPr/>
                    <a:lstStyle/>
                    <a:p>
                      <a:r>
                        <a:rPr lang="en-US" altLang="zh-CN" sz="1200" dirty="0">
                          <a:latin typeface="OpenSansWeb"/>
                        </a:rPr>
                        <a:t>Confidentiality Agreement </a:t>
                      </a:r>
                      <a:endParaRPr lang="zh-CN" altLang="en-US" sz="1200" dirty="0">
                        <a:latin typeface="OpenSansWeb"/>
                      </a:endParaRPr>
                    </a:p>
                  </a:txBody>
                  <a:tcPr/>
                </a:tc>
                <a:tc>
                  <a:txBody>
                    <a:bodyPr/>
                    <a:lstStyle/>
                    <a:p>
                      <a:r>
                        <a:rPr lang="en-US" altLang="zh-CN" sz="1200" dirty="0">
                          <a:latin typeface="OpenSansWeb"/>
                        </a:rPr>
                        <a:t>Competition Restrictive Covenant</a:t>
                      </a:r>
                      <a:endParaRPr lang="zh-CN" altLang="en-US" sz="1200" dirty="0">
                        <a:latin typeface="OpenSansWeb"/>
                      </a:endParaRPr>
                    </a:p>
                  </a:txBody>
                  <a:tcPr/>
                </a:tc>
                <a:extLst>
                  <a:ext uri="{0D108BD9-81ED-4DB2-BD59-A6C34878D82A}">
                    <a16:rowId xmlns:a16="http://schemas.microsoft.com/office/drawing/2014/main" val="41747754"/>
                  </a:ext>
                </a:extLst>
              </a:tr>
              <a:tr h="390362">
                <a:tc>
                  <a:txBody>
                    <a:bodyPr/>
                    <a:lstStyle/>
                    <a:p>
                      <a:r>
                        <a:rPr lang="en-US" altLang="zh-CN" sz="1200" b="1" dirty="0">
                          <a:latin typeface="OpenSansWeb"/>
                        </a:rPr>
                        <a:t>Aim</a:t>
                      </a:r>
                      <a:endParaRPr lang="zh-CN" altLang="en-US" sz="1200" b="1" dirty="0">
                        <a:latin typeface="OpenSansWeb"/>
                      </a:endParaRPr>
                    </a:p>
                  </a:txBody>
                  <a:tcPr/>
                </a:tc>
                <a:tc>
                  <a:txBody>
                    <a:bodyPr/>
                    <a:lstStyle/>
                    <a:p>
                      <a:r>
                        <a:rPr lang="en-US" altLang="zh-CN" sz="1200" dirty="0">
                          <a:latin typeface="OpenSansWeb"/>
                        </a:rPr>
                        <a:t>‘not disclosing’ relative information of the company</a:t>
                      </a:r>
                      <a:endParaRPr lang="zh-CN" altLang="en-US" sz="1200" dirty="0">
                        <a:latin typeface="OpenSansWeb"/>
                      </a:endParaRPr>
                    </a:p>
                  </a:txBody>
                  <a:tcPr/>
                </a:tc>
                <a:tc>
                  <a:txBody>
                    <a:bodyPr/>
                    <a:lstStyle/>
                    <a:p>
                      <a:r>
                        <a:rPr lang="en-US" altLang="zh-CN" sz="1200" dirty="0">
                          <a:latin typeface="OpenSansWeb"/>
                        </a:rPr>
                        <a:t>‘not doing’ relevant jobs</a:t>
                      </a:r>
                      <a:endParaRPr lang="zh-CN" altLang="en-US" sz="1200" dirty="0">
                        <a:latin typeface="OpenSansWeb"/>
                      </a:endParaRPr>
                    </a:p>
                  </a:txBody>
                  <a:tcPr/>
                </a:tc>
                <a:extLst>
                  <a:ext uri="{0D108BD9-81ED-4DB2-BD59-A6C34878D82A}">
                    <a16:rowId xmlns:a16="http://schemas.microsoft.com/office/drawing/2014/main" val="2311618849"/>
                  </a:ext>
                </a:extLst>
              </a:tr>
              <a:tr h="546507">
                <a:tc>
                  <a:txBody>
                    <a:bodyPr/>
                    <a:lstStyle/>
                    <a:p>
                      <a:r>
                        <a:rPr lang="en-US" altLang="zh-CN" sz="1200" b="1" dirty="0">
                          <a:latin typeface="OpenSansWeb"/>
                        </a:rPr>
                        <a:t>Applicable employees</a:t>
                      </a:r>
                      <a:endParaRPr lang="zh-CN" altLang="en-US" sz="1200" b="1" dirty="0">
                        <a:latin typeface="OpenSansWeb"/>
                      </a:endParaRPr>
                    </a:p>
                  </a:txBody>
                  <a:tcPr/>
                </a:tc>
                <a:tc>
                  <a:txBody>
                    <a:bodyPr/>
                    <a:lstStyle/>
                    <a:p>
                      <a:r>
                        <a:rPr lang="en-US" altLang="zh-CN" sz="1200" dirty="0">
                          <a:latin typeface="OpenSansWeb"/>
                        </a:rPr>
                        <a:t>Can apply to every employees</a:t>
                      </a:r>
                      <a:endParaRPr lang="zh-CN" altLang="en-US" sz="1200" dirty="0">
                        <a:latin typeface="OpenSansWeb"/>
                      </a:endParaRPr>
                    </a:p>
                  </a:txBody>
                  <a:tcPr/>
                </a:tc>
                <a:tc>
                  <a:txBody>
                    <a:bodyPr/>
                    <a:lstStyle/>
                    <a:p>
                      <a:r>
                        <a:rPr lang="en-US" altLang="zh-CN" sz="1200" dirty="0">
                          <a:latin typeface="OpenSansWeb"/>
                        </a:rPr>
                        <a:t>limited to the employer's senior management personnel, senior technical personnel and other personnel who are obliged to keep confidentiality</a:t>
                      </a:r>
                      <a:endParaRPr lang="zh-CN" altLang="en-US" sz="1200" dirty="0">
                        <a:latin typeface="OpenSansWeb"/>
                      </a:endParaRPr>
                    </a:p>
                  </a:txBody>
                  <a:tcPr/>
                </a:tc>
                <a:extLst>
                  <a:ext uri="{0D108BD9-81ED-4DB2-BD59-A6C34878D82A}">
                    <a16:rowId xmlns:a16="http://schemas.microsoft.com/office/drawing/2014/main" val="1337349443"/>
                  </a:ext>
                </a:extLst>
              </a:tr>
              <a:tr h="316627">
                <a:tc>
                  <a:txBody>
                    <a:bodyPr/>
                    <a:lstStyle/>
                    <a:p>
                      <a:r>
                        <a:rPr lang="en-US" altLang="zh-CN" sz="1200" b="1" dirty="0">
                          <a:latin typeface="OpenSansWeb"/>
                        </a:rPr>
                        <a:t>Time period</a:t>
                      </a:r>
                      <a:endParaRPr lang="zh-CN" altLang="en-US" sz="1200" b="1" dirty="0">
                        <a:latin typeface="OpenSansWeb"/>
                      </a:endParaRPr>
                    </a:p>
                  </a:txBody>
                  <a:tcPr/>
                </a:tc>
                <a:tc>
                  <a:txBody>
                    <a:bodyPr/>
                    <a:lstStyle/>
                    <a:p>
                      <a:r>
                        <a:rPr lang="en-US" altLang="zh-CN" sz="1200" dirty="0">
                          <a:latin typeface="OpenSansWeb"/>
                        </a:rPr>
                        <a:t>No limit</a:t>
                      </a:r>
                      <a:endParaRPr lang="zh-CN" altLang="en-US" sz="1200" dirty="0">
                        <a:latin typeface="OpenSansWeb"/>
                      </a:endParaRPr>
                    </a:p>
                  </a:txBody>
                  <a:tcPr/>
                </a:tc>
                <a:tc>
                  <a:txBody>
                    <a:bodyPr/>
                    <a:lstStyle/>
                    <a:p>
                      <a:r>
                        <a:rPr lang="en-US" altLang="zh-CN" sz="1200" dirty="0">
                          <a:latin typeface="OpenSansWeb"/>
                        </a:rPr>
                        <a:t>Should not exceed 2 years</a:t>
                      </a:r>
                      <a:endParaRPr lang="zh-CN" altLang="en-US" sz="1200" dirty="0">
                        <a:latin typeface="OpenSansWeb"/>
                      </a:endParaRPr>
                    </a:p>
                  </a:txBody>
                  <a:tcPr/>
                </a:tc>
                <a:extLst>
                  <a:ext uri="{0D108BD9-81ED-4DB2-BD59-A6C34878D82A}">
                    <a16:rowId xmlns:a16="http://schemas.microsoft.com/office/drawing/2014/main" val="4195339382"/>
                  </a:ext>
                </a:extLst>
              </a:tr>
              <a:tr h="316627">
                <a:tc>
                  <a:txBody>
                    <a:bodyPr/>
                    <a:lstStyle/>
                    <a:p>
                      <a:r>
                        <a:rPr lang="en-US" altLang="zh-CN" sz="1200" b="1" dirty="0">
                          <a:latin typeface="OpenSansWeb"/>
                        </a:rPr>
                        <a:t>Economic compensation</a:t>
                      </a:r>
                      <a:endParaRPr lang="zh-CN" altLang="en-US" sz="1200" b="1" dirty="0">
                        <a:latin typeface="OpenSansWeb"/>
                      </a:endParaRPr>
                    </a:p>
                  </a:txBody>
                  <a:tcPr/>
                </a:tc>
                <a:tc>
                  <a:txBody>
                    <a:bodyPr/>
                    <a:lstStyle/>
                    <a:p>
                      <a:r>
                        <a:rPr lang="en-US" altLang="zh-CN" sz="1200" dirty="0">
                          <a:latin typeface="OpenSansWeb"/>
                        </a:rPr>
                        <a:t>No</a:t>
                      </a:r>
                      <a:endParaRPr lang="zh-CN" altLang="en-US" sz="1200" dirty="0">
                        <a:latin typeface="OpenSansWeb"/>
                      </a:endParaRPr>
                    </a:p>
                  </a:txBody>
                  <a:tcPr/>
                </a:tc>
                <a:tc>
                  <a:txBody>
                    <a:bodyPr/>
                    <a:lstStyle/>
                    <a:p>
                      <a:r>
                        <a:rPr lang="en-US" altLang="zh-CN" sz="1200" dirty="0">
                          <a:latin typeface="OpenSansWeb"/>
                        </a:rPr>
                        <a:t>Yes</a:t>
                      </a:r>
                      <a:endParaRPr lang="zh-CN" altLang="en-US" sz="1200" dirty="0">
                        <a:latin typeface="OpenSansWeb"/>
                      </a:endParaRPr>
                    </a:p>
                  </a:txBody>
                  <a:tcPr/>
                </a:tc>
                <a:extLst>
                  <a:ext uri="{0D108BD9-81ED-4DB2-BD59-A6C34878D82A}">
                    <a16:rowId xmlns:a16="http://schemas.microsoft.com/office/drawing/2014/main" val="1270448253"/>
                  </a:ext>
                </a:extLst>
              </a:tr>
            </a:tbl>
          </a:graphicData>
        </a:graphic>
      </p:graphicFrame>
    </p:spTree>
    <p:extLst>
      <p:ext uri="{BB962C8B-B14F-4D97-AF65-F5344CB8AC3E}">
        <p14:creationId xmlns:p14="http://schemas.microsoft.com/office/powerpoint/2010/main" val="31035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DE4111C-DD81-4C59-B833-2A9831501FD4}"/>
              </a:ext>
            </a:extLst>
          </p:cNvPr>
          <p:cNvSpPr/>
          <p:nvPr/>
        </p:nvSpPr>
        <p:spPr>
          <a:xfrm>
            <a:off x="882804" y="1072510"/>
            <a:ext cx="10074158" cy="1518364"/>
          </a:xfrm>
          <a:prstGeom prst="rect">
            <a:avLst/>
          </a:prstGeom>
        </p:spPr>
        <p:txBody>
          <a:bodyPr wrap="square">
            <a:spAutoFit/>
          </a:bodyPr>
          <a:lstStyle/>
          <a:p>
            <a:pPr>
              <a:lnSpc>
                <a:spcPts val="2600"/>
              </a:lnSpc>
              <a:spcAft>
                <a:spcPts val="600"/>
              </a:spcAft>
            </a:pPr>
            <a:r>
              <a:rPr lang="en-US" altLang="zh-CN" sz="1400" b="1" dirty="0">
                <a:solidFill>
                  <a:schemeClr val="accent6">
                    <a:lumMod val="10000"/>
                  </a:schemeClr>
                </a:solidFill>
                <a:latin typeface="OpenSansWeb"/>
              </a:rPr>
              <a:t>Case Background:</a:t>
            </a:r>
          </a:p>
          <a:p>
            <a:pPr>
              <a:spcAft>
                <a:spcPts val="1200"/>
              </a:spcAft>
            </a:pPr>
            <a:r>
              <a:rPr lang="en-US" altLang="zh-CN" sz="1400" dirty="0">
                <a:solidFill>
                  <a:schemeClr val="accent6">
                    <a:lumMod val="10000"/>
                  </a:schemeClr>
                </a:solidFill>
                <a:latin typeface="OpenSansWeb"/>
              </a:rPr>
              <a:t>This result was found when we reviewing one company’s </a:t>
            </a:r>
            <a:r>
              <a:rPr lang="en-US" altLang="zh-CN" sz="1400" b="1" dirty="0">
                <a:solidFill>
                  <a:schemeClr val="accent6">
                    <a:lumMod val="10000"/>
                  </a:schemeClr>
                </a:solidFill>
                <a:latin typeface="OpenSansWeb"/>
              </a:rPr>
              <a:t>OT policy &amp; records.</a:t>
            </a:r>
          </a:p>
          <a:p>
            <a:pPr lvl="1">
              <a:spcAft>
                <a:spcPts val="1200"/>
              </a:spcAft>
            </a:pPr>
            <a:r>
              <a:rPr lang="en-US" altLang="zh-CN" sz="1400" i="1" dirty="0">
                <a:solidFill>
                  <a:schemeClr val="accent6">
                    <a:lumMod val="10000"/>
                  </a:schemeClr>
                </a:solidFill>
                <a:latin typeface="OpenSansWeb"/>
              </a:rPr>
              <a:t>According to the payroll and phone communication with the local HRM, there are some fixed OT working hours for production workers, which is 3.5 hours per working day plus 8 hours for Saturday, totally calculated as 25.5 hours per week (102 hours per month). Some employees even work more than 102 hours such as XXX, who had 108 hours OT working in July.</a:t>
            </a:r>
          </a:p>
        </p:txBody>
      </p:sp>
      <p:sp>
        <p:nvSpPr>
          <p:cNvPr id="14" name="Rectangle 13">
            <a:extLst>
              <a:ext uri="{FF2B5EF4-FFF2-40B4-BE49-F238E27FC236}">
                <a16:creationId xmlns:a16="http://schemas.microsoft.com/office/drawing/2014/main" id="{78C21896-E3CE-4073-BFF3-E428B45B8758}"/>
              </a:ext>
            </a:extLst>
          </p:cNvPr>
          <p:cNvSpPr/>
          <p:nvPr/>
        </p:nvSpPr>
        <p:spPr>
          <a:xfrm>
            <a:off x="882804" y="2995679"/>
            <a:ext cx="10515600" cy="2249270"/>
          </a:xfrm>
          <a:prstGeom prst="rect">
            <a:avLst/>
          </a:prstGeom>
        </p:spPr>
        <p:txBody>
          <a:bodyPr wrap="square">
            <a:spAutoFit/>
          </a:bodyPr>
          <a:lstStyle/>
          <a:p>
            <a:pPr>
              <a:lnSpc>
                <a:spcPts val="2600"/>
              </a:lnSpc>
              <a:spcAft>
                <a:spcPts val="600"/>
              </a:spcAft>
            </a:pPr>
            <a:r>
              <a:rPr lang="en-US" altLang="zh-CN" sz="1400" b="1" dirty="0">
                <a:solidFill>
                  <a:srgbClr val="001E39"/>
                </a:solidFill>
                <a:latin typeface="OpenSansWeb"/>
              </a:rPr>
              <a:t>Audit Result:</a:t>
            </a:r>
          </a:p>
          <a:p>
            <a:pPr>
              <a:lnSpc>
                <a:spcPts val="2600"/>
              </a:lnSpc>
              <a:spcAft>
                <a:spcPts val="600"/>
              </a:spcAft>
            </a:pPr>
            <a:r>
              <a:rPr lang="en-US" altLang="zh-CN" sz="1400" dirty="0">
                <a:solidFill>
                  <a:srgbClr val="001E39"/>
                </a:solidFill>
                <a:latin typeface="OpenSansWeb"/>
              </a:rPr>
              <a:t>The OT hours are dramatically exceeding the upper limited defined in the Chinese labor law.</a:t>
            </a:r>
          </a:p>
          <a:p>
            <a:pPr>
              <a:lnSpc>
                <a:spcPct val="150000"/>
              </a:lnSpc>
              <a:spcAft>
                <a:spcPts val="600"/>
              </a:spcAft>
            </a:pPr>
            <a:r>
              <a:rPr lang="en-US" altLang="zh-CN" sz="1400" dirty="0">
                <a:latin typeface="OpenSansWeb"/>
                <a:ea typeface="宋体" panose="02010600030101010101" pitchFamily="2" charset="-122"/>
                <a:cs typeface="Times New Roman" panose="02020603050405020304" pitchFamily="18" charset="0"/>
              </a:rPr>
              <a:t>According </a:t>
            </a:r>
            <a:r>
              <a:rPr lang="en-US" altLang="zh-CN" sz="1400" i="1" dirty="0">
                <a:latin typeface="OpenSansWeb"/>
                <a:ea typeface="宋体" panose="02010600030101010101" pitchFamily="2" charset="-122"/>
                <a:cs typeface="Times New Roman" panose="02020603050405020304" pitchFamily="18" charset="0"/>
              </a:rPr>
              <a:t>to ‘Labor Law of the People's Republic of China’</a:t>
            </a:r>
            <a:r>
              <a:rPr lang="en-US" altLang="zh-CN" sz="1400" dirty="0">
                <a:latin typeface="OpenSansWeb"/>
                <a:ea typeface="宋体" panose="02010600030101010101" pitchFamily="2" charset="-122"/>
                <a:cs typeface="Times New Roman" panose="02020603050405020304" pitchFamily="18" charset="0"/>
              </a:rPr>
              <a:t> Article 41, </a:t>
            </a:r>
            <a:endParaRPr lang="zh-CN" altLang="zh-CN" sz="1400" dirty="0">
              <a:latin typeface="OpenSansWeb"/>
              <a:ea typeface="宋体" panose="02010600030101010101" pitchFamily="2" charset="-122"/>
              <a:cs typeface="Times New Roman" panose="02020603050405020304" pitchFamily="18" charset="0"/>
            </a:endParaRPr>
          </a:p>
          <a:p>
            <a:pPr marL="457200">
              <a:lnSpc>
                <a:spcPct val="150000"/>
              </a:lnSpc>
              <a:spcAft>
                <a:spcPts val="1200"/>
              </a:spcAft>
            </a:pPr>
            <a:r>
              <a:rPr lang="en-US" altLang="zh-CN" sz="1400" i="1" dirty="0">
                <a:latin typeface="OpenSansWeb"/>
                <a:ea typeface="宋体" panose="02010600030101010101" pitchFamily="2" charset="-122"/>
                <a:cs typeface="Times New Roman" panose="02020603050405020304" pitchFamily="18" charset="0"/>
              </a:rPr>
              <a:t>‘The overtime worked shall in general not exceed 1 hour per day; in special circumstances where and extension of working hours is required, the overtime worked shall not exceed 3 hours per day under conditions which ensure the health of the workers, and the amount of overtime worked </a:t>
            </a:r>
            <a:r>
              <a:rPr lang="en-US" altLang="zh-CN" sz="1400" b="1" i="1" u="sng" dirty="0">
                <a:latin typeface="OpenSansWeb"/>
                <a:ea typeface="宋体" panose="02010600030101010101" pitchFamily="2" charset="-122"/>
                <a:cs typeface="Times New Roman" panose="02020603050405020304" pitchFamily="18" charset="0"/>
              </a:rPr>
              <a:t>shall not exceed 36 hours per month</a:t>
            </a:r>
            <a:r>
              <a:rPr lang="en-US" altLang="zh-CN" sz="1400" i="1" dirty="0">
                <a:latin typeface="OpenSansWeb"/>
                <a:ea typeface="宋体" panose="02010600030101010101" pitchFamily="2" charset="-122"/>
                <a:cs typeface="Times New Roman" panose="02020603050405020304" pitchFamily="18" charset="0"/>
              </a:rPr>
              <a:t>’. </a:t>
            </a:r>
            <a:endParaRPr lang="zh-CN" altLang="zh-CN" sz="1400" dirty="0">
              <a:latin typeface="OpenSansWeb"/>
              <a:ea typeface="宋体" panose="02010600030101010101" pitchFamily="2" charset="-122"/>
              <a:cs typeface="Times New Roman" panose="02020603050405020304" pitchFamily="18" charset="0"/>
            </a:endParaRPr>
          </a:p>
        </p:txBody>
      </p:sp>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38</a:t>
            </a:fld>
            <a:endParaRPr lang="en-US"/>
          </a:p>
        </p:txBody>
      </p:sp>
      <p:grpSp>
        <p:nvGrpSpPr>
          <p:cNvPr id="10" name="Group 9">
            <a:extLst>
              <a:ext uri="{FF2B5EF4-FFF2-40B4-BE49-F238E27FC236}">
                <a16:creationId xmlns:a16="http://schemas.microsoft.com/office/drawing/2014/main" id="{9D52FB97-C818-4482-9DCB-D2B5D0658421}"/>
              </a:ext>
            </a:extLst>
          </p:cNvPr>
          <p:cNvGrpSpPr/>
          <p:nvPr/>
        </p:nvGrpSpPr>
        <p:grpSpPr>
          <a:xfrm>
            <a:off x="2678796" y="2112867"/>
            <a:ext cx="7546751" cy="215785"/>
            <a:chOff x="2637484" y="2285577"/>
            <a:chExt cx="7546751" cy="215785"/>
          </a:xfrm>
        </p:grpSpPr>
        <p:cxnSp>
          <p:nvCxnSpPr>
            <p:cNvPr id="9" name="Straight Connector 8">
              <a:extLst>
                <a:ext uri="{FF2B5EF4-FFF2-40B4-BE49-F238E27FC236}">
                  <a16:creationId xmlns:a16="http://schemas.microsoft.com/office/drawing/2014/main" id="{2D62974E-D277-4A21-A223-374CF4478189}"/>
                </a:ext>
              </a:extLst>
            </p:cNvPr>
            <p:cNvCxnSpPr>
              <a:cxnSpLocks/>
            </p:cNvCxnSpPr>
            <p:nvPr/>
          </p:nvCxnSpPr>
          <p:spPr>
            <a:xfrm>
              <a:off x="7667591" y="2285577"/>
              <a:ext cx="1669356"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BE30206-DFEB-463C-9F8B-0104629F8256}"/>
                </a:ext>
              </a:extLst>
            </p:cNvPr>
            <p:cNvCxnSpPr>
              <a:cxnSpLocks/>
            </p:cNvCxnSpPr>
            <p:nvPr/>
          </p:nvCxnSpPr>
          <p:spPr>
            <a:xfrm>
              <a:off x="2637484" y="2501362"/>
              <a:ext cx="3891135"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216FAA4-6FD9-4EED-AFF6-FF5ADEB016EC}"/>
                </a:ext>
              </a:extLst>
            </p:cNvPr>
            <p:cNvCxnSpPr>
              <a:cxnSpLocks/>
            </p:cNvCxnSpPr>
            <p:nvPr/>
          </p:nvCxnSpPr>
          <p:spPr>
            <a:xfrm>
              <a:off x="9449921" y="2501362"/>
              <a:ext cx="73431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5" name="Title 1">
            <a:extLst>
              <a:ext uri="{FF2B5EF4-FFF2-40B4-BE49-F238E27FC236}">
                <a16:creationId xmlns:a16="http://schemas.microsoft.com/office/drawing/2014/main" id="{4A8B2EED-2231-436C-A900-103AD544DEC7}"/>
              </a:ext>
            </a:extLst>
          </p:cNvPr>
          <p:cNvSpPr txBox="1">
            <a:spLocks/>
          </p:cNvSpPr>
          <p:nvPr/>
        </p:nvSpPr>
        <p:spPr>
          <a:xfrm>
            <a:off x="882804" y="409729"/>
            <a:ext cx="10515600" cy="1325563"/>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dirty="0"/>
              <a:t>Case Study 2</a:t>
            </a:r>
            <a:br>
              <a:rPr lang="en-US" altLang="zh-CN" dirty="0"/>
            </a:br>
            <a:endParaRPr lang="zh-CN" altLang="en-US" dirty="0"/>
          </a:p>
        </p:txBody>
      </p:sp>
    </p:spTree>
    <p:extLst>
      <p:ext uri="{BB962C8B-B14F-4D97-AF65-F5344CB8AC3E}">
        <p14:creationId xmlns:p14="http://schemas.microsoft.com/office/powerpoint/2010/main" val="1872334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7E59F1B-3C2C-4474-AD92-333D002ECCB1}"/>
              </a:ext>
            </a:extLst>
          </p:cNvPr>
          <p:cNvSpPr/>
          <p:nvPr/>
        </p:nvSpPr>
        <p:spPr>
          <a:xfrm>
            <a:off x="882804" y="2834707"/>
            <a:ext cx="10512307" cy="3436838"/>
          </a:xfrm>
          <a:prstGeom prst="rect">
            <a:avLst/>
          </a:prstGeom>
        </p:spPr>
        <p:txBody>
          <a:bodyPr wrap="square">
            <a:spAutoFit/>
          </a:bodyPr>
          <a:lstStyle/>
          <a:p>
            <a:pPr>
              <a:lnSpc>
                <a:spcPts val="2600"/>
              </a:lnSpc>
              <a:spcAft>
                <a:spcPts val="600"/>
              </a:spcAft>
            </a:pPr>
            <a:r>
              <a:rPr lang="en-US" altLang="zh-CN" sz="1400" b="1" dirty="0">
                <a:solidFill>
                  <a:srgbClr val="001E39"/>
                </a:solidFill>
                <a:latin typeface="OpenSansWeb"/>
              </a:rPr>
              <a:t>Audit</a:t>
            </a:r>
            <a:r>
              <a:rPr lang="zh-CN" altLang="en-US" sz="1400" b="1" dirty="0">
                <a:solidFill>
                  <a:srgbClr val="001E39"/>
                </a:solidFill>
                <a:latin typeface="OpenSansWeb"/>
              </a:rPr>
              <a:t> </a:t>
            </a:r>
            <a:r>
              <a:rPr lang="en-US" altLang="zh-CN" sz="1400" b="1" dirty="0">
                <a:solidFill>
                  <a:srgbClr val="001E39"/>
                </a:solidFill>
                <a:latin typeface="OpenSansWeb"/>
              </a:rPr>
              <a:t>Result:</a:t>
            </a:r>
          </a:p>
          <a:p>
            <a:pPr>
              <a:lnSpc>
                <a:spcPts val="2600"/>
              </a:lnSpc>
              <a:spcAft>
                <a:spcPts val="600"/>
              </a:spcAft>
            </a:pPr>
            <a:r>
              <a:rPr lang="en-US" altLang="zh-CN" sz="1400" dirty="0">
                <a:solidFill>
                  <a:srgbClr val="001E39"/>
                </a:solidFill>
                <a:latin typeface="OpenSansWeb"/>
              </a:rPr>
              <a:t>Employee might reject the termination notice and filed a wrongful termination claim with the court:</a:t>
            </a:r>
          </a:p>
          <a:p>
            <a:pPr marL="342900" indent="-342900">
              <a:spcAft>
                <a:spcPts val="1200"/>
              </a:spcAft>
              <a:buFont typeface="+mj-lt"/>
              <a:buAutoNum type="arabicPeriod"/>
            </a:pPr>
            <a:r>
              <a:rPr lang="en-US" altLang="zh-CN" sz="1400" dirty="0">
                <a:solidFill>
                  <a:srgbClr val="001E39"/>
                </a:solidFill>
                <a:latin typeface="OpenSansWeb"/>
              </a:rPr>
              <a:t>Court might consider the termination was unlawful because the employer did not meet its burden to prove the unilateral termination was based on legal grounds; And also consider it significant that the employer did not follow the common practice of including a termination ground in the termination notice;</a:t>
            </a:r>
          </a:p>
          <a:p>
            <a:pPr marL="342900" indent="-342900">
              <a:spcAft>
                <a:spcPts val="1200"/>
              </a:spcAft>
              <a:buFont typeface="+mj-lt"/>
              <a:buAutoNum type="arabicPeriod"/>
            </a:pPr>
            <a:r>
              <a:rPr lang="en-US" altLang="zh-CN" sz="1400" dirty="0">
                <a:solidFill>
                  <a:srgbClr val="001E39"/>
                </a:solidFill>
                <a:latin typeface="OpenSansWeb"/>
              </a:rPr>
              <a:t>The court might order the employer to pay unlawful termination compensation to the employee;</a:t>
            </a:r>
          </a:p>
          <a:p>
            <a:pPr marL="342900" indent="-342900">
              <a:spcAft>
                <a:spcPts val="1200"/>
              </a:spcAft>
              <a:buFont typeface="+mj-lt"/>
              <a:buAutoNum type="arabicPeriod"/>
            </a:pPr>
            <a:r>
              <a:rPr lang="en-US" altLang="zh-CN" sz="1400" dirty="0">
                <a:solidFill>
                  <a:srgbClr val="001E39"/>
                </a:solidFill>
                <a:latin typeface="OpenSansWeb"/>
              </a:rPr>
              <a:t>Therefore - while there is no legal requirement to include a termination ground in the termination notice, courts may view its absence unfavorably to an employer. </a:t>
            </a:r>
          </a:p>
          <a:p>
            <a:pPr marL="342900" indent="-342900">
              <a:spcAft>
                <a:spcPts val="1200"/>
              </a:spcAft>
              <a:buFont typeface="+mj-lt"/>
              <a:buAutoNum type="arabicPeriod"/>
            </a:pPr>
            <a:r>
              <a:rPr lang="en-US" altLang="zh-CN" sz="1400" dirty="0">
                <a:solidFill>
                  <a:srgbClr val="001E39"/>
                </a:solidFill>
                <a:latin typeface="OpenSansWeb"/>
              </a:rPr>
              <a:t>A termination ground should be clearly stated in the unilateral termination notice, regardless of whether the employer is concerned about damaging an employee’s future employment prospects.</a:t>
            </a:r>
          </a:p>
          <a:p>
            <a:pPr marL="342900" indent="-342900">
              <a:spcAft>
                <a:spcPts val="1200"/>
              </a:spcAft>
              <a:buFont typeface="+mj-lt"/>
              <a:buAutoNum type="arabicPeriod"/>
            </a:pPr>
            <a:endParaRPr lang="en-US" altLang="zh-CN" sz="1200" dirty="0">
              <a:solidFill>
                <a:srgbClr val="001E39"/>
              </a:solidFill>
              <a:latin typeface="OpenSansWeb"/>
            </a:endParaRPr>
          </a:p>
        </p:txBody>
      </p:sp>
      <p:sp>
        <p:nvSpPr>
          <p:cNvPr id="9" name="Rectangle 8">
            <a:extLst>
              <a:ext uri="{FF2B5EF4-FFF2-40B4-BE49-F238E27FC236}">
                <a16:creationId xmlns:a16="http://schemas.microsoft.com/office/drawing/2014/main" id="{95754F97-9485-4A61-8DD7-D5EB0835A8EC}"/>
              </a:ext>
            </a:extLst>
          </p:cNvPr>
          <p:cNvSpPr/>
          <p:nvPr/>
        </p:nvSpPr>
        <p:spPr>
          <a:xfrm>
            <a:off x="882804" y="1045457"/>
            <a:ext cx="10074158" cy="1949252"/>
          </a:xfrm>
          <a:prstGeom prst="rect">
            <a:avLst/>
          </a:prstGeom>
        </p:spPr>
        <p:txBody>
          <a:bodyPr wrap="square">
            <a:spAutoFit/>
          </a:bodyPr>
          <a:lstStyle/>
          <a:p>
            <a:pPr>
              <a:lnSpc>
                <a:spcPts val="2600"/>
              </a:lnSpc>
              <a:spcAft>
                <a:spcPts val="600"/>
              </a:spcAft>
            </a:pPr>
            <a:r>
              <a:rPr lang="en-US" altLang="zh-CN" sz="1400" b="1" dirty="0">
                <a:solidFill>
                  <a:schemeClr val="accent6">
                    <a:lumMod val="10000"/>
                  </a:schemeClr>
                </a:solidFill>
                <a:latin typeface="OpenSansWeb"/>
              </a:rPr>
              <a:t>Case Background:</a:t>
            </a:r>
          </a:p>
          <a:p>
            <a:pPr>
              <a:spcAft>
                <a:spcPts val="1200"/>
              </a:spcAft>
            </a:pPr>
            <a:r>
              <a:rPr lang="en-US" altLang="zh-CN" sz="1400" dirty="0">
                <a:solidFill>
                  <a:schemeClr val="accent6">
                    <a:lumMod val="10000"/>
                  </a:schemeClr>
                </a:solidFill>
                <a:latin typeface="OpenSansWeb"/>
              </a:rPr>
              <a:t>This result was found when we reviewing one company’s </a:t>
            </a:r>
            <a:r>
              <a:rPr lang="en-US" altLang="zh-CN" sz="1400" b="1" dirty="0">
                <a:solidFill>
                  <a:schemeClr val="accent6">
                    <a:lumMod val="10000"/>
                  </a:schemeClr>
                </a:solidFill>
                <a:latin typeface="OpenSansWeb"/>
              </a:rPr>
              <a:t>departure case / process.</a:t>
            </a:r>
          </a:p>
          <a:p>
            <a:pPr marL="742950" lvl="1" indent="-285750">
              <a:buSzPct val="50000"/>
              <a:buFont typeface="Wingdings" panose="05000000000000000000" pitchFamily="2" charset="2"/>
              <a:buChar char="n"/>
            </a:pPr>
            <a:r>
              <a:rPr lang="en-US" altLang="zh-CN" sz="1400" i="1" dirty="0">
                <a:solidFill>
                  <a:schemeClr val="accent6">
                    <a:lumMod val="10000"/>
                  </a:schemeClr>
                </a:solidFill>
                <a:latin typeface="OpenSansWeb"/>
              </a:rPr>
              <a:t>Employer terminated an employee for disciplinary violations</a:t>
            </a:r>
          </a:p>
          <a:p>
            <a:pPr marL="742950" lvl="1" indent="-285750">
              <a:buSzPct val="50000"/>
              <a:buFont typeface="Wingdings" panose="05000000000000000000" pitchFamily="2" charset="2"/>
              <a:buChar char="n"/>
            </a:pPr>
            <a:r>
              <a:rPr lang="en-US" altLang="zh-CN" sz="1400" i="1" dirty="0">
                <a:solidFill>
                  <a:schemeClr val="accent6">
                    <a:lumMod val="10000"/>
                  </a:schemeClr>
                </a:solidFill>
                <a:latin typeface="OpenSansWeb"/>
              </a:rPr>
              <a:t>Employer did not state the termination ground (i.e., misconduct) in the termination notice; it only stated the termination date </a:t>
            </a:r>
          </a:p>
          <a:p>
            <a:pPr marL="742950" lvl="1" indent="-285750">
              <a:buSzPct val="50000"/>
              <a:buFont typeface="Wingdings" panose="05000000000000000000" pitchFamily="2" charset="2"/>
              <a:buChar char="n"/>
            </a:pPr>
            <a:r>
              <a:rPr lang="en-US" altLang="zh-CN" sz="1400" i="1" dirty="0">
                <a:solidFill>
                  <a:schemeClr val="accent6">
                    <a:lumMod val="10000"/>
                  </a:schemeClr>
                </a:solidFill>
                <a:latin typeface="OpenSansWeb"/>
              </a:rPr>
              <a:t>It did this because it did not want to negatively affect the employee’s employment prospects in case a prospective employer would have asked to see the termination notice</a:t>
            </a:r>
          </a:p>
          <a:p>
            <a:pPr marL="285750" indent="-285750">
              <a:spcAft>
                <a:spcPts val="1200"/>
              </a:spcAft>
              <a:buFont typeface="Wingdings" panose="05000000000000000000" pitchFamily="2" charset="2"/>
              <a:buChar char="Ø"/>
            </a:pPr>
            <a:endParaRPr lang="en-US" altLang="zh-CN" sz="1400" b="1" dirty="0">
              <a:solidFill>
                <a:schemeClr val="accent6">
                  <a:lumMod val="10000"/>
                </a:schemeClr>
              </a:solidFill>
              <a:latin typeface="OpenSansWeb"/>
            </a:endParaRPr>
          </a:p>
        </p:txBody>
      </p:sp>
      <p:sp>
        <p:nvSpPr>
          <p:cNvPr id="4" name="Footer Placeholder 3">
            <a:extLst>
              <a:ext uri="{FF2B5EF4-FFF2-40B4-BE49-F238E27FC236}">
                <a16:creationId xmlns:a16="http://schemas.microsoft.com/office/drawing/2014/main" id="{88572C53-935B-4C05-BE2F-54A11EAFFAD1}"/>
              </a:ext>
            </a:extLst>
          </p:cNvPr>
          <p:cNvSpPr>
            <a:spLocks noGrp="1"/>
          </p:cNvSpPr>
          <p:nvPr>
            <p:ph type="ftr" sz="quarter" idx="10"/>
          </p:nvPr>
        </p:nvSpPr>
        <p:spPr/>
        <p:txBody>
          <a:bodyPr/>
          <a:lstStyle/>
          <a:p>
            <a:r>
              <a:rPr lang="en-US" dirty="0"/>
              <a:t>www.dezshira.com</a:t>
            </a:r>
          </a:p>
        </p:txBody>
      </p:sp>
      <p:sp>
        <p:nvSpPr>
          <p:cNvPr id="5" name="Slide Number Placeholder 4">
            <a:extLst>
              <a:ext uri="{FF2B5EF4-FFF2-40B4-BE49-F238E27FC236}">
                <a16:creationId xmlns:a16="http://schemas.microsoft.com/office/drawing/2014/main" id="{8519ED9D-A791-4DC3-B4EE-B9217D740C0B}"/>
              </a:ext>
            </a:extLst>
          </p:cNvPr>
          <p:cNvSpPr>
            <a:spLocks noGrp="1"/>
          </p:cNvSpPr>
          <p:nvPr>
            <p:ph type="sldNum" sz="quarter" idx="11"/>
          </p:nvPr>
        </p:nvSpPr>
        <p:spPr/>
        <p:txBody>
          <a:bodyPr/>
          <a:lstStyle/>
          <a:p>
            <a:fld id="{5AD0B71B-50D0-8142-8F07-578D02AF652D}" type="slidenum">
              <a:rPr lang="en-US" smtClean="0"/>
              <a:pPr/>
              <a:t>39</a:t>
            </a:fld>
            <a:endParaRPr lang="en-US"/>
          </a:p>
        </p:txBody>
      </p:sp>
      <p:grpSp>
        <p:nvGrpSpPr>
          <p:cNvPr id="10" name="Group 9">
            <a:extLst>
              <a:ext uri="{FF2B5EF4-FFF2-40B4-BE49-F238E27FC236}">
                <a16:creationId xmlns:a16="http://schemas.microsoft.com/office/drawing/2014/main" id="{05EADC86-B01D-4349-BE05-A706E6E65687}"/>
              </a:ext>
            </a:extLst>
          </p:cNvPr>
          <p:cNvGrpSpPr/>
          <p:nvPr/>
        </p:nvGrpSpPr>
        <p:grpSpPr>
          <a:xfrm>
            <a:off x="2331191" y="2304874"/>
            <a:ext cx="8331216" cy="0"/>
            <a:chOff x="2331191" y="2304874"/>
            <a:chExt cx="8331216" cy="0"/>
          </a:xfrm>
        </p:grpSpPr>
        <p:cxnSp>
          <p:nvCxnSpPr>
            <p:cNvPr id="14" name="Straight Connector 13">
              <a:extLst>
                <a:ext uri="{FF2B5EF4-FFF2-40B4-BE49-F238E27FC236}">
                  <a16:creationId xmlns:a16="http://schemas.microsoft.com/office/drawing/2014/main" id="{39669338-D10E-4875-93C3-41DE12A0467C}"/>
                </a:ext>
              </a:extLst>
            </p:cNvPr>
            <p:cNvCxnSpPr>
              <a:cxnSpLocks/>
            </p:cNvCxnSpPr>
            <p:nvPr/>
          </p:nvCxnSpPr>
          <p:spPr>
            <a:xfrm>
              <a:off x="2331191" y="2304874"/>
              <a:ext cx="2677037"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FFC172-9681-4C9E-9185-EC5FE795EF30}"/>
                </a:ext>
              </a:extLst>
            </p:cNvPr>
            <p:cNvCxnSpPr>
              <a:cxnSpLocks/>
            </p:cNvCxnSpPr>
            <p:nvPr/>
          </p:nvCxnSpPr>
          <p:spPr>
            <a:xfrm>
              <a:off x="8304154" y="2304874"/>
              <a:ext cx="2358253"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2" name="Title 1">
            <a:extLst>
              <a:ext uri="{FF2B5EF4-FFF2-40B4-BE49-F238E27FC236}">
                <a16:creationId xmlns:a16="http://schemas.microsoft.com/office/drawing/2014/main" id="{EA5A90A6-1580-462C-A6A9-343DBF692877}"/>
              </a:ext>
            </a:extLst>
          </p:cNvPr>
          <p:cNvSpPr txBox="1">
            <a:spLocks/>
          </p:cNvSpPr>
          <p:nvPr/>
        </p:nvSpPr>
        <p:spPr>
          <a:xfrm>
            <a:off x="882804" y="409729"/>
            <a:ext cx="10515600" cy="1325563"/>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dirty="0"/>
              <a:t>Case Study 3</a:t>
            </a:r>
            <a:br>
              <a:rPr lang="en-US" altLang="zh-CN" dirty="0"/>
            </a:br>
            <a:endParaRPr lang="zh-CN" altLang="en-US" dirty="0"/>
          </a:p>
        </p:txBody>
      </p:sp>
    </p:spTree>
    <p:extLst>
      <p:ext uri="{BB962C8B-B14F-4D97-AF65-F5344CB8AC3E}">
        <p14:creationId xmlns:p14="http://schemas.microsoft.com/office/powerpoint/2010/main" val="344985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6DAAF2B-23B7-7D42-9590-055967C4B898}"/>
              </a:ext>
            </a:extLst>
          </p:cNvPr>
          <p:cNvSpPr>
            <a:spLocks noGrp="1"/>
          </p:cNvSpPr>
          <p:nvPr>
            <p:ph type="ctrTitle"/>
          </p:nvPr>
        </p:nvSpPr>
        <p:spPr>
          <a:xfrm>
            <a:off x="511628" y="1710192"/>
            <a:ext cx="4989060" cy="2551565"/>
          </a:xfrm>
        </p:spPr>
        <p:txBody>
          <a:bodyPr/>
          <a:lstStyle/>
          <a:p>
            <a:r>
              <a:rPr lang="en-US" altLang="zh-CN" sz="2400" dirty="0"/>
              <a:t>Risks During Hiring and Recruitment</a:t>
            </a:r>
            <a:endParaRPr lang="en-US" sz="1600" b="0" i="1" dirty="0">
              <a:solidFill>
                <a:srgbClr val="FDCA33"/>
              </a:solidFill>
            </a:endParaRPr>
          </a:p>
        </p:txBody>
      </p:sp>
      <p:sp>
        <p:nvSpPr>
          <p:cNvPr id="6" name="Subtitle 5">
            <a:extLst>
              <a:ext uri="{FF2B5EF4-FFF2-40B4-BE49-F238E27FC236}">
                <a16:creationId xmlns:a16="http://schemas.microsoft.com/office/drawing/2014/main" id="{D296BACD-28E4-F24A-A81D-27186177EB89}"/>
              </a:ext>
            </a:extLst>
          </p:cNvPr>
          <p:cNvSpPr>
            <a:spLocks noGrp="1"/>
          </p:cNvSpPr>
          <p:nvPr>
            <p:ph type="subTitle" idx="1"/>
          </p:nvPr>
        </p:nvSpPr>
        <p:spPr>
          <a:xfrm>
            <a:off x="511628" y="4471695"/>
            <a:ext cx="4827815" cy="706795"/>
          </a:xfrm>
        </p:spPr>
        <p:txBody>
          <a:bodyPr/>
          <a:lstStyle/>
          <a:p>
            <a:pPr>
              <a:lnSpc>
                <a:spcPct val="100000"/>
              </a:lnSpc>
            </a:pPr>
            <a:r>
              <a:rPr lang="en-US" sz="1400" b="1" dirty="0">
                <a:solidFill>
                  <a:schemeClr val="bg1"/>
                </a:solidFill>
              </a:rPr>
              <a:t>C</a:t>
            </a:r>
            <a:r>
              <a:rPr lang="en-US" altLang="zh-CN" sz="1400" b="1" dirty="0">
                <a:solidFill>
                  <a:schemeClr val="bg1"/>
                </a:solidFill>
              </a:rPr>
              <a:t>herry Wu</a:t>
            </a:r>
            <a:endParaRPr lang="en-US" sz="1400" b="1" dirty="0">
              <a:solidFill>
                <a:schemeClr val="bg1"/>
              </a:solidFill>
            </a:endParaRPr>
          </a:p>
          <a:p>
            <a:pPr>
              <a:lnSpc>
                <a:spcPct val="100000"/>
              </a:lnSpc>
            </a:pPr>
            <a:r>
              <a:rPr lang="en-US" sz="1200" dirty="0"/>
              <a:t>HR Manager</a:t>
            </a:r>
          </a:p>
        </p:txBody>
      </p:sp>
      <p:sp>
        <p:nvSpPr>
          <p:cNvPr id="7" name="Content Placeholder 6">
            <a:extLst>
              <a:ext uri="{FF2B5EF4-FFF2-40B4-BE49-F238E27FC236}">
                <a16:creationId xmlns:a16="http://schemas.microsoft.com/office/drawing/2014/main" id="{1112F134-AED4-3A48-B0FD-754D8B22DF67}"/>
              </a:ext>
            </a:extLst>
          </p:cNvPr>
          <p:cNvSpPr>
            <a:spLocks noGrp="1"/>
          </p:cNvSpPr>
          <p:nvPr>
            <p:ph sz="quarter" idx="10"/>
          </p:nvPr>
        </p:nvSpPr>
        <p:spPr/>
        <p:txBody>
          <a:bodyPr/>
          <a:lstStyle/>
          <a:p>
            <a:r>
              <a:rPr lang="en-US" dirty="0"/>
              <a:t>29</a:t>
            </a:r>
            <a:r>
              <a:rPr lang="en-US" baseline="30000" dirty="0"/>
              <a:t>th</a:t>
            </a:r>
            <a:r>
              <a:rPr lang="en-US" dirty="0"/>
              <a:t> March, 2019</a:t>
            </a:r>
          </a:p>
        </p:txBody>
      </p:sp>
    </p:spTree>
    <p:extLst>
      <p:ext uri="{BB962C8B-B14F-4D97-AF65-F5344CB8AC3E}">
        <p14:creationId xmlns:p14="http://schemas.microsoft.com/office/powerpoint/2010/main" val="25372626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6661F7-08C5-1C46-9907-96E8D0DA220F}"/>
              </a:ext>
            </a:extLst>
          </p:cNvPr>
          <p:cNvSpPr>
            <a:spLocks noGrp="1"/>
          </p:cNvSpPr>
          <p:nvPr>
            <p:ph type="sldNum" sz="quarter" idx="10"/>
          </p:nvPr>
        </p:nvSpPr>
        <p:spPr/>
        <p:txBody>
          <a:bodyPr/>
          <a:lstStyle/>
          <a:p>
            <a:fld id="{5AD0B71B-50D0-8142-8F07-578D02AF652D}" type="slidenum">
              <a:rPr lang="en-US" smtClean="0"/>
              <a:pPr/>
              <a:t>41</a:t>
            </a:fld>
            <a:endParaRPr lang="en-US"/>
          </a:p>
        </p:txBody>
      </p:sp>
      <p:sp>
        <p:nvSpPr>
          <p:cNvPr id="3" name="Footer Placeholder 2">
            <a:extLst>
              <a:ext uri="{FF2B5EF4-FFF2-40B4-BE49-F238E27FC236}">
                <a16:creationId xmlns:a16="http://schemas.microsoft.com/office/drawing/2014/main" id="{AC75052B-3735-6F4A-B584-3568D09E56E4}"/>
              </a:ext>
            </a:extLst>
          </p:cNvPr>
          <p:cNvSpPr>
            <a:spLocks noGrp="1"/>
          </p:cNvSpPr>
          <p:nvPr>
            <p:ph type="ftr" sz="quarter" idx="11"/>
          </p:nvPr>
        </p:nvSpPr>
        <p:spPr/>
        <p:txBody>
          <a:bodyPr/>
          <a:lstStyle/>
          <a:p>
            <a:r>
              <a:rPr lang="en-US"/>
              <a:t>www.dezshira.com</a:t>
            </a:r>
            <a:endParaRPr lang="en-US" dirty="0"/>
          </a:p>
        </p:txBody>
      </p:sp>
      <p:sp>
        <p:nvSpPr>
          <p:cNvPr id="4" name="Content Placeholder 3">
            <a:extLst>
              <a:ext uri="{FF2B5EF4-FFF2-40B4-BE49-F238E27FC236}">
                <a16:creationId xmlns:a16="http://schemas.microsoft.com/office/drawing/2014/main" id="{310C5593-8ADC-C84E-9EF0-D1723C5B440A}"/>
              </a:ext>
            </a:extLst>
          </p:cNvPr>
          <p:cNvSpPr>
            <a:spLocks noGrp="1"/>
          </p:cNvSpPr>
          <p:nvPr>
            <p:ph sz="quarter" idx="12"/>
          </p:nvPr>
        </p:nvSpPr>
        <p:spPr>
          <a:xfrm>
            <a:off x="4083859" y="2286456"/>
            <a:ext cx="7031037" cy="4334934"/>
          </a:xfrm>
        </p:spPr>
        <p:txBody>
          <a:bodyPr/>
          <a:lstStyle/>
          <a:p>
            <a:pPr>
              <a:spcBef>
                <a:spcPct val="20000"/>
              </a:spcBef>
            </a:pPr>
            <a:r>
              <a:rPr lang="en-US" sz="1800" dirty="0">
                <a:solidFill>
                  <a:srgbClr val="1A2940"/>
                </a:solidFill>
                <a:latin typeface="Arial" panose="020B0604020202020204" pitchFamily="34" charset="0"/>
                <a:cs typeface="Arial" panose="020B0604020202020204" pitchFamily="34" charset="0"/>
              </a:rPr>
              <a:t>Section 1:</a:t>
            </a:r>
          </a:p>
          <a:p>
            <a:pPr>
              <a:spcBef>
                <a:spcPct val="20000"/>
              </a:spcBef>
            </a:pPr>
            <a:r>
              <a:rPr lang="en-US" altLang="zh-CN" sz="1800" dirty="0">
                <a:solidFill>
                  <a:schemeClr val="accent6">
                    <a:lumMod val="25000"/>
                  </a:schemeClr>
                </a:solidFill>
                <a:latin typeface="Arial" panose="020B0604020202020204" pitchFamily="34" charset="0"/>
                <a:cs typeface="Arial" panose="020B0604020202020204" pitchFamily="34" charset="0"/>
              </a:rPr>
              <a:t>What are the Potential Risks?</a:t>
            </a:r>
          </a:p>
          <a:p>
            <a:pPr>
              <a:spcBef>
                <a:spcPct val="20000"/>
              </a:spcBef>
            </a:pPr>
            <a:endParaRPr lang="en-US" altLang="zh-CN" sz="1800" dirty="0">
              <a:solidFill>
                <a:srgbClr val="1A2940"/>
              </a:solidFill>
              <a:latin typeface="Arial" panose="020B0604020202020204" pitchFamily="34" charset="0"/>
              <a:cs typeface="Arial" panose="020B0604020202020204" pitchFamily="34" charset="0"/>
            </a:endParaRPr>
          </a:p>
          <a:p>
            <a:pPr>
              <a:spcBef>
                <a:spcPct val="20000"/>
              </a:spcBef>
            </a:pPr>
            <a:r>
              <a:rPr lang="en-US" altLang="zh-CN" sz="1800" dirty="0">
                <a:solidFill>
                  <a:srgbClr val="1A2940"/>
                </a:solidFill>
                <a:latin typeface="Arial" panose="020B0604020202020204" pitchFamily="34" charset="0"/>
                <a:cs typeface="Arial" panose="020B0604020202020204" pitchFamily="34" charset="0"/>
              </a:rPr>
              <a:t>Section 2:</a:t>
            </a:r>
          </a:p>
          <a:p>
            <a:pPr>
              <a:spcBef>
                <a:spcPct val="20000"/>
              </a:spcBef>
            </a:pPr>
            <a:r>
              <a:rPr lang="en-US" altLang="zh-CN" sz="1800" dirty="0">
                <a:solidFill>
                  <a:schemeClr val="accent6">
                    <a:lumMod val="25000"/>
                  </a:schemeClr>
                </a:solidFill>
                <a:latin typeface="Arial" panose="020B0604020202020204" pitchFamily="34" charset="0"/>
                <a:cs typeface="Arial" panose="020B0604020202020204" pitchFamily="34" charset="0"/>
              </a:rPr>
              <a:t>Case Studies</a:t>
            </a:r>
          </a:p>
          <a:p>
            <a:pPr>
              <a:spcBef>
                <a:spcPct val="20000"/>
              </a:spcBef>
            </a:pPr>
            <a:endParaRPr lang="en-US" sz="1800" dirty="0">
              <a:solidFill>
                <a:srgbClr val="1A2940"/>
              </a:solidFill>
              <a:latin typeface="Arial" panose="020B0604020202020204" pitchFamily="34" charset="0"/>
              <a:cs typeface="Arial" panose="020B0604020202020204" pitchFamily="34" charset="0"/>
            </a:endParaRPr>
          </a:p>
          <a:p>
            <a:pPr>
              <a:spcBef>
                <a:spcPct val="20000"/>
              </a:spcBef>
            </a:pPr>
            <a:r>
              <a:rPr lang="en-US" sz="1800" dirty="0">
                <a:solidFill>
                  <a:srgbClr val="1A2940"/>
                </a:solidFill>
                <a:latin typeface="Arial" panose="020B0604020202020204" pitchFamily="34" charset="0"/>
                <a:cs typeface="Arial" panose="020B0604020202020204" pitchFamily="34" charset="0"/>
              </a:rPr>
              <a:t>Section 3:</a:t>
            </a:r>
          </a:p>
          <a:p>
            <a:pPr>
              <a:spcBef>
                <a:spcPct val="20000"/>
              </a:spcBef>
            </a:pPr>
            <a:r>
              <a:rPr lang="en-US" sz="1800" dirty="0">
                <a:solidFill>
                  <a:schemeClr val="accent6">
                    <a:lumMod val="25000"/>
                  </a:schemeClr>
                </a:solidFill>
                <a:latin typeface="Arial" panose="020B0604020202020204" pitchFamily="34" charset="0"/>
                <a:cs typeface="Arial" panose="020B0604020202020204" pitchFamily="34" charset="0"/>
              </a:rPr>
              <a:t>How </a:t>
            </a:r>
            <a:r>
              <a:rPr lang="en-US" altLang="zh-CN" sz="1800" dirty="0">
                <a:solidFill>
                  <a:schemeClr val="accent6">
                    <a:lumMod val="25000"/>
                  </a:schemeClr>
                </a:solidFill>
                <a:latin typeface="Arial" panose="020B0604020202020204" pitchFamily="34" charset="0"/>
                <a:cs typeface="Arial" panose="020B0604020202020204" pitchFamily="34" charset="0"/>
              </a:rPr>
              <a:t>to Avoid and Prevent these Risks?</a:t>
            </a:r>
            <a:endParaRPr lang="en-US" sz="1800" dirty="0">
              <a:solidFill>
                <a:schemeClr val="accent6">
                  <a:lumMod val="25000"/>
                </a:schemeClr>
              </a:solidFill>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E42795C2-9AEC-B047-941A-254C56E3728C}"/>
              </a:ext>
            </a:extLst>
          </p:cNvPr>
          <p:cNvSpPr>
            <a:spLocks noGrp="1"/>
          </p:cNvSpPr>
          <p:nvPr>
            <p:ph type="body" sz="quarter" idx="4294967295"/>
          </p:nvPr>
        </p:nvSpPr>
        <p:spPr>
          <a:xfrm>
            <a:off x="3098800" y="1264442"/>
            <a:ext cx="7816850" cy="699825"/>
          </a:xfrm>
          <a:prstGeom prst="rect">
            <a:avLst/>
          </a:prstGeom>
        </p:spPr>
        <p:txBody>
          <a:bodyPr/>
          <a:lstStyle/>
          <a:p>
            <a:r>
              <a:rPr lang="en-US" sz="2800" dirty="0">
                <a:solidFill>
                  <a:srgbClr val="1A2940"/>
                </a:solidFill>
                <a:latin typeface="+mj-lt"/>
              </a:rPr>
              <a:t>Table of Contents</a:t>
            </a:r>
          </a:p>
        </p:txBody>
      </p:sp>
    </p:spTree>
    <p:extLst>
      <p:ext uri="{BB962C8B-B14F-4D97-AF65-F5344CB8AC3E}">
        <p14:creationId xmlns:p14="http://schemas.microsoft.com/office/powerpoint/2010/main" val="25258443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838199" y="4131128"/>
            <a:ext cx="6233719" cy="1992085"/>
          </a:xfrm>
        </p:spPr>
        <p:txBody>
          <a:bodyPr/>
          <a:lstStyle/>
          <a:p>
            <a:r>
              <a:rPr lang="en-US" dirty="0">
                <a:solidFill>
                  <a:prstClr val="white">
                    <a:lumMod val="95000"/>
                  </a:prstClr>
                </a:solidFill>
              </a:rPr>
              <a:t>What are the Potential Risks?</a:t>
            </a:r>
          </a:p>
        </p:txBody>
      </p:sp>
    </p:spTree>
    <p:extLst>
      <p:ext uri="{BB962C8B-B14F-4D97-AF65-F5344CB8AC3E}">
        <p14:creationId xmlns:p14="http://schemas.microsoft.com/office/powerpoint/2010/main" val="39012244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43</a:t>
            </a:fld>
            <a:endParaRPr lang="en-US" dirty="0"/>
          </a:p>
        </p:txBody>
      </p:sp>
      <p:sp>
        <p:nvSpPr>
          <p:cNvPr id="4" name="Rectangle 3">
            <a:extLst>
              <a:ext uri="{FF2B5EF4-FFF2-40B4-BE49-F238E27FC236}">
                <a16:creationId xmlns:a16="http://schemas.microsoft.com/office/drawing/2014/main" id="{58F5EFA5-10E1-468A-BBBC-67E449971903}"/>
              </a:ext>
            </a:extLst>
          </p:cNvPr>
          <p:cNvSpPr/>
          <p:nvPr/>
        </p:nvSpPr>
        <p:spPr>
          <a:xfrm>
            <a:off x="838200" y="1296008"/>
            <a:ext cx="10279566" cy="2588529"/>
          </a:xfrm>
          <a:prstGeom prst="rect">
            <a:avLst/>
          </a:prstGeom>
        </p:spPr>
        <p:txBody>
          <a:bodyPr wrap="square">
            <a:spAutoFit/>
          </a:bodyPr>
          <a:lstStyle/>
          <a:p>
            <a:pPr marL="285750" indent="-285750">
              <a:lnSpc>
                <a:spcPct val="150000"/>
              </a:lnSpc>
              <a:spcAft>
                <a:spcPts val="1800"/>
              </a:spcAft>
              <a:buFont typeface="Wingdings" panose="05000000000000000000" pitchFamily="2" charset="2"/>
              <a:buChar char="Ø"/>
            </a:pPr>
            <a:r>
              <a:rPr lang="en-US" altLang="zh-CN" dirty="0">
                <a:solidFill>
                  <a:srgbClr val="001E39"/>
                </a:solidFill>
                <a:latin typeface="OpenSansWeb"/>
              </a:rPr>
              <a:t>Lots of companies used to take it for granted that the recruitment procedure is easy to implement and it will contain no legal risks</a:t>
            </a:r>
          </a:p>
          <a:p>
            <a:pPr marL="285750" indent="-285750">
              <a:lnSpc>
                <a:spcPct val="150000"/>
              </a:lnSpc>
              <a:spcAft>
                <a:spcPts val="1800"/>
              </a:spcAft>
              <a:buFont typeface="Wingdings" panose="05000000000000000000" pitchFamily="2" charset="2"/>
              <a:buChar char="Ø"/>
            </a:pPr>
            <a:r>
              <a:rPr lang="en-US" altLang="zh-CN" i="1" dirty="0">
                <a:solidFill>
                  <a:srgbClr val="001E39"/>
                </a:solidFill>
                <a:latin typeface="OpenSansWeb"/>
              </a:rPr>
              <a:t>‘It is just a simple matching game’</a:t>
            </a:r>
          </a:p>
          <a:p>
            <a:pPr marL="285750" indent="-285750">
              <a:lnSpc>
                <a:spcPct val="150000"/>
              </a:lnSpc>
              <a:spcAft>
                <a:spcPts val="1800"/>
              </a:spcAft>
              <a:buFont typeface="Wingdings" panose="05000000000000000000" pitchFamily="2" charset="2"/>
              <a:buChar char="Ø"/>
            </a:pPr>
            <a:r>
              <a:rPr lang="en-US" altLang="zh-CN" dirty="0">
                <a:solidFill>
                  <a:srgbClr val="001E39"/>
                </a:solidFill>
                <a:latin typeface="OpenSansWeb"/>
              </a:rPr>
              <a:t>However, many common practices during the recruitment process are actually not appropriate or compliant with the labor laws, which will potentially bring risks to the company</a:t>
            </a:r>
          </a:p>
        </p:txBody>
      </p:sp>
      <p:sp>
        <p:nvSpPr>
          <p:cNvPr id="9" name="Title 3">
            <a:extLst>
              <a:ext uri="{FF2B5EF4-FFF2-40B4-BE49-F238E27FC236}">
                <a16:creationId xmlns:a16="http://schemas.microsoft.com/office/drawing/2014/main" id="{11904A3C-8458-4066-8C56-80A1A69FA118}"/>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166172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44</a:t>
            </a:fld>
            <a:endParaRPr lang="en-US" dirty="0"/>
          </a:p>
        </p:txBody>
      </p:sp>
      <p:grpSp>
        <p:nvGrpSpPr>
          <p:cNvPr id="5" name="Group 4">
            <a:extLst>
              <a:ext uri="{FF2B5EF4-FFF2-40B4-BE49-F238E27FC236}">
                <a16:creationId xmlns:a16="http://schemas.microsoft.com/office/drawing/2014/main" id="{237EB78C-D873-4539-B37E-9A2405662B38}"/>
              </a:ext>
            </a:extLst>
          </p:cNvPr>
          <p:cNvGrpSpPr/>
          <p:nvPr/>
        </p:nvGrpSpPr>
        <p:grpSpPr>
          <a:xfrm>
            <a:off x="1630918" y="1663408"/>
            <a:ext cx="8930164" cy="3746064"/>
            <a:chOff x="1769486" y="1840178"/>
            <a:chExt cx="8930164" cy="3746064"/>
          </a:xfrm>
        </p:grpSpPr>
        <p:sp>
          <p:nvSpPr>
            <p:cNvPr id="14" name="Rectangle 13">
              <a:extLst>
                <a:ext uri="{FF2B5EF4-FFF2-40B4-BE49-F238E27FC236}">
                  <a16:creationId xmlns:a16="http://schemas.microsoft.com/office/drawing/2014/main" id="{15A71314-B19F-4AE3-9D01-2E5FD7DEE0BB}"/>
                </a:ext>
              </a:extLst>
            </p:cNvPr>
            <p:cNvSpPr/>
            <p:nvPr/>
          </p:nvSpPr>
          <p:spPr>
            <a:xfrm>
              <a:off x="1769486" y="2737185"/>
              <a:ext cx="2520000" cy="369332"/>
            </a:xfrm>
            <a:prstGeom prst="rect">
              <a:avLst/>
            </a:prstGeom>
          </p:spPr>
          <p:txBody>
            <a:bodyPr wrap="square">
              <a:spAutoFit/>
            </a:bodyPr>
            <a:lstStyle/>
            <a:p>
              <a:pPr algn="ctr"/>
              <a:r>
                <a:rPr lang="en-US" altLang="zh-CN" b="1" dirty="0">
                  <a:solidFill>
                    <a:srgbClr val="001E39"/>
                  </a:solidFill>
                  <a:latin typeface="OpenSansWeb"/>
                </a:rPr>
                <a:t>Recruiting Requirement</a:t>
              </a:r>
              <a:endParaRPr lang="zh-CN" altLang="en-US" b="1" dirty="0">
                <a:solidFill>
                  <a:srgbClr val="001E39"/>
                </a:solidFill>
                <a:latin typeface="OpenSansWeb"/>
              </a:endParaRPr>
            </a:p>
          </p:txBody>
        </p:sp>
        <p:sp>
          <p:nvSpPr>
            <p:cNvPr id="15" name="Rectangle 14">
              <a:extLst>
                <a:ext uri="{FF2B5EF4-FFF2-40B4-BE49-F238E27FC236}">
                  <a16:creationId xmlns:a16="http://schemas.microsoft.com/office/drawing/2014/main" id="{E6368755-A560-407A-A1C9-CB053138585B}"/>
                </a:ext>
              </a:extLst>
            </p:cNvPr>
            <p:cNvSpPr/>
            <p:nvPr/>
          </p:nvSpPr>
          <p:spPr>
            <a:xfrm>
              <a:off x="4930118" y="2741181"/>
              <a:ext cx="2520000" cy="369332"/>
            </a:xfrm>
            <a:prstGeom prst="rect">
              <a:avLst/>
            </a:prstGeom>
          </p:spPr>
          <p:txBody>
            <a:bodyPr wrap="square">
              <a:spAutoFit/>
            </a:bodyPr>
            <a:lstStyle/>
            <a:p>
              <a:pPr algn="ctr"/>
              <a:r>
                <a:rPr lang="en-US" altLang="zh-CN" b="1" dirty="0">
                  <a:solidFill>
                    <a:srgbClr val="001E39"/>
                  </a:solidFill>
                  <a:latin typeface="OpenSansWeb"/>
                </a:rPr>
                <a:t>Employment Criteria</a:t>
              </a:r>
            </a:p>
          </p:txBody>
        </p:sp>
        <p:sp>
          <p:nvSpPr>
            <p:cNvPr id="16" name="Rectangle 15">
              <a:extLst>
                <a:ext uri="{FF2B5EF4-FFF2-40B4-BE49-F238E27FC236}">
                  <a16:creationId xmlns:a16="http://schemas.microsoft.com/office/drawing/2014/main" id="{3288DFBC-9137-4BE6-A9BB-FA562A939E83}"/>
                </a:ext>
              </a:extLst>
            </p:cNvPr>
            <p:cNvSpPr/>
            <p:nvPr/>
          </p:nvSpPr>
          <p:spPr>
            <a:xfrm>
              <a:off x="8090750" y="2741181"/>
              <a:ext cx="2520000" cy="369332"/>
            </a:xfrm>
            <a:prstGeom prst="rect">
              <a:avLst/>
            </a:prstGeom>
          </p:spPr>
          <p:txBody>
            <a:bodyPr wrap="square">
              <a:spAutoFit/>
            </a:bodyPr>
            <a:lstStyle/>
            <a:p>
              <a:pPr algn="ctr"/>
              <a:r>
                <a:rPr lang="en-US" altLang="zh-CN" b="1" dirty="0">
                  <a:solidFill>
                    <a:srgbClr val="001E39"/>
                  </a:solidFill>
                  <a:latin typeface="OpenSansWeb"/>
                </a:rPr>
                <a:t>Right to Know</a:t>
              </a:r>
              <a:endParaRPr lang="zh-CN" altLang="en-US" b="1" dirty="0">
                <a:solidFill>
                  <a:srgbClr val="001E39"/>
                </a:solidFill>
                <a:latin typeface="OpenSansWeb"/>
              </a:endParaRPr>
            </a:p>
          </p:txBody>
        </p:sp>
        <p:sp>
          <p:nvSpPr>
            <p:cNvPr id="18" name="Rectangle 17">
              <a:extLst>
                <a:ext uri="{FF2B5EF4-FFF2-40B4-BE49-F238E27FC236}">
                  <a16:creationId xmlns:a16="http://schemas.microsoft.com/office/drawing/2014/main" id="{B4D4BDF0-9E27-44E5-80D4-7EF4831D0A31}"/>
                </a:ext>
              </a:extLst>
            </p:cNvPr>
            <p:cNvSpPr/>
            <p:nvPr/>
          </p:nvSpPr>
          <p:spPr>
            <a:xfrm>
              <a:off x="1769486" y="4763141"/>
              <a:ext cx="2520000" cy="646331"/>
            </a:xfrm>
            <a:prstGeom prst="rect">
              <a:avLst/>
            </a:prstGeom>
          </p:spPr>
          <p:txBody>
            <a:bodyPr wrap="square">
              <a:spAutoFit/>
            </a:bodyPr>
            <a:lstStyle/>
            <a:p>
              <a:pPr algn="ctr"/>
              <a:r>
                <a:rPr lang="en-US" altLang="zh-CN" b="1" dirty="0">
                  <a:solidFill>
                    <a:srgbClr val="001E39"/>
                  </a:solidFill>
                  <a:latin typeface="OpenSansWeb"/>
                </a:rPr>
                <a:t>Qualifications </a:t>
              </a:r>
            </a:p>
            <a:p>
              <a:pPr algn="ctr"/>
              <a:r>
                <a:rPr lang="en-US" altLang="zh-CN" b="1" dirty="0">
                  <a:solidFill>
                    <a:srgbClr val="001E39"/>
                  </a:solidFill>
                  <a:latin typeface="OpenSansWeb"/>
                </a:rPr>
                <a:t>&amp; Eligibility Check</a:t>
              </a:r>
              <a:endParaRPr lang="zh-CN" altLang="en-US" b="1" dirty="0">
                <a:solidFill>
                  <a:srgbClr val="001E39"/>
                </a:solidFill>
                <a:latin typeface="OpenSansWeb"/>
              </a:endParaRPr>
            </a:p>
          </p:txBody>
        </p:sp>
        <p:sp>
          <p:nvSpPr>
            <p:cNvPr id="19" name="Rectangle 18">
              <a:extLst>
                <a:ext uri="{FF2B5EF4-FFF2-40B4-BE49-F238E27FC236}">
                  <a16:creationId xmlns:a16="http://schemas.microsoft.com/office/drawing/2014/main" id="{B9B23CF3-F22C-4CB3-A6B9-9736658E7F08}"/>
                </a:ext>
              </a:extLst>
            </p:cNvPr>
            <p:cNvSpPr/>
            <p:nvPr/>
          </p:nvSpPr>
          <p:spPr>
            <a:xfrm>
              <a:off x="4955168" y="4901640"/>
              <a:ext cx="2520000" cy="369332"/>
            </a:xfrm>
            <a:prstGeom prst="rect">
              <a:avLst/>
            </a:prstGeom>
          </p:spPr>
          <p:txBody>
            <a:bodyPr wrap="square">
              <a:spAutoFit/>
            </a:bodyPr>
            <a:lstStyle/>
            <a:p>
              <a:pPr algn="ctr"/>
              <a:r>
                <a:rPr lang="en-US" altLang="zh-CN" b="1" dirty="0">
                  <a:solidFill>
                    <a:srgbClr val="001E39"/>
                  </a:solidFill>
                  <a:latin typeface="OpenSansWeb"/>
                </a:rPr>
                <a:t>Offer Letter</a:t>
              </a:r>
            </a:p>
          </p:txBody>
        </p:sp>
        <p:sp>
          <p:nvSpPr>
            <p:cNvPr id="20" name="Rectangle 19">
              <a:extLst>
                <a:ext uri="{FF2B5EF4-FFF2-40B4-BE49-F238E27FC236}">
                  <a16:creationId xmlns:a16="http://schemas.microsoft.com/office/drawing/2014/main" id="{EE7714E6-AB53-4213-86C1-F3F50D64220B}"/>
                </a:ext>
              </a:extLst>
            </p:cNvPr>
            <p:cNvSpPr/>
            <p:nvPr/>
          </p:nvSpPr>
          <p:spPr>
            <a:xfrm>
              <a:off x="8179650" y="4939911"/>
              <a:ext cx="2520000" cy="646331"/>
            </a:xfrm>
            <a:prstGeom prst="rect">
              <a:avLst/>
            </a:prstGeom>
          </p:spPr>
          <p:txBody>
            <a:bodyPr wrap="square">
              <a:spAutoFit/>
            </a:bodyPr>
            <a:lstStyle/>
            <a:p>
              <a:pPr algn="ctr"/>
              <a:r>
                <a:rPr lang="en-US" altLang="zh-CN" b="1" dirty="0">
                  <a:solidFill>
                    <a:srgbClr val="001E39"/>
                  </a:solidFill>
                  <a:latin typeface="OpenSansWeb"/>
                </a:rPr>
                <a:t>Labor Contract Signing</a:t>
              </a:r>
              <a:endParaRPr lang="zh-CN" altLang="en-US" b="1" dirty="0">
                <a:solidFill>
                  <a:srgbClr val="001E39"/>
                </a:solidFill>
                <a:latin typeface="OpenSansWeb"/>
              </a:endParaRPr>
            </a:p>
          </p:txBody>
        </p:sp>
        <p:pic>
          <p:nvPicPr>
            <p:cNvPr id="3" name="Graphic 2" descr="Newspaper">
              <a:extLst>
                <a:ext uri="{FF2B5EF4-FFF2-40B4-BE49-F238E27FC236}">
                  <a16:creationId xmlns:a16="http://schemas.microsoft.com/office/drawing/2014/main" id="{33AE6CC7-35E0-4177-A036-B680E2E5CFA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66118" y="1840178"/>
              <a:ext cx="648000" cy="648000"/>
            </a:xfrm>
            <a:prstGeom prst="rect">
              <a:avLst/>
            </a:prstGeom>
          </p:spPr>
        </p:pic>
        <p:pic>
          <p:nvPicPr>
            <p:cNvPr id="6" name="Graphic 5" descr="Internet">
              <a:extLst>
                <a:ext uri="{FF2B5EF4-FFF2-40B4-BE49-F238E27FC236}">
                  <a16:creationId xmlns:a16="http://schemas.microsoft.com/office/drawing/2014/main" id="{31B26EB1-BC24-4CA6-A281-5D53E938C2A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05486" y="1840178"/>
              <a:ext cx="648000" cy="648000"/>
            </a:xfrm>
            <a:prstGeom prst="rect">
              <a:avLst/>
            </a:prstGeom>
          </p:spPr>
        </p:pic>
        <p:pic>
          <p:nvPicPr>
            <p:cNvPr id="12" name="Graphic 11" descr="Pencil">
              <a:extLst>
                <a:ext uri="{FF2B5EF4-FFF2-40B4-BE49-F238E27FC236}">
                  <a16:creationId xmlns:a16="http://schemas.microsoft.com/office/drawing/2014/main" id="{A9EB544E-AD97-4B56-A5C1-0CF6F97B1EAB}"/>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26750" y="3881026"/>
              <a:ext cx="648000" cy="648000"/>
            </a:xfrm>
            <a:prstGeom prst="rect">
              <a:avLst/>
            </a:prstGeom>
          </p:spPr>
        </p:pic>
        <p:pic>
          <p:nvPicPr>
            <p:cNvPr id="21" name="Graphic 20" descr="Handshake">
              <a:extLst>
                <a:ext uri="{FF2B5EF4-FFF2-40B4-BE49-F238E27FC236}">
                  <a16:creationId xmlns:a16="http://schemas.microsoft.com/office/drawing/2014/main" id="{AAA977A1-83AC-49BF-8DBE-0011B92D034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866118" y="3881026"/>
              <a:ext cx="648000" cy="648000"/>
            </a:xfrm>
            <a:prstGeom prst="rect">
              <a:avLst/>
            </a:prstGeom>
          </p:spPr>
        </p:pic>
        <p:pic>
          <p:nvPicPr>
            <p:cNvPr id="23" name="Graphic 22" descr="Checkmark">
              <a:extLst>
                <a:ext uri="{FF2B5EF4-FFF2-40B4-BE49-F238E27FC236}">
                  <a16:creationId xmlns:a16="http://schemas.microsoft.com/office/drawing/2014/main" id="{8A57AD88-1A99-4065-BCB4-11CA7E4CD375}"/>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705486" y="3881026"/>
              <a:ext cx="648000" cy="648000"/>
            </a:xfrm>
            <a:prstGeom prst="rect">
              <a:avLst/>
            </a:prstGeom>
          </p:spPr>
        </p:pic>
        <p:pic>
          <p:nvPicPr>
            <p:cNvPr id="26" name="Graphic 25" descr="Thought bubble">
              <a:extLst>
                <a:ext uri="{FF2B5EF4-FFF2-40B4-BE49-F238E27FC236}">
                  <a16:creationId xmlns:a16="http://schemas.microsoft.com/office/drawing/2014/main" id="{0E063CEA-D68C-40F7-81E5-733B17950DB5}"/>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026750" y="1845462"/>
              <a:ext cx="648000" cy="648000"/>
            </a:xfrm>
            <a:prstGeom prst="rect">
              <a:avLst/>
            </a:prstGeom>
          </p:spPr>
        </p:pic>
      </p:grpSp>
      <p:sp>
        <p:nvSpPr>
          <p:cNvPr id="24" name="Title 3">
            <a:extLst>
              <a:ext uri="{FF2B5EF4-FFF2-40B4-BE49-F238E27FC236}">
                <a16:creationId xmlns:a16="http://schemas.microsoft.com/office/drawing/2014/main" id="{F71CADFA-104B-4D1F-A87C-FA51AEF04E8E}"/>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42071392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45</a:t>
            </a:fld>
            <a:endParaRPr lang="en-US" dirty="0"/>
          </a:p>
        </p:txBody>
      </p:sp>
      <p:grpSp>
        <p:nvGrpSpPr>
          <p:cNvPr id="4" name="Group 3">
            <a:extLst>
              <a:ext uri="{FF2B5EF4-FFF2-40B4-BE49-F238E27FC236}">
                <a16:creationId xmlns:a16="http://schemas.microsoft.com/office/drawing/2014/main" id="{AB0535BB-9D58-4EF9-B421-42CC47304D9A}"/>
              </a:ext>
            </a:extLst>
          </p:cNvPr>
          <p:cNvGrpSpPr/>
          <p:nvPr/>
        </p:nvGrpSpPr>
        <p:grpSpPr>
          <a:xfrm>
            <a:off x="838200" y="1043201"/>
            <a:ext cx="10279566" cy="4771597"/>
            <a:chOff x="1643972" y="1212683"/>
            <a:chExt cx="9271678" cy="4771597"/>
          </a:xfrm>
        </p:grpSpPr>
        <p:sp>
          <p:nvSpPr>
            <p:cNvPr id="12" name="Rectangle 11">
              <a:extLst>
                <a:ext uri="{FF2B5EF4-FFF2-40B4-BE49-F238E27FC236}">
                  <a16:creationId xmlns:a16="http://schemas.microsoft.com/office/drawing/2014/main" id="{A3482E6D-0B45-42DC-8F21-4F2AE1676EB0}"/>
                </a:ext>
              </a:extLst>
            </p:cNvPr>
            <p:cNvSpPr/>
            <p:nvPr/>
          </p:nvSpPr>
          <p:spPr>
            <a:xfrm>
              <a:off x="2202748" y="1212683"/>
              <a:ext cx="8163627" cy="2650084"/>
            </a:xfrm>
            <a:prstGeom prst="rect">
              <a:avLst/>
            </a:prstGeom>
          </p:spPr>
          <p:txBody>
            <a:bodyPr wrap="square">
              <a:spAutoFit/>
            </a:bodyPr>
            <a:lstStyle/>
            <a:p>
              <a:pPr>
                <a:lnSpc>
                  <a:spcPct val="150000"/>
                </a:lnSpc>
                <a:spcAft>
                  <a:spcPts val="1800"/>
                </a:spcAft>
              </a:pPr>
              <a:r>
                <a:rPr lang="en-US" altLang="zh-CN" b="1" dirty="0">
                  <a:solidFill>
                    <a:srgbClr val="001E39"/>
                  </a:solidFill>
                  <a:latin typeface="OpenSansWeb"/>
                </a:rPr>
                <a:t>1. Recruiting Requirements are Suspected of Discrimination</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OpenSansWeb"/>
                </a:rPr>
                <a:t>Gender </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OpenSansWeb"/>
                </a:rPr>
                <a:t>Nation/Race/Region</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OpenSansWeb"/>
                </a:rPr>
                <a:t>Religion </a:t>
              </a:r>
            </a:p>
            <a:p>
              <a:pPr marL="285750" indent="-285750">
                <a:buSzPct val="50000"/>
                <a:buFont typeface="Wingdings" panose="05000000000000000000" pitchFamily="2" charset="2"/>
                <a:buChar char="n"/>
              </a:pPr>
              <a:r>
                <a:rPr lang="en-US" altLang="zh-CN" sz="1600" dirty="0">
                  <a:solidFill>
                    <a:srgbClr val="001E39"/>
                  </a:solidFill>
                  <a:latin typeface="OpenSansWeb"/>
                </a:rPr>
                <a:t>Education background</a:t>
              </a:r>
            </a:p>
            <a:p>
              <a:pPr marL="285750" indent="-285750">
                <a:spcAft>
                  <a:spcPts val="600"/>
                </a:spcAft>
                <a:buSzPct val="50000"/>
                <a:buFont typeface="Wingdings" panose="05000000000000000000" pitchFamily="2" charset="2"/>
                <a:buChar char="n"/>
              </a:pPr>
              <a:r>
                <a:rPr lang="en-US" altLang="zh-CN" sz="1600" dirty="0">
                  <a:solidFill>
                    <a:srgbClr val="001E39"/>
                  </a:solidFill>
                  <a:latin typeface="OpenSansWeb"/>
                </a:rPr>
                <a:t>Appearance, etc.</a:t>
              </a:r>
            </a:p>
            <a:p>
              <a:pPr marL="285750" indent="-285750">
                <a:lnSpc>
                  <a:spcPct val="150000"/>
                </a:lnSpc>
                <a:spcAft>
                  <a:spcPts val="1800"/>
                </a:spcAft>
                <a:buFont typeface="Wingdings" panose="05000000000000000000" pitchFamily="2" charset="2"/>
                <a:buChar char="Ø"/>
              </a:pPr>
              <a:endParaRPr lang="en-US" altLang="zh-CN" dirty="0">
                <a:solidFill>
                  <a:srgbClr val="001E39"/>
                </a:solidFill>
                <a:latin typeface="OpenSansWeb"/>
              </a:endParaRPr>
            </a:p>
          </p:txBody>
        </p:sp>
        <p:pic>
          <p:nvPicPr>
            <p:cNvPr id="13" name="Graphic 12" descr="Internet">
              <a:extLst>
                <a:ext uri="{FF2B5EF4-FFF2-40B4-BE49-F238E27FC236}">
                  <a16:creationId xmlns:a16="http://schemas.microsoft.com/office/drawing/2014/main" id="{D7E57D63-8852-41B1-9EBE-1393C5CE442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43972" y="1238083"/>
              <a:ext cx="463202" cy="463202"/>
            </a:xfrm>
            <a:prstGeom prst="rect">
              <a:avLst/>
            </a:prstGeom>
          </p:spPr>
        </p:pic>
        <p:sp>
          <p:nvSpPr>
            <p:cNvPr id="14" name="Rectangle 13">
              <a:extLst>
                <a:ext uri="{FF2B5EF4-FFF2-40B4-BE49-F238E27FC236}">
                  <a16:creationId xmlns:a16="http://schemas.microsoft.com/office/drawing/2014/main" id="{52D232A6-8B1A-4A86-B3E5-87A919AE96B8}"/>
                </a:ext>
              </a:extLst>
            </p:cNvPr>
            <p:cNvSpPr/>
            <p:nvPr/>
          </p:nvSpPr>
          <p:spPr>
            <a:xfrm>
              <a:off x="2215448" y="3829844"/>
              <a:ext cx="8700202" cy="2154436"/>
            </a:xfrm>
            <a:prstGeom prst="rect">
              <a:avLst/>
            </a:prstGeom>
          </p:spPr>
          <p:txBody>
            <a:bodyPr wrap="square">
              <a:spAutoFit/>
            </a:bodyPr>
            <a:lstStyle/>
            <a:p>
              <a:pPr>
                <a:lnSpc>
                  <a:spcPct val="150000"/>
                </a:lnSpc>
                <a:spcAft>
                  <a:spcPts val="1800"/>
                </a:spcAft>
              </a:pPr>
              <a:r>
                <a:rPr lang="en-US" altLang="zh-CN" b="1" dirty="0">
                  <a:solidFill>
                    <a:srgbClr val="001E39"/>
                  </a:solidFill>
                  <a:latin typeface="OpenSansWeb"/>
                </a:rPr>
                <a:t>2. Unclear Employment Criteria Causes Labor Issues</a:t>
              </a:r>
              <a:endParaRPr lang="en-US" altLang="zh-CN" dirty="0"/>
            </a:p>
            <a:p>
              <a:pPr marL="285750" indent="-285750">
                <a:spcAft>
                  <a:spcPts val="600"/>
                </a:spcAft>
                <a:buFont typeface="Wingdings" panose="05000000000000000000" pitchFamily="2" charset="2"/>
                <a:buChar char="Ø"/>
              </a:pPr>
              <a:r>
                <a:rPr lang="en-US" altLang="zh-CN" sz="1600" dirty="0">
                  <a:solidFill>
                    <a:srgbClr val="001E39"/>
                  </a:solidFill>
                  <a:latin typeface="OpenSansWeb"/>
                </a:rPr>
                <a:t>Difference between </a:t>
              </a:r>
              <a:r>
                <a:rPr lang="en-US" altLang="zh-CN" sz="1600" i="1" u="sng" dirty="0">
                  <a:solidFill>
                    <a:srgbClr val="001E39"/>
                  </a:solidFill>
                  <a:latin typeface="OpenSansWeb"/>
                </a:rPr>
                <a:t>Recruiting Requirement </a:t>
              </a:r>
              <a:r>
                <a:rPr lang="en-US" altLang="zh-CN" sz="1600" dirty="0">
                  <a:solidFill>
                    <a:srgbClr val="001E39"/>
                  </a:solidFill>
                  <a:latin typeface="OpenSansWeb"/>
                </a:rPr>
                <a:t>&amp; </a:t>
              </a:r>
              <a:r>
                <a:rPr lang="en-US" altLang="zh-CN" sz="1600" i="1" u="sng" dirty="0">
                  <a:solidFill>
                    <a:srgbClr val="001E39"/>
                  </a:solidFill>
                  <a:latin typeface="OpenSansWeb"/>
                </a:rPr>
                <a:t>Employment Criteria</a:t>
              </a:r>
              <a:r>
                <a:rPr lang="en-US" altLang="zh-CN" sz="1600" dirty="0">
                  <a:solidFill>
                    <a:srgbClr val="001E39"/>
                  </a:solidFill>
                  <a:latin typeface="OpenSansWeb"/>
                </a:rPr>
                <a:t>;</a:t>
              </a:r>
            </a:p>
            <a:p>
              <a:pPr marL="285750" indent="-285750">
                <a:spcAft>
                  <a:spcPts val="600"/>
                </a:spcAft>
                <a:buFont typeface="Wingdings" panose="05000000000000000000" pitchFamily="2" charset="2"/>
                <a:buChar char="Ø"/>
              </a:pPr>
              <a:r>
                <a:rPr lang="en-US" altLang="zh-CN" sz="1600" dirty="0">
                  <a:solidFill>
                    <a:srgbClr val="001E39"/>
                  </a:solidFill>
                  <a:latin typeface="OpenSansWeb"/>
                </a:rPr>
                <a:t>Employee’s acknowledgement of the Employment Criteria</a:t>
              </a:r>
            </a:p>
            <a:p>
              <a:pPr lvl="1">
                <a:spcAft>
                  <a:spcPts val="600"/>
                </a:spcAft>
              </a:pPr>
              <a:r>
                <a:rPr lang="en-US" altLang="zh-CN" sz="1200" i="1" dirty="0">
                  <a:solidFill>
                    <a:srgbClr val="001E39"/>
                  </a:solidFill>
                  <a:latin typeface="OpenSansWeb"/>
                </a:rPr>
                <a:t>&lt;Labor Contract Law of the People's Republic of China&gt;</a:t>
              </a:r>
            </a:p>
            <a:p>
              <a:pPr lvl="1">
                <a:spcAft>
                  <a:spcPts val="600"/>
                </a:spcAft>
              </a:pPr>
              <a:r>
                <a:rPr lang="en-US" altLang="zh-CN" sz="1200" i="1" dirty="0">
                  <a:solidFill>
                    <a:srgbClr val="001E39"/>
                  </a:solidFill>
                  <a:latin typeface="OpenSansWeb"/>
                </a:rPr>
                <a:t>Article 39 Under any of the following circumstances, the employer may rescind the labor contract:</a:t>
              </a:r>
            </a:p>
            <a:p>
              <a:pPr lvl="1">
                <a:spcAft>
                  <a:spcPts val="600"/>
                </a:spcAft>
              </a:pPr>
              <a:r>
                <a:rPr lang="en-US" altLang="zh-CN" sz="1200" i="1" dirty="0">
                  <a:solidFill>
                    <a:srgbClr val="001E39"/>
                  </a:solidFill>
                  <a:latin typeface="OpenSansWeb"/>
                </a:rPr>
                <a:t>(1) where it is proven during the probationary period that the worker does not satisfy the </a:t>
              </a:r>
              <a:r>
                <a:rPr lang="en-US" altLang="zh-CN" sz="1200" i="1" u="sng" dirty="0">
                  <a:solidFill>
                    <a:srgbClr val="001E39"/>
                  </a:solidFill>
                  <a:latin typeface="OpenSansWeb"/>
                </a:rPr>
                <a:t>employment criteria</a:t>
              </a:r>
              <a:r>
                <a:rPr lang="en-US" altLang="zh-CN" sz="1200" i="1" dirty="0">
                  <a:solidFill>
                    <a:srgbClr val="001E39"/>
                  </a:solidFill>
                  <a:latin typeface="OpenSansWeb"/>
                </a:rPr>
                <a:t>;</a:t>
              </a:r>
            </a:p>
          </p:txBody>
        </p:sp>
        <p:pic>
          <p:nvPicPr>
            <p:cNvPr id="16" name="Graphic 15" descr="Newspaper">
              <a:extLst>
                <a:ext uri="{FF2B5EF4-FFF2-40B4-BE49-F238E27FC236}">
                  <a16:creationId xmlns:a16="http://schemas.microsoft.com/office/drawing/2014/main" id="{48AE6B13-CCB8-492B-8CED-031B3C4207E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43972" y="3867944"/>
              <a:ext cx="463202" cy="463202"/>
            </a:xfrm>
            <a:prstGeom prst="rect">
              <a:avLst/>
            </a:prstGeom>
          </p:spPr>
        </p:pic>
      </p:grpSp>
      <p:sp>
        <p:nvSpPr>
          <p:cNvPr id="11" name="Title 3">
            <a:extLst>
              <a:ext uri="{FF2B5EF4-FFF2-40B4-BE49-F238E27FC236}">
                <a16:creationId xmlns:a16="http://schemas.microsoft.com/office/drawing/2014/main" id="{DB586889-1787-4C03-AF5E-7783E7C8ED95}"/>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29265815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46</a:t>
            </a:fld>
            <a:endParaRPr lang="en-US" dirty="0"/>
          </a:p>
        </p:txBody>
      </p:sp>
      <p:grpSp>
        <p:nvGrpSpPr>
          <p:cNvPr id="2" name="Group 1">
            <a:extLst>
              <a:ext uri="{FF2B5EF4-FFF2-40B4-BE49-F238E27FC236}">
                <a16:creationId xmlns:a16="http://schemas.microsoft.com/office/drawing/2014/main" id="{49A5C603-1552-41DA-BE8A-4132A56F8BDB}"/>
              </a:ext>
            </a:extLst>
          </p:cNvPr>
          <p:cNvGrpSpPr/>
          <p:nvPr/>
        </p:nvGrpSpPr>
        <p:grpSpPr>
          <a:xfrm>
            <a:off x="949713" y="1043201"/>
            <a:ext cx="9676010" cy="4701323"/>
            <a:chOff x="1677789" y="1187749"/>
            <a:chExt cx="9676010" cy="4701323"/>
          </a:xfrm>
        </p:grpSpPr>
        <p:sp>
          <p:nvSpPr>
            <p:cNvPr id="12" name="Rectangle 11">
              <a:extLst>
                <a:ext uri="{FF2B5EF4-FFF2-40B4-BE49-F238E27FC236}">
                  <a16:creationId xmlns:a16="http://schemas.microsoft.com/office/drawing/2014/main" id="{A3482E6D-0B45-42DC-8F21-4F2AE1676EB0}"/>
                </a:ext>
              </a:extLst>
            </p:cNvPr>
            <p:cNvSpPr/>
            <p:nvPr/>
          </p:nvSpPr>
          <p:spPr>
            <a:xfrm>
              <a:off x="2167444" y="1187749"/>
              <a:ext cx="9186355" cy="464871"/>
            </a:xfrm>
            <a:prstGeom prst="rect">
              <a:avLst/>
            </a:prstGeom>
          </p:spPr>
          <p:txBody>
            <a:bodyPr wrap="square">
              <a:spAutoFit/>
            </a:bodyPr>
            <a:lstStyle/>
            <a:p>
              <a:pPr>
                <a:lnSpc>
                  <a:spcPct val="150000"/>
                </a:lnSpc>
                <a:spcAft>
                  <a:spcPts val="1800"/>
                </a:spcAft>
              </a:pPr>
              <a:r>
                <a:rPr lang="en-US" altLang="zh-CN" b="1" dirty="0">
                  <a:solidFill>
                    <a:srgbClr val="001E39"/>
                  </a:solidFill>
                  <a:latin typeface="OpenSansWeb"/>
                </a:rPr>
                <a:t>3. Risks</a:t>
              </a:r>
              <a:r>
                <a:rPr lang="zh-CN" altLang="en-US" b="1" dirty="0">
                  <a:solidFill>
                    <a:srgbClr val="001E39"/>
                  </a:solidFill>
                  <a:latin typeface="OpenSansWeb"/>
                </a:rPr>
                <a:t> </a:t>
              </a:r>
              <a:r>
                <a:rPr lang="en-US" altLang="zh-CN" b="1" dirty="0">
                  <a:solidFill>
                    <a:srgbClr val="001E39"/>
                  </a:solidFill>
                  <a:latin typeface="OpenSansWeb"/>
                </a:rPr>
                <a:t>Caused by Failure to Exercise the Right to Know</a:t>
              </a:r>
            </a:p>
          </p:txBody>
        </p:sp>
        <p:pic>
          <p:nvPicPr>
            <p:cNvPr id="9" name="Graphic 8" descr="Thought bubble">
              <a:extLst>
                <a:ext uri="{FF2B5EF4-FFF2-40B4-BE49-F238E27FC236}">
                  <a16:creationId xmlns:a16="http://schemas.microsoft.com/office/drawing/2014/main" id="{95D4D4D2-0D10-4D89-BC19-E3EEA5899FF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77789" y="1264860"/>
              <a:ext cx="463202" cy="463202"/>
            </a:xfrm>
            <a:prstGeom prst="rect">
              <a:avLst/>
            </a:prstGeom>
          </p:spPr>
        </p:pic>
        <p:sp>
          <p:nvSpPr>
            <p:cNvPr id="11" name="Rectangle 10">
              <a:extLst>
                <a:ext uri="{FF2B5EF4-FFF2-40B4-BE49-F238E27FC236}">
                  <a16:creationId xmlns:a16="http://schemas.microsoft.com/office/drawing/2014/main" id="{EB4A9433-E89F-4E5C-A92E-212E88C2F5BE}"/>
                </a:ext>
              </a:extLst>
            </p:cNvPr>
            <p:cNvSpPr/>
            <p:nvPr/>
          </p:nvSpPr>
          <p:spPr>
            <a:xfrm>
              <a:off x="2140991" y="3930680"/>
              <a:ext cx="9186355" cy="1585049"/>
            </a:xfrm>
            <a:prstGeom prst="rect">
              <a:avLst/>
            </a:prstGeom>
          </p:spPr>
          <p:txBody>
            <a:bodyPr wrap="square">
              <a:spAutoFit/>
            </a:bodyPr>
            <a:lstStyle/>
            <a:p>
              <a:pPr marL="285750" indent="-285750">
                <a:spcAft>
                  <a:spcPts val="600"/>
                </a:spcAft>
                <a:buFont typeface="Wingdings" panose="05000000000000000000" pitchFamily="2" charset="2"/>
                <a:buChar char="Ø"/>
              </a:pPr>
              <a:r>
                <a:rPr lang="en-US" altLang="zh-CN" sz="1600" dirty="0">
                  <a:solidFill>
                    <a:srgbClr val="001E39"/>
                  </a:solidFill>
                  <a:latin typeface="OpenSansWeb"/>
                </a:rPr>
                <a:t>Notes:</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The candidates </a:t>
              </a:r>
              <a:r>
                <a:rPr lang="en-US" altLang="zh-CN" sz="1600" i="1" u="sng" dirty="0">
                  <a:solidFill>
                    <a:srgbClr val="001E39"/>
                  </a:solidFill>
                  <a:latin typeface="OpenSansWeb"/>
                </a:rPr>
                <a:t>do not </a:t>
              </a:r>
              <a:r>
                <a:rPr lang="en-US" altLang="zh-CN" sz="1600" dirty="0">
                  <a:solidFill>
                    <a:srgbClr val="001E39"/>
                  </a:solidFill>
                  <a:latin typeface="OpenSansWeb"/>
                </a:rPr>
                <a:t>have the obligations to tell above information on their own initiatives; </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Company can only collect basic info. related to check the job competence but not the private information.</a:t>
              </a:r>
            </a:p>
            <a:p>
              <a:pPr marL="742950" lvl="1" indent="-285750">
                <a:spcAft>
                  <a:spcPts val="600"/>
                </a:spcAft>
                <a:buFont typeface="Wingdings" panose="05000000000000000000" pitchFamily="2" charset="2"/>
                <a:buChar char="Ø"/>
              </a:pPr>
              <a:endParaRPr lang="en-US" altLang="zh-CN" dirty="0">
                <a:solidFill>
                  <a:srgbClr val="001E39"/>
                </a:solidFill>
                <a:latin typeface="OpenSansWeb"/>
              </a:endParaRPr>
            </a:p>
          </p:txBody>
        </p:sp>
        <p:sp>
          <p:nvSpPr>
            <p:cNvPr id="13" name="Rectangle 12">
              <a:extLst>
                <a:ext uri="{FF2B5EF4-FFF2-40B4-BE49-F238E27FC236}">
                  <a16:creationId xmlns:a16="http://schemas.microsoft.com/office/drawing/2014/main" id="{880FFF81-B096-4CD7-BE14-C6F3ABE7D2A0}"/>
                </a:ext>
              </a:extLst>
            </p:cNvPr>
            <p:cNvSpPr/>
            <p:nvPr/>
          </p:nvSpPr>
          <p:spPr>
            <a:xfrm>
              <a:off x="1677789" y="1710062"/>
              <a:ext cx="9676010" cy="4179010"/>
            </a:xfrm>
            <a:prstGeom prst="rect">
              <a:avLst/>
            </a:prstGeom>
          </p:spPr>
          <p:txBody>
            <a:bodyPr wrap="square" numCol="2">
              <a:spAutoFit/>
            </a:bodyPr>
            <a:lstStyle/>
            <a:p>
              <a:pPr marL="742950" lvl="1" indent="-285750">
                <a:spcAft>
                  <a:spcPts val="600"/>
                </a:spcAft>
                <a:buSzPct val="100000"/>
                <a:buFont typeface="Wingdings" panose="05000000000000000000" pitchFamily="2" charset="2"/>
                <a:buChar char="Ø"/>
              </a:pPr>
              <a:r>
                <a:rPr lang="en-US" altLang="zh-CN" sz="1600" dirty="0">
                  <a:solidFill>
                    <a:srgbClr val="001E39"/>
                  </a:solidFill>
                  <a:latin typeface="OpenSansWeb"/>
                </a:rPr>
                <a:t>Candidates:  </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Job duties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Working conditions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Occupational hazards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Work safety and health conditions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Labor remuneration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Employment criteria, etc.;</a:t>
              </a: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OpenSansWeb"/>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OpenSansWeb"/>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OpenSansWeb"/>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OpenSansWeb"/>
              </a:endParaRPr>
            </a:p>
            <a:p>
              <a:pPr marL="742950" lvl="1" indent="-285750">
                <a:spcAft>
                  <a:spcPts val="600"/>
                </a:spcAft>
                <a:buSzPct val="50000"/>
                <a:buFont typeface="Wingdings" panose="05000000000000000000" pitchFamily="2" charset="2"/>
                <a:buChar char="n"/>
              </a:pPr>
              <a:endParaRPr lang="en-US" altLang="zh-CN" sz="1200" dirty="0">
                <a:solidFill>
                  <a:srgbClr val="001E39"/>
                </a:solidFill>
                <a:latin typeface="OpenSansWeb"/>
              </a:endParaRPr>
            </a:p>
            <a:p>
              <a:pPr lvl="1">
                <a:spcAft>
                  <a:spcPts val="600"/>
                </a:spcAft>
                <a:buSzPct val="100000"/>
              </a:pPr>
              <a:endParaRPr lang="en-US" altLang="zh-CN" sz="1600" dirty="0">
                <a:solidFill>
                  <a:srgbClr val="001E39"/>
                </a:solidFill>
                <a:latin typeface="OpenSansWeb"/>
              </a:endParaRPr>
            </a:p>
            <a:p>
              <a:pPr lvl="1">
                <a:spcAft>
                  <a:spcPts val="600"/>
                </a:spcAft>
                <a:buSzPct val="50000"/>
              </a:pPr>
              <a:endParaRPr lang="en-US" altLang="zh-CN" sz="1200" dirty="0">
                <a:solidFill>
                  <a:srgbClr val="001E39"/>
                </a:solidFill>
                <a:latin typeface="OpenSansWeb"/>
              </a:endParaRPr>
            </a:p>
            <a:p>
              <a:pPr lvl="1">
                <a:spcAft>
                  <a:spcPts val="600"/>
                </a:spcAft>
                <a:buSzPct val="50000"/>
              </a:pPr>
              <a:endParaRPr lang="en-US" altLang="zh-CN" sz="1200" dirty="0">
                <a:solidFill>
                  <a:srgbClr val="001E39"/>
                </a:solidFill>
                <a:latin typeface="OpenSansWeb"/>
              </a:endParaRPr>
            </a:p>
            <a:p>
              <a:pPr marL="742950" lvl="1" indent="-285750">
                <a:spcAft>
                  <a:spcPts val="600"/>
                </a:spcAft>
                <a:buSzPct val="100000"/>
                <a:buFont typeface="Wingdings" panose="05000000000000000000" pitchFamily="2" charset="2"/>
                <a:buChar char="Ø"/>
              </a:pPr>
              <a:r>
                <a:rPr lang="en-US" altLang="zh-CN" sz="1600" dirty="0">
                  <a:solidFill>
                    <a:srgbClr val="001E39"/>
                  </a:solidFill>
                  <a:latin typeface="OpenSansWeb"/>
                </a:rPr>
                <a:t>Employer:  </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Employee’s basic information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Non-competition agreement status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Occupational disease</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Any relatives in the company, etc.</a:t>
              </a:r>
            </a:p>
          </p:txBody>
        </p:sp>
      </p:grpSp>
      <p:sp>
        <p:nvSpPr>
          <p:cNvPr id="14" name="Title 3">
            <a:extLst>
              <a:ext uri="{FF2B5EF4-FFF2-40B4-BE49-F238E27FC236}">
                <a16:creationId xmlns:a16="http://schemas.microsoft.com/office/drawing/2014/main" id="{A9FA3AD7-E28E-40EC-BBF4-9E4E0276FD6C}"/>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6943235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47</a:t>
            </a:fld>
            <a:endParaRPr lang="en-US" dirty="0"/>
          </a:p>
        </p:txBody>
      </p:sp>
      <p:sp>
        <p:nvSpPr>
          <p:cNvPr id="12" name="Rectangle 11">
            <a:extLst>
              <a:ext uri="{FF2B5EF4-FFF2-40B4-BE49-F238E27FC236}">
                <a16:creationId xmlns:a16="http://schemas.microsoft.com/office/drawing/2014/main" id="{A3482E6D-0B45-42DC-8F21-4F2AE1676EB0}"/>
              </a:ext>
            </a:extLst>
          </p:cNvPr>
          <p:cNvSpPr/>
          <p:nvPr/>
        </p:nvSpPr>
        <p:spPr>
          <a:xfrm>
            <a:off x="1439367" y="1062331"/>
            <a:ext cx="9186355" cy="2277547"/>
          </a:xfrm>
          <a:prstGeom prst="rect">
            <a:avLst/>
          </a:prstGeom>
        </p:spPr>
        <p:txBody>
          <a:bodyPr wrap="square">
            <a:spAutoFit/>
          </a:bodyPr>
          <a:lstStyle/>
          <a:p>
            <a:pPr>
              <a:lnSpc>
                <a:spcPct val="150000"/>
              </a:lnSpc>
              <a:spcAft>
                <a:spcPts val="1800"/>
              </a:spcAft>
            </a:pPr>
            <a:r>
              <a:rPr lang="en-US" altLang="zh-CN" b="1" dirty="0">
                <a:solidFill>
                  <a:srgbClr val="001E39"/>
                </a:solidFill>
                <a:latin typeface="OpenSansWeb"/>
              </a:rPr>
              <a:t>4. Risks of Loosely Qualifications &amp; Eligibility Check</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OpenSansWeb"/>
              </a:rPr>
              <a:t>Dual employment</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OpenSansWeb"/>
              </a:rPr>
              <a:t>Non-competition Agreement arguments</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OpenSansWeb"/>
              </a:rPr>
              <a:t>Fake education background</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OpenSansWeb"/>
              </a:rPr>
              <a:t>Labor disputes specialized</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OpenSansWeb"/>
              </a:rPr>
              <a:t>Unclear leaving reasons from previous companies</a:t>
            </a:r>
          </a:p>
        </p:txBody>
      </p:sp>
      <p:pic>
        <p:nvPicPr>
          <p:cNvPr id="15" name="Graphic 14" descr="Checkmark">
            <a:extLst>
              <a:ext uri="{FF2B5EF4-FFF2-40B4-BE49-F238E27FC236}">
                <a16:creationId xmlns:a16="http://schemas.microsoft.com/office/drawing/2014/main" id="{D96AB84F-0CC6-4708-85C8-CC9360FB53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07739" y="1134469"/>
            <a:ext cx="373603" cy="373603"/>
          </a:xfrm>
          <a:prstGeom prst="rect">
            <a:avLst/>
          </a:prstGeom>
        </p:spPr>
      </p:pic>
      <p:sp>
        <p:nvSpPr>
          <p:cNvPr id="16" name="Title 3">
            <a:extLst>
              <a:ext uri="{FF2B5EF4-FFF2-40B4-BE49-F238E27FC236}">
                <a16:creationId xmlns:a16="http://schemas.microsoft.com/office/drawing/2014/main" id="{D0505A2D-4F1C-42E3-97B3-77FEB15D8C58}"/>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24294200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48</a:t>
            </a:fld>
            <a:endParaRPr lang="en-US" dirty="0"/>
          </a:p>
        </p:txBody>
      </p:sp>
      <p:grpSp>
        <p:nvGrpSpPr>
          <p:cNvPr id="4" name="Group 3">
            <a:extLst>
              <a:ext uri="{FF2B5EF4-FFF2-40B4-BE49-F238E27FC236}">
                <a16:creationId xmlns:a16="http://schemas.microsoft.com/office/drawing/2014/main" id="{23E88F1F-8853-473C-A1B4-41EE7A1C204A}"/>
              </a:ext>
            </a:extLst>
          </p:cNvPr>
          <p:cNvGrpSpPr/>
          <p:nvPr/>
        </p:nvGrpSpPr>
        <p:grpSpPr>
          <a:xfrm>
            <a:off x="882804" y="1061796"/>
            <a:ext cx="9621646" cy="4801314"/>
            <a:chOff x="1650839" y="1041971"/>
            <a:chExt cx="8709630" cy="4801314"/>
          </a:xfrm>
        </p:grpSpPr>
        <p:sp>
          <p:nvSpPr>
            <p:cNvPr id="12" name="Rectangle 11">
              <a:extLst>
                <a:ext uri="{FF2B5EF4-FFF2-40B4-BE49-F238E27FC236}">
                  <a16:creationId xmlns:a16="http://schemas.microsoft.com/office/drawing/2014/main" id="{A3482E6D-0B45-42DC-8F21-4F2AE1676EB0}"/>
                </a:ext>
              </a:extLst>
            </p:cNvPr>
            <p:cNvSpPr/>
            <p:nvPr/>
          </p:nvSpPr>
          <p:spPr>
            <a:xfrm>
              <a:off x="2202749" y="1041971"/>
              <a:ext cx="8157720" cy="4801314"/>
            </a:xfrm>
            <a:prstGeom prst="rect">
              <a:avLst/>
            </a:prstGeom>
          </p:spPr>
          <p:txBody>
            <a:bodyPr wrap="square">
              <a:spAutoFit/>
            </a:bodyPr>
            <a:lstStyle/>
            <a:p>
              <a:pPr>
                <a:lnSpc>
                  <a:spcPct val="150000"/>
                </a:lnSpc>
                <a:spcAft>
                  <a:spcPts val="1800"/>
                </a:spcAft>
              </a:pPr>
              <a:r>
                <a:rPr lang="en-US" altLang="zh-CN" b="1" dirty="0">
                  <a:solidFill>
                    <a:srgbClr val="001E39"/>
                  </a:solidFill>
                  <a:latin typeface="OpenSansWeb"/>
                </a:rPr>
                <a:t>5. Risks of Less Rigorous Offer Letter</a:t>
              </a:r>
            </a:p>
            <a:p>
              <a:pPr marL="285750" indent="-285750">
                <a:spcAft>
                  <a:spcPts val="600"/>
                </a:spcAft>
                <a:buSzPct val="100000"/>
                <a:buFont typeface="Wingdings" panose="05000000000000000000" pitchFamily="2" charset="2"/>
                <a:buChar char="Ø"/>
              </a:pPr>
              <a:r>
                <a:rPr lang="en-US" altLang="zh-CN" sz="1600" dirty="0">
                  <a:solidFill>
                    <a:srgbClr val="001E39"/>
                  </a:solidFill>
                  <a:latin typeface="OpenSansWeb"/>
                </a:rPr>
                <a:t>Basic factors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Start date</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Work location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Job position and Responsibilities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Contract term and Probation details</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Remuneration information</a:t>
              </a:r>
            </a:p>
            <a:p>
              <a:pPr marL="742950" lvl="1" indent="-285750">
                <a:spcAft>
                  <a:spcPts val="600"/>
                </a:spcAft>
                <a:buSzPct val="50000"/>
                <a:buFont typeface="Wingdings" panose="05000000000000000000" pitchFamily="2" charset="2"/>
                <a:buChar char="n"/>
              </a:pPr>
              <a:r>
                <a:rPr lang="en-US" altLang="zh-CN" sz="1200" dirty="0">
                  <a:solidFill>
                    <a:srgbClr val="001E39"/>
                  </a:solidFill>
                  <a:latin typeface="OpenSansWeb"/>
                </a:rPr>
                <a:t>Working time, etc.</a:t>
              </a:r>
            </a:p>
            <a:p>
              <a:pPr marL="285750" indent="-285750">
                <a:spcBef>
                  <a:spcPts val="1200"/>
                </a:spcBef>
                <a:spcAft>
                  <a:spcPts val="1200"/>
                </a:spcAft>
                <a:buFont typeface="Wingdings" panose="05000000000000000000" pitchFamily="2" charset="2"/>
                <a:buChar char="Ø"/>
              </a:pPr>
              <a:r>
                <a:rPr lang="en-US" altLang="zh-CN" sz="1600" dirty="0">
                  <a:solidFill>
                    <a:srgbClr val="001E39"/>
                  </a:solidFill>
                  <a:latin typeface="OpenSansWeb"/>
                </a:rPr>
                <a:t>Legal validity</a:t>
              </a:r>
            </a:p>
            <a:p>
              <a:pPr marL="742950" lvl="1" indent="-285750">
                <a:spcAft>
                  <a:spcPts val="1200"/>
                </a:spcAft>
                <a:buSzPct val="50000"/>
                <a:buFont typeface="Wingdings" panose="05000000000000000000" pitchFamily="2" charset="2"/>
                <a:buChar char="n"/>
              </a:pPr>
              <a:r>
                <a:rPr lang="en-US" altLang="zh-CN" sz="1600" dirty="0">
                  <a:solidFill>
                    <a:srgbClr val="001E39"/>
                  </a:solidFill>
                  <a:latin typeface="OpenSansWeb"/>
                </a:rPr>
                <a:t>Follow </a:t>
              </a:r>
              <a:r>
                <a:rPr lang="en-US" altLang="zh-CN" sz="1600" i="1" dirty="0">
                  <a:solidFill>
                    <a:srgbClr val="001E39"/>
                  </a:solidFill>
                  <a:latin typeface="OpenSansWeb"/>
                </a:rPr>
                <a:t>&lt;Contract Law of the People‘s Republic of China&gt; (Civil</a:t>
              </a:r>
              <a:r>
                <a:rPr lang="zh-CN" altLang="en-US" sz="1600" i="1" dirty="0">
                  <a:solidFill>
                    <a:srgbClr val="001E39"/>
                  </a:solidFill>
                  <a:latin typeface="OpenSansWeb"/>
                </a:rPr>
                <a:t> </a:t>
              </a:r>
              <a:r>
                <a:rPr lang="en-US" altLang="zh-CN" sz="1600" i="1" dirty="0">
                  <a:solidFill>
                    <a:srgbClr val="001E39"/>
                  </a:solidFill>
                  <a:latin typeface="OpenSansWeb"/>
                </a:rPr>
                <a:t>Law)</a:t>
              </a:r>
              <a:r>
                <a:rPr lang="zh-CN" altLang="en-US" sz="1600" i="1" dirty="0">
                  <a:solidFill>
                    <a:srgbClr val="001E39"/>
                  </a:solidFill>
                  <a:latin typeface="OpenSansWeb"/>
                </a:rPr>
                <a:t>   </a:t>
              </a:r>
              <a:endParaRPr lang="en-US" altLang="zh-CN" sz="1600" i="1" dirty="0">
                <a:solidFill>
                  <a:srgbClr val="001E39"/>
                </a:solidFill>
                <a:latin typeface="OpenSansWeb"/>
              </a:endParaRPr>
            </a:p>
            <a:p>
              <a:pPr marL="285750" indent="-285750">
                <a:spcAft>
                  <a:spcPts val="1200"/>
                </a:spcAft>
                <a:buFont typeface="Wingdings" panose="05000000000000000000" pitchFamily="2" charset="2"/>
                <a:buChar char="Ø"/>
              </a:pPr>
              <a:r>
                <a:rPr lang="en-US" altLang="zh-CN" sz="1600" dirty="0">
                  <a:solidFill>
                    <a:srgbClr val="001E39"/>
                  </a:solidFill>
                  <a:latin typeface="OpenSansWeb"/>
                </a:rPr>
                <a:t>Withdrawn</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Without defining withdrawn conditions, the company might be facing the risks of unable to withdrawn the offer and must perform the duties to hire the employee</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Randomly withdrawn: violate the contract</a:t>
              </a:r>
            </a:p>
          </p:txBody>
        </p:sp>
        <p:pic>
          <p:nvPicPr>
            <p:cNvPr id="11" name="Graphic 10" descr="Handshake">
              <a:extLst>
                <a:ext uri="{FF2B5EF4-FFF2-40B4-BE49-F238E27FC236}">
                  <a16:creationId xmlns:a16="http://schemas.microsoft.com/office/drawing/2014/main" id="{145387C9-49AE-4F28-B375-CCC7CDA560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650839" y="1125861"/>
              <a:ext cx="463202" cy="463202"/>
            </a:xfrm>
            <a:prstGeom prst="rect">
              <a:avLst/>
            </a:prstGeom>
          </p:spPr>
        </p:pic>
      </p:grpSp>
      <p:sp>
        <p:nvSpPr>
          <p:cNvPr id="9" name="Title 3">
            <a:extLst>
              <a:ext uri="{FF2B5EF4-FFF2-40B4-BE49-F238E27FC236}">
                <a16:creationId xmlns:a16="http://schemas.microsoft.com/office/drawing/2014/main" id="{8AEBAB9C-31EF-416F-8120-73B285D1A4A8}"/>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35409243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49</a:t>
            </a:fld>
            <a:endParaRPr lang="en-US" dirty="0"/>
          </a:p>
        </p:txBody>
      </p:sp>
      <p:grpSp>
        <p:nvGrpSpPr>
          <p:cNvPr id="10" name="Group 9">
            <a:extLst>
              <a:ext uri="{FF2B5EF4-FFF2-40B4-BE49-F238E27FC236}">
                <a16:creationId xmlns:a16="http://schemas.microsoft.com/office/drawing/2014/main" id="{1518D911-8147-46CC-8468-3217727A72D6}"/>
              </a:ext>
            </a:extLst>
          </p:cNvPr>
          <p:cNvGrpSpPr/>
          <p:nvPr/>
        </p:nvGrpSpPr>
        <p:grpSpPr>
          <a:xfrm>
            <a:off x="1136812" y="1079136"/>
            <a:ext cx="9544903" cy="5139869"/>
            <a:chOff x="1849124" y="1071364"/>
            <a:chExt cx="9544903" cy="5139869"/>
          </a:xfrm>
        </p:grpSpPr>
        <p:sp>
          <p:nvSpPr>
            <p:cNvPr id="12" name="Rectangle 11">
              <a:extLst>
                <a:ext uri="{FF2B5EF4-FFF2-40B4-BE49-F238E27FC236}">
                  <a16:creationId xmlns:a16="http://schemas.microsoft.com/office/drawing/2014/main" id="{A3482E6D-0B45-42DC-8F21-4F2AE1676EB0}"/>
                </a:ext>
              </a:extLst>
            </p:cNvPr>
            <p:cNvSpPr/>
            <p:nvPr/>
          </p:nvSpPr>
          <p:spPr>
            <a:xfrm>
              <a:off x="2207672" y="1071364"/>
              <a:ext cx="9186355" cy="5139869"/>
            </a:xfrm>
            <a:prstGeom prst="rect">
              <a:avLst/>
            </a:prstGeom>
          </p:spPr>
          <p:txBody>
            <a:bodyPr wrap="square">
              <a:spAutoFit/>
            </a:bodyPr>
            <a:lstStyle/>
            <a:p>
              <a:pPr>
                <a:spcAft>
                  <a:spcPts val="1200"/>
                </a:spcAft>
              </a:pPr>
              <a:r>
                <a:rPr lang="en-US" altLang="zh-CN" b="1" dirty="0">
                  <a:solidFill>
                    <a:srgbClr val="001E39"/>
                  </a:solidFill>
                  <a:latin typeface="OpenSansWeb"/>
                </a:rPr>
                <a:t>6. Risks during Labor Contract Signing Process</a:t>
              </a:r>
            </a:p>
            <a:p>
              <a:pPr marL="285750" indent="-285750">
                <a:spcBef>
                  <a:spcPts val="600"/>
                </a:spcBef>
                <a:spcAft>
                  <a:spcPts val="600"/>
                </a:spcAft>
                <a:buFont typeface="Wingdings" panose="05000000000000000000" pitchFamily="2" charset="2"/>
                <a:buChar char="Ø"/>
              </a:pPr>
              <a:r>
                <a:rPr lang="en-US" altLang="zh-CN" sz="1600" dirty="0">
                  <a:solidFill>
                    <a:srgbClr val="001E39"/>
                  </a:solidFill>
                  <a:latin typeface="OpenSansWeb"/>
                </a:rPr>
                <a:t>Risk of Labor Contract Content: </a:t>
              </a:r>
            </a:p>
            <a:p>
              <a:pPr marL="742950" lvl="1" indent="-285750">
                <a:spcBef>
                  <a:spcPts val="600"/>
                </a:spcBef>
                <a:spcAft>
                  <a:spcPts val="600"/>
                </a:spcAft>
                <a:buSzPct val="50000"/>
                <a:buFont typeface="Wingdings" panose="05000000000000000000" pitchFamily="2" charset="2"/>
                <a:buChar char="n"/>
              </a:pPr>
              <a:r>
                <a:rPr lang="en-US" altLang="zh-CN" sz="1600" dirty="0">
                  <a:solidFill>
                    <a:srgbClr val="001E39"/>
                  </a:solidFill>
                  <a:latin typeface="OpenSansWeb"/>
                </a:rPr>
                <a:t>Mandatory Clauses</a:t>
              </a:r>
            </a:p>
            <a:p>
              <a:pPr marL="1257300" lvl="2" indent="-342900">
                <a:buSzPct val="100000"/>
                <a:buFont typeface="+mj-lt"/>
                <a:buAutoNum type="arabicPeriod"/>
              </a:pPr>
              <a:r>
                <a:rPr lang="en-US" altLang="zh-CN" sz="1200" dirty="0">
                  <a:solidFill>
                    <a:srgbClr val="001E39"/>
                  </a:solidFill>
                  <a:latin typeface="OpenSansWeb"/>
                </a:rPr>
                <a:t>Name and address of the employer and the legal representative or key person-in-charge of the employer;</a:t>
              </a:r>
            </a:p>
            <a:p>
              <a:pPr marL="1257300" lvl="2" indent="-342900">
                <a:buSzPct val="100000"/>
                <a:buFont typeface="+mj-lt"/>
                <a:buAutoNum type="arabicPeriod"/>
              </a:pPr>
              <a:r>
                <a:rPr lang="en-US" altLang="zh-CN" sz="1200" dirty="0">
                  <a:solidFill>
                    <a:srgbClr val="001E39"/>
                  </a:solidFill>
                  <a:latin typeface="OpenSansWeb"/>
                </a:rPr>
                <a:t>Name, address and identity card number or other valid identity document number of the worker;</a:t>
              </a:r>
            </a:p>
            <a:p>
              <a:pPr marL="1257300" lvl="2" indent="-342900">
                <a:buSzPct val="100000"/>
                <a:buFont typeface="+mj-lt"/>
                <a:buAutoNum type="arabicPeriod"/>
              </a:pPr>
              <a:r>
                <a:rPr lang="en-US" altLang="zh-CN" sz="1200" dirty="0">
                  <a:solidFill>
                    <a:srgbClr val="001E39"/>
                  </a:solidFill>
                  <a:latin typeface="OpenSansWeb"/>
                </a:rPr>
                <a:t>Term of labor contract;</a:t>
              </a:r>
            </a:p>
            <a:p>
              <a:pPr marL="1257300" lvl="2" indent="-342900">
                <a:buSzPct val="100000"/>
                <a:buFont typeface="+mj-lt"/>
                <a:buAutoNum type="arabicPeriod"/>
              </a:pPr>
              <a:r>
                <a:rPr lang="en-US" altLang="zh-CN" sz="1200" dirty="0">
                  <a:solidFill>
                    <a:srgbClr val="001E39"/>
                  </a:solidFill>
                  <a:latin typeface="OpenSansWeb"/>
                </a:rPr>
                <a:t>Job duties and work premises;</a:t>
              </a:r>
            </a:p>
            <a:p>
              <a:pPr marL="1257300" lvl="2" indent="-342900">
                <a:buSzPct val="100000"/>
                <a:buFont typeface="+mj-lt"/>
                <a:buAutoNum type="arabicPeriod"/>
              </a:pPr>
              <a:r>
                <a:rPr lang="en-US" altLang="zh-CN" sz="1200" dirty="0">
                  <a:solidFill>
                    <a:srgbClr val="001E39"/>
                  </a:solidFill>
                  <a:latin typeface="OpenSansWeb"/>
                </a:rPr>
                <a:t>Working hours and rest periods and off days;</a:t>
              </a:r>
            </a:p>
            <a:p>
              <a:pPr marL="1257300" lvl="2" indent="-342900">
                <a:buSzPct val="100000"/>
                <a:buFont typeface="+mj-lt"/>
                <a:buAutoNum type="arabicPeriod"/>
              </a:pPr>
              <a:r>
                <a:rPr lang="en-US" altLang="zh-CN" sz="1200" dirty="0">
                  <a:solidFill>
                    <a:srgbClr val="001E39"/>
                  </a:solidFill>
                  <a:latin typeface="OpenSansWeb"/>
                </a:rPr>
                <a:t>Labor remuneration;</a:t>
              </a:r>
            </a:p>
            <a:p>
              <a:pPr marL="1257300" lvl="2" indent="-342900">
                <a:buSzPct val="100000"/>
                <a:buFont typeface="+mj-lt"/>
                <a:buAutoNum type="arabicPeriod"/>
              </a:pPr>
              <a:r>
                <a:rPr lang="en-US" altLang="zh-CN" sz="1200" dirty="0">
                  <a:solidFill>
                    <a:srgbClr val="001E39"/>
                  </a:solidFill>
                  <a:latin typeface="OpenSansWeb"/>
                </a:rPr>
                <a:t>Social security;</a:t>
              </a:r>
            </a:p>
            <a:p>
              <a:pPr marL="1257300" lvl="2" indent="-342900">
                <a:buSzPct val="100000"/>
                <a:buFont typeface="+mj-lt"/>
                <a:buAutoNum type="arabicPeriod"/>
              </a:pPr>
              <a:r>
                <a:rPr lang="en-US" altLang="zh-CN" sz="1200" dirty="0">
                  <a:solidFill>
                    <a:srgbClr val="001E39"/>
                  </a:solidFill>
                  <a:latin typeface="OpenSansWeb"/>
                </a:rPr>
                <a:t>Labor protection, working conditions and occupational hazard prevention and protection; </a:t>
              </a:r>
            </a:p>
            <a:p>
              <a:pPr marL="1257300" lvl="2" indent="-342900">
                <a:buSzPct val="100000"/>
                <a:buFont typeface="+mj-lt"/>
                <a:buAutoNum type="arabicPeriod"/>
              </a:pPr>
              <a:r>
                <a:rPr lang="en-US" altLang="zh-CN" sz="1200" dirty="0">
                  <a:solidFill>
                    <a:srgbClr val="001E39"/>
                  </a:solidFill>
                  <a:latin typeface="OpenSansWeb"/>
                </a:rPr>
                <a:t>Any other matters to be included in a labor contract as stipulated by the laws and regulations.</a:t>
              </a:r>
              <a:endParaRPr lang="en-US" altLang="zh-CN" sz="1600" dirty="0">
                <a:solidFill>
                  <a:srgbClr val="001E39"/>
                </a:solidFill>
                <a:latin typeface="OpenSansWeb"/>
              </a:endParaRPr>
            </a:p>
            <a:p>
              <a:pPr marL="742950" lvl="1" indent="-285750">
                <a:spcBef>
                  <a:spcPts val="600"/>
                </a:spcBef>
                <a:spcAft>
                  <a:spcPts val="600"/>
                </a:spcAft>
                <a:buSzPct val="50000"/>
                <a:buFont typeface="Wingdings" panose="05000000000000000000" pitchFamily="2" charset="2"/>
                <a:buChar char="n"/>
              </a:pPr>
              <a:r>
                <a:rPr lang="en-US" altLang="zh-CN" sz="1600" dirty="0">
                  <a:solidFill>
                    <a:srgbClr val="001E39"/>
                  </a:solidFill>
                  <a:latin typeface="OpenSansWeb"/>
                </a:rPr>
                <a:t>Invalid Clauses</a:t>
              </a:r>
            </a:p>
            <a:p>
              <a:pPr marL="1257300" lvl="2" indent="-342900">
                <a:buSzPct val="100000"/>
                <a:buFont typeface="+mj-lt"/>
                <a:buAutoNum type="arabicPeriod"/>
              </a:pPr>
              <a:r>
                <a:rPr lang="en-US" altLang="zh-CN" sz="1200" dirty="0">
                  <a:solidFill>
                    <a:srgbClr val="001E39"/>
                  </a:solidFill>
                  <a:latin typeface="OpenSansWeb"/>
                </a:rPr>
                <a:t>In-compliance probation period;</a:t>
              </a:r>
            </a:p>
            <a:p>
              <a:pPr marL="1257300" lvl="2" indent="-342900">
                <a:buSzPct val="100000"/>
                <a:buFont typeface="+mj-lt"/>
                <a:buAutoNum type="arabicPeriod"/>
              </a:pPr>
              <a:r>
                <a:rPr lang="en-US" altLang="zh-CN" sz="1200" dirty="0">
                  <a:solidFill>
                    <a:srgbClr val="001E39"/>
                  </a:solidFill>
                  <a:latin typeface="OpenSansWeb"/>
                </a:rPr>
                <a:t>Unilateral exemption rules;</a:t>
              </a:r>
            </a:p>
            <a:p>
              <a:pPr marL="1257300" lvl="2" indent="-342900">
                <a:buSzPct val="100000"/>
                <a:buFont typeface="+mj-lt"/>
                <a:buAutoNum type="arabicPeriod"/>
              </a:pPr>
              <a:r>
                <a:rPr lang="en-US" altLang="zh-CN" sz="1200" dirty="0">
                  <a:solidFill>
                    <a:srgbClr val="001E39"/>
                  </a:solidFill>
                  <a:latin typeface="OpenSansWeb"/>
                </a:rPr>
                <a:t>Violation of related laws &amp; regulations, etc.</a:t>
              </a:r>
            </a:p>
            <a:p>
              <a:pPr marL="285750" indent="-285750">
                <a:spcBef>
                  <a:spcPts val="1200"/>
                </a:spcBef>
                <a:spcAft>
                  <a:spcPts val="600"/>
                </a:spcAft>
                <a:buFont typeface="Wingdings" panose="05000000000000000000" pitchFamily="2" charset="2"/>
                <a:buChar char="Ø"/>
              </a:pPr>
              <a:r>
                <a:rPr lang="en-US" altLang="zh-CN" sz="1600" dirty="0">
                  <a:solidFill>
                    <a:srgbClr val="001E39"/>
                  </a:solidFill>
                  <a:latin typeface="OpenSansWeb"/>
                </a:rPr>
                <a:t>Risk of Signing Procedure:</a:t>
              </a:r>
            </a:p>
            <a:p>
              <a:pPr marL="742950" lvl="1" indent="-285750">
                <a:buSzPct val="50000"/>
                <a:buFont typeface="Wingdings" panose="05000000000000000000" pitchFamily="2" charset="2"/>
                <a:buChar char="n"/>
              </a:pPr>
              <a:r>
                <a:rPr lang="en-US" altLang="zh-CN" sz="1400" dirty="0">
                  <a:solidFill>
                    <a:srgbClr val="001E39"/>
                  </a:solidFill>
                  <a:latin typeface="OpenSansWeb"/>
                </a:rPr>
                <a:t>Not signing written contract;</a:t>
              </a:r>
            </a:p>
            <a:p>
              <a:pPr marL="742950" lvl="1" indent="-285750">
                <a:buSzPct val="50000"/>
                <a:buFont typeface="Wingdings" panose="05000000000000000000" pitchFamily="2" charset="2"/>
                <a:buChar char="n"/>
              </a:pPr>
              <a:r>
                <a:rPr lang="en-US" altLang="zh-CN" sz="1400" dirty="0">
                  <a:solidFill>
                    <a:srgbClr val="001E39"/>
                  </a:solidFill>
                  <a:latin typeface="OpenSansWeb"/>
                </a:rPr>
                <a:t>Not signing on time;</a:t>
              </a:r>
            </a:p>
            <a:p>
              <a:pPr marL="742950" lvl="1" indent="-285750">
                <a:buSzPct val="50000"/>
                <a:buFont typeface="Wingdings" panose="05000000000000000000" pitchFamily="2" charset="2"/>
                <a:buChar char="n"/>
              </a:pPr>
              <a:r>
                <a:rPr lang="en-US" altLang="zh-CN" sz="1400" dirty="0">
                  <a:solidFill>
                    <a:srgbClr val="001E39"/>
                  </a:solidFill>
                  <a:latin typeface="OpenSansWeb"/>
                </a:rPr>
                <a:t>Not delivering the signed written contract to employee</a:t>
              </a:r>
            </a:p>
          </p:txBody>
        </p:sp>
        <p:pic>
          <p:nvPicPr>
            <p:cNvPr id="6" name="Graphic 5" descr="Pencil">
              <a:extLst>
                <a:ext uri="{FF2B5EF4-FFF2-40B4-BE49-F238E27FC236}">
                  <a16:creationId xmlns:a16="http://schemas.microsoft.com/office/drawing/2014/main" id="{5C37A678-26BC-414F-8C93-26066B1FF5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49124" y="1071364"/>
              <a:ext cx="340047" cy="340047"/>
            </a:xfrm>
            <a:prstGeom prst="rect">
              <a:avLst/>
            </a:prstGeom>
          </p:spPr>
        </p:pic>
      </p:grpSp>
      <p:sp>
        <p:nvSpPr>
          <p:cNvPr id="11" name="Title 3">
            <a:extLst>
              <a:ext uri="{FF2B5EF4-FFF2-40B4-BE49-F238E27FC236}">
                <a16:creationId xmlns:a16="http://schemas.microsoft.com/office/drawing/2014/main" id="{DB94973C-9592-4CDD-B780-81385AA52666}"/>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What are the Potential Risks?</a:t>
            </a:r>
          </a:p>
        </p:txBody>
      </p:sp>
    </p:spTree>
    <p:extLst>
      <p:ext uri="{BB962C8B-B14F-4D97-AF65-F5344CB8AC3E}">
        <p14:creationId xmlns:p14="http://schemas.microsoft.com/office/powerpoint/2010/main" val="18595270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50</a:t>
            </a:fld>
            <a:endParaRPr lang="en-US" dirty="0"/>
          </a:p>
        </p:txBody>
      </p:sp>
      <p:sp>
        <p:nvSpPr>
          <p:cNvPr id="9" name="Rectangle 8">
            <a:extLst>
              <a:ext uri="{FF2B5EF4-FFF2-40B4-BE49-F238E27FC236}">
                <a16:creationId xmlns:a16="http://schemas.microsoft.com/office/drawing/2014/main" id="{E71AD086-ECD2-4BB7-8F0C-F5FFD5C415DD}"/>
              </a:ext>
            </a:extLst>
          </p:cNvPr>
          <p:cNvSpPr/>
          <p:nvPr/>
        </p:nvSpPr>
        <p:spPr>
          <a:xfrm>
            <a:off x="838200" y="1383914"/>
            <a:ext cx="10077451" cy="3447098"/>
          </a:xfrm>
          <a:prstGeom prst="rect">
            <a:avLst/>
          </a:prstGeom>
        </p:spPr>
        <p:txBody>
          <a:bodyPr wrap="square">
            <a:spAutoFit/>
          </a:bodyPr>
          <a:lstStyle/>
          <a:p>
            <a:pPr marL="285750" indent="-285750">
              <a:spcBef>
                <a:spcPts val="1800"/>
              </a:spcBef>
              <a:spcAft>
                <a:spcPts val="600"/>
              </a:spcAft>
              <a:buFont typeface="Wingdings" panose="05000000000000000000" pitchFamily="2" charset="2"/>
              <a:buChar char="Ø"/>
            </a:pPr>
            <a:r>
              <a:rPr lang="en-US" altLang="zh-CN" sz="1600" dirty="0">
                <a:solidFill>
                  <a:srgbClr val="001E39"/>
                </a:solidFill>
                <a:latin typeface="OpenSansWeb"/>
              </a:rPr>
              <a:t>Reasons of leaving the company:</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Voluntarily / Involuntarily? </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Did the previous issues / problems being solved?</a:t>
            </a:r>
          </a:p>
          <a:p>
            <a:pPr marL="285750" indent="-285750">
              <a:spcBef>
                <a:spcPts val="1800"/>
              </a:spcBef>
              <a:spcAft>
                <a:spcPts val="600"/>
              </a:spcAft>
              <a:buFont typeface="Wingdings" panose="05000000000000000000" pitchFamily="2" charset="2"/>
              <a:buChar char="Ø"/>
            </a:pPr>
            <a:r>
              <a:rPr lang="en-US" altLang="zh-CN" sz="1600" dirty="0">
                <a:solidFill>
                  <a:srgbClr val="001E39"/>
                </a:solidFill>
                <a:latin typeface="OpenSansWeb"/>
              </a:rPr>
              <a:t>Probation period:</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The same employer and the same worker can only agree on probationary period once;</a:t>
            </a:r>
          </a:p>
          <a:p>
            <a:pPr marL="742950" lvl="1" indent="-285750">
              <a:spcAft>
                <a:spcPts val="600"/>
              </a:spcAft>
              <a:buSzPct val="50000"/>
              <a:buFont typeface="Wingdings" panose="05000000000000000000" pitchFamily="2" charset="2"/>
              <a:buChar char="n"/>
            </a:pPr>
            <a:r>
              <a:rPr lang="en-US" altLang="zh-CN" sz="1600" dirty="0">
                <a:solidFill>
                  <a:srgbClr val="001E39"/>
                </a:solidFill>
                <a:latin typeface="OpenSansWeb"/>
              </a:rPr>
              <a:t>In the case that the previous probation have not been finished, the probation shall resume after re-onboarding (exclude the middle period that the employee was not with the company);</a:t>
            </a:r>
          </a:p>
          <a:p>
            <a:pPr marL="285750" lvl="1" indent="-285750">
              <a:spcBef>
                <a:spcPts val="1200"/>
              </a:spcBef>
              <a:buSzPct val="100000"/>
              <a:buFont typeface="Wingdings" panose="05000000000000000000" pitchFamily="2" charset="2"/>
              <a:buChar char="Ø"/>
            </a:pPr>
            <a:r>
              <a:rPr lang="en-US" altLang="zh-CN" sz="1600" dirty="0">
                <a:solidFill>
                  <a:srgbClr val="001E39"/>
                </a:solidFill>
                <a:latin typeface="OpenSansWeb"/>
              </a:rPr>
              <a:t>Annual Leave: accumulate or not &amp; how to calculate?</a:t>
            </a:r>
          </a:p>
          <a:p>
            <a:pPr marL="285750" lvl="1" indent="-285750">
              <a:spcBef>
                <a:spcPts val="1800"/>
              </a:spcBef>
              <a:buSzPct val="100000"/>
              <a:buFont typeface="Wingdings" panose="05000000000000000000" pitchFamily="2" charset="2"/>
              <a:buChar char="Ø"/>
            </a:pPr>
            <a:r>
              <a:rPr lang="en-US" altLang="zh-CN" sz="1600" dirty="0">
                <a:solidFill>
                  <a:srgbClr val="001E39"/>
                </a:solidFill>
                <a:latin typeface="OpenSansWeb"/>
              </a:rPr>
              <a:t>Service Month: accumulate or not &amp; how to calculate?</a:t>
            </a:r>
            <a:endParaRPr lang="en-US" altLang="zh-CN" dirty="0">
              <a:solidFill>
                <a:srgbClr val="001E39"/>
              </a:solidFill>
              <a:latin typeface="OpenSansWeb"/>
            </a:endParaRPr>
          </a:p>
        </p:txBody>
      </p:sp>
      <p:sp>
        <p:nvSpPr>
          <p:cNvPr id="12" name="Title 3">
            <a:extLst>
              <a:ext uri="{FF2B5EF4-FFF2-40B4-BE49-F238E27FC236}">
                <a16:creationId xmlns:a16="http://schemas.microsoft.com/office/drawing/2014/main" id="{EBE4A8E9-EAFE-45BA-BBAB-7A8D7CB79A59}"/>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t>C</a:t>
            </a:r>
            <a:r>
              <a:rPr lang="en-US" altLang="zh-CN" sz="2800" dirty="0"/>
              <a:t>onsideration of Re-hiring</a:t>
            </a:r>
            <a:endParaRPr lang="en-US" sz="2800" dirty="0"/>
          </a:p>
        </p:txBody>
      </p:sp>
      <p:sp>
        <p:nvSpPr>
          <p:cNvPr id="13" name="Title 4">
            <a:extLst>
              <a:ext uri="{FF2B5EF4-FFF2-40B4-BE49-F238E27FC236}">
                <a16:creationId xmlns:a16="http://schemas.microsoft.com/office/drawing/2014/main" id="{DA39C2CF-20E6-40C2-8E81-B8F6C829B59D}"/>
              </a:ext>
            </a:extLst>
          </p:cNvPr>
          <p:cNvSpPr txBox="1">
            <a:spLocks/>
          </p:cNvSpPr>
          <p:nvPr/>
        </p:nvSpPr>
        <p:spPr>
          <a:xfrm>
            <a:off x="838200" y="930018"/>
            <a:ext cx="4581525" cy="439196"/>
          </a:xfrm>
          <a:prstGeom prst="rect">
            <a:avLst/>
          </a:prstGeom>
        </p:spPr>
        <p:txBody>
          <a:bodyPr vert="horz" lIns="91440" tIns="45720" rIns="91440" bIns="45720" rtlCol="0" anchor="t" anchorCtr="0">
            <a:normAutofit fontScale="97500"/>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1600" i="1" dirty="0">
                <a:solidFill>
                  <a:srgbClr val="FFC000"/>
                </a:solidFill>
                <a:latin typeface="Arial" panose="020B0604020202020204"/>
                <a:ea typeface="+mn-ea"/>
                <a:cs typeface="+mn-cs"/>
              </a:rPr>
              <a:t>Points to be noted</a:t>
            </a:r>
            <a:endParaRPr lang="en-US" sz="2000" i="1" dirty="0">
              <a:solidFill>
                <a:srgbClr val="FFC000"/>
              </a:solidFill>
              <a:latin typeface="Arial" panose="020B0604020202020204"/>
              <a:ea typeface="+mn-ea"/>
              <a:cs typeface="+mn-cs"/>
            </a:endParaRPr>
          </a:p>
        </p:txBody>
      </p:sp>
    </p:spTree>
    <p:extLst>
      <p:ext uri="{BB962C8B-B14F-4D97-AF65-F5344CB8AC3E}">
        <p14:creationId xmlns:p14="http://schemas.microsoft.com/office/powerpoint/2010/main" val="22819733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p:txBody>
          <a:bodyPr/>
          <a:lstStyle/>
          <a:p>
            <a:r>
              <a:rPr lang="en-US" altLang="zh-CN" dirty="0"/>
              <a:t>Case Studies</a:t>
            </a:r>
          </a:p>
        </p:txBody>
      </p:sp>
    </p:spTree>
    <p:extLst>
      <p:ext uri="{BB962C8B-B14F-4D97-AF65-F5344CB8AC3E}">
        <p14:creationId xmlns:p14="http://schemas.microsoft.com/office/powerpoint/2010/main" val="20347559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52</a:t>
            </a:fld>
            <a:endParaRPr lang="en-US" dirty="0"/>
          </a:p>
        </p:txBody>
      </p:sp>
      <p:sp>
        <p:nvSpPr>
          <p:cNvPr id="9" name="Rectangle 8">
            <a:extLst>
              <a:ext uri="{FF2B5EF4-FFF2-40B4-BE49-F238E27FC236}">
                <a16:creationId xmlns:a16="http://schemas.microsoft.com/office/drawing/2014/main" id="{42374E6A-6913-4DF5-865B-1B0BBE2F9113}"/>
              </a:ext>
            </a:extLst>
          </p:cNvPr>
          <p:cNvSpPr/>
          <p:nvPr/>
        </p:nvSpPr>
        <p:spPr>
          <a:xfrm>
            <a:off x="7456788" y="1310159"/>
            <a:ext cx="3326442" cy="2077492"/>
          </a:xfrm>
          <a:prstGeom prst="rect">
            <a:avLst/>
          </a:prstGeom>
        </p:spPr>
        <p:txBody>
          <a:bodyPr wrap="square">
            <a:spAutoFit/>
          </a:bodyPr>
          <a:lstStyle/>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OpenSansWeb"/>
              </a:rPr>
              <a:t>Appearance discriminated</a:t>
            </a:r>
            <a:r>
              <a:rPr lang="en-US" altLang="zh-CN" sz="1400" dirty="0">
                <a:solidFill>
                  <a:srgbClr val="001E39"/>
                </a:solidFill>
                <a:latin typeface="OpenSansWeb"/>
              </a:rPr>
              <a:t>: </a:t>
            </a:r>
            <a:r>
              <a:rPr lang="en-US" altLang="zh-CN" sz="1400" dirty="0">
                <a:solidFill>
                  <a:srgbClr val="C00000"/>
                </a:solidFill>
                <a:latin typeface="OpenSansWeb"/>
              </a:rPr>
              <a:t>Stature above 160cm with nice appearance</a:t>
            </a:r>
          </a:p>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OpenSansWeb"/>
              </a:rPr>
              <a:t>Age discriminated</a:t>
            </a:r>
            <a:r>
              <a:rPr lang="en-US" altLang="zh-CN" sz="1400" dirty="0">
                <a:solidFill>
                  <a:srgbClr val="001E39"/>
                </a:solidFill>
                <a:latin typeface="OpenSansWeb"/>
              </a:rPr>
              <a:t>: </a:t>
            </a:r>
            <a:r>
              <a:rPr lang="en-US" altLang="zh-CN" sz="1400" dirty="0">
                <a:solidFill>
                  <a:srgbClr val="C00000"/>
                </a:solidFill>
                <a:latin typeface="OpenSansWeb"/>
              </a:rPr>
              <a:t>23-29</a:t>
            </a:r>
          </a:p>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OpenSansWeb"/>
              </a:rPr>
              <a:t>Gender discriminated</a:t>
            </a:r>
            <a:r>
              <a:rPr lang="en-US" altLang="zh-CN" sz="1400" dirty="0">
                <a:solidFill>
                  <a:srgbClr val="001E39"/>
                </a:solidFill>
                <a:latin typeface="OpenSansWeb"/>
              </a:rPr>
              <a:t>: </a:t>
            </a:r>
            <a:r>
              <a:rPr lang="en-US" altLang="zh-CN" sz="1400" dirty="0">
                <a:solidFill>
                  <a:srgbClr val="C00000"/>
                </a:solidFill>
                <a:latin typeface="OpenSansWeb"/>
              </a:rPr>
              <a:t>Prefer Male</a:t>
            </a:r>
          </a:p>
          <a:p>
            <a:pPr marL="285750" indent="-285750">
              <a:spcBef>
                <a:spcPts val="1200"/>
              </a:spcBef>
              <a:spcAft>
                <a:spcPts val="600"/>
              </a:spcAft>
              <a:buFont typeface="Wingdings" panose="05000000000000000000" pitchFamily="2" charset="2"/>
              <a:buChar char="Ø"/>
            </a:pPr>
            <a:r>
              <a:rPr lang="en-US" altLang="zh-CN" sz="1400" b="1" dirty="0">
                <a:solidFill>
                  <a:srgbClr val="001E39"/>
                </a:solidFill>
                <a:latin typeface="OpenSansWeb"/>
              </a:rPr>
              <a:t>Education discriminated</a:t>
            </a:r>
            <a:r>
              <a:rPr lang="en-US" altLang="zh-CN" sz="1400" dirty="0">
                <a:solidFill>
                  <a:srgbClr val="001E39"/>
                </a:solidFill>
                <a:latin typeface="OpenSansWeb"/>
              </a:rPr>
              <a:t>: </a:t>
            </a:r>
            <a:r>
              <a:rPr lang="en-US" altLang="zh-CN" sz="1400" dirty="0">
                <a:solidFill>
                  <a:srgbClr val="C00000"/>
                </a:solidFill>
                <a:latin typeface="OpenSansWeb"/>
              </a:rPr>
              <a:t>211/985 universities</a:t>
            </a:r>
          </a:p>
        </p:txBody>
      </p:sp>
      <p:pic>
        <p:nvPicPr>
          <p:cNvPr id="2" name="Picture 1">
            <a:extLst>
              <a:ext uri="{FF2B5EF4-FFF2-40B4-BE49-F238E27FC236}">
                <a16:creationId xmlns:a16="http://schemas.microsoft.com/office/drawing/2014/main" id="{99680FE1-A45F-40FC-8DDF-55F487D204C2}"/>
              </a:ext>
            </a:extLst>
          </p:cNvPr>
          <p:cNvPicPr>
            <a:picLocks noChangeAspect="1"/>
          </p:cNvPicPr>
          <p:nvPr/>
        </p:nvPicPr>
        <p:blipFill>
          <a:blip r:embed="rId2"/>
          <a:stretch>
            <a:fillRect/>
          </a:stretch>
        </p:blipFill>
        <p:spPr>
          <a:xfrm>
            <a:off x="913728" y="1140915"/>
            <a:ext cx="5305981" cy="1207990"/>
          </a:xfrm>
          <a:prstGeom prst="rect">
            <a:avLst/>
          </a:prstGeom>
        </p:spPr>
      </p:pic>
      <p:pic>
        <p:nvPicPr>
          <p:cNvPr id="5" name="Picture 4">
            <a:extLst>
              <a:ext uri="{FF2B5EF4-FFF2-40B4-BE49-F238E27FC236}">
                <a16:creationId xmlns:a16="http://schemas.microsoft.com/office/drawing/2014/main" id="{F6203D07-D4DA-4E6B-A3BC-676FAF466BAC}"/>
              </a:ext>
            </a:extLst>
          </p:cNvPr>
          <p:cNvPicPr>
            <a:picLocks noChangeAspect="1"/>
          </p:cNvPicPr>
          <p:nvPr/>
        </p:nvPicPr>
        <p:blipFill>
          <a:blip r:embed="rId3"/>
          <a:stretch>
            <a:fillRect/>
          </a:stretch>
        </p:blipFill>
        <p:spPr>
          <a:xfrm>
            <a:off x="863133" y="2652455"/>
            <a:ext cx="4210574" cy="1256381"/>
          </a:xfrm>
          <a:prstGeom prst="rect">
            <a:avLst/>
          </a:prstGeom>
        </p:spPr>
      </p:pic>
      <p:pic>
        <p:nvPicPr>
          <p:cNvPr id="3" name="Picture 2">
            <a:extLst>
              <a:ext uri="{FF2B5EF4-FFF2-40B4-BE49-F238E27FC236}">
                <a16:creationId xmlns:a16="http://schemas.microsoft.com/office/drawing/2014/main" id="{18507847-6E4B-4C02-B92B-A7D7734EA6AE}"/>
              </a:ext>
            </a:extLst>
          </p:cNvPr>
          <p:cNvPicPr>
            <a:picLocks noChangeAspect="1"/>
          </p:cNvPicPr>
          <p:nvPr/>
        </p:nvPicPr>
        <p:blipFill rotWithShape="1">
          <a:blip r:embed="rId4"/>
          <a:srcRect r="20964"/>
          <a:stretch/>
        </p:blipFill>
        <p:spPr>
          <a:xfrm>
            <a:off x="863133" y="4311680"/>
            <a:ext cx="4806370" cy="1518200"/>
          </a:xfrm>
          <a:prstGeom prst="rect">
            <a:avLst/>
          </a:prstGeom>
        </p:spPr>
      </p:pic>
      <p:sp>
        <p:nvSpPr>
          <p:cNvPr id="4" name="Flowchart: Process 3">
            <a:extLst>
              <a:ext uri="{FF2B5EF4-FFF2-40B4-BE49-F238E27FC236}">
                <a16:creationId xmlns:a16="http://schemas.microsoft.com/office/drawing/2014/main" id="{E79836EA-970F-4305-B621-2BB2AD91CA86}"/>
              </a:ext>
            </a:extLst>
          </p:cNvPr>
          <p:cNvSpPr/>
          <p:nvPr/>
        </p:nvSpPr>
        <p:spPr>
          <a:xfrm>
            <a:off x="980057" y="1400457"/>
            <a:ext cx="2894202" cy="228967"/>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Process 15">
            <a:extLst>
              <a:ext uri="{FF2B5EF4-FFF2-40B4-BE49-F238E27FC236}">
                <a16:creationId xmlns:a16="http://schemas.microsoft.com/office/drawing/2014/main" id="{7B033B38-2569-41EF-85A7-4EAE2DE0E25D}"/>
              </a:ext>
            </a:extLst>
          </p:cNvPr>
          <p:cNvSpPr/>
          <p:nvPr/>
        </p:nvSpPr>
        <p:spPr>
          <a:xfrm>
            <a:off x="2239804" y="2751750"/>
            <a:ext cx="1055615" cy="276682"/>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Process 19">
            <a:extLst>
              <a:ext uri="{FF2B5EF4-FFF2-40B4-BE49-F238E27FC236}">
                <a16:creationId xmlns:a16="http://schemas.microsoft.com/office/drawing/2014/main" id="{E98881C4-53F5-4B03-984A-2ED6784D8ACB}"/>
              </a:ext>
            </a:extLst>
          </p:cNvPr>
          <p:cNvSpPr/>
          <p:nvPr/>
        </p:nvSpPr>
        <p:spPr>
          <a:xfrm>
            <a:off x="2072024" y="4353625"/>
            <a:ext cx="2028738" cy="355957"/>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3">
            <a:extLst>
              <a:ext uri="{FF2B5EF4-FFF2-40B4-BE49-F238E27FC236}">
                <a16:creationId xmlns:a16="http://schemas.microsoft.com/office/drawing/2014/main" id="{C2D52A6C-B2DE-4701-A5B5-0D1849208CE8}"/>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solidFill>
                  <a:srgbClr val="314D77"/>
                </a:solidFill>
              </a:rPr>
              <a:t>Case Study 1</a:t>
            </a:r>
            <a:endParaRPr lang="en-US" sz="2800" dirty="0"/>
          </a:p>
        </p:txBody>
      </p:sp>
    </p:spTree>
    <p:extLst>
      <p:ext uri="{BB962C8B-B14F-4D97-AF65-F5344CB8AC3E}">
        <p14:creationId xmlns:p14="http://schemas.microsoft.com/office/powerpoint/2010/main" val="987951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animBg="1"/>
      <p:bldP spid="16" grpId="0" animBg="1"/>
      <p:bldP spid="2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53</a:t>
            </a:fld>
            <a:endParaRPr lang="en-US" dirty="0"/>
          </a:p>
        </p:txBody>
      </p:sp>
      <p:sp>
        <p:nvSpPr>
          <p:cNvPr id="9" name="Rectangle 8">
            <a:extLst>
              <a:ext uri="{FF2B5EF4-FFF2-40B4-BE49-F238E27FC236}">
                <a16:creationId xmlns:a16="http://schemas.microsoft.com/office/drawing/2014/main" id="{42374E6A-6913-4DF5-865B-1B0BBE2F9113}"/>
              </a:ext>
            </a:extLst>
          </p:cNvPr>
          <p:cNvSpPr/>
          <p:nvPr/>
        </p:nvSpPr>
        <p:spPr>
          <a:xfrm>
            <a:off x="838200" y="1237679"/>
            <a:ext cx="4683864" cy="2908489"/>
          </a:xfrm>
          <a:prstGeom prst="rect">
            <a:avLst/>
          </a:prstGeom>
        </p:spPr>
        <p:txBody>
          <a:bodyPr wrap="square">
            <a:spAutoFit/>
          </a:bodyPr>
          <a:lstStyle/>
          <a:p>
            <a:r>
              <a:rPr lang="en-US" altLang="zh-CN" sz="1400" b="1" dirty="0">
                <a:solidFill>
                  <a:srgbClr val="001E39"/>
                </a:solidFill>
                <a:latin typeface="OpenSansWeb"/>
              </a:rPr>
              <a:t>Interviewee Information Collection form</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Height &amp; Weight</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Maternity Status</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Family Status</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Family member: name</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Family member: work in which company / organization</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Family member: contact method</a:t>
            </a:r>
          </a:p>
        </p:txBody>
      </p:sp>
      <p:pic>
        <p:nvPicPr>
          <p:cNvPr id="1028" name="Picture 4" descr="https://timgsa.baidu.com/timg?image&amp;quality=80&amp;size=b9999_10000&amp;sec=1553167429922&amp;di=67a4a58737f21588c857e291fb622fd6&amp;imgtype=0&amp;src=http%3A%2F%2Ftxt22262.book118.com%2F2017%2F0418%2Fbook99890%2F99889225.png">
            <a:extLst>
              <a:ext uri="{FF2B5EF4-FFF2-40B4-BE49-F238E27FC236}">
                <a16:creationId xmlns:a16="http://schemas.microsoft.com/office/drawing/2014/main" id="{97F2A1A1-410A-446B-9E3C-120551ED84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6574" y="136525"/>
            <a:ext cx="4428606" cy="6262382"/>
          </a:xfrm>
          <a:prstGeom prst="rect">
            <a:avLst/>
          </a:prstGeom>
          <a:noFill/>
          <a:extLst>
            <a:ext uri="{909E8E84-426E-40DD-AFC4-6F175D3DCCD1}">
              <a14:hiddenFill xmlns:a14="http://schemas.microsoft.com/office/drawing/2010/main">
                <a:solidFill>
                  <a:srgbClr val="FFFFFF"/>
                </a:solidFill>
              </a14:hiddenFill>
            </a:ext>
          </a:extLst>
        </p:spPr>
      </p:pic>
      <p:sp>
        <p:nvSpPr>
          <p:cNvPr id="14" name="Flowchart: Process 13">
            <a:extLst>
              <a:ext uri="{FF2B5EF4-FFF2-40B4-BE49-F238E27FC236}">
                <a16:creationId xmlns:a16="http://schemas.microsoft.com/office/drawing/2014/main" id="{FD55F687-D88A-46EE-9EA3-5D8D6D77B4C9}"/>
              </a:ext>
            </a:extLst>
          </p:cNvPr>
          <p:cNvSpPr/>
          <p:nvPr/>
        </p:nvSpPr>
        <p:spPr>
          <a:xfrm>
            <a:off x="7073144" y="1839287"/>
            <a:ext cx="2009578" cy="109315"/>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Process 14">
            <a:extLst>
              <a:ext uri="{FF2B5EF4-FFF2-40B4-BE49-F238E27FC236}">
                <a16:creationId xmlns:a16="http://schemas.microsoft.com/office/drawing/2014/main" id="{B4E719B9-4859-4402-8648-E7DCFA56CF49}"/>
              </a:ext>
            </a:extLst>
          </p:cNvPr>
          <p:cNvSpPr/>
          <p:nvPr/>
        </p:nvSpPr>
        <p:spPr>
          <a:xfrm>
            <a:off x="9160113" y="2197618"/>
            <a:ext cx="874345" cy="399465"/>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Process 15">
            <a:extLst>
              <a:ext uri="{FF2B5EF4-FFF2-40B4-BE49-F238E27FC236}">
                <a16:creationId xmlns:a16="http://schemas.microsoft.com/office/drawing/2014/main" id="{750C6CEB-A69E-4C58-8C56-F4BF51A7D8AD}"/>
              </a:ext>
            </a:extLst>
          </p:cNvPr>
          <p:cNvSpPr/>
          <p:nvPr/>
        </p:nvSpPr>
        <p:spPr>
          <a:xfrm>
            <a:off x="7056159" y="5350277"/>
            <a:ext cx="3716530" cy="480072"/>
          </a:xfrm>
          <a:prstGeom prst="flowChartProcess">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3">
            <a:extLst>
              <a:ext uri="{FF2B5EF4-FFF2-40B4-BE49-F238E27FC236}">
                <a16:creationId xmlns:a16="http://schemas.microsoft.com/office/drawing/2014/main" id="{0FF8EBDC-4EBE-4DBD-9E74-E285A405FC58}"/>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solidFill>
                  <a:srgbClr val="314D77"/>
                </a:solidFill>
              </a:rPr>
              <a:t>Case Study 2</a:t>
            </a:r>
            <a:endParaRPr lang="en-US" sz="2800" dirty="0"/>
          </a:p>
        </p:txBody>
      </p:sp>
    </p:spTree>
    <p:extLst>
      <p:ext uri="{BB962C8B-B14F-4D97-AF65-F5344CB8AC3E}">
        <p14:creationId xmlns:p14="http://schemas.microsoft.com/office/powerpoint/2010/main" val="115726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15" grpId="0"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54</a:t>
            </a:fld>
            <a:endParaRPr lang="en-US" dirty="0"/>
          </a:p>
        </p:txBody>
      </p:sp>
      <p:sp>
        <p:nvSpPr>
          <p:cNvPr id="9" name="Rectangle 8">
            <a:extLst>
              <a:ext uri="{FF2B5EF4-FFF2-40B4-BE49-F238E27FC236}">
                <a16:creationId xmlns:a16="http://schemas.microsoft.com/office/drawing/2014/main" id="{42374E6A-6913-4DF5-865B-1B0BBE2F9113}"/>
              </a:ext>
            </a:extLst>
          </p:cNvPr>
          <p:cNvSpPr/>
          <p:nvPr/>
        </p:nvSpPr>
        <p:spPr>
          <a:xfrm>
            <a:off x="838200" y="1105287"/>
            <a:ext cx="5517995" cy="4001095"/>
          </a:xfrm>
          <a:prstGeom prst="rect">
            <a:avLst/>
          </a:prstGeom>
        </p:spPr>
        <p:txBody>
          <a:bodyPr wrap="square">
            <a:spAutoFit/>
          </a:bodyPr>
          <a:lstStyle/>
          <a:p>
            <a:r>
              <a:rPr lang="en-US" altLang="zh-CN" sz="1400" b="1" dirty="0">
                <a:solidFill>
                  <a:srgbClr val="001E39"/>
                </a:solidFill>
                <a:latin typeface="OpenSansWeb"/>
              </a:rPr>
              <a:t>XX Company’s Campus Recruitment</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On 12</a:t>
            </a:r>
            <a:r>
              <a:rPr lang="en-US" altLang="zh-CN" sz="1400" baseline="30000" dirty="0">
                <a:solidFill>
                  <a:srgbClr val="001E39"/>
                </a:solidFill>
                <a:latin typeface="OpenSansWeb"/>
              </a:rPr>
              <a:t>th </a:t>
            </a:r>
            <a:r>
              <a:rPr lang="en-US" altLang="zh-CN" sz="1400" dirty="0">
                <a:solidFill>
                  <a:srgbClr val="001E39"/>
                </a:solidFill>
                <a:latin typeface="OpenSansWeb"/>
              </a:rPr>
              <a:t>October 2017</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The</a:t>
            </a:r>
            <a:r>
              <a:rPr lang="zh-CN" altLang="en-US" sz="1400" dirty="0">
                <a:solidFill>
                  <a:srgbClr val="001E39"/>
                </a:solidFill>
                <a:latin typeface="OpenSansWeb"/>
              </a:rPr>
              <a:t> </a:t>
            </a:r>
            <a:r>
              <a:rPr lang="en-US" altLang="zh-CN" sz="1400" dirty="0">
                <a:solidFill>
                  <a:srgbClr val="001E39"/>
                </a:solidFill>
                <a:latin typeface="OpenSansWeb"/>
              </a:rPr>
              <a:t>person in charge of XX Company Campus Recruitment saying that </a:t>
            </a:r>
          </a:p>
          <a:p>
            <a:pPr lvl="1">
              <a:spcBef>
                <a:spcPts val="1200"/>
              </a:spcBef>
              <a:spcAft>
                <a:spcPts val="600"/>
              </a:spcAft>
            </a:pPr>
            <a:r>
              <a:rPr lang="en-US" altLang="zh-CN" sz="1400" i="1" dirty="0">
                <a:solidFill>
                  <a:srgbClr val="001E39"/>
                </a:solidFill>
                <a:latin typeface="OpenSansWeb"/>
              </a:rPr>
              <a:t>“We </a:t>
            </a:r>
            <a:r>
              <a:rPr lang="en-US" altLang="zh-CN" sz="1400" i="1" u="sng" dirty="0">
                <a:solidFill>
                  <a:srgbClr val="001E39"/>
                </a:solidFill>
                <a:latin typeface="OpenSansWeb"/>
              </a:rPr>
              <a:t>only need graduates from 211/985 universities </a:t>
            </a:r>
            <a:r>
              <a:rPr lang="en-US" altLang="zh-CN" sz="1400" i="1" dirty="0">
                <a:solidFill>
                  <a:srgbClr val="001E39"/>
                </a:solidFill>
                <a:latin typeface="OpenSansWeb"/>
              </a:rPr>
              <a:t>to be our Management Trainees”</a:t>
            </a:r>
          </a:p>
          <a:p>
            <a:pPr lvl="1">
              <a:spcBef>
                <a:spcPts val="1200"/>
              </a:spcBef>
              <a:spcAft>
                <a:spcPts val="600"/>
              </a:spcAft>
            </a:pPr>
            <a:r>
              <a:rPr lang="en-US" altLang="zh-CN" sz="1400" i="1" dirty="0">
                <a:solidFill>
                  <a:srgbClr val="001E39"/>
                </a:solidFill>
                <a:latin typeface="OpenSansWeb"/>
              </a:rPr>
              <a:t>“If students from 2</a:t>
            </a:r>
            <a:r>
              <a:rPr lang="en-US" altLang="zh-CN" sz="1400" i="1" baseline="30000" dirty="0">
                <a:solidFill>
                  <a:srgbClr val="001E39"/>
                </a:solidFill>
                <a:latin typeface="OpenSansWeb"/>
              </a:rPr>
              <a:t>nd</a:t>
            </a:r>
            <a:r>
              <a:rPr lang="en-US" altLang="zh-CN" sz="1400" i="1" dirty="0">
                <a:solidFill>
                  <a:srgbClr val="001E39"/>
                </a:solidFill>
                <a:latin typeface="OpenSansWeb"/>
              </a:rPr>
              <a:t> tire universities became the management trainees, </a:t>
            </a:r>
            <a:r>
              <a:rPr lang="en-US" altLang="zh-CN" sz="1400" i="1" u="sng" dirty="0">
                <a:solidFill>
                  <a:srgbClr val="001E39"/>
                </a:solidFill>
                <a:latin typeface="OpenSansWeb"/>
              </a:rPr>
              <a:t>what about students from 985/211 universities</a:t>
            </a:r>
            <a:r>
              <a:rPr lang="en-US" altLang="zh-CN" sz="1400" i="1" dirty="0">
                <a:solidFill>
                  <a:srgbClr val="001E39"/>
                </a:solidFill>
                <a:latin typeface="OpenSansWeb"/>
              </a:rPr>
              <a:t>?”</a:t>
            </a:r>
          </a:p>
          <a:p>
            <a:pPr lvl="1">
              <a:spcBef>
                <a:spcPts val="1200"/>
              </a:spcBef>
              <a:spcAft>
                <a:spcPts val="600"/>
              </a:spcAft>
            </a:pPr>
            <a:r>
              <a:rPr lang="en-US" altLang="zh-CN" sz="1400" i="1" dirty="0">
                <a:solidFill>
                  <a:srgbClr val="001E39"/>
                </a:solidFill>
                <a:latin typeface="OpenSansWeb"/>
              </a:rPr>
              <a:t>“</a:t>
            </a:r>
            <a:r>
              <a:rPr lang="en-US" altLang="zh-CN" sz="1400" i="1" u="sng" dirty="0">
                <a:solidFill>
                  <a:srgbClr val="001E39"/>
                </a:solidFill>
                <a:latin typeface="OpenSansWeb"/>
              </a:rPr>
              <a:t>2</a:t>
            </a:r>
            <a:r>
              <a:rPr lang="en-US" altLang="zh-CN" sz="1400" i="1" u="sng" baseline="30000" dirty="0">
                <a:solidFill>
                  <a:srgbClr val="001E39"/>
                </a:solidFill>
                <a:latin typeface="OpenSansWeb"/>
              </a:rPr>
              <a:t>nd</a:t>
            </a:r>
            <a:r>
              <a:rPr lang="en-US" altLang="zh-CN" sz="1400" i="1" u="sng" dirty="0">
                <a:solidFill>
                  <a:srgbClr val="001E39"/>
                </a:solidFill>
                <a:latin typeface="OpenSansWeb"/>
              </a:rPr>
              <a:t> tire universities are the same</a:t>
            </a:r>
            <a:r>
              <a:rPr lang="en-US" altLang="zh-CN" sz="1400" i="1" dirty="0">
                <a:solidFill>
                  <a:srgbClr val="001E39"/>
                </a:solidFill>
                <a:latin typeface="OpenSansWeb"/>
              </a:rPr>
              <a:t>, even if the students join Suning, their </a:t>
            </a:r>
            <a:r>
              <a:rPr lang="en-US" altLang="zh-CN" sz="1400" i="1" u="sng" dirty="0">
                <a:solidFill>
                  <a:srgbClr val="001E39"/>
                </a:solidFill>
                <a:latin typeface="OpenSansWeb"/>
              </a:rPr>
              <a:t>positioning will be different </a:t>
            </a:r>
            <a:r>
              <a:rPr lang="en-US" altLang="zh-CN" sz="1400" i="1" dirty="0">
                <a:solidFill>
                  <a:srgbClr val="001E39"/>
                </a:solidFill>
                <a:latin typeface="OpenSansWeb"/>
              </a:rPr>
              <a:t>from 985/211 students” </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This caused a great sensation on the internet</a:t>
            </a:r>
          </a:p>
          <a:p>
            <a:pPr marL="285750" indent="-285750">
              <a:spcBef>
                <a:spcPts val="1200"/>
              </a:spcBef>
              <a:spcAft>
                <a:spcPts val="600"/>
              </a:spcAft>
              <a:buFont typeface="Wingdings" panose="05000000000000000000" pitchFamily="2" charset="2"/>
              <a:buChar char="Ø"/>
            </a:pPr>
            <a:r>
              <a:rPr lang="en-US" altLang="zh-CN" sz="1400" dirty="0">
                <a:solidFill>
                  <a:srgbClr val="001E39"/>
                </a:solidFill>
                <a:latin typeface="OpenSansWeb"/>
              </a:rPr>
              <a:t>The person was dismissed by the company afterwards</a:t>
            </a:r>
          </a:p>
        </p:txBody>
      </p:sp>
      <p:pic>
        <p:nvPicPr>
          <p:cNvPr id="11" name="Picture 10">
            <a:extLst>
              <a:ext uri="{FF2B5EF4-FFF2-40B4-BE49-F238E27FC236}">
                <a16:creationId xmlns:a16="http://schemas.microsoft.com/office/drawing/2014/main" id="{A7176D50-35A6-4DB7-B6A0-9E55C184E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3259" y="1022740"/>
            <a:ext cx="3436211" cy="4599985"/>
          </a:xfrm>
          <a:prstGeom prst="rect">
            <a:avLst/>
          </a:prstGeom>
        </p:spPr>
      </p:pic>
      <p:sp>
        <p:nvSpPr>
          <p:cNvPr id="12" name="Title 3">
            <a:extLst>
              <a:ext uri="{FF2B5EF4-FFF2-40B4-BE49-F238E27FC236}">
                <a16:creationId xmlns:a16="http://schemas.microsoft.com/office/drawing/2014/main" id="{A753E36A-3CFD-4ED6-9AD5-78D67E0E0218}"/>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sz="2800" dirty="0">
                <a:solidFill>
                  <a:srgbClr val="314D77"/>
                </a:solidFill>
              </a:rPr>
              <a:t>Case Study 3</a:t>
            </a:r>
            <a:endParaRPr lang="en-US" sz="2800" dirty="0"/>
          </a:p>
        </p:txBody>
      </p:sp>
    </p:spTree>
    <p:extLst>
      <p:ext uri="{BB962C8B-B14F-4D97-AF65-F5344CB8AC3E}">
        <p14:creationId xmlns:p14="http://schemas.microsoft.com/office/powerpoint/2010/main" val="213374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9CDAE0-6133-7E48-9AAC-359D1D4E91A9}"/>
              </a:ext>
            </a:extLst>
          </p:cNvPr>
          <p:cNvSpPr>
            <a:spLocks noGrp="1"/>
          </p:cNvSpPr>
          <p:nvPr>
            <p:ph type="title"/>
          </p:nvPr>
        </p:nvSpPr>
        <p:spPr>
          <a:xfrm>
            <a:off x="838199" y="4131128"/>
            <a:ext cx="7951237" cy="1992085"/>
          </a:xfrm>
        </p:spPr>
        <p:txBody>
          <a:bodyPr/>
          <a:lstStyle/>
          <a:p>
            <a:r>
              <a:rPr lang="en-US" altLang="zh-CN" dirty="0"/>
              <a:t>How to Avoid these Risks?</a:t>
            </a:r>
          </a:p>
        </p:txBody>
      </p:sp>
    </p:spTree>
    <p:extLst>
      <p:ext uri="{BB962C8B-B14F-4D97-AF65-F5344CB8AC3E}">
        <p14:creationId xmlns:p14="http://schemas.microsoft.com/office/powerpoint/2010/main" val="32108710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56</a:t>
            </a:fld>
            <a:endParaRPr lang="en-US" dirty="0"/>
          </a:p>
        </p:txBody>
      </p:sp>
      <p:grpSp>
        <p:nvGrpSpPr>
          <p:cNvPr id="2" name="Group 1">
            <a:extLst>
              <a:ext uri="{FF2B5EF4-FFF2-40B4-BE49-F238E27FC236}">
                <a16:creationId xmlns:a16="http://schemas.microsoft.com/office/drawing/2014/main" id="{3C578E60-F664-407B-858A-D08C6B09A249}"/>
              </a:ext>
            </a:extLst>
          </p:cNvPr>
          <p:cNvGrpSpPr/>
          <p:nvPr/>
        </p:nvGrpSpPr>
        <p:grpSpPr>
          <a:xfrm>
            <a:off x="1337018" y="1333674"/>
            <a:ext cx="8540582" cy="826136"/>
            <a:chOff x="1769486" y="1703006"/>
            <a:chExt cx="8540582" cy="826136"/>
          </a:xfrm>
        </p:grpSpPr>
        <p:sp>
          <p:nvSpPr>
            <p:cNvPr id="14" name="Rectangle 13">
              <a:extLst>
                <a:ext uri="{FF2B5EF4-FFF2-40B4-BE49-F238E27FC236}">
                  <a16:creationId xmlns:a16="http://schemas.microsoft.com/office/drawing/2014/main" id="{15A71314-B19F-4AE3-9D01-2E5FD7DEE0BB}"/>
                </a:ext>
              </a:extLst>
            </p:cNvPr>
            <p:cNvSpPr/>
            <p:nvPr/>
          </p:nvSpPr>
          <p:spPr>
            <a:xfrm>
              <a:off x="1769486" y="2159810"/>
              <a:ext cx="2520000" cy="369332"/>
            </a:xfrm>
            <a:prstGeom prst="rect">
              <a:avLst/>
            </a:prstGeom>
          </p:spPr>
          <p:txBody>
            <a:bodyPr wrap="square">
              <a:spAutoFit/>
            </a:bodyPr>
            <a:lstStyle/>
            <a:p>
              <a:pPr algn="ctr"/>
              <a:r>
                <a:rPr lang="en-US" altLang="zh-CN" b="1" dirty="0">
                  <a:solidFill>
                    <a:srgbClr val="001E39"/>
                  </a:solidFill>
                  <a:latin typeface="OpenSansWeb"/>
                </a:rPr>
                <a:t>Recruiting Requirement</a:t>
              </a:r>
            </a:p>
          </p:txBody>
        </p:sp>
        <p:pic>
          <p:nvPicPr>
            <p:cNvPr id="6" name="Graphic 5" descr="Internet">
              <a:extLst>
                <a:ext uri="{FF2B5EF4-FFF2-40B4-BE49-F238E27FC236}">
                  <a16:creationId xmlns:a16="http://schemas.microsoft.com/office/drawing/2014/main" id="{31B26EB1-BC24-4CA6-A281-5D53E938C2A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05486" y="1703006"/>
              <a:ext cx="540000" cy="540000"/>
            </a:xfrm>
            <a:prstGeom prst="rect">
              <a:avLst/>
            </a:prstGeom>
          </p:spPr>
        </p:pic>
        <p:sp>
          <p:nvSpPr>
            <p:cNvPr id="17" name="Rectangle 16">
              <a:extLst>
                <a:ext uri="{FF2B5EF4-FFF2-40B4-BE49-F238E27FC236}">
                  <a16:creationId xmlns:a16="http://schemas.microsoft.com/office/drawing/2014/main" id="{B201F02D-37F3-4620-988E-85C1348C6A51}"/>
                </a:ext>
              </a:extLst>
            </p:cNvPr>
            <p:cNvSpPr/>
            <p:nvPr/>
          </p:nvSpPr>
          <p:spPr>
            <a:xfrm>
              <a:off x="4739187" y="1876752"/>
              <a:ext cx="5570881" cy="646331"/>
            </a:xfrm>
            <a:prstGeom prst="rect">
              <a:avLst/>
            </a:prstGeom>
          </p:spPr>
          <p:txBody>
            <a:bodyPr wrap="square">
              <a:spAutoFit/>
            </a:bodyPr>
            <a:lstStyle/>
            <a:p>
              <a:r>
                <a:rPr lang="en-US" altLang="zh-CN" dirty="0">
                  <a:solidFill>
                    <a:srgbClr val="001E39"/>
                  </a:solidFill>
                  <a:latin typeface="OpenSansWeb"/>
                </a:rPr>
                <a:t>Do</a:t>
              </a:r>
              <a:r>
                <a:rPr lang="zh-CN" altLang="en-US" dirty="0">
                  <a:solidFill>
                    <a:srgbClr val="001E39"/>
                  </a:solidFill>
                  <a:latin typeface="OpenSansWeb"/>
                </a:rPr>
                <a:t> </a:t>
              </a:r>
              <a:r>
                <a:rPr lang="en-US" altLang="zh-CN" dirty="0">
                  <a:solidFill>
                    <a:srgbClr val="001E39"/>
                  </a:solidFill>
                  <a:latin typeface="OpenSansWeb"/>
                </a:rPr>
                <a:t>not</a:t>
              </a:r>
              <a:r>
                <a:rPr lang="zh-CN" altLang="en-US" dirty="0">
                  <a:solidFill>
                    <a:srgbClr val="001E39"/>
                  </a:solidFill>
                  <a:latin typeface="OpenSansWeb"/>
                </a:rPr>
                <a:t> </a:t>
              </a:r>
              <a:r>
                <a:rPr lang="en-US" altLang="zh-CN" dirty="0">
                  <a:solidFill>
                    <a:srgbClr val="001E39"/>
                  </a:solidFill>
                  <a:latin typeface="OpenSansWeb"/>
                </a:rPr>
                <a:t>include</a:t>
              </a:r>
              <a:r>
                <a:rPr lang="zh-CN" altLang="en-US" dirty="0">
                  <a:solidFill>
                    <a:srgbClr val="001E39"/>
                  </a:solidFill>
                  <a:latin typeface="OpenSansWeb"/>
                </a:rPr>
                <a:t> </a:t>
              </a:r>
              <a:r>
                <a:rPr lang="en-US" altLang="zh-CN" dirty="0">
                  <a:solidFill>
                    <a:srgbClr val="001E39"/>
                  </a:solidFill>
                  <a:latin typeface="OpenSansWeb"/>
                </a:rPr>
                <a:t>discriminated information in the job ads, to avoid risks as well as show respect to all candidates</a:t>
              </a:r>
            </a:p>
          </p:txBody>
        </p:sp>
      </p:grpSp>
      <p:grpSp>
        <p:nvGrpSpPr>
          <p:cNvPr id="4" name="Group 3">
            <a:extLst>
              <a:ext uri="{FF2B5EF4-FFF2-40B4-BE49-F238E27FC236}">
                <a16:creationId xmlns:a16="http://schemas.microsoft.com/office/drawing/2014/main" id="{B75E8883-F50A-449B-9143-ADC14F68CB5B}"/>
              </a:ext>
            </a:extLst>
          </p:cNvPr>
          <p:cNvGrpSpPr/>
          <p:nvPr/>
        </p:nvGrpSpPr>
        <p:grpSpPr>
          <a:xfrm>
            <a:off x="1337018" y="2859392"/>
            <a:ext cx="8982578" cy="856662"/>
            <a:chOff x="1769486" y="3228724"/>
            <a:chExt cx="8982578" cy="856662"/>
          </a:xfrm>
        </p:grpSpPr>
        <p:sp>
          <p:nvSpPr>
            <p:cNvPr id="15" name="Rectangle 14">
              <a:extLst>
                <a:ext uri="{FF2B5EF4-FFF2-40B4-BE49-F238E27FC236}">
                  <a16:creationId xmlns:a16="http://schemas.microsoft.com/office/drawing/2014/main" id="{E6368755-A560-407A-A1C9-CB053138585B}"/>
                </a:ext>
              </a:extLst>
            </p:cNvPr>
            <p:cNvSpPr/>
            <p:nvPr/>
          </p:nvSpPr>
          <p:spPr>
            <a:xfrm>
              <a:off x="1769486" y="3716054"/>
              <a:ext cx="2520000" cy="369332"/>
            </a:xfrm>
            <a:prstGeom prst="rect">
              <a:avLst/>
            </a:prstGeom>
          </p:spPr>
          <p:txBody>
            <a:bodyPr wrap="square">
              <a:spAutoFit/>
            </a:bodyPr>
            <a:lstStyle/>
            <a:p>
              <a:pPr algn="ctr"/>
              <a:r>
                <a:rPr lang="en-US" altLang="zh-CN" b="1" dirty="0">
                  <a:solidFill>
                    <a:srgbClr val="001E39"/>
                  </a:solidFill>
                  <a:latin typeface="OpenSansWeb"/>
                </a:rPr>
                <a:t>Employment Criteria</a:t>
              </a:r>
            </a:p>
          </p:txBody>
        </p:sp>
        <p:pic>
          <p:nvPicPr>
            <p:cNvPr id="3" name="Graphic 2" descr="Newspaper">
              <a:extLst>
                <a:ext uri="{FF2B5EF4-FFF2-40B4-BE49-F238E27FC236}">
                  <a16:creationId xmlns:a16="http://schemas.microsoft.com/office/drawing/2014/main" id="{33AE6CC7-35E0-4177-A036-B680E2E5CFA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05486" y="3228724"/>
              <a:ext cx="540000" cy="540000"/>
            </a:xfrm>
            <a:prstGeom prst="rect">
              <a:avLst/>
            </a:prstGeom>
          </p:spPr>
        </p:pic>
        <p:sp>
          <p:nvSpPr>
            <p:cNvPr id="24" name="Rectangle 23">
              <a:extLst>
                <a:ext uri="{FF2B5EF4-FFF2-40B4-BE49-F238E27FC236}">
                  <a16:creationId xmlns:a16="http://schemas.microsoft.com/office/drawing/2014/main" id="{B3F1463E-7B5B-41C0-85F1-F811C28B01D2}"/>
                </a:ext>
              </a:extLst>
            </p:cNvPr>
            <p:cNvSpPr/>
            <p:nvPr/>
          </p:nvSpPr>
          <p:spPr>
            <a:xfrm>
              <a:off x="4736565" y="3429000"/>
              <a:ext cx="6015499" cy="646331"/>
            </a:xfrm>
            <a:prstGeom prst="rect">
              <a:avLst/>
            </a:prstGeom>
          </p:spPr>
          <p:txBody>
            <a:bodyPr wrap="square">
              <a:spAutoFit/>
            </a:bodyPr>
            <a:lstStyle/>
            <a:p>
              <a:r>
                <a:rPr lang="en-US" altLang="zh-CN" dirty="0">
                  <a:solidFill>
                    <a:srgbClr val="001E39"/>
                  </a:solidFill>
                  <a:latin typeface="OpenSansWeb"/>
                </a:rPr>
                <a:t>Design comprehensive employment criteria and make sure the employee acknowledgement at the very beginning</a:t>
              </a:r>
            </a:p>
          </p:txBody>
        </p:sp>
      </p:grpSp>
      <p:grpSp>
        <p:nvGrpSpPr>
          <p:cNvPr id="5" name="Group 4">
            <a:extLst>
              <a:ext uri="{FF2B5EF4-FFF2-40B4-BE49-F238E27FC236}">
                <a16:creationId xmlns:a16="http://schemas.microsoft.com/office/drawing/2014/main" id="{E396B781-6960-468B-B198-40EBBE2D13E0}"/>
              </a:ext>
            </a:extLst>
          </p:cNvPr>
          <p:cNvGrpSpPr/>
          <p:nvPr/>
        </p:nvGrpSpPr>
        <p:grpSpPr>
          <a:xfrm>
            <a:off x="1283018" y="4403866"/>
            <a:ext cx="10020538" cy="923330"/>
            <a:chOff x="1715486" y="4773198"/>
            <a:chExt cx="10020538" cy="923330"/>
          </a:xfrm>
        </p:grpSpPr>
        <p:sp>
          <p:nvSpPr>
            <p:cNvPr id="16" name="Rectangle 15">
              <a:extLst>
                <a:ext uri="{FF2B5EF4-FFF2-40B4-BE49-F238E27FC236}">
                  <a16:creationId xmlns:a16="http://schemas.microsoft.com/office/drawing/2014/main" id="{3288DFBC-9137-4BE6-A9BB-FA562A939E83}"/>
                </a:ext>
              </a:extLst>
            </p:cNvPr>
            <p:cNvSpPr/>
            <p:nvPr/>
          </p:nvSpPr>
          <p:spPr>
            <a:xfrm>
              <a:off x="1715486" y="5324968"/>
              <a:ext cx="2520000" cy="369332"/>
            </a:xfrm>
            <a:prstGeom prst="rect">
              <a:avLst/>
            </a:prstGeom>
          </p:spPr>
          <p:txBody>
            <a:bodyPr wrap="square">
              <a:spAutoFit/>
            </a:bodyPr>
            <a:lstStyle/>
            <a:p>
              <a:pPr algn="ctr"/>
              <a:r>
                <a:rPr lang="en-US" altLang="zh-CN" b="1" dirty="0">
                  <a:solidFill>
                    <a:srgbClr val="001E39"/>
                  </a:solidFill>
                  <a:latin typeface="OpenSansWeb"/>
                </a:rPr>
                <a:t>Rights to Know</a:t>
              </a:r>
              <a:endParaRPr lang="zh-CN" altLang="en-US" b="1" dirty="0">
                <a:solidFill>
                  <a:srgbClr val="001E39"/>
                </a:solidFill>
                <a:latin typeface="OpenSansWeb"/>
              </a:endParaRPr>
            </a:p>
          </p:txBody>
        </p:sp>
        <p:pic>
          <p:nvPicPr>
            <p:cNvPr id="26" name="Graphic 25" descr="Thought bubble">
              <a:extLst>
                <a:ext uri="{FF2B5EF4-FFF2-40B4-BE49-F238E27FC236}">
                  <a16:creationId xmlns:a16="http://schemas.microsoft.com/office/drawing/2014/main" id="{0E063CEA-D68C-40F7-81E5-733B17950DB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705486" y="4884994"/>
              <a:ext cx="540000" cy="540000"/>
            </a:xfrm>
            <a:prstGeom prst="rect">
              <a:avLst/>
            </a:prstGeom>
          </p:spPr>
        </p:pic>
        <p:sp>
          <p:nvSpPr>
            <p:cNvPr id="25" name="Rectangle 24">
              <a:extLst>
                <a:ext uri="{FF2B5EF4-FFF2-40B4-BE49-F238E27FC236}">
                  <a16:creationId xmlns:a16="http://schemas.microsoft.com/office/drawing/2014/main" id="{95738D92-22C5-450C-A952-5A1A86F0ED51}"/>
                </a:ext>
              </a:extLst>
            </p:cNvPr>
            <p:cNvSpPr/>
            <p:nvPr/>
          </p:nvSpPr>
          <p:spPr>
            <a:xfrm>
              <a:off x="4744780" y="4773198"/>
              <a:ext cx="6991244" cy="923330"/>
            </a:xfrm>
            <a:prstGeom prst="rect">
              <a:avLst/>
            </a:prstGeom>
          </p:spPr>
          <p:txBody>
            <a:bodyPr wrap="square">
              <a:spAutoFit/>
            </a:bodyPr>
            <a:lstStyle/>
            <a:p>
              <a:r>
                <a:rPr lang="en-US" altLang="zh-CN" dirty="0">
                  <a:solidFill>
                    <a:srgbClr val="001E39"/>
                  </a:solidFill>
                  <a:latin typeface="OpenSansWeb"/>
                </a:rPr>
                <a:t>Ask what you could ask to check the candidate’s competence;</a:t>
              </a:r>
            </a:p>
            <a:p>
              <a:r>
                <a:rPr lang="en-US" altLang="zh-CN" dirty="0">
                  <a:solidFill>
                    <a:srgbClr val="001E39"/>
                  </a:solidFill>
                  <a:latin typeface="OpenSansWeb"/>
                </a:rPr>
                <a:t>Do not include any questions about the sensitive information or private information which is not related to the work.</a:t>
              </a:r>
            </a:p>
          </p:txBody>
        </p:sp>
      </p:grpSp>
      <p:sp>
        <p:nvSpPr>
          <p:cNvPr id="18" name="Title 3">
            <a:extLst>
              <a:ext uri="{FF2B5EF4-FFF2-40B4-BE49-F238E27FC236}">
                <a16:creationId xmlns:a16="http://schemas.microsoft.com/office/drawing/2014/main" id="{05498CFF-7AD1-4984-A6B4-C513E97D61B4}"/>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sz="2800" dirty="0"/>
              <a:t>How to Avoid these Risks?</a:t>
            </a:r>
            <a:endParaRPr lang="en-US" sz="2800" dirty="0"/>
          </a:p>
        </p:txBody>
      </p:sp>
    </p:spTree>
    <p:extLst>
      <p:ext uri="{BB962C8B-B14F-4D97-AF65-F5344CB8AC3E}">
        <p14:creationId xmlns:p14="http://schemas.microsoft.com/office/powerpoint/2010/main" val="322874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6">
            <a:extLst>
              <a:ext uri="{FF2B5EF4-FFF2-40B4-BE49-F238E27FC236}">
                <a16:creationId xmlns:a16="http://schemas.microsoft.com/office/drawing/2014/main" id="{39C10F04-0B59-0A45-94A2-1B722AB61D21}"/>
              </a:ext>
            </a:extLst>
          </p:cNvPr>
          <p:cNvSpPr>
            <a:spLocks noGrp="1"/>
          </p:cNvSpPr>
          <p:nvPr>
            <p:ph type="ftr" sz="quarter" idx="11"/>
          </p:nvPr>
        </p:nvSpPr>
        <p:spPr/>
        <p:txBody>
          <a:bodyPr/>
          <a:lstStyle/>
          <a:p>
            <a:r>
              <a:rPr lang="en-US" dirty="0"/>
              <a:t>www.dezshira.com</a:t>
            </a:r>
          </a:p>
        </p:txBody>
      </p:sp>
      <p:sp>
        <p:nvSpPr>
          <p:cNvPr id="8" name="Slide Number Placeholder 7">
            <a:extLst>
              <a:ext uri="{FF2B5EF4-FFF2-40B4-BE49-F238E27FC236}">
                <a16:creationId xmlns:a16="http://schemas.microsoft.com/office/drawing/2014/main" id="{F8494497-5F1C-624B-8FCA-A330BFAD77B3}"/>
              </a:ext>
            </a:extLst>
          </p:cNvPr>
          <p:cNvSpPr>
            <a:spLocks noGrp="1"/>
          </p:cNvSpPr>
          <p:nvPr>
            <p:ph type="sldNum" sz="quarter" idx="12"/>
          </p:nvPr>
        </p:nvSpPr>
        <p:spPr/>
        <p:txBody>
          <a:bodyPr/>
          <a:lstStyle/>
          <a:p>
            <a:fld id="{5AD0B71B-50D0-8142-8F07-578D02AF652D}" type="slidenum">
              <a:rPr lang="en-US" smtClean="0"/>
              <a:pPr/>
              <a:t>57</a:t>
            </a:fld>
            <a:endParaRPr lang="en-US" dirty="0"/>
          </a:p>
        </p:txBody>
      </p:sp>
      <p:grpSp>
        <p:nvGrpSpPr>
          <p:cNvPr id="2" name="Group 1">
            <a:extLst>
              <a:ext uri="{FF2B5EF4-FFF2-40B4-BE49-F238E27FC236}">
                <a16:creationId xmlns:a16="http://schemas.microsoft.com/office/drawing/2014/main" id="{CBD45E49-2462-4722-A3E2-FC329AC7C2F5}"/>
              </a:ext>
            </a:extLst>
          </p:cNvPr>
          <p:cNvGrpSpPr/>
          <p:nvPr/>
        </p:nvGrpSpPr>
        <p:grpSpPr>
          <a:xfrm>
            <a:off x="1334588" y="1197861"/>
            <a:ext cx="8537960" cy="957525"/>
            <a:chOff x="1769486" y="1699659"/>
            <a:chExt cx="8537960" cy="957525"/>
          </a:xfrm>
        </p:grpSpPr>
        <p:sp>
          <p:nvSpPr>
            <p:cNvPr id="14" name="Rectangle 13">
              <a:extLst>
                <a:ext uri="{FF2B5EF4-FFF2-40B4-BE49-F238E27FC236}">
                  <a16:creationId xmlns:a16="http://schemas.microsoft.com/office/drawing/2014/main" id="{15A71314-B19F-4AE3-9D01-2E5FD7DEE0BB}"/>
                </a:ext>
              </a:extLst>
            </p:cNvPr>
            <p:cNvSpPr/>
            <p:nvPr/>
          </p:nvSpPr>
          <p:spPr>
            <a:xfrm>
              <a:off x="1769486" y="2010853"/>
              <a:ext cx="2520000" cy="646331"/>
            </a:xfrm>
            <a:prstGeom prst="rect">
              <a:avLst/>
            </a:prstGeom>
          </p:spPr>
          <p:txBody>
            <a:bodyPr wrap="square">
              <a:spAutoFit/>
            </a:bodyPr>
            <a:lstStyle/>
            <a:p>
              <a:pPr algn="ctr"/>
              <a:r>
                <a:rPr lang="en-US" altLang="zh-CN" b="1" dirty="0">
                  <a:solidFill>
                    <a:srgbClr val="001E39"/>
                  </a:solidFill>
                  <a:latin typeface="OpenSansWeb"/>
                </a:rPr>
                <a:t>Qualifications </a:t>
              </a:r>
            </a:p>
            <a:p>
              <a:pPr algn="ctr"/>
              <a:r>
                <a:rPr lang="en-US" altLang="zh-CN" b="1" dirty="0">
                  <a:solidFill>
                    <a:srgbClr val="001E39"/>
                  </a:solidFill>
                  <a:latin typeface="OpenSansWeb"/>
                </a:rPr>
                <a:t>&amp; Eligibility Check</a:t>
              </a:r>
              <a:endParaRPr lang="zh-CN" altLang="en-US" b="1" dirty="0">
                <a:solidFill>
                  <a:srgbClr val="001E39"/>
                </a:solidFill>
                <a:latin typeface="OpenSansWeb"/>
              </a:endParaRPr>
            </a:p>
          </p:txBody>
        </p:sp>
        <p:sp>
          <p:nvSpPr>
            <p:cNvPr id="17" name="Rectangle 16">
              <a:extLst>
                <a:ext uri="{FF2B5EF4-FFF2-40B4-BE49-F238E27FC236}">
                  <a16:creationId xmlns:a16="http://schemas.microsoft.com/office/drawing/2014/main" id="{B201F02D-37F3-4620-988E-85C1348C6A51}"/>
                </a:ext>
              </a:extLst>
            </p:cNvPr>
            <p:cNvSpPr/>
            <p:nvPr/>
          </p:nvSpPr>
          <p:spPr>
            <a:xfrm>
              <a:off x="4736565" y="1997776"/>
              <a:ext cx="5570881" cy="646331"/>
            </a:xfrm>
            <a:prstGeom prst="rect">
              <a:avLst/>
            </a:prstGeom>
          </p:spPr>
          <p:txBody>
            <a:bodyPr wrap="square">
              <a:spAutoFit/>
            </a:bodyPr>
            <a:lstStyle/>
            <a:p>
              <a:r>
                <a:rPr lang="en-US" altLang="zh-CN" dirty="0">
                  <a:solidFill>
                    <a:srgbClr val="001E39"/>
                  </a:solidFill>
                  <a:latin typeface="OpenSansWeb"/>
                </a:rPr>
                <a:t>Examine the candidate qualification and eligibility comprehensively and carefully</a:t>
              </a:r>
            </a:p>
          </p:txBody>
        </p:sp>
        <p:pic>
          <p:nvPicPr>
            <p:cNvPr id="18" name="Graphic 17" descr="Checkmark">
              <a:extLst>
                <a:ext uri="{FF2B5EF4-FFF2-40B4-BE49-F238E27FC236}">
                  <a16:creationId xmlns:a16="http://schemas.microsoft.com/office/drawing/2014/main" id="{C77B56F4-64D2-45DE-8038-CCFA403657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9128" y="1699659"/>
              <a:ext cx="380487" cy="380487"/>
            </a:xfrm>
            <a:prstGeom prst="rect">
              <a:avLst/>
            </a:prstGeom>
          </p:spPr>
        </p:pic>
      </p:grpSp>
      <p:grpSp>
        <p:nvGrpSpPr>
          <p:cNvPr id="3" name="Group 2">
            <a:extLst>
              <a:ext uri="{FF2B5EF4-FFF2-40B4-BE49-F238E27FC236}">
                <a16:creationId xmlns:a16="http://schemas.microsoft.com/office/drawing/2014/main" id="{F7944CCD-2BF8-44A7-8C8A-2744B02A6C84}"/>
              </a:ext>
            </a:extLst>
          </p:cNvPr>
          <p:cNvGrpSpPr/>
          <p:nvPr/>
        </p:nvGrpSpPr>
        <p:grpSpPr>
          <a:xfrm>
            <a:off x="1334588" y="2865207"/>
            <a:ext cx="8982578" cy="846176"/>
            <a:chOff x="1769486" y="3367005"/>
            <a:chExt cx="8982578" cy="846176"/>
          </a:xfrm>
        </p:grpSpPr>
        <p:sp>
          <p:nvSpPr>
            <p:cNvPr id="15" name="Rectangle 14">
              <a:extLst>
                <a:ext uri="{FF2B5EF4-FFF2-40B4-BE49-F238E27FC236}">
                  <a16:creationId xmlns:a16="http://schemas.microsoft.com/office/drawing/2014/main" id="{E6368755-A560-407A-A1C9-CB053138585B}"/>
                </a:ext>
              </a:extLst>
            </p:cNvPr>
            <p:cNvSpPr/>
            <p:nvPr/>
          </p:nvSpPr>
          <p:spPr>
            <a:xfrm>
              <a:off x="1769486" y="3843849"/>
              <a:ext cx="2520000" cy="369332"/>
            </a:xfrm>
            <a:prstGeom prst="rect">
              <a:avLst/>
            </a:prstGeom>
          </p:spPr>
          <p:txBody>
            <a:bodyPr wrap="square">
              <a:spAutoFit/>
            </a:bodyPr>
            <a:lstStyle/>
            <a:p>
              <a:pPr algn="ctr"/>
              <a:r>
                <a:rPr lang="en-US" altLang="zh-CN" b="1" dirty="0">
                  <a:solidFill>
                    <a:srgbClr val="001E39"/>
                  </a:solidFill>
                  <a:latin typeface="OpenSansWeb"/>
                </a:rPr>
                <a:t>Offer Letter</a:t>
              </a:r>
            </a:p>
          </p:txBody>
        </p:sp>
        <p:sp>
          <p:nvSpPr>
            <p:cNvPr id="24" name="Rectangle 23">
              <a:extLst>
                <a:ext uri="{FF2B5EF4-FFF2-40B4-BE49-F238E27FC236}">
                  <a16:creationId xmlns:a16="http://schemas.microsoft.com/office/drawing/2014/main" id="{B3F1463E-7B5B-41C0-85F1-F811C28B01D2}"/>
                </a:ext>
              </a:extLst>
            </p:cNvPr>
            <p:cNvSpPr/>
            <p:nvPr/>
          </p:nvSpPr>
          <p:spPr>
            <a:xfrm>
              <a:off x="4736565" y="3517071"/>
              <a:ext cx="6015499" cy="646331"/>
            </a:xfrm>
            <a:prstGeom prst="rect">
              <a:avLst/>
            </a:prstGeom>
          </p:spPr>
          <p:txBody>
            <a:bodyPr wrap="square">
              <a:spAutoFit/>
            </a:bodyPr>
            <a:lstStyle/>
            <a:p>
              <a:r>
                <a:rPr lang="en-US" altLang="zh-CN" dirty="0">
                  <a:solidFill>
                    <a:srgbClr val="001E39"/>
                  </a:solidFill>
                  <a:latin typeface="OpenSansWeb"/>
                </a:rPr>
                <a:t>Including the required content factor in the offer letter;</a:t>
              </a:r>
            </a:p>
            <a:p>
              <a:r>
                <a:rPr lang="en-US" altLang="zh-CN" dirty="0">
                  <a:solidFill>
                    <a:srgbClr val="001E39"/>
                  </a:solidFill>
                  <a:latin typeface="OpenSansWeb"/>
                </a:rPr>
                <a:t>Set clear validation and withdraw conditions</a:t>
              </a:r>
            </a:p>
          </p:txBody>
        </p:sp>
        <p:pic>
          <p:nvPicPr>
            <p:cNvPr id="19" name="Graphic 18" descr="Handshake">
              <a:extLst>
                <a:ext uri="{FF2B5EF4-FFF2-40B4-BE49-F238E27FC236}">
                  <a16:creationId xmlns:a16="http://schemas.microsoft.com/office/drawing/2014/main" id="{281EA43C-12A7-40D9-8EA0-B2BDE82BE30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9371" y="3367005"/>
              <a:ext cx="540000" cy="540000"/>
            </a:xfrm>
            <a:prstGeom prst="rect">
              <a:avLst/>
            </a:prstGeom>
          </p:spPr>
        </p:pic>
      </p:grpSp>
      <p:grpSp>
        <p:nvGrpSpPr>
          <p:cNvPr id="4" name="Group 3">
            <a:extLst>
              <a:ext uri="{FF2B5EF4-FFF2-40B4-BE49-F238E27FC236}">
                <a16:creationId xmlns:a16="http://schemas.microsoft.com/office/drawing/2014/main" id="{8680D5D2-381F-4A21-9D05-553CA79407A3}"/>
              </a:ext>
            </a:extLst>
          </p:cNvPr>
          <p:cNvGrpSpPr/>
          <p:nvPr/>
        </p:nvGrpSpPr>
        <p:grpSpPr>
          <a:xfrm>
            <a:off x="1334588" y="4367457"/>
            <a:ext cx="9581062" cy="859690"/>
            <a:chOff x="1769486" y="4869255"/>
            <a:chExt cx="9581062" cy="859690"/>
          </a:xfrm>
        </p:grpSpPr>
        <p:sp>
          <p:nvSpPr>
            <p:cNvPr id="16" name="Rectangle 15">
              <a:extLst>
                <a:ext uri="{FF2B5EF4-FFF2-40B4-BE49-F238E27FC236}">
                  <a16:creationId xmlns:a16="http://schemas.microsoft.com/office/drawing/2014/main" id="{3288DFBC-9137-4BE6-A9BB-FA562A939E83}"/>
                </a:ext>
              </a:extLst>
            </p:cNvPr>
            <p:cNvSpPr/>
            <p:nvPr/>
          </p:nvSpPr>
          <p:spPr>
            <a:xfrm>
              <a:off x="1769486" y="5359613"/>
              <a:ext cx="2520000" cy="369332"/>
            </a:xfrm>
            <a:prstGeom prst="rect">
              <a:avLst/>
            </a:prstGeom>
          </p:spPr>
          <p:txBody>
            <a:bodyPr wrap="square">
              <a:spAutoFit/>
            </a:bodyPr>
            <a:lstStyle/>
            <a:p>
              <a:pPr algn="ctr"/>
              <a:r>
                <a:rPr lang="en-US" altLang="zh-CN" b="1" dirty="0">
                  <a:solidFill>
                    <a:srgbClr val="001E39"/>
                  </a:solidFill>
                  <a:latin typeface="OpenSansWeb"/>
                </a:rPr>
                <a:t>Labor Contract Signing</a:t>
              </a:r>
              <a:endParaRPr lang="zh-CN" altLang="en-US" b="1" dirty="0">
                <a:solidFill>
                  <a:srgbClr val="001E39"/>
                </a:solidFill>
                <a:latin typeface="OpenSansWeb"/>
              </a:endParaRPr>
            </a:p>
          </p:txBody>
        </p:sp>
        <p:sp>
          <p:nvSpPr>
            <p:cNvPr id="25" name="Rectangle 24">
              <a:extLst>
                <a:ext uri="{FF2B5EF4-FFF2-40B4-BE49-F238E27FC236}">
                  <a16:creationId xmlns:a16="http://schemas.microsoft.com/office/drawing/2014/main" id="{95738D92-22C5-450C-A952-5A1A86F0ED51}"/>
                </a:ext>
              </a:extLst>
            </p:cNvPr>
            <p:cNvSpPr/>
            <p:nvPr/>
          </p:nvSpPr>
          <p:spPr>
            <a:xfrm>
              <a:off x="4733314" y="5036447"/>
              <a:ext cx="6617234" cy="646331"/>
            </a:xfrm>
            <a:prstGeom prst="rect">
              <a:avLst/>
            </a:prstGeom>
          </p:spPr>
          <p:txBody>
            <a:bodyPr wrap="square">
              <a:spAutoFit/>
            </a:bodyPr>
            <a:lstStyle/>
            <a:p>
              <a:r>
                <a:rPr lang="en-US" altLang="zh-CN" dirty="0">
                  <a:solidFill>
                    <a:srgbClr val="001E39"/>
                  </a:solidFill>
                  <a:latin typeface="OpenSansWeb"/>
                </a:rPr>
                <a:t>Carefully draft the labor contract and strictly follow the labor law for the signing procedure</a:t>
              </a:r>
            </a:p>
          </p:txBody>
        </p:sp>
        <p:pic>
          <p:nvPicPr>
            <p:cNvPr id="20" name="Graphic 19" descr="Pencil">
              <a:extLst>
                <a:ext uri="{FF2B5EF4-FFF2-40B4-BE49-F238E27FC236}">
                  <a16:creationId xmlns:a16="http://schemas.microsoft.com/office/drawing/2014/main" id="{03B56D3D-3885-4E0C-A894-DF42A46A992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754192" y="4869255"/>
              <a:ext cx="490358" cy="490358"/>
            </a:xfrm>
            <a:prstGeom prst="rect">
              <a:avLst/>
            </a:prstGeom>
          </p:spPr>
        </p:pic>
      </p:grpSp>
      <p:sp>
        <p:nvSpPr>
          <p:cNvPr id="21" name="Title 3">
            <a:extLst>
              <a:ext uri="{FF2B5EF4-FFF2-40B4-BE49-F238E27FC236}">
                <a16:creationId xmlns:a16="http://schemas.microsoft.com/office/drawing/2014/main" id="{673F4F18-B071-4D81-8617-E39C6003147A}"/>
              </a:ext>
            </a:extLst>
          </p:cNvPr>
          <p:cNvSpPr txBox="1">
            <a:spLocks/>
          </p:cNvSpPr>
          <p:nvPr/>
        </p:nvSpPr>
        <p:spPr>
          <a:xfrm>
            <a:off x="838200" y="498940"/>
            <a:ext cx="10515600" cy="1047600"/>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2400" b="1" kern="1200" baseline="0">
                <a:solidFill>
                  <a:srgbClr val="1A2940"/>
                </a:solidFill>
                <a:latin typeface="Arial" panose="020B0604020202020204" pitchFamily="34" charset="0"/>
                <a:ea typeface="+mj-ea"/>
                <a:cs typeface="Arial" panose="020B0604020202020204" pitchFamily="34" charset="0"/>
              </a:defRPr>
            </a:lvl1pPr>
          </a:lstStyle>
          <a:p>
            <a:r>
              <a:rPr lang="en-US" altLang="zh-CN" sz="2800" dirty="0"/>
              <a:t>How to Avoid these Risks?</a:t>
            </a:r>
            <a:endParaRPr lang="en-US" sz="2800" dirty="0"/>
          </a:p>
        </p:txBody>
      </p:sp>
    </p:spTree>
    <p:extLst>
      <p:ext uri="{BB962C8B-B14F-4D97-AF65-F5344CB8AC3E}">
        <p14:creationId xmlns:p14="http://schemas.microsoft.com/office/powerpoint/2010/main" val="386172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29514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5781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tndsD.VwL02mUBzeggNHDA"/>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_US60.f3JEuZyqXZ2vt_1A"/>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ANWPRsWHe0KZw1S6kqmoc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WhvfOq.n2k.fD6p.h.ka.A"/>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QuHVo.lQwESsKd3JcLccpQ"/>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A032MuuHskOCAvW35BR5u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pRK7FnlpykOuau9cbHBlxQ"/>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eyYdIdqDxkiY1CzSfJtC9w"/>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SGDDuAxCpUiGQTflEHFbCw"/>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0WhFO.81NEueFCFtvovOmA"/>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paDhfEU7Kk.FagmILaKFd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rF168g8WcE2rTGemIrlXbQ"/>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VDPgBmEipUaZZw4nFYh0DQ"/>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tndsD.VwL02mUBzeggNHDA"/>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_US60.f3JEuZyqXZ2vt_1A"/>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ANWPRsWHe0KZw1S6kqmocw"/>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WhvfOq.n2k.fD6p.h.ka.A"/>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QuHVo.lQwESsKd3JcLccpQ"/>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A032MuuHskOCAvW35BR5uw"/>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pRK7FnlpykOuau9cbHBlxQ"/>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eyYdIdqDxkiY1CzSfJtC9w"/>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SGDDuAxCpUiGQTflEHFbCw"/>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0WhFO.81NEueFCFtvovOmA"/>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ppaDhfEU7Kk.FagmILaKFdA"/>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prF168g8WcE2rTGemIrlXbQ"/>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VDPgBmEipUaZZw4nFYh0DQ"/>
</p:tagLst>
</file>

<file path=ppt/theme/theme1.xml><?xml version="1.0" encoding="utf-8"?>
<a:theme xmlns:a="http://schemas.openxmlformats.org/drawingml/2006/main" name="Corporate Theme">
  <a:themeElements>
    <a:clrScheme name="DSA 2018 PPT theme color">
      <a:dk1>
        <a:srgbClr val="1A293F"/>
      </a:dk1>
      <a:lt1>
        <a:srgbClr val="FFFFFF"/>
      </a:lt1>
      <a:dk2>
        <a:srgbClr val="44546A"/>
      </a:dk2>
      <a:lt2>
        <a:srgbClr val="E7E6E6"/>
      </a:lt2>
      <a:accent1>
        <a:srgbClr val="304C77"/>
      </a:accent1>
      <a:accent2>
        <a:srgbClr val="1D70BD"/>
      </a:accent2>
      <a:accent3>
        <a:srgbClr val="0096F0"/>
      </a:accent3>
      <a:accent4>
        <a:srgbClr val="2BBEFF"/>
      </a:accent4>
      <a:accent5>
        <a:srgbClr val="D3F0F4"/>
      </a:accent5>
      <a:accent6>
        <a:srgbClr val="EBEBEB"/>
      </a:accent6>
      <a:hlink>
        <a:srgbClr val="1D70BD"/>
      </a:hlink>
      <a:folHlink>
        <a:srgbClr val="304C7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solidFill>
          <a:schemeClr val="bg1">
            <a:lumMod val="95000"/>
          </a:schemeClr>
        </a:solidFill>
      </a:spPr>
      <a:bodyPr vert="horz" lIns="91440" tIns="45720" rIns="91440" bIns="45720" rtlCol="0" anchor="t" anchorCtr="0">
        <a:noAutofit/>
      </a:bodyPr>
      <a:lstStyle>
        <a:defPPr algn="l">
          <a:defRPr sz="140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orporate Theme">
  <a:themeElements>
    <a:clrScheme name="DSA 2018 PPT theme color">
      <a:dk1>
        <a:srgbClr val="1A293F"/>
      </a:dk1>
      <a:lt1>
        <a:srgbClr val="FFFFFF"/>
      </a:lt1>
      <a:dk2>
        <a:srgbClr val="44546A"/>
      </a:dk2>
      <a:lt2>
        <a:srgbClr val="E7E6E6"/>
      </a:lt2>
      <a:accent1>
        <a:srgbClr val="304C77"/>
      </a:accent1>
      <a:accent2>
        <a:srgbClr val="1D70BD"/>
      </a:accent2>
      <a:accent3>
        <a:srgbClr val="0096F0"/>
      </a:accent3>
      <a:accent4>
        <a:srgbClr val="2BBEFF"/>
      </a:accent4>
      <a:accent5>
        <a:srgbClr val="D3F0F4"/>
      </a:accent5>
      <a:accent6>
        <a:srgbClr val="EBEBEB"/>
      </a:accent6>
      <a:hlink>
        <a:srgbClr val="1D70BD"/>
      </a:hlink>
      <a:folHlink>
        <a:srgbClr val="304C7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solidFill>
          <a:schemeClr val="bg1">
            <a:lumMod val="95000"/>
          </a:schemeClr>
        </a:solidFill>
      </a:spPr>
      <a:bodyPr vert="horz" lIns="91440" tIns="45720" rIns="91440" bIns="45720" rtlCol="0" anchor="t" anchorCtr="0">
        <a:noAutofit/>
      </a:bodyPr>
      <a:lstStyle>
        <a:defPPr algn="l">
          <a:defRPr sz="140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5254</TotalTime>
  <Words>5667</Words>
  <Application>Microsoft Office PowerPoint</Application>
  <PresentationFormat>Widescreen</PresentationFormat>
  <Paragraphs>807</Paragraphs>
  <Slides>59</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59</vt:i4>
      </vt:variant>
    </vt:vector>
  </HeadingPairs>
  <TitlesOfParts>
    <vt:vector size="68" baseType="lpstr">
      <vt:lpstr>OpenSansWeb</vt:lpstr>
      <vt:lpstr>宋体</vt:lpstr>
      <vt:lpstr>黑体</vt:lpstr>
      <vt:lpstr>Arial</vt:lpstr>
      <vt:lpstr>Calibri</vt:lpstr>
      <vt:lpstr>Times New Roman</vt:lpstr>
      <vt:lpstr>Wingdings</vt:lpstr>
      <vt:lpstr>Corporate Theme</vt:lpstr>
      <vt:lpstr>1_Corporate Theme</vt:lpstr>
      <vt:lpstr>PowerPoint Presentation</vt:lpstr>
      <vt:lpstr>What is HR Audit </vt:lpstr>
      <vt:lpstr>What is HR Audit? </vt:lpstr>
      <vt:lpstr>PowerPoint Presentation</vt:lpstr>
      <vt:lpstr>Importance of HR Audit for Foreign Enterprise</vt:lpstr>
      <vt:lpstr>PowerPoint Presentation</vt:lpstr>
      <vt:lpstr>HR Audit Procedure</vt:lpstr>
      <vt:lpstr>PowerPoint Presentation</vt:lpstr>
      <vt:lpstr>PowerPoint Presentation</vt:lpstr>
      <vt:lpstr>PowerPoint Presentation</vt:lpstr>
      <vt:lpstr>HR Modules to be reviewed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Expat Management  Social Welfare for Expat Employees</vt:lpstr>
      <vt:lpstr>PowerPoint Presentation</vt:lpstr>
      <vt:lpstr>Remuneration &amp; Benefits Social Welfares</vt:lpstr>
      <vt:lpstr>PowerPoint Presentation</vt:lpstr>
      <vt:lpstr>PowerPoint Presentation</vt:lpstr>
      <vt:lpstr>PowerPoint Presentation</vt:lpstr>
      <vt:lpstr>PowerPoint Presentation</vt:lpstr>
      <vt:lpstr>PowerPoint Presentation</vt:lpstr>
      <vt:lpstr>PowerPoint Presentation</vt:lpstr>
      <vt:lpstr>Case Study</vt:lpstr>
      <vt:lpstr>Case Study 1 </vt:lpstr>
      <vt:lpstr>PowerPoint Presentation</vt:lpstr>
      <vt:lpstr>PowerPoint Presentation</vt:lpstr>
      <vt:lpstr>Risks During Hiring and Recruitment</vt:lpstr>
      <vt:lpstr>PowerPoint Presentation</vt:lpstr>
      <vt:lpstr>What are the Potential Risks?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Studies</vt:lpstr>
      <vt:lpstr>PowerPoint Presentation</vt:lpstr>
      <vt:lpstr>PowerPoint Presentation</vt:lpstr>
      <vt:lpstr>PowerPoint Presentation</vt:lpstr>
      <vt:lpstr>How to Avoid these Risks?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Huang</dc:creator>
  <cp:lastModifiedBy>Bonnie Zheng</cp:lastModifiedBy>
  <cp:revision>303</cp:revision>
  <cp:lastPrinted>2018-03-12T06:31:48Z</cp:lastPrinted>
  <dcterms:created xsi:type="dcterms:W3CDTF">2018-03-11T16:13:39Z</dcterms:created>
  <dcterms:modified xsi:type="dcterms:W3CDTF">2019-04-01T01:33:38Z</dcterms:modified>
</cp:coreProperties>
</file>