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2" showSpecialPlsOnTitleSld="0" saveSubsetFonts="1">
  <p:sldMasterIdLst>
    <p:sldMasterId id="2147483656" r:id="rId5"/>
  </p:sldMasterIdLst>
  <p:notesMasterIdLst>
    <p:notesMasterId r:id="rId44"/>
  </p:notesMasterIdLst>
  <p:sldIdLst>
    <p:sldId id="287" r:id="rId6"/>
    <p:sldId id="288" r:id="rId7"/>
    <p:sldId id="320" r:id="rId8"/>
    <p:sldId id="360" r:id="rId9"/>
    <p:sldId id="361" r:id="rId10"/>
    <p:sldId id="363" r:id="rId11"/>
    <p:sldId id="368" r:id="rId12"/>
    <p:sldId id="367" r:id="rId13"/>
    <p:sldId id="359" r:id="rId14"/>
    <p:sldId id="379" r:id="rId15"/>
    <p:sldId id="369" r:id="rId16"/>
    <p:sldId id="395" r:id="rId17"/>
    <p:sldId id="357" r:id="rId18"/>
    <p:sldId id="366" r:id="rId19"/>
    <p:sldId id="370" r:id="rId20"/>
    <p:sldId id="398" r:id="rId21"/>
    <p:sldId id="380" r:id="rId22"/>
    <p:sldId id="401" r:id="rId23"/>
    <p:sldId id="381" r:id="rId24"/>
    <p:sldId id="397" r:id="rId25"/>
    <p:sldId id="371" r:id="rId26"/>
    <p:sldId id="372" r:id="rId27"/>
    <p:sldId id="374" r:id="rId28"/>
    <p:sldId id="391" r:id="rId29"/>
    <p:sldId id="385" r:id="rId30"/>
    <p:sldId id="387" r:id="rId31"/>
    <p:sldId id="388" r:id="rId32"/>
    <p:sldId id="386" r:id="rId33"/>
    <p:sldId id="384" r:id="rId34"/>
    <p:sldId id="393" r:id="rId35"/>
    <p:sldId id="389" r:id="rId36"/>
    <p:sldId id="390" r:id="rId37"/>
    <p:sldId id="392" r:id="rId38"/>
    <p:sldId id="394" r:id="rId39"/>
    <p:sldId id="399" r:id="rId40"/>
    <p:sldId id="400" r:id="rId41"/>
    <p:sldId id="261" r:id="rId42"/>
    <p:sldId id="289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xfield Brown" initials="MB" lastIdx="1" clrIdx="0">
    <p:extLst>
      <p:ext uri="{19B8F6BF-5375-455C-9EA6-DF929625EA0E}">
        <p15:presenceInfo xmlns:p15="http://schemas.microsoft.com/office/powerpoint/2012/main" userId="0d88304b579008c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A302"/>
    <a:srgbClr val="379A00"/>
    <a:srgbClr val="1A2940"/>
    <a:srgbClr val="FDCA33"/>
    <a:srgbClr val="0DD303"/>
    <a:srgbClr val="1E71BD"/>
    <a:srgbClr val="314D77"/>
    <a:srgbClr val="58595B"/>
    <a:srgbClr val="217F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070" autoAdjust="0"/>
    <p:restoredTop sz="91288" autoAdjust="0"/>
  </p:normalViewPr>
  <p:slideViewPr>
    <p:cSldViewPr snapToGrid="0" snapToObjects="1">
      <p:cViewPr>
        <p:scale>
          <a:sx n="80" d="100"/>
          <a:sy n="80" d="100"/>
        </p:scale>
        <p:origin x="540" y="-7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viewProps" Target="viewProp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commentAuthors" Target="commentAuthor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notesMaster" Target="notesMasters/notesMaster1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theme" Target="theme/theme1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presProps" Target="presProps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axfield%20Brown\AppData\Local\Microsoft\Windows\INetCache\Content.Outlook\KDCM8OYK\190531%20VN%20Research%20Project%20Scope%20(002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axfield%20Brown\AppData\Local\Microsoft\Windows\INetCache\Content.Outlook\KDCM8OYK\190531%20VN%20Research%20Project%20Scope%20(002)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Maxfield%20Brown\Documents\Invoices\Max_Invoice_October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104662652462559"/>
          <c:y val="4.0391545458335364E-2"/>
          <c:w val="0.7658161208109856"/>
          <c:h val="0.9165517229013255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rgbClr val="FDCA33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78B4-4A4A-A3F6-9585DA444648}"/>
              </c:ext>
            </c:extLst>
          </c:dPt>
          <c:dPt>
            <c:idx val="6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056D-41BF-81BB-B3963F403323}"/>
              </c:ext>
            </c:extLst>
          </c:dPt>
          <c:dPt>
            <c:idx val="7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056D-41BF-81BB-B3963F403323}"/>
              </c:ext>
            </c:extLst>
          </c:dPt>
          <c:dPt>
            <c:idx val="8"/>
            <c:invertIfNegative val="0"/>
            <c:bubble3D val="0"/>
            <c:spPr>
              <a:solidFill>
                <a:srgbClr val="C0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78B4-4A4A-A3F6-9585DA444648}"/>
              </c:ext>
            </c:extLst>
          </c:dPt>
          <c:dLbls>
            <c:dLbl>
              <c:idx val="1"/>
              <c:layout>
                <c:manualLayout>
                  <c:x val="0"/>
                  <c:y val="-1.984762648954874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78B4-4A4A-A3F6-9585DA44464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Laos</c:v>
                </c:pt>
                <c:pt idx="1">
                  <c:v>Vietnam </c:v>
                </c:pt>
                <c:pt idx="2">
                  <c:v>Cambodia </c:v>
                </c:pt>
                <c:pt idx="3">
                  <c:v>India</c:v>
                </c:pt>
                <c:pt idx="4">
                  <c:v>Philippines</c:v>
                </c:pt>
                <c:pt idx="5">
                  <c:v>Thailand</c:v>
                </c:pt>
                <c:pt idx="6">
                  <c:v>Malaysia</c:v>
                </c:pt>
                <c:pt idx="7">
                  <c:v>Indonesia </c:v>
                </c:pt>
                <c:pt idx="8">
                  <c:v>China </c:v>
                </c:pt>
              </c:strCache>
            </c:strRef>
          </c:cat>
          <c:val>
            <c:numRef>
              <c:f>Sheet1!$B$2:$B$10</c:f>
              <c:numCache>
                <c:formatCode>0.00%</c:formatCode>
                <c:ptCount val="9"/>
                <c:pt idx="0">
                  <c:v>0.3831</c:v>
                </c:pt>
                <c:pt idx="1">
                  <c:v>0.33450000000000002</c:v>
                </c:pt>
                <c:pt idx="2">
                  <c:v>0.30599999999999999</c:v>
                </c:pt>
                <c:pt idx="3">
                  <c:v>0.1002</c:v>
                </c:pt>
                <c:pt idx="4">
                  <c:v>4.36E-2</c:v>
                </c:pt>
                <c:pt idx="5">
                  <c:v>2.8400000000000002E-2</c:v>
                </c:pt>
                <c:pt idx="6">
                  <c:v>-4.9599999999999998E-2</c:v>
                </c:pt>
                <c:pt idx="7">
                  <c:v>-5.0900000000000001E-2</c:v>
                </c:pt>
                <c:pt idx="8">
                  <c:v>-0.12379999999999999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8B4-4A4A-A3F6-9585DA4446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826170367"/>
        <c:axId val="1106337263"/>
      </c:barChart>
      <c:catAx>
        <c:axId val="826170367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low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06337263"/>
        <c:crosses val="autoZero"/>
        <c:auto val="1"/>
        <c:lblAlgn val="l"/>
        <c:lblOffset val="1000"/>
        <c:noMultiLvlLbl val="0"/>
      </c:catAx>
      <c:valAx>
        <c:axId val="1106337263"/>
        <c:scaling>
          <c:orientation val="minMax"/>
        </c:scaling>
        <c:delete val="1"/>
        <c:axPos val="b"/>
        <c:numFmt formatCode="0.00%" sourceLinked="1"/>
        <c:majorTickMark val="none"/>
        <c:minorTickMark val="none"/>
        <c:tickLblPos val="nextTo"/>
        <c:crossAx val="826170367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bg1"/>
    </a:solidFill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layout>
                <c:manualLayout>
                  <c:x val="1.6666666666666666E-2"/>
                  <c:y val="2.1926341305083457E-2"/>
                </c:manualLayout>
              </c:layout>
              <c:tx>
                <c:rich>
                  <a:bodyPr/>
                  <a:lstStyle/>
                  <a:p>
                    <a:fld id="{8FE6313A-EC49-4CC0-8AF8-223FDE3BE0E9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0-DBDB-4023-B92B-5CDD368587B2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93E08169-F1E8-4078-AB8D-51CE986DD9AD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DBDB-4023-B92B-5CDD368587B2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DC3005CF-7436-4F5B-9196-C321D850FA34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2-DBDB-4023-B92B-5CDD368587B2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465929C8-946A-4804-98AB-FC84C8E46E2F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3-DBDB-4023-B92B-5CDD368587B2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596F95BB-F08E-4BEB-A38C-7D572039A4F5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4-DBDB-4023-B92B-5CDD368587B2}"/>
                </c:ext>
              </c:extLst>
            </c:dLbl>
            <c:dLbl>
              <c:idx val="5"/>
              <c:layout>
                <c:manualLayout>
                  <c:x val="-4.4444444444444495E-2"/>
                  <c:y val="-4.1111889947031487E-2"/>
                </c:manualLayout>
              </c:layout>
              <c:tx>
                <c:rich>
                  <a:bodyPr/>
                  <a:lstStyle/>
                  <a:p>
                    <a:fld id="{BAAF02DE-5850-4DC1-843F-ACE091184FC5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5-DBDB-4023-B92B-5CDD368587B2}"/>
                </c:ext>
              </c:extLst>
            </c:dLbl>
            <c:dLbl>
              <c:idx val="6"/>
              <c:layout>
                <c:manualLayout>
                  <c:x val="-4.1666666666666692E-2"/>
                  <c:y val="-4.9334267936437783E-2"/>
                </c:manualLayout>
              </c:layout>
              <c:tx>
                <c:rich>
                  <a:bodyPr/>
                  <a:lstStyle/>
                  <a:p>
                    <a:fld id="{BAB02C54-8333-4B71-A339-3A74E3E59A93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1"/>
                </c:ext>
                <c:ext xmlns:c16="http://schemas.microsoft.com/office/drawing/2014/chart" uri="{C3380CC4-5D6E-409C-BE32-E72D297353CC}">
                  <c16:uniqueId val="{00000006-DBDB-4023-B92B-5CDD368587B2}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EB5906DD-9E29-4F75-9ECA-558BE18BA5F8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7-DBDB-4023-B92B-5CDD368587B2}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6A9D66AC-88C0-4CA7-9457-F0857EE91CD3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8-DBDB-4023-B92B-5CDD368587B2}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0037963D-CD3C-4946-B864-EAE4C27A1142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9-DBDB-4023-B92B-5CDD368587B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9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exp"/>
            <c:dispRSqr val="0"/>
            <c:dispEq val="0"/>
          </c:trendline>
          <c:xVal>
            <c:numRef>
              <c:f>Sheet2!$B$2:$B$11</c:f>
              <c:numCache>
                <c:formatCode>General</c:formatCode>
                <c:ptCount val="10"/>
                <c:pt idx="0">
                  <c:v>58.1</c:v>
                </c:pt>
                <c:pt idx="1">
                  <c:v>67.5</c:v>
                </c:pt>
                <c:pt idx="2">
                  <c:v>62.1</c:v>
                </c:pt>
                <c:pt idx="3">
                  <c:v>64.900000000000006</c:v>
                </c:pt>
                <c:pt idx="4">
                  <c:v>49.3</c:v>
                </c:pt>
                <c:pt idx="5">
                  <c:v>62</c:v>
                </c:pt>
                <c:pt idx="6">
                  <c:v>50.2</c:v>
                </c:pt>
                <c:pt idx="7">
                  <c:v>74.400000000000006</c:v>
                </c:pt>
                <c:pt idx="8">
                  <c:v>72.599999999999994</c:v>
                </c:pt>
                <c:pt idx="9">
                  <c:v>83.5</c:v>
                </c:pt>
              </c:numCache>
            </c:numRef>
          </c:xVal>
          <c:yVal>
            <c:numRef>
              <c:f>Sheet2!$C$2:$C$11</c:f>
              <c:numCache>
                <c:formatCode>General</c:formatCode>
                <c:ptCount val="10"/>
                <c:pt idx="0">
                  <c:v>213</c:v>
                </c:pt>
                <c:pt idx="1">
                  <c:v>378</c:v>
                </c:pt>
                <c:pt idx="2">
                  <c:v>237</c:v>
                </c:pt>
                <c:pt idx="3">
                  <c:v>324</c:v>
                </c:pt>
                <c:pt idx="4">
                  <c:v>121</c:v>
                </c:pt>
                <c:pt idx="5">
                  <c:v>330</c:v>
                </c:pt>
                <c:pt idx="6">
                  <c:v>170</c:v>
                </c:pt>
                <c:pt idx="7">
                  <c:v>601</c:v>
                </c:pt>
                <c:pt idx="8">
                  <c:v>518</c:v>
                </c:pt>
                <c:pt idx="9">
                  <c:v>1630</c:v>
                </c:pt>
              </c:numCache>
            </c:numRef>
          </c:yVal>
          <c:smooth val="0"/>
          <c:extLst>
            <c:ext xmlns:c15="http://schemas.microsoft.com/office/drawing/2012/chart" uri="{02D57815-91ED-43cb-92C2-25804820EDAC}">
              <c15:datalabelsRange>
                <c15:f>Sheet2!$A$2:$A$11</c15:f>
                <c15:dlblRangeCache>
                  <c:ptCount val="10"/>
                  <c:pt idx="0">
                    <c:v>Vietnam </c:v>
                  </c:pt>
                  <c:pt idx="1">
                    <c:v>Thailand </c:v>
                  </c:pt>
                  <c:pt idx="2">
                    <c:v>Philippines </c:v>
                  </c:pt>
                  <c:pt idx="3">
                    <c:v>Indonesia </c:v>
                  </c:pt>
                  <c:pt idx="4">
                    <c:v>Laos</c:v>
                  </c:pt>
                  <c:pt idx="5">
                    <c:v>India </c:v>
                  </c:pt>
                  <c:pt idx="6">
                    <c:v>Cambodia </c:v>
                  </c:pt>
                  <c:pt idx="7">
                    <c:v>Malaysia </c:v>
                  </c:pt>
                  <c:pt idx="8">
                    <c:v>China</c:v>
                  </c:pt>
                  <c:pt idx="9">
                    <c:v>Singapore 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B-DBDB-4023-B92B-5CDD368587B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78420495"/>
        <c:axId val="1107378255"/>
      </c:scatterChart>
      <c:valAx>
        <c:axId val="1178420495"/>
        <c:scaling>
          <c:orientation val="minMax"/>
          <c:min val="4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b="1" dirty="0"/>
                  <a:t>Competitiveness Score </a:t>
                </a:r>
              </a:p>
              <a:p>
                <a:pPr>
                  <a:defRPr sz="1400" b="1"/>
                </a:pPr>
                <a:r>
                  <a:rPr lang="en-US" sz="1400" b="0" dirty="0"/>
                  <a:t>(World Economic Forum</a:t>
                </a:r>
                <a:r>
                  <a:rPr lang="en-US" sz="1400" b="0" baseline="0" dirty="0"/>
                  <a:t>)</a:t>
                </a:r>
                <a:endParaRPr lang="en-US" sz="1400" b="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07378255"/>
        <c:crosses val="autoZero"/>
        <c:crossBetween val="midCat"/>
      </c:valAx>
      <c:valAx>
        <c:axId val="110737825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 b="1" dirty="0"/>
                  <a:t>Average</a:t>
                </a:r>
                <a:r>
                  <a:rPr lang="en-US" sz="1400" b="1" baseline="0" dirty="0"/>
                  <a:t> Monthly Wages</a:t>
                </a:r>
              </a:p>
              <a:p>
                <a:pPr>
                  <a:defRPr sz="1400" b="1"/>
                </a:pPr>
                <a:r>
                  <a:rPr lang="en-US" sz="1400" b="0" baseline="0" dirty="0"/>
                  <a:t> (USD/month Unskilled)</a:t>
                </a:r>
                <a:endParaRPr lang="en-US" sz="1400" b="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400" b="1" i="0" u="none" strike="noStrik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178420495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scatterChart>
        <c:scatterStyle val="lineMarker"/>
        <c:varyColors val="0"/>
        <c:ser>
          <c:idx val="0"/>
          <c:order val="0"/>
          <c:spPr>
            <a:ln w="19050" cap="rnd">
              <a:noFill/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tx>
                <c:rich>
                  <a:bodyPr/>
                  <a:lstStyle/>
                  <a:p>
                    <a:fld id="{F073D3A8-14F3-42FD-912D-07DAA8AFF5F6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0-893A-42A7-9335-F32DB46A0116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5D37F59F-75FD-473C-98EA-2CDFAFC5D2F5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1-893A-42A7-9335-F32DB46A0116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85673BBF-196C-4BF7-8D29-45A14AD8999B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2-893A-42A7-9335-F32DB46A0116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BCF526CF-8190-49D7-AAE0-33705AA164EA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3-893A-42A7-9335-F32DB46A0116}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98B67CF8-52C7-4D26-9C27-ACDC60D227CF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4-893A-42A7-9335-F32DB46A0116}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F1014EA0-FA79-450A-848B-06C1FF1BCE5E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5-893A-42A7-9335-F32DB46A0116}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8B9C54E4-10D3-4203-91B3-4CA5B79869CE}" type="CELLRANGE">
                      <a:rPr lang="en-US"/>
                      <a:pPr/>
                      <a:t>[CELLRANGE]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  <c:ext xmlns:c16="http://schemas.microsoft.com/office/drawing/2014/chart" uri="{C3380CC4-5D6E-409C-BE32-E72D297353CC}">
                  <c16:uniqueId val="{00000006-893A-42A7-9335-F32DB46A011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DataLabelsRange val="1"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19050" cap="rnd">
                <a:solidFill>
                  <a:schemeClr val="accent1"/>
                </a:solidFill>
                <a:prstDash val="sysDot"/>
              </a:ln>
              <a:effectLst/>
            </c:spPr>
            <c:trendlineType val="exp"/>
            <c:dispRSqr val="0"/>
            <c:dispEq val="0"/>
          </c:trendline>
          <c:xVal>
            <c:numRef>
              <c:f>Sheet2!$B$2:$B$8</c:f>
              <c:numCache>
                <c:formatCode>General</c:formatCode>
                <c:ptCount val="7"/>
                <c:pt idx="0">
                  <c:v>58.1</c:v>
                </c:pt>
                <c:pt idx="1">
                  <c:v>67.5</c:v>
                </c:pt>
                <c:pt idx="2">
                  <c:v>62.1</c:v>
                </c:pt>
                <c:pt idx="3">
                  <c:v>64.900000000000006</c:v>
                </c:pt>
                <c:pt idx="4">
                  <c:v>49.3</c:v>
                </c:pt>
                <c:pt idx="5">
                  <c:v>62</c:v>
                </c:pt>
                <c:pt idx="6">
                  <c:v>50.2</c:v>
                </c:pt>
              </c:numCache>
            </c:numRef>
          </c:xVal>
          <c:yVal>
            <c:numRef>
              <c:f>Sheet2!$C$2:$C$8</c:f>
              <c:numCache>
                <c:formatCode>General</c:formatCode>
                <c:ptCount val="7"/>
                <c:pt idx="0">
                  <c:v>213</c:v>
                </c:pt>
                <c:pt idx="1">
                  <c:v>378</c:v>
                </c:pt>
                <c:pt idx="2">
                  <c:v>237</c:v>
                </c:pt>
                <c:pt idx="3">
                  <c:v>324</c:v>
                </c:pt>
                <c:pt idx="4">
                  <c:v>121</c:v>
                </c:pt>
                <c:pt idx="5">
                  <c:v>330</c:v>
                </c:pt>
                <c:pt idx="6">
                  <c:v>170</c:v>
                </c:pt>
              </c:numCache>
            </c:numRef>
          </c:yVal>
          <c:smooth val="0"/>
          <c:extLst>
            <c:ext xmlns:c15="http://schemas.microsoft.com/office/drawing/2012/chart" uri="{02D57815-91ED-43cb-92C2-25804820EDAC}">
              <c15:datalabelsRange>
                <c15:f>Sheet2!$A$2:$A$17</c15:f>
                <c15:dlblRangeCache>
                  <c:ptCount val="16"/>
                  <c:pt idx="0">
                    <c:v>Vietnam </c:v>
                  </c:pt>
                  <c:pt idx="1">
                    <c:v>Thailand </c:v>
                  </c:pt>
                  <c:pt idx="2">
                    <c:v>Philippines </c:v>
                  </c:pt>
                  <c:pt idx="3">
                    <c:v>Indonesia </c:v>
                  </c:pt>
                  <c:pt idx="4">
                    <c:v>Laos</c:v>
                  </c:pt>
                  <c:pt idx="5">
                    <c:v>India </c:v>
                  </c:pt>
                  <c:pt idx="6">
                    <c:v>Cambodia </c:v>
                  </c:pt>
                  <c:pt idx="7">
                    <c:v>Malaysia </c:v>
                  </c:pt>
                  <c:pt idx="8">
                    <c:v>China</c:v>
                  </c:pt>
                  <c:pt idx="9">
                    <c:v>Singapore </c:v>
                  </c:pt>
                  <c:pt idx="15">
                    <c:v>Malaysia </c:v>
                  </c:pt>
                </c15:dlblRangeCache>
              </c15:datalabelsRange>
            </c:ext>
            <c:ext xmlns:c16="http://schemas.microsoft.com/office/drawing/2014/chart" uri="{C3380CC4-5D6E-409C-BE32-E72D297353CC}">
              <c16:uniqueId val="{00000008-893A-42A7-9335-F32DB46A011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91377231"/>
        <c:axId val="1097673775"/>
      </c:scatterChart>
      <c:valAx>
        <c:axId val="891377231"/>
        <c:scaling>
          <c:orientation val="minMax"/>
          <c:max val="70"/>
          <c:min val="45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97673775"/>
        <c:crosses val="autoZero"/>
        <c:crossBetween val="midCat"/>
      </c:valAx>
      <c:valAx>
        <c:axId val="1097673775"/>
        <c:scaling>
          <c:orientation val="minMax"/>
          <c:max val="40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891377231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400">
          <a:solidFill>
            <a:schemeClr val="tx1"/>
          </a:solidFill>
        </a:defRPr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rgbClr val="1A294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Sheet4!$A$1:$C$1</c:f>
              <c:strCache>
                <c:ptCount val="3"/>
                <c:pt idx="0">
                  <c:v>MFN</c:v>
                </c:pt>
                <c:pt idx="1">
                  <c:v>9.24.2018</c:v>
                </c:pt>
                <c:pt idx="2">
                  <c:v>01.01.2019</c:v>
                </c:pt>
              </c:strCache>
            </c:strRef>
          </c:cat>
          <c:val>
            <c:numRef>
              <c:f>Sheet4!$A$2:$C$2</c:f>
              <c:numCache>
                <c:formatCode>0%</c:formatCode>
                <c:ptCount val="3"/>
                <c:pt idx="0" formatCode="0.00%">
                  <c:v>3.5000000000000003E-2</c:v>
                </c:pt>
                <c:pt idx="1">
                  <c:v>0.1</c:v>
                </c:pt>
                <c:pt idx="2">
                  <c:v>0.25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BB-4488-ABC4-87238A2E72C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84359744"/>
        <c:axId val="1985233968"/>
      </c:barChart>
      <c:catAx>
        <c:axId val="19843597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rgbClr val="1A294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85233968"/>
        <c:crosses val="autoZero"/>
        <c:auto val="1"/>
        <c:lblAlgn val="ctr"/>
        <c:lblOffset val="100"/>
        <c:noMultiLvlLbl val="0"/>
      </c:catAx>
      <c:valAx>
        <c:axId val="1985233968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crossAx val="1984359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A43711-C0AC-4649-8CB5-E2C90D36B42F}" type="doc">
      <dgm:prSet loTypeId="urn:microsoft.com/office/officeart/2005/8/layout/hProcess7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521DBBF4-1486-4F0C-9B95-1572A48BCFB0}">
      <dgm:prSet phldrT="[Text]"/>
      <dgm:spPr/>
      <dgm:t>
        <a:bodyPr/>
        <a:lstStyle/>
        <a:p>
          <a:r>
            <a:rPr lang="en-US" dirty="0"/>
            <a:t>Cost of Doing Business</a:t>
          </a:r>
        </a:p>
      </dgm:t>
    </dgm:pt>
    <dgm:pt modelId="{F908F77D-0DCA-4B67-B295-1F561BF6F042}" type="parTrans" cxnId="{774A36C9-1DFA-4C7D-AF76-FD6B40D79A27}">
      <dgm:prSet/>
      <dgm:spPr/>
      <dgm:t>
        <a:bodyPr/>
        <a:lstStyle/>
        <a:p>
          <a:endParaRPr lang="en-US"/>
        </a:p>
      </dgm:t>
    </dgm:pt>
    <dgm:pt modelId="{22AFB82E-3DB6-4949-9DF1-69C7C8094361}" type="sibTrans" cxnId="{774A36C9-1DFA-4C7D-AF76-FD6B40D79A27}">
      <dgm:prSet/>
      <dgm:spPr/>
      <dgm:t>
        <a:bodyPr/>
        <a:lstStyle/>
        <a:p>
          <a:endParaRPr lang="en-US"/>
        </a:p>
      </dgm:t>
    </dgm:pt>
    <dgm:pt modelId="{49D71690-1E7E-4D20-A6B5-C2EC550B39CB}">
      <dgm:prSet phldrT="[Text]" custT="1"/>
      <dgm:spPr/>
      <dgm:t>
        <a:bodyPr anchor="ctr"/>
        <a:lstStyle/>
        <a:p>
          <a:pPr algn="ctr"/>
          <a:r>
            <a:rPr lang="en-US" sz="2400" dirty="0"/>
            <a:t>Wages</a:t>
          </a:r>
        </a:p>
      </dgm:t>
    </dgm:pt>
    <dgm:pt modelId="{AE412EF1-DB89-4C85-9987-CD55A7D442EF}" type="parTrans" cxnId="{15FE731C-5619-4A99-8EED-393D8CF01AC7}">
      <dgm:prSet/>
      <dgm:spPr/>
      <dgm:t>
        <a:bodyPr/>
        <a:lstStyle/>
        <a:p>
          <a:endParaRPr lang="en-US"/>
        </a:p>
      </dgm:t>
    </dgm:pt>
    <dgm:pt modelId="{F39C5AFC-193B-49AC-AB0F-E54A1ABFCB90}" type="sibTrans" cxnId="{15FE731C-5619-4A99-8EED-393D8CF01AC7}">
      <dgm:prSet/>
      <dgm:spPr/>
      <dgm:t>
        <a:bodyPr/>
        <a:lstStyle/>
        <a:p>
          <a:endParaRPr lang="en-US"/>
        </a:p>
      </dgm:t>
    </dgm:pt>
    <dgm:pt modelId="{288569FF-81B7-44C3-8C74-F1FAF5D7E1B5}">
      <dgm:prSet phldrT="[Text]"/>
      <dgm:spPr/>
      <dgm:t>
        <a:bodyPr/>
        <a:lstStyle/>
        <a:p>
          <a:r>
            <a:rPr lang="en-US" dirty="0"/>
            <a:t>Regulation</a:t>
          </a:r>
        </a:p>
      </dgm:t>
    </dgm:pt>
    <dgm:pt modelId="{F81193B2-86E1-4EB4-9A20-30FDE511DEBA}" type="parTrans" cxnId="{2E7342F6-1698-403A-B2AE-FBA5C772CE2A}">
      <dgm:prSet/>
      <dgm:spPr/>
      <dgm:t>
        <a:bodyPr/>
        <a:lstStyle/>
        <a:p>
          <a:endParaRPr lang="en-US"/>
        </a:p>
      </dgm:t>
    </dgm:pt>
    <dgm:pt modelId="{438CD96B-841B-4D36-BED6-20EA4EC90CB9}" type="sibTrans" cxnId="{2E7342F6-1698-403A-B2AE-FBA5C772CE2A}">
      <dgm:prSet/>
      <dgm:spPr/>
      <dgm:t>
        <a:bodyPr/>
        <a:lstStyle/>
        <a:p>
          <a:endParaRPr lang="en-US"/>
        </a:p>
      </dgm:t>
    </dgm:pt>
    <dgm:pt modelId="{DD09D09F-614D-403D-BEEC-62DE1BEF0899}">
      <dgm:prSet phldrT="[Text]" custT="1"/>
      <dgm:spPr/>
      <dgm:t>
        <a:bodyPr anchor="ctr"/>
        <a:lstStyle/>
        <a:p>
          <a:pPr algn="ctr"/>
          <a:r>
            <a:rPr lang="en-US" sz="2400" dirty="0"/>
            <a:t>Compliance</a:t>
          </a:r>
        </a:p>
      </dgm:t>
    </dgm:pt>
    <dgm:pt modelId="{583B4F38-7B6D-45DD-990E-90F58E9152EA}" type="parTrans" cxnId="{F6FCE7D3-75F7-4837-BFA9-410EBB18DA37}">
      <dgm:prSet/>
      <dgm:spPr/>
      <dgm:t>
        <a:bodyPr/>
        <a:lstStyle/>
        <a:p>
          <a:endParaRPr lang="en-US"/>
        </a:p>
      </dgm:t>
    </dgm:pt>
    <dgm:pt modelId="{F7D403C8-55A6-4C0A-8075-12436BB0DA25}" type="sibTrans" cxnId="{F6FCE7D3-75F7-4837-BFA9-410EBB18DA37}">
      <dgm:prSet/>
      <dgm:spPr/>
      <dgm:t>
        <a:bodyPr/>
        <a:lstStyle/>
        <a:p>
          <a:endParaRPr lang="en-US"/>
        </a:p>
      </dgm:t>
    </dgm:pt>
    <dgm:pt modelId="{6DA1DDC3-5FDB-4641-BD3A-5700B03C831E}">
      <dgm:prSet phldrT="[Text]"/>
      <dgm:spPr/>
      <dgm:t>
        <a:bodyPr/>
        <a:lstStyle/>
        <a:p>
          <a:r>
            <a:rPr lang="en-US" dirty="0"/>
            <a:t> Low Risk</a:t>
          </a:r>
        </a:p>
      </dgm:t>
    </dgm:pt>
    <dgm:pt modelId="{EA05F551-09C5-4826-977D-21540B0B25A2}" type="parTrans" cxnId="{8C668728-82A9-428A-A719-82D3F10A6BFC}">
      <dgm:prSet/>
      <dgm:spPr/>
      <dgm:t>
        <a:bodyPr/>
        <a:lstStyle/>
        <a:p>
          <a:endParaRPr lang="en-US"/>
        </a:p>
      </dgm:t>
    </dgm:pt>
    <dgm:pt modelId="{EDD60D60-98D6-44BA-9568-E261D6689475}" type="sibTrans" cxnId="{8C668728-82A9-428A-A719-82D3F10A6BFC}">
      <dgm:prSet/>
      <dgm:spPr/>
      <dgm:t>
        <a:bodyPr/>
        <a:lstStyle/>
        <a:p>
          <a:endParaRPr lang="en-US"/>
        </a:p>
      </dgm:t>
    </dgm:pt>
    <dgm:pt modelId="{78DA416D-D076-42C3-986C-010A76DC8E60}">
      <dgm:prSet phldrT="[Text]" custT="1"/>
      <dgm:spPr/>
      <dgm:t>
        <a:bodyPr anchor="ctr"/>
        <a:lstStyle/>
        <a:p>
          <a:pPr algn="ctr"/>
          <a:r>
            <a:rPr lang="en-US" sz="2400" b="1" dirty="0"/>
            <a:t>Diversified International Relationships</a:t>
          </a:r>
        </a:p>
      </dgm:t>
    </dgm:pt>
    <dgm:pt modelId="{A60585D2-C1F2-4F7B-89C0-6F272B8D3C79}" type="parTrans" cxnId="{F0479CAD-A6D2-4705-B022-29588EA3CABF}">
      <dgm:prSet/>
      <dgm:spPr/>
      <dgm:t>
        <a:bodyPr/>
        <a:lstStyle/>
        <a:p>
          <a:endParaRPr lang="en-US"/>
        </a:p>
      </dgm:t>
    </dgm:pt>
    <dgm:pt modelId="{7C29B980-A696-4D05-908D-01390CB1D26F}" type="sibTrans" cxnId="{F0479CAD-A6D2-4705-B022-29588EA3CABF}">
      <dgm:prSet/>
      <dgm:spPr/>
      <dgm:t>
        <a:bodyPr/>
        <a:lstStyle/>
        <a:p>
          <a:endParaRPr lang="en-US"/>
        </a:p>
      </dgm:t>
    </dgm:pt>
    <dgm:pt modelId="{BC0201E8-2B55-410F-9493-EAA6C21AFD8E}">
      <dgm:prSet phldrT="[Text]" custT="1"/>
      <dgm:spPr/>
      <dgm:t>
        <a:bodyPr anchor="ctr"/>
        <a:lstStyle/>
        <a:p>
          <a:pPr algn="ctr"/>
          <a:r>
            <a:rPr lang="en-US" sz="2400" dirty="0"/>
            <a:t>Land</a:t>
          </a:r>
        </a:p>
        <a:p>
          <a:pPr algn="ctr"/>
          <a:endParaRPr lang="en-US" sz="2400" dirty="0"/>
        </a:p>
        <a:p>
          <a:pPr algn="ctr"/>
          <a:r>
            <a:rPr lang="en-US" sz="2400" dirty="0"/>
            <a:t>Cost to Quality Ratio</a:t>
          </a:r>
        </a:p>
      </dgm:t>
    </dgm:pt>
    <dgm:pt modelId="{D7B7D1B9-A553-45AA-840C-A42E4964B79B}" type="parTrans" cxnId="{54D392E0-6032-4F34-99D6-7D336F267745}">
      <dgm:prSet/>
      <dgm:spPr/>
      <dgm:t>
        <a:bodyPr/>
        <a:lstStyle/>
        <a:p>
          <a:endParaRPr lang="en-US"/>
        </a:p>
      </dgm:t>
    </dgm:pt>
    <dgm:pt modelId="{C34DF12C-4F27-47D9-9AC8-0F76AA1B537B}" type="sibTrans" cxnId="{54D392E0-6032-4F34-99D6-7D336F267745}">
      <dgm:prSet/>
      <dgm:spPr/>
      <dgm:t>
        <a:bodyPr/>
        <a:lstStyle/>
        <a:p>
          <a:endParaRPr lang="en-US"/>
        </a:p>
      </dgm:t>
    </dgm:pt>
    <dgm:pt modelId="{3711226B-E464-4513-A2FB-C322C543473F}">
      <dgm:prSet phldrT="[Text]" custT="1"/>
      <dgm:spPr/>
      <dgm:t>
        <a:bodyPr anchor="ctr"/>
        <a:lstStyle/>
        <a:p>
          <a:pPr algn="ctr"/>
          <a:r>
            <a:rPr lang="en-US" sz="2400" dirty="0"/>
            <a:t>Industry Prioritization</a:t>
          </a:r>
        </a:p>
      </dgm:t>
    </dgm:pt>
    <dgm:pt modelId="{75BE9336-51FA-4D66-BB5C-CAEAE4F08591}" type="parTrans" cxnId="{BC25F7A9-78BD-446C-91ED-487179BEC3E2}">
      <dgm:prSet/>
      <dgm:spPr/>
      <dgm:t>
        <a:bodyPr/>
        <a:lstStyle/>
        <a:p>
          <a:endParaRPr lang="en-US"/>
        </a:p>
      </dgm:t>
    </dgm:pt>
    <dgm:pt modelId="{EDCD718E-9803-44EA-B805-4D5194E58934}" type="sibTrans" cxnId="{BC25F7A9-78BD-446C-91ED-487179BEC3E2}">
      <dgm:prSet/>
      <dgm:spPr/>
      <dgm:t>
        <a:bodyPr/>
        <a:lstStyle/>
        <a:p>
          <a:endParaRPr lang="en-US"/>
        </a:p>
      </dgm:t>
    </dgm:pt>
    <dgm:pt modelId="{62A3B178-3716-4E40-AF4F-D98E61444303}">
      <dgm:prSet phldrT="[Text]" custT="1"/>
      <dgm:spPr/>
      <dgm:t>
        <a:bodyPr anchor="ctr"/>
        <a:lstStyle/>
        <a:p>
          <a:pPr algn="ctr"/>
          <a:r>
            <a:rPr lang="en-US" sz="2400" dirty="0"/>
            <a:t>Stable Government</a:t>
          </a:r>
        </a:p>
      </dgm:t>
    </dgm:pt>
    <dgm:pt modelId="{F59627D5-9D2C-4A84-A31F-3F242AF1DC7C}" type="parTrans" cxnId="{E748CD16-6C97-463C-84E6-17B2651F42DC}">
      <dgm:prSet/>
      <dgm:spPr/>
      <dgm:t>
        <a:bodyPr/>
        <a:lstStyle/>
        <a:p>
          <a:endParaRPr lang="en-US"/>
        </a:p>
      </dgm:t>
    </dgm:pt>
    <dgm:pt modelId="{7D1F677A-C355-4134-A6A4-814DFDEB03F2}" type="sibTrans" cxnId="{E748CD16-6C97-463C-84E6-17B2651F42DC}">
      <dgm:prSet/>
      <dgm:spPr/>
      <dgm:t>
        <a:bodyPr/>
        <a:lstStyle/>
        <a:p>
          <a:endParaRPr lang="en-US"/>
        </a:p>
      </dgm:t>
    </dgm:pt>
    <dgm:pt modelId="{E7D31D24-2B2E-48AA-B376-71DA495F26D5}">
      <dgm:prSet phldrT="[Text]" custT="1"/>
      <dgm:spPr/>
      <dgm:t>
        <a:bodyPr anchor="ctr"/>
        <a:lstStyle/>
        <a:p>
          <a:pPr algn="ctr"/>
          <a:endParaRPr lang="en-US" sz="2400" dirty="0"/>
        </a:p>
      </dgm:t>
    </dgm:pt>
    <dgm:pt modelId="{570FD814-D4DE-4FA3-9179-3B593B9D71EC}" type="parTrans" cxnId="{3764B761-00B4-4BFD-B004-CAFEB832BD1E}">
      <dgm:prSet/>
      <dgm:spPr/>
      <dgm:t>
        <a:bodyPr/>
        <a:lstStyle/>
        <a:p>
          <a:endParaRPr lang="en-US"/>
        </a:p>
      </dgm:t>
    </dgm:pt>
    <dgm:pt modelId="{D2C84397-B62B-4718-B169-64F7940E7B3E}" type="sibTrans" cxnId="{3764B761-00B4-4BFD-B004-CAFEB832BD1E}">
      <dgm:prSet/>
      <dgm:spPr/>
      <dgm:t>
        <a:bodyPr/>
        <a:lstStyle/>
        <a:p>
          <a:endParaRPr lang="en-US"/>
        </a:p>
      </dgm:t>
    </dgm:pt>
    <dgm:pt modelId="{A1EEF732-C550-4AFE-B64A-DCA2191878F1}">
      <dgm:prSet phldrT="[Text]" custT="1"/>
      <dgm:spPr/>
      <dgm:t>
        <a:bodyPr anchor="ctr"/>
        <a:lstStyle/>
        <a:p>
          <a:pPr algn="ctr"/>
          <a:endParaRPr lang="en-US" sz="2400" dirty="0"/>
        </a:p>
      </dgm:t>
    </dgm:pt>
    <dgm:pt modelId="{8AB80F80-0B90-4D8B-B878-A03293550F81}" type="parTrans" cxnId="{88E6B8EB-F549-4016-A0EC-31195025B4C8}">
      <dgm:prSet/>
      <dgm:spPr/>
      <dgm:t>
        <a:bodyPr/>
        <a:lstStyle/>
        <a:p>
          <a:endParaRPr lang="en-US"/>
        </a:p>
      </dgm:t>
    </dgm:pt>
    <dgm:pt modelId="{2445348D-C026-4022-9804-5039C98A8550}" type="sibTrans" cxnId="{88E6B8EB-F549-4016-A0EC-31195025B4C8}">
      <dgm:prSet/>
      <dgm:spPr/>
      <dgm:t>
        <a:bodyPr/>
        <a:lstStyle/>
        <a:p>
          <a:endParaRPr lang="en-US"/>
        </a:p>
      </dgm:t>
    </dgm:pt>
    <dgm:pt modelId="{E193CF58-FC74-4DA1-82C8-AE503812937C}">
      <dgm:prSet phldrT="[Text]" custT="1"/>
      <dgm:spPr/>
      <dgm:t>
        <a:bodyPr anchor="ctr"/>
        <a:lstStyle/>
        <a:p>
          <a:pPr algn="ctr"/>
          <a:endParaRPr lang="en-US" sz="2400" dirty="0"/>
        </a:p>
      </dgm:t>
    </dgm:pt>
    <dgm:pt modelId="{B72DB6A1-6EDF-42C0-B8E3-ED9ECC845CAD}" type="parTrans" cxnId="{38550A26-39CC-46EF-BF38-43544D84F24E}">
      <dgm:prSet/>
      <dgm:spPr/>
      <dgm:t>
        <a:bodyPr/>
        <a:lstStyle/>
        <a:p>
          <a:endParaRPr lang="en-US"/>
        </a:p>
      </dgm:t>
    </dgm:pt>
    <dgm:pt modelId="{DB339329-D179-44ED-ABDF-7A430D310D76}" type="sibTrans" cxnId="{38550A26-39CC-46EF-BF38-43544D84F24E}">
      <dgm:prSet/>
      <dgm:spPr/>
      <dgm:t>
        <a:bodyPr/>
        <a:lstStyle/>
        <a:p>
          <a:endParaRPr lang="en-US"/>
        </a:p>
      </dgm:t>
    </dgm:pt>
    <dgm:pt modelId="{D8278B1A-101F-4561-8C02-49C944EA7CB9}" type="pres">
      <dgm:prSet presAssocID="{88A43711-C0AC-4649-8CB5-E2C90D36B42F}" presName="Name0" presStyleCnt="0">
        <dgm:presLayoutVars>
          <dgm:dir/>
          <dgm:animLvl val="lvl"/>
          <dgm:resizeHandles val="exact"/>
        </dgm:presLayoutVars>
      </dgm:prSet>
      <dgm:spPr/>
    </dgm:pt>
    <dgm:pt modelId="{F2684587-DC36-4A36-90CD-6885B22DA8FB}" type="pres">
      <dgm:prSet presAssocID="{521DBBF4-1486-4F0C-9B95-1572A48BCFB0}" presName="compositeNode" presStyleCnt="0">
        <dgm:presLayoutVars>
          <dgm:bulletEnabled val="1"/>
        </dgm:presLayoutVars>
      </dgm:prSet>
      <dgm:spPr/>
    </dgm:pt>
    <dgm:pt modelId="{4CCC06EB-42E0-4BED-9404-622677FD9847}" type="pres">
      <dgm:prSet presAssocID="{521DBBF4-1486-4F0C-9B95-1572A48BCFB0}" presName="bgRect" presStyleLbl="node1" presStyleIdx="0" presStyleCnt="3"/>
      <dgm:spPr/>
    </dgm:pt>
    <dgm:pt modelId="{E108A27A-110D-481D-81A7-3568B00D849A}" type="pres">
      <dgm:prSet presAssocID="{521DBBF4-1486-4F0C-9B95-1572A48BCFB0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1AAE5EF9-92CD-4FDE-B8BD-0C15495F4A73}" type="pres">
      <dgm:prSet presAssocID="{521DBBF4-1486-4F0C-9B95-1572A48BCFB0}" presName="childNode" presStyleLbl="node1" presStyleIdx="0" presStyleCnt="3">
        <dgm:presLayoutVars>
          <dgm:bulletEnabled val="1"/>
        </dgm:presLayoutVars>
      </dgm:prSet>
      <dgm:spPr/>
    </dgm:pt>
    <dgm:pt modelId="{1ACCC5BD-2380-4F48-AFF4-AAF86FA4979C}" type="pres">
      <dgm:prSet presAssocID="{22AFB82E-3DB6-4949-9DF1-69C7C8094361}" presName="hSp" presStyleCnt="0"/>
      <dgm:spPr/>
    </dgm:pt>
    <dgm:pt modelId="{4F42F8CB-9963-45DF-8882-0A1E95AF5B77}" type="pres">
      <dgm:prSet presAssocID="{22AFB82E-3DB6-4949-9DF1-69C7C8094361}" presName="vProcSp" presStyleCnt="0"/>
      <dgm:spPr/>
    </dgm:pt>
    <dgm:pt modelId="{0F5E352C-AC6C-45B1-95D9-DBB7C9CDD3D8}" type="pres">
      <dgm:prSet presAssocID="{22AFB82E-3DB6-4949-9DF1-69C7C8094361}" presName="vSp1" presStyleCnt="0"/>
      <dgm:spPr/>
    </dgm:pt>
    <dgm:pt modelId="{5E5891A8-A7A6-41F1-807B-B51065507976}" type="pres">
      <dgm:prSet presAssocID="{22AFB82E-3DB6-4949-9DF1-69C7C8094361}" presName="simulatedConn" presStyleLbl="solidFgAcc1" presStyleIdx="0" presStyleCnt="2"/>
      <dgm:spPr/>
    </dgm:pt>
    <dgm:pt modelId="{C207D046-ABA2-4D93-8745-71672A92BA55}" type="pres">
      <dgm:prSet presAssocID="{22AFB82E-3DB6-4949-9DF1-69C7C8094361}" presName="vSp2" presStyleCnt="0"/>
      <dgm:spPr/>
    </dgm:pt>
    <dgm:pt modelId="{029618E5-933E-4FD9-A23C-A1AB82BEC070}" type="pres">
      <dgm:prSet presAssocID="{22AFB82E-3DB6-4949-9DF1-69C7C8094361}" presName="sibTrans" presStyleCnt="0"/>
      <dgm:spPr/>
    </dgm:pt>
    <dgm:pt modelId="{0AD1156B-6136-4667-985B-4C5286A719B0}" type="pres">
      <dgm:prSet presAssocID="{288569FF-81B7-44C3-8C74-F1FAF5D7E1B5}" presName="compositeNode" presStyleCnt="0">
        <dgm:presLayoutVars>
          <dgm:bulletEnabled val="1"/>
        </dgm:presLayoutVars>
      </dgm:prSet>
      <dgm:spPr/>
    </dgm:pt>
    <dgm:pt modelId="{8CB6EBF1-572B-4699-9F73-B4F2E810B116}" type="pres">
      <dgm:prSet presAssocID="{288569FF-81B7-44C3-8C74-F1FAF5D7E1B5}" presName="bgRect" presStyleLbl="node1" presStyleIdx="1" presStyleCnt="3"/>
      <dgm:spPr/>
    </dgm:pt>
    <dgm:pt modelId="{6FC020F8-4B31-4A91-BE6C-DD019B10D8F0}" type="pres">
      <dgm:prSet presAssocID="{288569FF-81B7-44C3-8C74-F1FAF5D7E1B5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77F8F6CD-FFB9-486D-B75B-89F394B3E549}" type="pres">
      <dgm:prSet presAssocID="{288569FF-81B7-44C3-8C74-F1FAF5D7E1B5}" presName="childNode" presStyleLbl="node1" presStyleIdx="1" presStyleCnt="3">
        <dgm:presLayoutVars>
          <dgm:bulletEnabled val="1"/>
        </dgm:presLayoutVars>
      </dgm:prSet>
      <dgm:spPr/>
    </dgm:pt>
    <dgm:pt modelId="{125DF04C-52E6-4CE6-A3B2-1C2E9387FDC9}" type="pres">
      <dgm:prSet presAssocID="{438CD96B-841B-4D36-BED6-20EA4EC90CB9}" presName="hSp" presStyleCnt="0"/>
      <dgm:spPr/>
    </dgm:pt>
    <dgm:pt modelId="{147AC5A7-26EC-4ED5-8E71-69AC3B7ADB2F}" type="pres">
      <dgm:prSet presAssocID="{438CD96B-841B-4D36-BED6-20EA4EC90CB9}" presName="vProcSp" presStyleCnt="0"/>
      <dgm:spPr/>
    </dgm:pt>
    <dgm:pt modelId="{C5752FB4-75CA-48FA-9944-F864895AAA10}" type="pres">
      <dgm:prSet presAssocID="{438CD96B-841B-4D36-BED6-20EA4EC90CB9}" presName="vSp1" presStyleCnt="0"/>
      <dgm:spPr/>
    </dgm:pt>
    <dgm:pt modelId="{47429C49-ADC3-46C5-8922-998C6836442B}" type="pres">
      <dgm:prSet presAssocID="{438CD96B-841B-4D36-BED6-20EA4EC90CB9}" presName="simulatedConn" presStyleLbl="solidFgAcc1" presStyleIdx="1" presStyleCnt="2"/>
      <dgm:spPr/>
    </dgm:pt>
    <dgm:pt modelId="{0447674D-FB0C-48AA-8161-A546E9CF3CB3}" type="pres">
      <dgm:prSet presAssocID="{438CD96B-841B-4D36-BED6-20EA4EC90CB9}" presName="vSp2" presStyleCnt="0"/>
      <dgm:spPr/>
    </dgm:pt>
    <dgm:pt modelId="{9BE9D62E-252E-4672-9247-30D6E5AAE5B2}" type="pres">
      <dgm:prSet presAssocID="{438CD96B-841B-4D36-BED6-20EA4EC90CB9}" presName="sibTrans" presStyleCnt="0"/>
      <dgm:spPr/>
    </dgm:pt>
    <dgm:pt modelId="{A3C282C8-99AE-4A9E-89B3-33289D563557}" type="pres">
      <dgm:prSet presAssocID="{6DA1DDC3-5FDB-4641-BD3A-5700B03C831E}" presName="compositeNode" presStyleCnt="0">
        <dgm:presLayoutVars>
          <dgm:bulletEnabled val="1"/>
        </dgm:presLayoutVars>
      </dgm:prSet>
      <dgm:spPr/>
    </dgm:pt>
    <dgm:pt modelId="{E8999EC9-24BB-4DFC-BBE6-6FF1A01C77D6}" type="pres">
      <dgm:prSet presAssocID="{6DA1DDC3-5FDB-4641-BD3A-5700B03C831E}" presName="bgRect" presStyleLbl="node1" presStyleIdx="2" presStyleCnt="3"/>
      <dgm:spPr/>
    </dgm:pt>
    <dgm:pt modelId="{7672B4C7-9BE4-4731-A76E-1608223F0C33}" type="pres">
      <dgm:prSet presAssocID="{6DA1DDC3-5FDB-4641-BD3A-5700B03C831E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AD0EF83C-4250-4031-B5CA-0889F023762B}" type="pres">
      <dgm:prSet presAssocID="{6DA1DDC3-5FDB-4641-BD3A-5700B03C831E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95C44711-926A-4E74-95FE-CD263F710F6B}" type="presOf" srcId="{49D71690-1E7E-4D20-A6B5-C2EC550B39CB}" destId="{1AAE5EF9-92CD-4FDE-B8BD-0C15495F4A73}" srcOrd="0" destOrd="0" presId="urn:microsoft.com/office/officeart/2005/8/layout/hProcess7"/>
    <dgm:cxn modelId="{819F8A15-43DD-4A0D-8B2A-18ACEAAA9164}" type="presOf" srcId="{78DA416D-D076-42C3-986C-010A76DC8E60}" destId="{AD0EF83C-4250-4031-B5CA-0889F023762B}" srcOrd="0" destOrd="0" presId="urn:microsoft.com/office/officeart/2005/8/layout/hProcess7"/>
    <dgm:cxn modelId="{E748CD16-6C97-463C-84E6-17B2651F42DC}" srcId="{6DA1DDC3-5FDB-4641-BD3A-5700B03C831E}" destId="{62A3B178-3716-4E40-AF4F-D98E61444303}" srcOrd="2" destOrd="0" parTransId="{F59627D5-9D2C-4A84-A31F-3F242AF1DC7C}" sibTransId="{7D1F677A-C355-4134-A6A4-814DFDEB03F2}"/>
    <dgm:cxn modelId="{BBA48217-73BB-430C-B8BF-01324130044B}" type="presOf" srcId="{DD09D09F-614D-403D-BEEC-62DE1BEF0899}" destId="{77F8F6CD-FFB9-486D-B75B-89F394B3E549}" srcOrd="0" destOrd="0" presId="urn:microsoft.com/office/officeart/2005/8/layout/hProcess7"/>
    <dgm:cxn modelId="{15FE731C-5619-4A99-8EED-393D8CF01AC7}" srcId="{521DBBF4-1486-4F0C-9B95-1572A48BCFB0}" destId="{49D71690-1E7E-4D20-A6B5-C2EC550B39CB}" srcOrd="0" destOrd="0" parTransId="{AE412EF1-DB89-4C85-9987-CD55A7D442EF}" sibTransId="{F39C5AFC-193B-49AC-AB0F-E54A1ABFCB90}"/>
    <dgm:cxn modelId="{38550A26-39CC-46EF-BF38-43544D84F24E}" srcId="{6DA1DDC3-5FDB-4641-BD3A-5700B03C831E}" destId="{E193CF58-FC74-4DA1-82C8-AE503812937C}" srcOrd="1" destOrd="0" parTransId="{B72DB6A1-6EDF-42C0-B8E3-ED9ECC845CAD}" sibTransId="{DB339329-D179-44ED-ABDF-7A430D310D76}"/>
    <dgm:cxn modelId="{C3679826-D64F-46FA-A76E-45F02E2AE112}" type="presOf" srcId="{E193CF58-FC74-4DA1-82C8-AE503812937C}" destId="{AD0EF83C-4250-4031-B5CA-0889F023762B}" srcOrd="0" destOrd="1" presId="urn:microsoft.com/office/officeart/2005/8/layout/hProcess7"/>
    <dgm:cxn modelId="{8C668728-82A9-428A-A719-82D3F10A6BFC}" srcId="{88A43711-C0AC-4649-8CB5-E2C90D36B42F}" destId="{6DA1DDC3-5FDB-4641-BD3A-5700B03C831E}" srcOrd="2" destOrd="0" parTransId="{EA05F551-09C5-4826-977D-21540B0B25A2}" sibTransId="{EDD60D60-98D6-44BA-9568-E261D6689475}"/>
    <dgm:cxn modelId="{9D76FB31-B96F-4D67-8BB6-2ABC4285DA7A}" type="presOf" srcId="{A1EEF732-C550-4AFE-B64A-DCA2191878F1}" destId="{77F8F6CD-FFB9-486D-B75B-89F394B3E549}" srcOrd="0" destOrd="1" presId="urn:microsoft.com/office/officeart/2005/8/layout/hProcess7"/>
    <dgm:cxn modelId="{3764B761-00B4-4BFD-B004-CAFEB832BD1E}" srcId="{521DBBF4-1486-4F0C-9B95-1572A48BCFB0}" destId="{E7D31D24-2B2E-48AA-B376-71DA495F26D5}" srcOrd="1" destOrd="0" parTransId="{570FD814-D4DE-4FA3-9179-3B593B9D71EC}" sibTransId="{D2C84397-B62B-4718-B169-64F7940E7B3E}"/>
    <dgm:cxn modelId="{97C66E68-F54B-48A4-BC67-A86B5FEE07C5}" type="presOf" srcId="{88A43711-C0AC-4649-8CB5-E2C90D36B42F}" destId="{D8278B1A-101F-4561-8C02-49C944EA7CB9}" srcOrd="0" destOrd="0" presId="urn:microsoft.com/office/officeart/2005/8/layout/hProcess7"/>
    <dgm:cxn modelId="{D1D70A71-E715-44D1-97DB-98DFAD2AECAE}" type="presOf" srcId="{3711226B-E464-4513-A2FB-C322C543473F}" destId="{77F8F6CD-FFB9-486D-B75B-89F394B3E549}" srcOrd="0" destOrd="2" presId="urn:microsoft.com/office/officeart/2005/8/layout/hProcess7"/>
    <dgm:cxn modelId="{48B92677-7706-4707-81A4-9BB61687A380}" type="presOf" srcId="{6DA1DDC3-5FDB-4641-BD3A-5700B03C831E}" destId="{E8999EC9-24BB-4DFC-BBE6-6FF1A01C77D6}" srcOrd="0" destOrd="0" presId="urn:microsoft.com/office/officeart/2005/8/layout/hProcess7"/>
    <dgm:cxn modelId="{84641E86-D6D2-4A84-94A7-8D67985C05BA}" type="presOf" srcId="{288569FF-81B7-44C3-8C74-F1FAF5D7E1B5}" destId="{6FC020F8-4B31-4A91-BE6C-DD019B10D8F0}" srcOrd="1" destOrd="0" presId="urn:microsoft.com/office/officeart/2005/8/layout/hProcess7"/>
    <dgm:cxn modelId="{8B972BA7-C96D-4CFB-85F2-CE4333739299}" type="presOf" srcId="{6DA1DDC3-5FDB-4641-BD3A-5700B03C831E}" destId="{7672B4C7-9BE4-4731-A76E-1608223F0C33}" srcOrd="1" destOrd="0" presId="urn:microsoft.com/office/officeart/2005/8/layout/hProcess7"/>
    <dgm:cxn modelId="{BC25F7A9-78BD-446C-91ED-487179BEC3E2}" srcId="{288569FF-81B7-44C3-8C74-F1FAF5D7E1B5}" destId="{3711226B-E464-4513-A2FB-C322C543473F}" srcOrd="2" destOrd="0" parTransId="{75BE9336-51FA-4D66-BB5C-CAEAE4F08591}" sibTransId="{EDCD718E-9803-44EA-B805-4D5194E58934}"/>
    <dgm:cxn modelId="{F0479CAD-A6D2-4705-B022-29588EA3CABF}" srcId="{6DA1DDC3-5FDB-4641-BD3A-5700B03C831E}" destId="{78DA416D-D076-42C3-986C-010A76DC8E60}" srcOrd="0" destOrd="0" parTransId="{A60585D2-C1F2-4F7B-89C0-6F272B8D3C79}" sibTransId="{7C29B980-A696-4D05-908D-01390CB1D26F}"/>
    <dgm:cxn modelId="{05523FB5-35BF-4F62-9B57-5A0E9204B9CA}" type="presOf" srcId="{521DBBF4-1486-4F0C-9B95-1572A48BCFB0}" destId="{4CCC06EB-42E0-4BED-9404-622677FD9847}" srcOrd="0" destOrd="0" presId="urn:microsoft.com/office/officeart/2005/8/layout/hProcess7"/>
    <dgm:cxn modelId="{774A36C9-1DFA-4C7D-AF76-FD6B40D79A27}" srcId="{88A43711-C0AC-4649-8CB5-E2C90D36B42F}" destId="{521DBBF4-1486-4F0C-9B95-1572A48BCFB0}" srcOrd="0" destOrd="0" parTransId="{F908F77D-0DCA-4B67-B295-1F561BF6F042}" sibTransId="{22AFB82E-3DB6-4949-9DF1-69C7C8094361}"/>
    <dgm:cxn modelId="{F6FCE7D3-75F7-4837-BFA9-410EBB18DA37}" srcId="{288569FF-81B7-44C3-8C74-F1FAF5D7E1B5}" destId="{DD09D09F-614D-403D-BEEC-62DE1BEF0899}" srcOrd="0" destOrd="0" parTransId="{583B4F38-7B6D-45DD-990E-90F58E9152EA}" sibTransId="{F7D403C8-55A6-4C0A-8075-12436BB0DA25}"/>
    <dgm:cxn modelId="{49A6EBD5-0C18-4DF9-B9F6-A5AF7F15B6F7}" type="presOf" srcId="{62A3B178-3716-4E40-AF4F-D98E61444303}" destId="{AD0EF83C-4250-4031-B5CA-0889F023762B}" srcOrd="0" destOrd="2" presId="urn:microsoft.com/office/officeart/2005/8/layout/hProcess7"/>
    <dgm:cxn modelId="{B01DD6D7-5864-437F-B1AF-2626410F0436}" type="presOf" srcId="{521DBBF4-1486-4F0C-9B95-1572A48BCFB0}" destId="{E108A27A-110D-481D-81A7-3568B00D849A}" srcOrd="1" destOrd="0" presId="urn:microsoft.com/office/officeart/2005/8/layout/hProcess7"/>
    <dgm:cxn modelId="{54D392E0-6032-4F34-99D6-7D336F267745}" srcId="{521DBBF4-1486-4F0C-9B95-1572A48BCFB0}" destId="{BC0201E8-2B55-410F-9493-EAA6C21AFD8E}" srcOrd="2" destOrd="0" parTransId="{D7B7D1B9-A553-45AA-840C-A42E4964B79B}" sibTransId="{C34DF12C-4F27-47D9-9AC8-0F76AA1B537B}"/>
    <dgm:cxn modelId="{88E6B8EB-F549-4016-A0EC-31195025B4C8}" srcId="{288569FF-81B7-44C3-8C74-F1FAF5D7E1B5}" destId="{A1EEF732-C550-4AFE-B64A-DCA2191878F1}" srcOrd="1" destOrd="0" parTransId="{8AB80F80-0B90-4D8B-B878-A03293550F81}" sibTransId="{2445348D-C026-4022-9804-5039C98A8550}"/>
    <dgm:cxn modelId="{AC0A2AF4-F1EA-4599-A95D-1863BA4F4F54}" type="presOf" srcId="{E7D31D24-2B2E-48AA-B376-71DA495F26D5}" destId="{1AAE5EF9-92CD-4FDE-B8BD-0C15495F4A73}" srcOrd="0" destOrd="1" presId="urn:microsoft.com/office/officeart/2005/8/layout/hProcess7"/>
    <dgm:cxn modelId="{2E7342F6-1698-403A-B2AE-FBA5C772CE2A}" srcId="{88A43711-C0AC-4649-8CB5-E2C90D36B42F}" destId="{288569FF-81B7-44C3-8C74-F1FAF5D7E1B5}" srcOrd="1" destOrd="0" parTransId="{F81193B2-86E1-4EB4-9A20-30FDE511DEBA}" sibTransId="{438CD96B-841B-4D36-BED6-20EA4EC90CB9}"/>
    <dgm:cxn modelId="{DD32D1F6-F435-4757-919F-26C816706CBC}" type="presOf" srcId="{288569FF-81B7-44C3-8C74-F1FAF5D7E1B5}" destId="{8CB6EBF1-572B-4699-9F73-B4F2E810B116}" srcOrd="0" destOrd="0" presId="urn:microsoft.com/office/officeart/2005/8/layout/hProcess7"/>
    <dgm:cxn modelId="{D947F7F9-429D-46D9-BCF6-96A70DCA8C47}" type="presOf" srcId="{BC0201E8-2B55-410F-9493-EAA6C21AFD8E}" destId="{1AAE5EF9-92CD-4FDE-B8BD-0C15495F4A73}" srcOrd="0" destOrd="2" presId="urn:microsoft.com/office/officeart/2005/8/layout/hProcess7"/>
    <dgm:cxn modelId="{8B2E5439-4D98-4425-B2C4-E94BC61643B7}" type="presParOf" srcId="{D8278B1A-101F-4561-8C02-49C944EA7CB9}" destId="{F2684587-DC36-4A36-90CD-6885B22DA8FB}" srcOrd="0" destOrd="0" presId="urn:microsoft.com/office/officeart/2005/8/layout/hProcess7"/>
    <dgm:cxn modelId="{A8F430EB-764D-449C-BAD5-903BB478667C}" type="presParOf" srcId="{F2684587-DC36-4A36-90CD-6885B22DA8FB}" destId="{4CCC06EB-42E0-4BED-9404-622677FD9847}" srcOrd="0" destOrd="0" presId="urn:microsoft.com/office/officeart/2005/8/layout/hProcess7"/>
    <dgm:cxn modelId="{96D78630-4E41-4294-9454-3127C753D89E}" type="presParOf" srcId="{F2684587-DC36-4A36-90CD-6885B22DA8FB}" destId="{E108A27A-110D-481D-81A7-3568B00D849A}" srcOrd="1" destOrd="0" presId="urn:microsoft.com/office/officeart/2005/8/layout/hProcess7"/>
    <dgm:cxn modelId="{9B9C74AC-47DC-4E5A-AE18-7F38900F09A8}" type="presParOf" srcId="{F2684587-DC36-4A36-90CD-6885B22DA8FB}" destId="{1AAE5EF9-92CD-4FDE-B8BD-0C15495F4A73}" srcOrd="2" destOrd="0" presId="urn:microsoft.com/office/officeart/2005/8/layout/hProcess7"/>
    <dgm:cxn modelId="{1393223A-4E90-4201-9956-48F374FE1A81}" type="presParOf" srcId="{D8278B1A-101F-4561-8C02-49C944EA7CB9}" destId="{1ACCC5BD-2380-4F48-AFF4-AAF86FA4979C}" srcOrd="1" destOrd="0" presId="urn:microsoft.com/office/officeart/2005/8/layout/hProcess7"/>
    <dgm:cxn modelId="{FA50FE94-73B0-41F0-9F7D-26200B1B0B3F}" type="presParOf" srcId="{D8278B1A-101F-4561-8C02-49C944EA7CB9}" destId="{4F42F8CB-9963-45DF-8882-0A1E95AF5B77}" srcOrd="2" destOrd="0" presId="urn:microsoft.com/office/officeart/2005/8/layout/hProcess7"/>
    <dgm:cxn modelId="{EEFF0E17-91B2-4F33-B964-C9A2C92BB678}" type="presParOf" srcId="{4F42F8CB-9963-45DF-8882-0A1E95AF5B77}" destId="{0F5E352C-AC6C-45B1-95D9-DBB7C9CDD3D8}" srcOrd="0" destOrd="0" presId="urn:microsoft.com/office/officeart/2005/8/layout/hProcess7"/>
    <dgm:cxn modelId="{CEBB954D-7A6F-45C5-AC71-7754BD17249E}" type="presParOf" srcId="{4F42F8CB-9963-45DF-8882-0A1E95AF5B77}" destId="{5E5891A8-A7A6-41F1-807B-B51065507976}" srcOrd="1" destOrd="0" presId="urn:microsoft.com/office/officeart/2005/8/layout/hProcess7"/>
    <dgm:cxn modelId="{57A9EBAD-3517-47A8-8576-C94C204444CE}" type="presParOf" srcId="{4F42F8CB-9963-45DF-8882-0A1E95AF5B77}" destId="{C207D046-ABA2-4D93-8745-71672A92BA55}" srcOrd="2" destOrd="0" presId="urn:microsoft.com/office/officeart/2005/8/layout/hProcess7"/>
    <dgm:cxn modelId="{E5F447D5-EA4F-431D-9C1F-E6B02D28C207}" type="presParOf" srcId="{D8278B1A-101F-4561-8C02-49C944EA7CB9}" destId="{029618E5-933E-4FD9-A23C-A1AB82BEC070}" srcOrd="3" destOrd="0" presId="urn:microsoft.com/office/officeart/2005/8/layout/hProcess7"/>
    <dgm:cxn modelId="{97F6FE22-DCA5-49EB-9AD1-744B41F6F05A}" type="presParOf" srcId="{D8278B1A-101F-4561-8C02-49C944EA7CB9}" destId="{0AD1156B-6136-4667-985B-4C5286A719B0}" srcOrd="4" destOrd="0" presId="urn:microsoft.com/office/officeart/2005/8/layout/hProcess7"/>
    <dgm:cxn modelId="{289D262F-70CD-489D-8DE3-CC58EB181B41}" type="presParOf" srcId="{0AD1156B-6136-4667-985B-4C5286A719B0}" destId="{8CB6EBF1-572B-4699-9F73-B4F2E810B116}" srcOrd="0" destOrd="0" presId="urn:microsoft.com/office/officeart/2005/8/layout/hProcess7"/>
    <dgm:cxn modelId="{9F21D331-48AC-455A-A957-A33C5E880B2E}" type="presParOf" srcId="{0AD1156B-6136-4667-985B-4C5286A719B0}" destId="{6FC020F8-4B31-4A91-BE6C-DD019B10D8F0}" srcOrd="1" destOrd="0" presId="urn:microsoft.com/office/officeart/2005/8/layout/hProcess7"/>
    <dgm:cxn modelId="{2DC20A8E-8EDB-44D8-98D2-3B0B10CAD50A}" type="presParOf" srcId="{0AD1156B-6136-4667-985B-4C5286A719B0}" destId="{77F8F6CD-FFB9-486D-B75B-89F394B3E549}" srcOrd="2" destOrd="0" presId="urn:microsoft.com/office/officeart/2005/8/layout/hProcess7"/>
    <dgm:cxn modelId="{D9B08CDE-B7F9-4333-B0C2-0D63A39D5919}" type="presParOf" srcId="{D8278B1A-101F-4561-8C02-49C944EA7CB9}" destId="{125DF04C-52E6-4CE6-A3B2-1C2E9387FDC9}" srcOrd="5" destOrd="0" presId="urn:microsoft.com/office/officeart/2005/8/layout/hProcess7"/>
    <dgm:cxn modelId="{4BEDF27C-8477-430B-B88E-A9D76C124F3B}" type="presParOf" srcId="{D8278B1A-101F-4561-8C02-49C944EA7CB9}" destId="{147AC5A7-26EC-4ED5-8E71-69AC3B7ADB2F}" srcOrd="6" destOrd="0" presId="urn:microsoft.com/office/officeart/2005/8/layout/hProcess7"/>
    <dgm:cxn modelId="{6342D5F5-BF41-4F19-8197-C71D5E99ADE9}" type="presParOf" srcId="{147AC5A7-26EC-4ED5-8E71-69AC3B7ADB2F}" destId="{C5752FB4-75CA-48FA-9944-F864895AAA10}" srcOrd="0" destOrd="0" presId="urn:microsoft.com/office/officeart/2005/8/layout/hProcess7"/>
    <dgm:cxn modelId="{B6BD2F2D-DADD-4BDE-BBE8-B8A01AC873F0}" type="presParOf" srcId="{147AC5A7-26EC-4ED5-8E71-69AC3B7ADB2F}" destId="{47429C49-ADC3-46C5-8922-998C6836442B}" srcOrd="1" destOrd="0" presId="urn:microsoft.com/office/officeart/2005/8/layout/hProcess7"/>
    <dgm:cxn modelId="{239E1261-A4DE-4936-9BE9-765A1E04C62D}" type="presParOf" srcId="{147AC5A7-26EC-4ED5-8E71-69AC3B7ADB2F}" destId="{0447674D-FB0C-48AA-8161-A546E9CF3CB3}" srcOrd="2" destOrd="0" presId="urn:microsoft.com/office/officeart/2005/8/layout/hProcess7"/>
    <dgm:cxn modelId="{89A2D534-96B9-4AC4-A9B0-6E1B6A65AF5A}" type="presParOf" srcId="{D8278B1A-101F-4561-8C02-49C944EA7CB9}" destId="{9BE9D62E-252E-4672-9247-30D6E5AAE5B2}" srcOrd="7" destOrd="0" presId="urn:microsoft.com/office/officeart/2005/8/layout/hProcess7"/>
    <dgm:cxn modelId="{7E4AF94F-99C0-4126-9495-0C7A7B215B5B}" type="presParOf" srcId="{D8278B1A-101F-4561-8C02-49C944EA7CB9}" destId="{A3C282C8-99AE-4A9E-89B3-33289D563557}" srcOrd="8" destOrd="0" presId="urn:microsoft.com/office/officeart/2005/8/layout/hProcess7"/>
    <dgm:cxn modelId="{1478CA30-209D-48A0-BB8C-DB669DD42E66}" type="presParOf" srcId="{A3C282C8-99AE-4A9E-89B3-33289D563557}" destId="{E8999EC9-24BB-4DFC-BBE6-6FF1A01C77D6}" srcOrd="0" destOrd="0" presId="urn:microsoft.com/office/officeart/2005/8/layout/hProcess7"/>
    <dgm:cxn modelId="{327197E2-58DE-47A7-A910-D69CC9144B17}" type="presParOf" srcId="{A3C282C8-99AE-4A9E-89B3-33289D563557}" destId="{7672B4C7-9BE4-4731-A76E-1608223F0C33}" srcOrd="1" destOrd="0" presId="urn:microsoft.com/office/officeart/2005/8/layout/hProcess7"/>
    <dgm:cxn modelId="{25004297-B54A-4DD0-84B1-0EEFFA0762FC}" type="presParOf" srcId="{A3C282C8-99AE-4A9E-89B3-33289D563557}" destId="{AD0EF83C-4250-4031-B5CA-0889F023762B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522D178-5CD1-4D54-9D65-03F71D4316F5}" type="doc">
      <dgm:prSet loTypeId="urn:microsoft.com/office/officeart/2005/8/layout/pyramid2" loCatId="pyramid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2D669A82-D405-4D5A-85F5-85ED14A962C6}">
      <dgm:prSet phldrT="[Text]"/>
      <dgm:spPr/>
      <dgm:t>
        <a:bodyPr/>
        <a:lstStyle/>
        <a:p>
          <a:r>
            <a:rPr lang="en-US" dirty="0"/>
            <a:t>Tariffs</a:t>
          </a:r>
        </a:p>
      </dgm:t>
    </dgm:pt>
    <dgm:pt modelId="{FC14BE55-325F-4D2C-8A1B-F9D19EEF2691}" type="parTrans" cxnId="{875D4474-61C1-442A-9EB3-7EC4DED63C42}">
      <dgm:prSet/>
      <dgm:spPr/>
      <dgm:t>
        <a:bodyPr/>
        <a:lstStyle/>
        <a:p>
          <a:endParaRPr lang="en-US"/>
        </a:p>
      </dgm:t>
    </dgm:pt>
    <dgm:pt modelId="{E0F635F0-44E8-42E4-9BBA-3D64C03537BC}" type="sibTrans" cxnId="{875D4474-61C1-442A-9EB3-7EC4DED63C42}">
      <dgm:prSet/>
      <dgm:spPr/>
      <dgm:t>
        <a:bodyPr/>
        <a:lstStyle/>
        <a:p>
          <a:endParaRPr lang="en-US"/>
        </a:p>
      </dgm:t>
    </dgm:pt>
    <dgm:pt modelId="{56843A91-3FBE-465E-AA7F-9E9966B0AA01}">
      <dgm:prSet phldrT="[Text]"/>
      <dgm:spPr/>
      <dgm:t>
        <a:bodyPr/>
        <a:lstStyle/>
        <a:p>
          <a:r>
            <a:rPr lang="en-US" dirty="0"/>
            <a:t>Trade Agreements</a:t>
          </a:r>
        </a:p>
      </dgm:t>
    </dgm:pt>
    <dgm:pt modelId="{3BF5CDF4-6285-4AB3-906E-589444B7A1A0}" type="parTrans" cxnId="{C2C33FF4-3501-4927-8078-3968C55E5A52}">
      <dgm:prSet/>
      <dgm:spPr/>
      <dgm:t>
        <a:bodyPr/>
        <a:lstStyle/>
        <a:p>
          <a:endParaRPr lang="en-US"/>
        </a:p>
      </dgm:t>
    </dgm:pt>
    <dgm:pt modelId="{0CF54E5F-A55D-4450-9A40-8900661EB957}" type="sibTrans" cxnId="{C2C33FF4-3501-4927-8078-3968C55E5A52}">
      <dgm:prSet/>
      <dgm:spPr/>
      <dgm:t>
        <a:bodyPr/>
        <a:lstStyle/>
        <a:p>
          <a:endParaRPr lang="en-US"/>
        </a:p>
      </dgm:t>
    </dgm:pt>
    <dgm:pt modelId="{57BE82B8-21DC-4CB5-9AC8-AE46C5C31857}">
      <dgm:prSet phldrT="[Text]"/>
      <dgm:spPr/>
      <dgm:t>
        <a:bodyPr/>
        <a:lstStyle/>
        <a:p>
          <a:r>
            <a:rPr lang="en-US" dirty="0"/>
            <a:t>Rules of Origin</a:t>
          </a:r>
        </a:p>
      </dgm:t>
    </dgm:pt>
    <dgm:pt modelId="{C54C5809-B839-427A-A796-07499A14B269}" type="parTrans" cxnId="{4FFA2BC1-7E8C-48B3-AB6E-1A6393E0EA0F}">
      <dgm:prSet/>
      <dgm:spPr/>
      <dgm:t>
        <a:bodyPr/>
        <a:lstStyle/>
        <a:p>
          <a:endParaRPr lang="en-US"/>
        </a:p>
      </dgm:t>
    </dgm:pt>
    <dgm:pt modelId="{174E4861-1429-4167-9BC0-429BDD99783D}" type="sibTrans" cxnId="{4FFA2BC1-7E8C-48B3-AB6E-1A6393E0EA0F}">
      <dgm:prSet/>
      <dgm:spPr/>
      <dgm:t>
        <a:bodyPr/>
        <a:lstStyle/>
        <a:p>
          <a:endParaRPr lang="en-US"/>
        </a:p>
      </dgm:t>
    </dgm:pt>
    <dgm:pt modelId="{8E01BFE9-3782-447D-8BBE-D3703D40836B}">
      <dgm:prSet phldrT="[Text]"/>
      <dgm:spPr/>
      <dgm:t>
        <a:bodyPr/>
        <a:lstStyle/>
        <a:p>
          <a:r>
            <a:rPr lang="en-US" dirty="0"/>
            <a:t>HS Codes</a:t>
          </a:r>
        </a:p>
      </dgm:t>
    </dgm:pt>
    <dgm:pt modelId="{0DAE5311-2740-49F6-8220-90B450C901A8}" type="parTrans" cxnId="{E8BC8283-DC3E-4D66-9D43-4CF8059658CA}">
      <dgm:prSet/>
      <dgm:spPr/>
      <dgm:t>
        <a:bodyPr/>
        <a:lstStyle/>
        <a:p>
          <a:endParaRPr lang="en-US"/>
        </a:p>
      </dgm:t>
    </dgm:pt>
    <dgm:pt modelId="{DBDAF90F-F898-4960-82A0-4A79409379C9}" type="sibTrans" cxnId="{E8BC8283-DC3E-4D66-9D43-4CF8059658CA}">
      <dgm:prSet/>
      <dgm:spPr/>
      <dgm:t>
        <a:bodyPr/>
        <a:lstStyle/>
        <a:p>
          <a:endParaRPr lang="en-US"/>
        </a:p>
      </dgm:t>
    </dgm:pt>
    <dgm:pt modelId="{2B0ABC25-7BCB-4C7B-8F80-56BAEB7D95D5}" type="pres">
      <dgm:prSet presAssocID="{7522D178-5CD1-4D54-9D65-03F71D4316F5}" presName="compositeShape" presStyleCnt="0">
        <dgm:presLayoutVars>
          <dgm:dir/>
          <dgm:resizeHandles/>
        </dgm:presLayoutVars>
      </dgm:prSet>
      <dgm:spPr/>
    </dgm:pt>
    <dgm:pt modelId="{AAEED66C-356C-46FD-97C2-C3C65BD0DCD7}" type="pres">
      <dgm:prSet presAssocID="{7522D178-5CD1-4D54-9D65-03F71D4316F5}" presName="pyramid" presStyleLbl="node1" presStyleIdx="0" presStyleCnt="1"/>
      <dgm:spPr/>
    </dgm:pt>
    <dgm:pt modelId="{BA65BDF4-915B-4272-8114-3E0C917B56D8}" type="pres">
      <dgm:prSet presAssocID="{7522D178-5CD1-4D54-9D65-03F71D4316F5}" presName="theList" presStyleCnt="0"/>
      <dgm:spPr/>
    </dgm:pt>
    <dgm:pt modelId="{014023AC-BE8D-415A-95A3-78157C59A9A7}" type="pres">
      <dgm:prSet presAssocID="{2D669A82-D405-4D5A-85F5-85ED14A962C6}" presName="aNode" presStyleLbl="fgAcc1" presStyleIdx="0" presStyleCnt="4">
        <dgm:presLayoutVars>
          <dgm:bulletEnabled val="1"/>
        </dgm:presLayoutVars>
      </dgm:prSet>
      <dgm:spPr/>
    </dgm:pt>
    <dgm:pt modelId="{BB7EFD98-5AFB-413C-A324-E781548B660C}" type="pres">
      <dgm:prSet presAssocID="{2D669A82-D405-4D5A-85F5-85ED14A962C6}" presName="aSpace" presStyleCnt="0"/>
      <dgm:spPr/>
    </dgm:pt>
    <dgm:pt modelId="{D1CA53E3-2A99-4580-A7EA-ED7DDC591CE3}" type="pres">
      <dgm:prSet presAssocID="{56843A91-3FBE-465E-AA7F-9E9966B0AA01}" presName="aNode" presStyleLbl="fgAcc1" presStyleIdx="1" presStyleCnt="4">
        <dgm:presLayoutVars>
          <dgm:bulletEnabled val="1"/>
        </dgm:presLayoutVars>
      </dgm:prSet>
      <dgm:spPr/>
    </dgm:pt>
    <dgm:pt modelId="{7B17DE83-74E5-4B4C-B5BA-1B1C282640A5}" type="pres">
      <dgm:prSet presAssocID="{56843A91-3FBE-465E-AA7F-9E9966B0AA01}" presName="aSpace" presStyleCnt="0"/>
      <dgm:spPr/>
    </dgm:pt>
    <dgm:pt modelId="{F6F368E5-1263-46B8-B022-23982058BBB5}" type="pres">
      <dgm:prSet presAssocID="{8E01BFE9-3782-447D-8BBE-D3703D40836B}" presName="aNode" presStyleLbl="fgAcc1" presStyleIdx="2" presStyleCnt="4">
        <dgm:presLayoutVars>
          <dgm:bulletEnabled val="1"/>
        </dgm:presLayoutVars>
      </dgm:prSet>
      <dgm:spPr/>
    </dgm:pt>
    <dgm:pt modelId="{01B104D3-F638-4027-B6C0-5771E9C086DD}" type="pres">
      <dgm:prSet presAssocID="{8E01BFE9-3782-447D-8BBE-D3703D40836B}" presName="aSpace" presStyleCnt="0"/>
      <dgm:spPr/>
    </dgm:pt>
    <dgm:pt modelId="{1792C009-E80B-45C6-8747-37CBFD65973B}" type="pres">
      <dgm:prSet presAssocID="{57BE82B8-21DC-4CB5-9AC8-AE46C5C31857}" presName="aNode" presStyleLbl="fgAcc1" presStyleIdx="3" presStyleCnt="4">
        <dgm:presLayoutVars>
          <dgm:bulletEnabled val="1"/>
        </dgm:presLayoutVars>
      </dgm:prSet>
      <dgm:spPr/>
    </dgm:pt>
    <dgm:pt modelId="{E88EAFFF-DFE7-4633-9208-12F57FD91C07}" type="pres">
      <dgm:prSet presAssocID="{57BE82B8-21DC-4CB5-9AC8-AE46C5C31857}" presName="aSpace" presStyleCnt="0"/>
      <dgm:spPr/>
    </dgm:pt>
  </dgm:ptLst>
  <dgm:cxnLst>
    <dgm:cxn modelId="{3B365814-5E23-433C-AD89-A9ABBD264A3D}" type="presOf" srcId="{57BE82B8-21DC-4CB5-9AC8-AE46C5C31857}" destId="{1792C009-E80B-45C6-8747-37CBFD65973B}" srcOrd="0" destOrd="0" presId="urn:microsoft.com/office/officeart/2005/8/layout/pyramid2"/>
    <dgm:cxn modelId="{3AE3293B-7075-4732-9531-1819CB54AF72}" type="presOf" srcId="{2D669A82-D405-4D5A-85F5-85ED14A962C6}" destId="{014023AC-BE8D-415A-95A3-78157C59A9A7}" srcOrd="0" destOrd="0" presId="urn:microsoft.com/office/officeart/2005/8/layout/pyramid2"/>
    <dgm:cxn modelId="{875D4474-61C1-442A-9EB3-7EC4DED63C42}" srcId="{7522D178-5CD1-4D54-9D65-03F71D4316F5}" destId="{2D669A82-D405-4D5A-85F5-85ED14A962C6}" srcOrd="0" destOrd="0" parTransId="{FC14BE55-325F-4D2C-8A1B-F9D19EEF2691}" sibTransId="{E0F635F0-44E8-42E4-9BBA-3D64C03537BC}"/>
    <dgm:cxn modelId="{E8BC8283-DC3E-4D66-9D43-4CF8059658CA}" srcId="{7522D178-5CD1-4D54-9D65-03F71D4316F5}" destId="{8E01BFE9-3782-447D-8BBE-D3703D40836B}" srcOrd="2" destOrd="0" parTransId="{0DAE5311-2740-49F6-8220-90B450C901A8}" sibTransId="{DBDAF90F-F898-4960-82A0-4A79409379C9}"/>
    <dgm:cxn modelId="{9B78729C-DBD1-4D4B-8C79-A5C59C31D0E8}" type="presOf" srcId="{8E01BFE9-3782-447D-8BBE-D3703D40836B}" destId="{F6F368E5-1263-46B8-B022-23982058BBB5}" srcOrd="0" destOrd="0" presId="urn:microsoft.com/office/officeart/2005/8/layout/pyramid2"/>
    <dgm:cxn modelId="{93D8B9B0-226F-4098-A69C-E323D2931D03}" type="presOf" srcId="{56843A91-3FBE-465E-AA7F-9E9966B0AA01}" destId="{D1CA53E3-2A99-4580-A7EA-ED7DDC591CE3}" srcOrd="0" destOrd="0" presId="urn:microsoft.com/office/officeart/2005/8/layout/pyramid2"/>
    <dgm:cxn modelId="{4FFA2BC1-7E8C-48B3-AB6E-1A6393E0EA0F}" srcId="{7522D178-5CD1-4D54-9D65-03F71D4316F5}" destId="{57BE82B8-21DC-4CB5-9AC8-AE46C5C31857}" srcOrd="3" destOrd="0" parTransId="{C54C5809-B839-427A-A796-07499A14B269}" sibTransId="{174E4861-1429-4167-9BC0-429BDD99783D}"/>
    <dgm:cxn modelId="{75F0C1D6-FEF4-43B8-B586-48F80C314304}" type="presOf" srcId="{7522D178-5CD1-4D54-9D65-03F71D4316F5}" destId="{2B0ABC25-7BCB-4C7B-8F80-56BAEB7D95D5}" srcOrd="0" destOrd="0" presId="urn:microsoft.com/office/officeart/2005/8/layout/pyramid2"/>
    <dgm:cxn modelId="{C2C33FF4-3501-4927-8078-3968C55E5A52}" srcId="{7522D178-5CD1-4D54-9D65-03F71D4316F5}" destId="{56843A91-3FBE-465E-AA7F-9E9966B0AA01}" srcOrd="1" destOrd="0" parTransId="{3BF5CDF4-6285-4AB3-906E-589444B7A1A0}" sibTransId="{0CF54E5F-A55D-4450-9A40-8900661EB957}"/>
    <dgm:cxn modelId="{A8E202BB-1C81-4B58-B792-F26BC1352C31}" type="presParOf" srcId="{2B0ABC25-7BCB-4C7B-8F80-56BAEB7D95D5}" destId="{AAEED66C-356C-46FD-97C2-C3C65BD0DCD7}" srcOrd="0" destOrd="0" presId="urn:microsoft.com/office/officeart/2005/8/layout/pyramid2"/>
    <dgm:cxn modelId="{9DADD3C2-7E8E-4736-A1E1-9E6A9F042031}" type="presParOf" srcId="{2B0ABC25-7BCB-4C7B-8F80-56BAEB7D95D5}" destId="{BA65BDF4-915B-4272-8114-3E0C917B56D8}" srcOrd="1" destOrd="0" presId="urn:microsoft.com/office/officeart/2005/8/layout/pyramid2"/>
    <dgm:cxn modelId="{88E976AF-F0E1-43C4-988F-A3AE70174151}" type="presParOf" srcId="{BA65BDF4-915B-4272-8114-3E0C917B56D8}" destId="{014023AC-BE8D-415A-95A3-78157C59A9A7}" srcOrd="0" destOrd="0" presId="urn:microsoft.com/office/officeart/2005/8/layout/pyramid2"/>
    <dgm:cxn modelId="{0C2F5FC1-4FE3-4601-9C4D-51D29C44BE89}" type="presParOf" srcId="{BA65BDF4-915B-4272-8114-3E0C917B56D8}" destId="{BB7EFD98-5AFB-413C-A324-E781548B660C}" srcOrd="1" destOrd="0" presId="urn:microsoft.com/office/officeart/2005/8/layout/pyramid2"/>
    <dgm:cxn modelId="{0B7128BF-EFA5-4986-87AE-6E5B950F4619}" type="presParOf" srcId="{BA65BDF4-915B-4272-8114-3E0C917B56D8}" destId="{D1CA53E3-2A99-4580-A7EA-ED7DDC591CE3}" srcOrd="2" destOrd="0" presId="urn:microsoft.com/office/officeart/2005/8/layout/pyramid2"/>
    <dgm:cxn modelId="{DEC0931B-E3FD-4602-A4F2-FCD707A9E9D3}" type="presParOf" srcId="{BA65BDF4-915B-4272-8114-3E0C917B56D8}" destId="{7B17DE83-74E5-4B4C-B5BA-1B1C282640A5}" srcOrd="3" destOrd="0" presId="urn:microsoft.com/office/officeart/2005/8/layout/pyramid2"/>
    <dgm:cxn modelId="{F0E0EA9E-C69B-4EB5-B59C-8C55718E6E35}" type="presParOf" srcId="{BA65BDF4-915B-4272-8114-3E0C917B56D8}" destId="{F6F368E5-1263-46B8-B022-23982058BBB5}" srcOrd="4" destOrd="0" presId="urn:microsoft.com/office/officeart/2005/8/layout/pyramid2"/>
    <dgm:cxn modelId="{4B59C9D2-5B67-4B10-A9B9-9425814178CB}" type="presParOf" srcId="{BA65BDF4-915B-4272-8114-3E0C917B56D8}" destId="{01B104D3-F638-4027-B6C0-5771E9C086DD}" srcOrd="5" destOrd="0" presId="urn:microsoft.com/office/officeart/2005/8/layout/pyramid2"/>
    <dgm:cxn modelId="{C7B939CD-7A04-4621-9309-2E7A6BC34820}" type="presParOf" srcId="{BA65BDF4-915B-4272-8114-3E0C917B56D8}" destId="{1792C009-E80B-45C6-8747-37CBFD65973B}" srcOrd="6" destOrd="0" presId="urn:microsoft.com/office/officeart/2005/8/layout/pyramid2"/>
    <dgm:cxn modelId="{87336430-8A8F-48A6-B129-BC0EFEC8E272}" type="presParOf" srcId="{BA65BDF4-915B-4272-8114-3E0C917B56D8}" destId="{E88EAFFF-DFE7-4633-9208-12F57FD91C07}" srcOrd="7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D87BA35-3081-4D43-8904-127186C95F17}" type="doc">
      <dgm:prSet loTypeId="urn:microsoft.com/office/officeart/2005/8/layout/hProcess7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F582402A-6FF0-4134-879D-55D9CC809BB7}">
      <dgm:prSet phldrT="[Text]" custT="1"/>
      <dgm:spPr/>
      <dgm:t>
        <a:bodyPr/>
        <a:lstStyle/>
        <a:p>
          <a:r>
            <a:rPr lang="en-US" sz="2400" b="1" dirty="0"/>
            <a:t>MFN Tariffs</a:t>
          </a:r>
        </a:p>
      </dgm:t>
    </dgm:pt>
    <dgm:pt modelId="{D1957305-6D3A-454E-BE57-674397A368BB}" type="parTrans" cxnId="{3BB6A948-3FBC-4672-87B3-7DAA71A6C99B}">
      <dgm:prSet/>
      <dgm:spPr/>
      <dgm:t>
        <a:bodyPr/>
        <a:lstStyle/>
        <a:p>
          <a:endParaRPr lang="en-US"/>
        </a:p>
      </dgm:t>
    </dgm:pt>
    <dgm:pt modelId="{F970AE93-4BA4-4F64-AD96-55BEFABF5CDD}" type="sibTrans" cxnId="{3BB6A948-3FBC-4672-87B3-7DAA71A6C99B}">
      <dgm:prSet/>
      <dgm:spPr/>
      <dgm:t>
        <a:bodyPr/>
        <a:lstStyle/>
        <a:p>
          <a:endParaRPr lang="en-US"/>
        </a:p>
      </dgm:t>
    </dgm:pt>
    <dgm:pt modelId="{3E784AE6-AD94-4CF3-9BE6-90AA33D8CECF}">
      <dgm:prSet phldrT="[Text]" custT="1"/>
      <dgm:spPr/>
      <dgm:t>
        <a:bodyPr anchor="ctr"/>
        <a:lstStyle/>
        <a:p>
          <a:pPr algn="ctr"/>
          <a:r>
            <a:rPr lang="en-US" sz="1600" dirty="0"/>
            <a:t>Applied in accordance with a country’s obligations to the WTO. </a:t>
          </a:r>
        </a:p>
        <a:p>
          <a:pPr algn="ctr"/>
          <a:r>
            <a:rPr lang="en-US" sz="1600" dirty="0"/>
            <a:t>Applied evenly to all countries</a:t>
          </a:r>
        </a:p>
      </dgm:t>
    </dgm:pt>
    <dgm:pt modelId="{92B840F1-7C4B-4FD6-9136-A7685AD17B9A}" type="parTrans" cxnId="{20B422AA-B464-4444-9F71-1F167ABD0D11}">
      <dgm:prSet/>
      <dgm:spPr/>
      <dgm:t>
        <a:bodyPr/>
        <a:lstStyle/>
        <a:p>
          <a:endParaRPr lang="en-US"/>
        </a:p>
      </dgm:t>
    </dgm:pt>
    <dgm:pt modelId="{B9835CFC-CD6C-4E94-AEDC-7252FA662BBE}" type="sibTrans" cxnId="{20B422AA-B464-4444-9F71-1F167ABD0D11}">
      <dgm:prSet/>
      <dgm:spPr/>
      <dgm:t>
        <a:bodyPr/>
        <a:lstStyle/>
        <a:p>
          <a:endParaRPr lang="en-US"/>
        </a:p>
      </dgm:t>
    </dgm:pt>
    <dgm:pt modelId="{8584AE9E-50C0-4578-9F13-4FF3C0DE5B2A}">
      <dgm:prSet phldrT="[Text]" custT="1"/>
      <dgm:spPr/>
      <dgm:t>
        <a:bodyPr/>
        <a:lstStyle/>
        <a:p>
          <a:r>
            <a:rPr lang="en-US" sz="2000" b="1" dirty="0"/>
            <a:t>Preferential Tariffs</a:t>
          </a:r>
        </a:p>
      </dgm:t>
    </dgm:pt>
    <dgm:pt modelId="{8AF0A8D7-503C-47BE-8186-7087BD603DD1}" type="parTrans" cxnId="{94D3FCE1-D66F-45C9-A3BA-CF798F2B42B6}">
      <dgm:prSet/>
      <dgm:spPr/>
      <dgm:t>
        <a:bodyPr/>
        <a:lstStyle/>
        <a:p>
          <a:endParaRPr lang="en-US"/>
        </a:p>
      </dgm:t>
    </dgm:pt>
    <dgm:pt modelId="{71C8367E-5BEB-472E-8D86-64F524B5A178}" type="sibTrans" cxnId="{94D3FCE1-D66F-45C9-A3BA-CF798F2B42B6}">
      <dgm:prSet/>
      <dgm:spPr/>
      <dgm:t>
        <a:bodyPr/>
        <a:lstStyle/>
        <a:p>
          <a:endParaRPr lang="en-US"/>
        </a:p>
      </dgm:t>
    </dgm:pt>
    <dgm:pt modelId="{A52588A2-3FE5-46CC-825B-1515C17CAFD4}">
      <dgm:prSet phldrT="[Text]" custT="1"/>
      <dgm:spPr/>
      <dgm:t>
        <a:bodyPr anchor="ctr"/>
        <a:lstStyle/>
        <a:p>
          <a:pPr algn="ctr"/>
          <a:r>
            <a:rPr lang="en-US" sz="1600" dirty="0"/>
            <a:t>Applied at a rate below a country’s obligations under the WTO. </a:t>
          </a:r>
        </a:p>
        <a:p>
          <a:pPr algn="ctr"/>
          <a:r>
            <a:rPr lang="en-US" sz="1600" dirty="0"/>
            <a:t>Rates are subject to the terms of a specific FTA. </a:t>
          </a:r>
        </a:p>
      </dgm:t>
    </dgm:pt>
    <dgm:pt modelId="{D1A40251-5554-4E51-BD67-96CCBD4F8870}" type="parTrans" cxnId="{EC55716F-38BE-463B-81A0-7BAD31B7C8C4}">
      <dgm:prSet/>
      <dgm:spPr/>
      <dgm:t>
        <a:bodyPr/>
        <a:lstStyle/>
        <a:p>
          <a:endParaRPr lang="en-US"/>
        </a:p>
      </dgm:t>
    </dgm:pt>
    <dgm:pt modelId="{E1ADCB78-373D-439A-A2EA-26F3882F8BDC}" type="sibTrans" cxnId="{EC55716F-38BE-463B-81A0-7BAD31B7C8C4}">
      <dgm:prSet/>
      <dgm:spPr/>
      <dgm:t>
        <a:bodyPr/>
        <a:lstStyle/>
        <a:p>
          <a:endParaRPr lang="en-US"/>
        </a:p>
      </dgm:t>
    </dgm:pt>
    <dgm:pt modelId="{29C8E721-F4E5-461D-9BEA-3B13354ABEF6}">
      <dgm:prSet phldrT="[Text]" custT="1"/>
      <dgm:spPr/>
      <dgm:t>
        <a:bodyPr/>
        <a:lstStyle/>
        <a:p>
          <a:r>
            <a:rPr lang="en-US" sz="1800" b="1" dirty="0"/>
            <a:t>Countervailing Measures</a:t>
          </a:r>
        </a:p>
      </dgm:t>
    </dgm:pt>
    <dgm:pt modelId="{4C07B002-790C-417A-99C4-697C1ACCFE99}" type="parTrans" cxnId="{4E357E34-2821-45C5-8CDB-C44CCB7FCAFB}">
      <dgm:prSet/>
      <dgm:spPr/>
      <dgm:t>
        <a:bodyPr/>
        <a:lstStyle/>
        <a:p>
          <a:endParaRPr lang="en-US"/>
        </a:p>
      </dgm:t>
    </dgm:pt>
    <dgm:pt modelId="{BAA9EEFF-F014-499D-AC7A-E8B4243DF4EB}" type="sibTrans" cxnId="{4E357E34-2821-45C5-8CDB-C44CCB7FCAFB}">
      <dgm:prSet/>
      <dgm:spPr/>
      <dgm:t>
        <a:bodyPr/>
        <a:lstStyle/>
        <a:p>
          <a:endParaRPr lang="en-US"/>
        </a:p>
      </dgm:t>
    </dgm:pt>
    <dgm:pt modelId="{C8C53297-09B6-4022-B0A0-BB78F30D2591}">
      <dgm:prSet phldrT="[Text]" custT="1"/>
      <dgm:spPr/>
      <dgm:t>
        <a:bodyPr anchor="ctr"/>
        <a:lstStyle/>
        <a:p>
          <a:pPr algn="ctr"/>
          <a:r>
            <a:rPr lang="en-US" sz="1600" dirty="0"/>
            <a:t>Imposed by countries to fight unfair trade practices, such as national subsidies or dumping. </a:t>
          </a:r>
        </a:p>
        <a:p>
          <a:pPr algn="ctr"/>
          <a:r>
            <a:rPr lang="en-US" sz="1600" dirty="0"/>
            <a:t>Normally applied on specific goods.</a:t>
          </a:r>
        </a:p>
      </dgm:t>
    </dgm:pt>
    <dgm:pt modelId="{C77F5BCE-5C6D-470C-88F6-3B1814B1FA08}" type="parTrans" cxnId="{2D5DAB3E-3A92-4E1A-B6C9-145B143D6218}">
      <dgm:prSet/>
      <dgm:spPr/>
      <dgm:t>
        <a:bodyPr/>
        <a:lstStyle/>
        <a:p>
          <a:endParaRPr lang="en-US"/>
        </a:p>
      </dgm:t>
    </dgm:pt>
    <dgm:pt modelId="{042F3DF3-CF87-4C9D-B301-25EFC79BF19E}" type="sibTrans" cxnId="{2D5DAB3E-3A92-4E1A-B6C9-145B143D6218}">
      <dgm:prSet/>
      <dgm:spPr/>
      <dgm:t>
        <a:bodyPr/>
        <a:lstStyle/>
        <a:p>
          <a:endParaRPr lang="en-US"/>
        </a:p>
      </dgm:t>
    </dgm:pt>
    <dgm:pt modelId="{5F3D6852-FB94-4EC5-AFB3-F711FAE03E7B}" type="pres">
      <dgm:prSet presAssocID="{ED87BA35-3081-4D43-8904-127186C95F17}" presName="Name0" presStyleCnt="0">
        <dgm:presLayoutVars>
          <dgm:dir/>
          <dgm:animLvl val="lvl"/>
          <dgm:resizeHandles val="exact"/>
        </dgm:presLayoutVars>
      </dgm:prSet>
      <dgm:spPr/>
    </dgm:pt>
    <dgm:pt modelId="{A426AD56-21BA-456C-8D34-E97771FFDD9C}" type="pres">
      <dgm:prSet presAssocID="{F582402A-6FF0-4134-879D-55D9CC809BB7}" presName="compositeNode" presStyleCnt="0">
        <dgm:presLayoutVars>
          <dgm:bulletEnabled val="1"/>
        </dgm:presLayoutVars>
      </dgm:prSet>
      <dgm:spPr/>
    </dgm:pt>
    <dgm:pt modelId="{08B78D67-621D-4D9E-884C-4EB13D7580E6}" type="pres">
      <dgm:prSet presAssocID="{F582402A-6FF0-4134-879D-55D9CC809BB7}" presName="bgRect" presStyleLbl="node1" presStyleIdx="0" presStyleCnt="3"/>
      <dgm:spPr/>
    </dgm:pt>
    <dgm:pt modelId="{0851835B-3C70-4654-9891-77DA6E9FEED0}" type="pres">
      <dgm:prSet presAssocID="{F582402A-6FF0-4134-879D-55D9CC809BB7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04FA4292-F93A-4035-9FD6-1242991C95A8}" type="pres">
      <dgm:prSet presAssocID="{F582402A-6FF0-4134-879D-55D9CC809BB7}" presName="childNode" presStyleLbl="node1" presStyleIdx="0" presStyleCnt="3">
        <dgm:presLayoutVars>
          <dgm:bulletEnabled val="1"/>
        </dgm:presLayoutVars>
      </dgm:prSet>
      <dgm:spPr/>
    </dgm:pt>
    <dgm:pt modelId="{6C47E709-805A-4BA8-BBCD-0F67F321B790}" type="pres">
      <dgm:prSet presAssocID="{F970AE93-4BA4-4F64-AD96-55BEFABF5CDD}" presName="hSp" presStyleCnt="0"/>
      <dgm:spPr/>
    </dgm:pt>
    <dgm:pt modelId="{48632D29-27B0-42DE-BFA5-DD8189840DD8}" type="pres">
      <dgm:prSet presAssocID="{F970AE93-4BA4-4F64-AD96-55BEFABF5CDD}" presName="vProcSp" presStyleCnt="0"/>
      <dgm:spPr/>
    </dgm:pt>
    <dgm:pt modelId="{DDA82EA7-248A-4933-8405-11A20A5778C6}" type="pres">
      <dgm:prSet presAssocID="{F970AE93-4BA4-4F64-AD96-55BEFABF5CDD}" presName="vSp1" presStyleCnt="0"/>
      <dgm:spPr/>
    </dgm:pt>
    <dgm:pt modelId="{772928B6-5511-4C06-B75D-30A58E09965B}" type="pres">
      <dgm:prSet presAssocID="{F970AE93-4BA4-4F64-AD96-55BEFABF5CDD}" presName="simulatedConn" presStyleLbl="solidFgAcc1" presStyleIdx="0" presStyleCnt="2"/>
      <dgm:spPr/>
    </dgm:pt>
    <dgm:pt modelId="{2EF2EC38-4AA4-4DE4-B849-43B8E19C6B65}" type="pres">
      <dgm:prSet presAssocID="{F970AE93-4BA4-4F64-AD96-55BEFABF5CDD}" presName="vSp2" presStyleCnt="0"/>
      <dgm:spPr/>
    </dgm:pt>
    <dgm:pt modelId="{6F61A79A-F06C-450E-9C7E-F195EEFDDEEF}" type="pres">
      <dgm:prSet presAssocID="{F970AE93-4BA4-4F64-AD96-55BEFABF5CDD}" presName="sibTrans" presStyleCnt="0"/>
      <dgm:spPr/>
    </dgm:pt>
    <dgm:pt modelId="{C8681430-69DC-4992-858D-8CDCD519EC70}" type="pres">
      <dgm:prSet presAssocID="{8584AE9E-50C0-4578-9F13-4FF3C0DE5B2A}" presName="compositeNode" presStyleCnt="0">
        <dgm:presLayoutVars>
          <dgm:bulletEnabled val="1"/>
        </dgm:presLayoutVars>
      </dgm:prSet>
      <dgm:spPr/>
    </dgm:pt>
    <dgm:pt modelId="{0E713911-0447-4969-8234-1E6F638E3BBF}" type="pres">
      <dgm:prSet presAssocID="{8584AE9E-50C0-4578-9F13-4FF3C0DE5B2A}" presName="bgRect" presStyleLbl="node1" presStyleIdx="1" presStyleCnt="3"/>
      <dgm:spPr/>
    </dgm:pt>
    <dgm:pt modelId="{20D927C7-7428-462D-88DA-A34097634C1E}" type="pres">
      <dgm:prSet presAssocID="{8584AE9E-50C0-4578-9F13-4FF3C0DE5B2A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695A3C3D-9938-4058-985A-800655B27C46}" type="pres">
      <dgm:prSet presAssocID="{8584AE9E-50C0-4578-9F13-4FF3C0DE5B2A}" presName="childNode" presStyleLbl="node1" presStyleIdx="1" presStyleCnt="3">
        <dgm:presLayoutVars>
          <dgm:bulletEnabled val="1"/>
        </dgm:presLayoutVars>
      </dgm:prSet>
      <dgm:spPr/>
    </dgm:pt>
    <dgm:pt modelId="{C965C39C-5226-48C8-A0AA-2E1DE6FC8AB1}" type="pres">
      <dgm:prSet presAssocID="{71C8367E-5BEB-472E-8D86-64F524B5A178}" presName="hSp" presStyleCnt="0"/>
      <dgm:spPr/>
    </dgm:pt>
    <dgm:pt modelId="{022CE544-B70E-4362-B3A3-D554AF01B543}" type="pres">
      <dgm:prSet presAssocID="{71C8367E-5BEB-472E-8D86-64F524B5A178}" presName="vProcSp" presStyleCnt="0"/>
      <dgm:spPr/>
    </dgm:pt>
    <dgm:pt modelId="{2CE35277-0B89-4775-BEEB-D1FB130F779C}" type="pres">
      <dgm:prSet presAssocID="{71C8367E-5BEB-472E-8D86-64F524B5A178}" presName="vSp1" presStyleCnt="0"/>
      <dgm:spPr/>
    </dgm:pt>
    <dgm:pt modelId="{78867206-D464-4D26-8853-87F6506EE53F}" type="pres">
      <dgm:prSet presAssocID="{71C8367E-5BEB-472E-8D86-64F524B5A178}" presName="simulatedConn" presStyleLbl="solidFgAcc1" presStyleIdx="1" presStyleCnt="2"/>
      <dgm:spPr/>
    </dgm:pt>
    <dgm:pt modelId="{176302F6-6B83-45B6-AAD1-8DC617690778}" type="pres">
      <dgm:prSet presAssocID="{71C8367E-5BEB-472E-8D86-64F524B5A178}" presName="vSp2" presStyleCnt="0"/>
      <dgm:spPr/>
    </dgm:pt>
    <dgm:pt modelId="{CDCE896C-E109-4634-9C7A-7FDEACF835C0}" type="pres">
      <dgm:prSet presAssocID="{71C8367E-5BEB-472E-8D86-64F524B5A178}" presName="sibTrans" presStyleCnt="0"/>
      <dgm:spPr/>
    </dgm:pt>
    <dgm:pt modelId="{B41C01A0-91B4-4180-88AA-8C712A5EA25D}" type="pres">
      <dgm:prSet presAssocID="{29C8E721-F4E5-461D-9BEA-3B13354ABEF6}" presName="compositeNode" presStyleCnt="0">
        <dgm:presLayoutVars>
          <dgm:bulletEnabled val="1"/>
        </dgm:presLayoutVars>
      </dgm:prSet>
      <dgm:spPr/>
    </dgm:pt>
    <dgm:pt modelId="{17AB900A-58B8-49BE-AB21-85ECFF67E974}" type="pres">
      <dgm:prSet presAssocID="{29C8E721-F4E5-461D-9BEA-3B13354ABEF6}" presName="bgRect" presStyleLbl="node1" presStyleIdx="2" presStyleCnt="3"/>
      <dgm:spPr/>
    </dgm:pt>
    <dgm:pt modelId="{8052BACF-A7D2-4D90-B3CE-6F6CF0E3E524}" type="pres">
      <dgm:prSet presAssocID="{29C8E721-F4E5-461D-9BEA-3B13354ABEF6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1C762AD7-9182-4F85-A228-33272E712402}" type="pres">
      <dgm:prSet presAssocID="{29C8E721-F4E5-461D-9BEA-3B13354ABEF6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4E357E34-2821-45C5-8CDB-C44CCB7FCAFB}" srcId="{ED87BA35-3081-4D43-8904-127186C95F17}" destId="{29C8E721-F4E5-461D-9BEA-3B13354ABEF6}" srcOrd="2" destOrd="0" parTransId="{4C07B002-790C-417A-99C4-697C1ACCFE99}" sibTransId="{BAA9EEFF-F014-499D-AC7A-E8B4243DF4EB}"/>
    <dgm:cxn modelId="{43DA9C39-F470-4E60-879B-C0896C78B806}" type="presOf" srcId="{29C8E721-F4E5-461D-9BEA-3B13354ABEF6}" destId="{8052BACF-A7D2-4D90-B3CE-6F6CF0E3E524}" srcOrd="1" destOrd="0" presId="urn:microsoft.com/office/officeart/2005/8/layout/hProcess7"/>
    <dgm:cxn modelId="{7C930C3B-5991-46AD-8DF5-D28E211DFC05}" type="presOf" srcId="{A52588A2-3FE5-46CC-825B-1515C17CAFD4}" destId="{695A3C3D-9938-4058-985A-800655B27C46}" srcOrd="0" destOrd="0" presId="urn:microsoft.com/office/officeart/2005/8/layout/hProcess7"/>
    <dgm:cxn modelId="{2D5DAB3E-3A92-4E1A-B6C9-145B143D6218}" srcId="{29C8E721-F4E5-461D-9BEA-3B13354ABEF6}" destId="{C8C53297-09B6-4022-B0A0-BB78F30D2591}" srcOrd="0" destOrd="0" parTransId="{C77F5BCE-5C6D-470C-88F6-3B1814B1FA08}" sibTransId="{042F3DF3-CF87-4C9D-B301-25EFC79BF19E}"/>
    <dgm:cxn modelId="{CD11A05B-E1D2-4F0F-9EE8-2288A09D73C1}" type="presOf" srcId="{F582402A-6FF0-4134-879D-55D9CC809BB7}" destId="{08B78D67-621D-4D9E-884C-4EB13D7580E6}" srcOrd="0" destOrd="0" presId="urn:microsoft.com/office/officeart/2005/8/layout/hProcess7"/>
    <dgm:cxn modelId="{3BB6A948-3FBC-4672-87B3-7DAA71A6C99B}" srcId="{ED87BA35-3081-4D43-8904-127186C95F17}" destId="{F582402A-6FF0-4134-879D-55D9CC809BB7}" srcOrd="0" destOrd="0" parTransId="{D1957305-6D3A-454E-BE57-674397A368BB}" sibTransId="{F970AE93-4BA4-4F64-AD96-55BEFABF5CDD}"/>
    <dgm:cxn modelId="{EC55716F-38BE-463B-81A0-7BAD31B7C8C4}" srcId="{8584AE9E-50C0-4578-9F13-4FF3C0DE5B2A}" destId="{A52588A2-3FE5-46CC-825B-1515C17CAFD4}" srcOrd="0" destOrd="0" parTransId="{D1A40251-5554-4E51-BD67-96CCBD4F8870}" sibTransId="{E1ADCB78-373D-439A-A2EA-26F3882F8BDC}"/>
    <dgm:cxn modelId="{41D6C853-309A-4E4F-B5B6-8C73AB0E92D7}" type="presOf" srcId="{F582402A-6FF0-4134-879D-55D9CC809BB7}" destId="{0851835B-3C70-4654-9891-77DA6E9FEED0}" srcOrd="1" destOrd="0" presId="urn:microsoft.com/office/officeart/2005/8/layout/hProcess7"/>
    <dgm:cxn modelId="{8AE5F678-88AB-4E19-9DF8-64355F8CE7EC}" type="presOf" srcId="{29C8E721-F4E5-461D-9BEA-3B13354ABEF6}" destId="{17AB900A-58B8-49BE-AB21-85ECFF67E974}" srcOrd="0" destOrd="0" presId="urn:microsoft.com/office/officeart/2005/8/layout/hProcess7"/>
    <dgm:cxn modelId="{B5AD4C7B-6BA1-4B25-ACD4-53C272DD2527}" type="presOf" srcId="{ED87BA35-3081-4D43-8904-127186C95F17}" destId="{5F3D6852-FB94-4EC5-AFB3-F711FAE03E7B}" srcOrd="0" destOrd="0" presId="urn:microsoft.com/office/officeart/2005/8/layout/hProcess7"/>
    <dgm:cxn modelId="{20B422AA-B464-4444-9F71-1F167ABD0D11}" srcId="{F582402A-6FF0-4134-879D-55D9CC809BB7}" destId="{3E784AE6-AD94-4CF3-9BE6-90AA33D8CECF}" srcOrd="0" destOrd="0" parTransId="{92B840F1-7C4B-4FD6-9136-A7685AD17B9A}" sibTransId="{B9835CFC-CD6C-4E94-AEDC-7252FA662BBE}"/>
    <dgm:cxn modelId="{FDE4F1BE-2A42-4F52-9EC5-335C96908D5A}" type="presOf" srcId="{8584AE9E-50C0-4578-9F13-4FF3C0DE5B2A}" destId="{0E713911-0447-4969-8234-1E6F638E3BBF}" srcOrd="0" destOrd="0" presId="urn:microsoft.com/office/officeart/2005/8/layout/hProcess7"/>
    <dgm:cxn modelId="{94D3FCE1-D66F-45C9-A3BA-CF798F2B42B6}" srcId="{ED87BA35-3081-4D43-8904-127186C95F17}" destId="{8584AE9E-50C0-4578-9F13-4FF3C0DE5B2A}" srcOrd="1" destOrd="0" parTransId="{8AF0A8D7-503C-47BE-8186-7087BD603DD1}" sibTransId="{71C8367E-5BEB-472E-8D86-64F524B5A178}"/>
    <dgm:cxn modelId="{2897A0E4-BA3E-42C2-BDA6-7C0F68672548}" type="presOf" srcId="{C8C53297-09B6-4022-B0A0-BB78F30D2591}" destId="{1C762AD7-9182-4F85-A228-33272E712402}" srcOrd="0" destOrd="0" presId="urn:microsoft.com/office/officeart/2005/8/layout/hProcess7"/>
    <dgm:cxn modelId="{914609E7-CB87-40E4-A809-8D2EDCAB8185}" type="presOf" srcId="{8584AE9E-50C0-4578-9F13-4FF3C0DE5B2A}" destId="{20D927C7-7428-462D-88DA-A34097634C1E}" srcOrd="1" destOrd="0" presId="urn:microsoft.com/office/officeart/2005/8/layout/hProcess7"/>
    <dgm:cxn modelId="{8476CCF1-1F60-43FC-B41D-E989D4C3EB06}" type="presOf" srcId="{3E784AE6-AD94-4CF3-9BE6-90AA33D8CECF}" destId="{04FA4292-F93A-4035-9FD6-1242991C95A8}" srcOrd="0" destOrd="0" presId="urn:microsoft.com/office/officeart/2005/8/layout/hProcess7"/>
    <dgm:cxn modelId="{67215AFE-6E3F-4332-8FC5-5287273926C5}" type="presParOf" srcId="{5F3D6852-FB94-4EC5-AFB3-F711FAE03E7B}" destId="{A426AD56-21BA-456C-8D34-E97771FFDD9C}" srcOrd="0" destOrd="0" presId="urn:microsoft.com/office/officeart/2005/8/layout/hProcess7"/>
    <dgm:cxn modelId="{C348F598-9F80-4A6C-8390-477021017AAD}" type="presParOf" srcId="{A426AD56-21BA-456C-8D34-E97771FFDD9C}" destId="{08B78D67-621D-4D9E-884C-4EB13D7580E6}" srcOrd="0" destOrd="0" presId="urn:microsoft.com/office/officeart/2005/8/layout/hProcess7"/>
    <dgm:cxn modelId="{DEA1D5F7-055E-4005-ACFD-13A6D82A631E}" type="presParOf" srcId="{A426AD56-21BA-456C-8D34-E97771FFDD9C}" destId="{0851835B-3C70-4654-9891-77DA6E9FEED0}" srcOrd="1" destOrd="0" presId="urn:microsoft.com/office/officeart/2005/8/layout/hProcess7"/>
    <dgm:cxn modelId="{7CDB7DD1-0C03-4816-B74D-D74F0E6583AE}" type="presParOf" srcId="{A426AD56-21BA-456C-8D34-E97771FFDD9C}" destId="{04FA4292-F93A-4035-9FD6-1242991C95A8}" srcOrd="2" destOrd="0" presId="urn:microsoft.com/office/officeart/2005/8/layout/hProcess7"/>
    <dgm:cxn modelId="{6E287954-DD28-44F9-9887-536404968B45}" type="presParOf" srcId="{5F3D6852-FB94-4EC5-AFB3-F711FAE03E7B}" destId="{6C47E709-805A-4BA8-BBCD-0F67F321B790}" srcOrd="1" destOrd="0" presId="urn:microsoft.com/office/officeart/2005/8/layout/hProcess7"/>
    <dgm:cxn modelId="{0EF4DE54-AFF9-4AAF-BD6E-3527E188F91D}" type="presParOf" srcId="{5F3D6852-FB94-4EC5-AFB3-F711FAE03E7B}" destId="{48632D29-27B0-42DE-BFA5-DD8189840DD8}" srcOrd="2" destOrd="0" presId="urn:microsoft.com/office/officeart/2005/8/layout/hProcess7"/>
    <dgm:cxn modelId="{BFAD6C7B-0BC0-4F61-B9A0-4D4D28EF4588}" type="presParOf" srcId="{48632D29-27B0-42DE-BFA5-DD8189840DD8}" destId="{DDA82EA7-248A-4933-8405-11A20A5778C6}" srcOrd="0" destOrd="0" presId="urn:microsoft.com/office/officeart/2005/8/layout/hProcess7"/>
    <dgm:cxn modelId="{F0E3D06D-DF8E-4B30-96E4-657A823B839E}" type="presParOf" srcId="{48632D29-27B0-42DE-BFA5-DD8189840DD8}" destId="{772928B6-5511-4C06-B75D-30A58E09965B}" srcOrd="1" destOrd="0" presId="urn:microsoft.com/office/officeart/2005/8/layout/hProcess7"/>
    <dgm:cxn modelId="{3BCED446-A5AE-4337-B752-9BD437A70692}" type="presParOf" srcId="{48632D29-27B0-42DE-BFA5-DD8189840DD8}" destId="{2EF2EC38-4AA4-4DE4-B849-43B8E19C6B65}" srcOrd="2" destOrd="0" presId="urn:microsoft.com/office/officeart/2005/8/layout/hProcess7"/>
    <dgm:cxn modelId="{9E009E7C-1964-4A16-A31A-EC8B65983214}" type="presParOf" srcId="{5F3D6852-FB94-4EC5-AFB3-F711FAE03E7B}" destId="{6F61A79A-F06C-450E-9C7E-F195EEFDDEEF}" srcOrd="3" destOrd="0" presId="urn:microsoft.com/office/officeart/2005/8/layout/hProcess7"/>
    <dgm:cxn modelId="{13BAE3A9-EE66-4C3A-BE65-E76168BEAC8A}" type="presParOf" srcId="{5F3D6852-FB94-4EC5-AFB3-F711FAE03E7B}" destId="{C8681430-69DC-4992-858D-8CDCD519EC70}" srcOrd="4" destOrd="0" presId="urn:microsoft.com/office/officeart/2005/8/layout/hProcess7"/>
    <dgm:cxn modelId="{935D81CA-156F-48F1-AD0A-6DC0B77BAAEF}" type="presParOf" srcId="{C8681430-69DC-4992-858D-8CDCD519EC70}" destId="{0E713911-0447-4969-8234-1E6F638E3BBF}" srcOrd="0" destOrd="0" presId="urn:microsoft.com/office/officeart/2005/8/layout/hProcess7"/>
    <dgm:cxn modelId="{77E3F167-30D0-4CC5-86A3-3FC3A92FB917}" type="presParOf" srcId="{C8681430-69DC-4992-858D-8CDCD519EC70}" destId="{20D927C7-7428-462D-88DA-A34097634C1E}" srcOrd="1" destOrd="0" presId="urn:microsoft.com/office/officeart/2005/8/layout/hProcess7"/>
    <dgm:cxn modelId="{93D0CF27-2C83-4795-A8EA-3E999DB1F248}" type="presParOf" srcId="{C8681430-69DC-4992-858D-8CDCD519EC70}" destId="{695A3C3D-9938-4058-985A-800655B27C46}" srcOrd="2" destOrd="0" presId="urn:microsoft.com/office/officeart/2005/8/layout/hProcess7"/>
    <dgm:cxn modelId="{6CE4B175-53DD-41A4-A330-9BE8DAA0A920}" type="presParOf" srcId="{5F3D6852-FB94-4EC5-AFB3-F711FAE03E7B}" destId="{C965C39C-5226-48C8-A0AA-2E1DE6FC8AB1}" srcOrd="5" destOrd="0" presId="urn:microsoft.com/office/officeart/2005/8/layout/hProcess7"/>
    <dgm:cxn modelId="{BCAAA98B-5793-4707-992A-2B20E256BDDE}" type="presParOf" srcId="{5F3D6852-FB94-4EC5-AFB3-F711FAE03E7B}" destId="{022CE544-B70E-4362-B3A3-D554AF01B543}" srcOrd="6" destOrd="0" presId="urn:microsoft.com/office/officeart/2005/8/layout/hProcess7"/>
    <dgm:cxn modelId="{714E6020-5CAD-49C3-8DCC-F68FF80E364A}" type="presParOf" srcId="{022CE544-B70E-4362-B3A3-D554AF01B543}" destId="{2CE35277-0B89-4775-BEEB-D1FB130F779C}" srcOrd="0" destOrd="0" presId="urn:microsoft.com/office/officeart/2005/8/layout/hProcess7"/>
    <dgm:cxn modelId="{700861EA-D79E-4A3F-BE50-BEEB7A8BDFE1}" type="presParOf" srcId="{022CE544-B70E-4362-B3A3-D554AF01B543}" destId="{78867206-D464-4D26-8853-87F6506EE53F}" srcOrd="1" destOrd="0" presId="urn:microsoft.com/office/officeart/2005/8/layout/hProcess7"/>
    <dgm:cxn modelId="{2FF85CAC-8FFD-4990-8B7E-CD50C17AFD02}" type="presParOf" srcId="{022CE544-B70E-4362-B3A3-D554AF01B543}" destId="{176302F6-6B83-45B6-AAD1-8DC617690778}" srcOrd="2" destOrd="0" presId="urn:microsoft.com/office/officeart/2005/8/layout/hProcess7"/>
    <dgm:cxn modelId="{EE6E7DED-EDAB-4C31-BE26-6A6C391E0CAE}" type="presParOf" srcId="{5F3D6852-FB94-4EC5-AFB3-F711FAE03E7B}" destId="{CDCE896C-E109-4634-9C7A-7FDEACF835C0}" srcOrd="7" destOrd="0" presId="urn:microsoft.com/office/officeart/2005/8/layout/hProcess7"/>
    <dgm:cxn modelId="{988BD5F9-0B66-4ED1-986B-CE2FC8819469}" type="presParOf" srcId="{5F3D6852-FB94-4EC5-AFB3-F711FAE03E7B}" destId="{B41C01A0-91B4-4180-88AA-8C712A5EA25D}" srcOrd="8" destOrd="0" presId="urn:microsoft.com/office/officeart/2005/8/layout/hProcess7"/>
    <dgm:cxn modelId="{F755DC8A-0E3F-4FDA-B63C-67ADB3757032}" type="presParOf" srcId="{B41C01A0-91B4-4180-88AA-8C712A5EA25D}" destId="{17AB900A-58B8-49BE-AB21-85ECFF67E974}" srcOrd="0" destOrd="0" presId="urn:microsoft.com/office/officeart/2005/8/layout/hProcess7"/>
    <dgm:cxn modelId="{E7CDB02C-B0A8-46BF-940E-9474A005237B}" type="presParOf" srcId="{B41C01A0-91B4-4180-88AA-8C712A5EA25D}" destId="{8052BACF-A7D2-4D90-B3CE-6F6CF0E3E524}" srcOrd="1" destOrd="0" presId="urn:microsoft.com/office/officeart/2005/8/layout/hProcess7"/>
    <dgm:cxn modelId="{381321AC-D82D-42AC-977C-6581DE6061F6}" type="presParOf" srcId="{B41C01A0-91B4-4180-88AA-8C712A5EA25D}" destId="{1C762AD7-9182-4F85-A228-33272E712402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025B60B-4030-4A93-B581-ABAA8E971E42}" type="doc">
      <dgm:prSet loTypeId="urn:microsoft.com/office/officeart/2005/8/layout/lProcess2" loCatId="relationship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A0C2AEE5-D10A-4421-9391-16262AD63FE7}">
      <dgm:prSet phldrT="[Text]" custT="1"/>
      <dgm:spPr/>
      <dgm:t>
        <a:bodyPr/>
        <a:lstStyle/>
        <a:p>
          <a:r>
            <a:rPr lang="en-US" sz="2800" dirty="0"/>
            <a:t>National Rules of Origin</a:t>
          </a:r>
        </a:p>
      </dgm:t>
    </dgm:pt>
    <dgm:pt modelId="{7A4DB7AD-7963-446F-A060-7EF533E9B34E}" type="parTrans" cxnId="{7E0256F6-995E-477A-896C-8759E30BF764}">
      <dgm:prSet/>
      <dgm:spPr/>
      <dgm:t>
        <a:bodyPr/>
        <a:lstStyle/>
        <a:p>
          <a:endParaRPr lang="en-US" sz="1100"/>
        </a:p>
      </dgm:t>
    </dgm:pt>
    <dgm:pt modelId="{489884A8-B33E-4F18-9988-93B2923A0234}" type="sibTrans" cxnId="{7E0256F6-995E-477A-896C-8759E30BF764}">
      <dgm:prSet/>
      <dgm:spPr/>
      <dgm:t>
        <a:bodyPr/>
        <a:lstStyle/>
        <a:p>
          <a:endParaRPr lang="en-US" sz="1100"/>
        </a:p>
      </dgm:t>
    </dgm:pt>
    <dgm:pt modelId="{8E43F0F8-4E04-4DA3-8F30-3980694003EC}">
      <dgm:prSet phldrT="[Text]" custT="1"/>
      <dgm:spPr/>
      <dgm:t>
        <a:bodyPr/>
        <a:lstStyle/>
        <a:p>
          <a:r>
            <a:rPr lang="en-US" sz="1800" b="1" dirty="0"/>
            <a:t>Applied by customs authorities in the absence of a preferential trade agreement</a:t>
          </a:r>
        </a:p>
        <a:p>
          <a:endParaRPr lang="en-US" sz="1800" b="1" dirty="0"/>
        </a:p>
        <a:p>
          <a:r>
            <a:rPr lang="en-US" sz="1800" b="1" dirty="0"/>
            <a:t>Rules are based on national customs guidelines </a:t>
          </a:r>
        </a:p>
      </dgm:t>
    </dgm:pt>
    <dgm:pt modelId="{2C2B9F41-9CB4-4D31-B6D4-DDC2EF3C521C}" type="parTrans" cxnId="{F6F11849-3960-4A41-8D14-D9238F4707A6}">
      <dgm:prSet/>
      <dgm:spPr/>
      <dgm:t>
        <a:bodyPr/>
        <a:lstStyle/>
        <a:p>
          <a:endParaRPr lang="en-US" sz="1100"/>
        </a:p>
      </dgm:t>
    </dgm:pt>
    <dgm:pt modelId="{87D5040C-8F14-4147-A2EA-2857A822F978}" type="sibTrans" cxnId="{F6F11849-3960-4A41-8D14-D9238F4707A6}">
      <dgm:prSet/>
      <dgm:spPr/>
      <dgm:t>
        <a:bodyPr/>
        <a:lstStyle/>
        <a:p>
          <a:endParaRPr lang="en-US" sz="1100"/>
        </a:p>
      </dgm:t>
    </dgm:pt>
    <dgm:pt modelId="{CD23D7B5-BC98-46C0-8048-892F4DD0A4ED}">
      <dgm:prSet phldrT="[Text]" custT="1"/>
      <dgm:spPr/>
      <dgm:t>
        <a:bodyPr/>
        <a:lstStyle/>
        <a:p>
          <a:r>
            <a:rPr lang="en-US" sz="2800" dirty="0"/>
            <a:t>Preferential Rules of Origin</a:t>
          </a:r>
        </a:p>
      </dgm:t>
    </dgm:pt>
    <dgm:pt modelId="{97CB1702-E6C6-4157-BE71-66F6D3068C4E}" type="parTrans" cxnId="{5F6B3142-AEA5-4317-83BB-2F16E50565FC}">
      <dgm:prSet/>
      <dgm:spPr/>
      <dgm:t>
        <a:bodyPr/>
        <a:lstStyle/>
        <a:p>
          <a:endParaRPr lang="en-US" sz="1100"/>
        </a:p>
      </dgm:t>
    </dgm:pt>
    <dgm:pt modelId="{969C05F4-997A-4258-A9E6-ABF7BE493399}" type="sibTrans" cxnId="{5F6B3142-AEA5-4317-83BB-2F16E50565FC}">
      <dgm:prSet/>
      <dgm:spPr/>
      <dgm:t>
        <a:bodyPr/>
        <a:lstStyle/>
        <a:p>
          <a:endParaRPr lang="en-US" sz="1100"/>
        </a:p>
      </dgm:t>
    </dgm:pt>
    <dgm:pt modelId="{527CD3CF-960D-4B10-95E3-768E1277AAE6}">
      <dgm:prSet phldrT="[Text]" custT="1"/>
      <dgm:spPr/>
      <dgm:t>
        <a:bodyPr/>
        <a:lstStyle/>
        <a:p>
          <a:r>
            <a:rPr lang="en-US" sz="1800" b="1" dirty="0"/>
            <a:t>Applied by customs authorities when a free trade agreement is in place</a:t>
          </a:r>
        </a:p>
        <a:p>
          <a:r>
            <a:rPr lang="en-US" sz="1800" b="1" dirty="0"/>
            <a:t>Rules are based on the text of the free trade agreement. </a:t>
          </a:r>
        </a:p>
      </dgm:t>
    </dgm:pt>
    <dgm:pt modelId="{36E1286A-1819-417A-91BE-834010A21ECD}" type="parTrans" cxnId="{B2790297-BE01-46E2-93EE-30B1572C3658}">
      <dgm:prSet/>
      <dgm:spPr/>
      <dgm:t>
        <a:bodyPr/>
        <a:lstStyle/>
        <a:p>
          <a:endParaRPr lang="en-US" sz="1100"/>
        </a:p>
      </dgm:t>
    </dgm:pt>
    <dgm:pt modelId="{86992E4B-478F-425C-9B6C-ED374B4CCD4C}" type="sibTrans" cxnId="{B2790297-BE01-46E2-93EE-30B1572C3658}">
      <dgm:prSet/>
      <dgm:spPr/>
      <dgm:t>
        <a:bodyPr/>
        <a:lstStyle/>
        <a:p>
          <a:endParaRPr lang="en-US" sz="1100"/>
        </a:p>
      </dgm:t>
    </dgm:pt>
    <dgm:pt modelId="{5B28BB8D-281A-4FE4-A91D-C1469446A856}" type="pres">
      <dgm:prSet presAssocID="{F025B60B-4030-4A93-B581-ABAA8E971E42}" presName="theList" presStyleCnt="0">
        <dgm:presLayoutVars>
          <dgm:dir/>
          <dgm:animLvl val="lvl"/>
          <dgm:resizeHandles val="exact"/>
        </dgm:presLayoutVars>
      </dgm:prSet>
      <dgm:spPr/>
    </dgm:pt>
    <dgm:pt modelId="{8C8C83E5-70C7-4531-917F-BBA4A300494A}" type="pres">
      <dgm:prSet presAssocID="{A0C2AEE5-D10A-4421-9391-16262AD63FE7}" presName="compNode" presStyleCnt="0"/>
      <dgm:spPr/>
    </dgm:pt>
    <dgm:pt modelId="{3A43FF0F-FB11-47E4-855C-E4F2A2AD4FBC}" type="pres">
      <dgm:prSet presAssocID="{A0C2AEE5-D10A-4421-9391-16262AD63FE7}" presName="aNode" presStyleLbl="bgShp" presStyleIdx="0" presStyleCnt="2"/>
      <dgm:spPr/>
    </dgm:pt>
    <dgm:pt modelId="{D6CCB17C-856F-4200-ABD5-899568B08EAC}" type="pres">
      <dgm:prSet presAssocID="{A0C2AEE5-D10A-4421-9391-16262AD63FE7}" presName="textNode" presStyleLbl="bgShp" presStyleIdx="0" presStyleCnt="2"/>
      <dgm:spPr/>
    </dgm:pt>
    <dgm:pt modelId="{DED9833E-0F62-4EA7-94D1-86235CD01BB3}" type="pres">
      <dgm:prSet presAssocID="{A0C2AEE5-D10A-4421-9391-16262AD63FE7}" presName="compChildNode" presStyleCnt="0"/>
      <dgm:spPr/>
    </dgm:pt>
    <dgm:pt modelId="{98D36B08-B47A-42B4-9B5D-2FB329F49157}" type="pres">
      <dgm:prSet presAssocID="{A0C2AEE5-D10A-4421-9391-16262AD63FE7}" presName="theInnerList" presStyleCnt="0"/>
      <dgm:spPr/>
    </dgm:pt>
    <dgm:pt modelId="{3049A52A-32CD-4518-891F-66E204D76987}" type="pres">
      <dgm:prSet presAssocID="{8E43F0F8-4E04-4DA3-8F30-3980694003EC}" presName="childNode" presStyleLbl="node1" presStyleIdx="0" presStyleCnt="2">
        <dgm:presLayoutVars>
          <dgm:bulletEnabled val="1"/>
        </dgm:presLayoutVars>
      </dgm:prSet>
      <dgm:spPr/>
    </dgm:pt>
    <dgm:pt modelId="{589C1DBF-B8C1-442C-891C-D218F0422F40}" type="pres">
      <dgm:prSet presAssocID="{A0C2AEE5-D10A-4421-9391-16262AD63FE7}" presName="aSpace" presStyleCnt="0"/>
      <dgm:spPr/>
    </dgm:pt>
    <dgm:pt modelId="{47B98DC4-4F11-4CDB-816D-F489959F80E5}" type="pres">
      <dgm:prSet presAssocID="{CD23D7B5-BC98-46C0-8048-892F4DD0A4ED}" presName="compNode" presStyleCnt="0"/>
      <dgm:spPr/>
    </dgm:pt>
    <dgm:pt modelId="{64ED5931-E193-48C0-AF70-F82D80948A17}" type="pres">
      <dgm:prSet presAssocID="{CD23D7B5-BC98-46C0-8048-892F4DD0A4ED}" presName="aNode" presStyleLbl="bgShp" presStyleIdx="1" presStyleCnt="2"/>
      <dgm:spPr/>
    </dgm:pt>
    <dgm:pt modelId="{18C0C665-811A-4B35-88C4-8DAB0B3C752F}" type="pres">
      <dgm:prSet presAssocID="{CD23D7B5-BC98-46C0-8048-892F4DD0A4ED}" presName="textNode" presStyleLbl="bgShp" presStyleIdx="1" presStyleCnt="2"/>
      <dgm:spPr/>
    </dgm:pt>
    <dgm:pt modelId="{40201611-291A-4ACB-BBED-0B272B9F837F}" type="pres">
      <dgm:prSet presAssocID="{CD23D7B5-BC98-46C0-8048-892F4DD0A4ED}" presName="compChildNode" presStyleCnt="0"/>
      <dgm:spPr/>
    </dgm:pt>
    <dgm:pt modelId="{0148BCD6-1D8E-400C-B746-7F8DD012DCB5}" type="pres">
      <dgm:prSet presAssocID="{CD23D7B5-BC98-46C0-8048-892F4DD0A4ED}" presName="theInnerList" presStyleCnt="0"/>
      <dgm:spPr/>
    </dgm:pt>
    <dgm:pt modelId="{95E93E01-67C2-4F0F-A07D-26DC5B78AD33}" type="pres">
      <dgm:prSet presAssocID="{527CD3CF-960D-4B10-95E3-768E1277AAE6}" presName="childNode" presStyleLbl="node1" presStyleIdx="1" presStyleCnt="2">
        <dgm:presLayoutVars>
          <dgm:bulletEnabled val="1"/>
        </dgm:presLayoutVars>
      </dgm:prSet>
      <dgm:spPr/>
    </dgm:pt>
  </dgm:ptLst>
  <dgm:cxnLst>
    <dgm:cxn modelId="{C3B3711F-D15B-4F00-A3D7-DCD7872FCDDA}" type="presOf" srcId="{A0C2AEE5-D10A-4421-9391-16262AD63FE7}" destId="{3A43FF0F-FB11-47E4-855C-E4F2A2AD4FBC}" srcOrd="0" destOrd="0" presId="urn:microsoft.com/office/officeart/2005/8/layout/lProcess2"/>
    <dgm:cxn modelId="{2FB9AA21-25B8-404C-8E8E-99893AA432C3}" type="presOf" srcId="{A0C2AEE5-D10A-4421-9391-16262AD63FE7}" destId="{D6CCB17C-856F-4200-ABD5-899568B08EAC}" srcOrd="1" destOrd="0" presId="urn:microsoft.com/office/officeart/2005/8/layout/lProcess2"/>
    <dgm:cxn modelId="{5F6B3142-AEA5-4317-83BB-2F16E50565FC}" srcId="{F025B60B-4030-4A93-B581-ABAA8E971E42}" destId="{CD23D7B5-BC98-46C0-8048-892F4DD0A4ED}" srcOrd="1" destOrd="0" parTransId="{97CB1702-E6C6-4157-BE71-66F6D3068C4E}" sibTransId="{969C05F4-997A-4258-A9E6-ABF7BE493399}"/>
    <dgm:cxn modelId="{B4996242-B57F-4F77-9F53-0084E2C7E6B0}" type="presOf" srcId="{8E43F0F8-4E04-4DA3-8F30-3980694003EC}" destId="{3049A52A-32CD-4518-891F-66E204D76987}" srcOrd="0" destOrd="0" presId="urn:microsoft.com/office/officeart/2005/8/layout/lProcess2"/>
    <dgm:cxn modelId="{F6F11849-3960-4A41-8D14-D9238F4707A6}" srcId="{A0C2AEE5-D10A-4421-9391-16262AD63FE7}" destId="{8E43F0F8-4E04-4DA3-8F30-3980694003EC}" srcOrd="0" destOrd="0" parTransId="{2C2B9F41-9CB4-4D31-B6D4-DDC2EF3C521C}" sibTransId="{87D5040C-8F14-4147-A2EA-2857A822F978}"/>
    <dgm:cxn modelId="{57474D69-CA30-4016-9622-522B01DC985F}" type="presOf" srcId="{F025B60B-4030-4A93-B581-ABAA8E971E42}" destId="{5B28BB8D-281A-4FE4-A91D-C1469446A856}" srcOrd="0" destOrd="0" presId="urn:microsoft.com/office/officeart/2005/8/layout/lProcess2"/>
    <dgm:cxn modelId="{B2790297-BE01-46E2-93EE-30B1572C3658}" srcId="{CD23D7B5-BC98-46C0-8048-892F4DD0A4ED}" destId="{527CD3CF-960D-4B10-95E3-768E1277AAE6}" srcOrd="0" destOrd="0" parTransId="{36E1286A-1819-417A-91BE-834010A21ECD}" sibTransId="{86992E4B-478F-425C-9B6C-ED374B4CCD4C}"/>
    <dgm:cxn modelId="{7913DCCE-8E21-4290-A77D-470336D66773}" type="presOf" srcId="{CD23D7B5-BC98-46C0-8048-892F4DD0A4ED}" destId="{64ED5931-E193-48C0-AF70-F82D80948A17}" srcOrd="0" destOrd="0" presId="urn:microsoft.com/office/officeart/2005/8/layout/lProcess2"/>
    <dgm:cxn modelId="{BA8BBFE5-FBAD-4106-8DA2-E8DD8C370384}" type="presOf" srcId="{527CD3CF-960D-4B10-95E3-768E1277AAE6}" destId="{95E93E01-67C2-4F0F-A07D-26DC5B78AD33}" srcOrd="0" destOrd="0" presId="urn:microsoft.com/office/officeart/2005/8/layout/lProcess2"/>
    <dgm:cxn modelId="{393FEAED-2C56-4D7E-8538-32D20EFD45DF}" type="presOf" srcId="{CD23D7B5-BC98-46C0-8048-892F4DD0A4ED}" destId="{18C0C665-811A-4B35-88C4-8DAB0B3C752F}" srcOrd="1" destOrd="0" presId="urn:microsoft.com/office/officeart/2005/8/layout/lProcess2"/>
    <dgm:cxn modelId="{7E0256F6-995E-477A-896C-8759E30BF764}" srcId="{F025B60B-4030-4A93-B581-ABAA8E971E42}" destId="{A0C2AEE5-D10A-4421-9391-16262AD63FE7}" srcOrd="0" destOrd="0" parTransId="{7A4DB7AD-7963-446F-A060-7EF533E9B34E}" sibTransId="{489884A8-B33E-4F18-9988-93B2923A0234}"/>
    <dgm:cxn modelId="{8EC2E24A-1776-4C38-BBB9-A7AFEFF96C33}" type="presParOf" srcId="{5B28BB8D-281A-4FE4-A91D-C1469446A856}" destId="{8C8C83E5-70C7-4531-917F-BBA4A300494A}" srcOrd="0" destOrd="0" presId="urn:microsoft.com/office/officeart/2005/8/layout/lProcess2"/>
    <dgm:cxn modelId="{2361B614-B08E-4007-9691-349726FD4F1A}" type="presParOf" srcId="{8C8C83E5-70C7-4531-917F-BBA4A300494A}" destId="{3A43FF0F-FB11-47E4-855C-E4F2A2AD4FBC}" srcOrd="0" destOrd="0" presId="urn:microsoft.com/office/officeart/2005/8/layout/lProcess2"/>
    <dgm:cxn modelId="{73AC150D-7B85-4CAF-9CE0-8ECEF9D903A5}" type="presParOf" srcId="{8C8C83E5-70C7-4531-917F-BBA4A300494A}" destId="{D6CCB17C-856F-4200-ABD5-899568B08EAC}" srcOrd="1" destOrd="0" presId="urn:microsoft.com/office/officeart/2005/8/layout/lProcess2"/>
    <dgm:cxn modelId="{9AA87CAF-F81D-4956-811D-10A2A7CF56A8}" type="presParOf" srcId="{8C8C83E5-70C7-4531-917F-BBA4A300494A}" destId="{DED9833E-0F62-4EA7-94D1-86235CD01BB3}" srcOrd="2" destOrd="0" presId="urn:microsoft.com/office/officeart/2005/8/layout/lProcess2"/>
    <dgm:cxn modelId="{30E1DD64-2A32-4432-8428-4E6CFB1DAE39}" type="presParOf" srcId="{DED9833E-0F62-4EA7-94D1-86235CD01BB3}" destId="{98D36B08-B47A-42B4-9B5D-2FB329F49157}" srcOrd="0" destOrd="0" presId="urn:microsoft.com/office/officeart/2005/8/layout/lProcess2"/>
    <dgm:cxn modelId="{7A01BA09-353E-4315-A8C0-2850282C8F16}" type="presParOf" srcId="{98D36B08-B47A-42B4-9B5D-2FB329F49157}" destId="{3049A52A-32CD-4518-891F-66E204D76987}" srcOrd="0" destOrd="0" presId="urn:microsoft.com/office/officeart/2005/8/layout/lProcess2"/>
    <dgm:cxn modelId="{C9A9E4FB-8629-43E1-9CDF-BBC623604E1D}" type="presParOf" srcId="{5B28BB8D-281A-4FE4-A91D-C1469446A856}" destId="{589C1DBF-B8C1-442C-891C-D218F0422F40}" srcOrd="1" destOrd="0" presId="urn:microsoft.com/office/officeart/2005/8/layout/lProcess2"/>
    <dgm:cxn modelId="{EC657694-482A-40CA-92B7-08C3FF1B5005}" type="presParOf" srcId="{5B28BB8D-281A-4FE4-A91D-C1469446A856}" destId="{47B98DC4-4F11-4CDB-816D-F489959F80E5}" srcOrd="2" destOrd="0" presId="urn:microsoft.com/office/officeart/2005/8/layout/lProcess2"/>
    <dgm:cxn modelId="{F5898F68-7DF5-436A-8885-C2EB8C1FED00}" type="presParOf" srcId="{47B98DC4-4F11-4CDB-816D-F489959F80E5}" destId="{64ED5931-E193-48C0-AF70-F82D80948A17}" srcOrd="0" destOrd="0" presId="urn:microsoft.com/office/officeart/2005/8/layout/lProcess2"/>
    <dgm:cxn modelId="{3F20B3E2-5F9C-4046-92E3-F9227E8F059F}" type="presParOf" srcId="{47B98DC4-4F11-4CDB-816D-F489959F80E5}" destId="{18C0C665-811A-4B35-88C4-8DAB0B3C752F}" srcOrd="1" destOrd="0" presId="urn:microsoft.com/office/officeart/2005/8/layout/lProcess2"/>
    <dgm:cxn modelId="{5C510600-725D-4567-BF61-144A3A0ACE3A}" type="presParOf" srcId="{47B98DC4-4F11-4CDB-816D-F489959F80E5}" destId="{40201611-291A-4ACB-BBED-0B272B9F837F}" srcOrd="2" destOrd="0" presId="urn:microsoft.com/office/officeart/2005/8/layout/lProcess2"/>
    <dgm:cxn modelId="{E0E4C686-12FD-46F3-B465-3B07C73EF113}" type="presParOf" srcId="{40201611-291A-4ACB-BBED-0B272B9F837F}" destId="{0148BCD6-1D8E-400C-B746-7F8DD012DCB5}" srcOrd="0" destOrd="0" presId="urn:microsoft.com/office/officeart/2005/8/layout/lProcess2"/>
    <dgm:cxn modelId="{18C794C4-EAE4-4744-A693-1BE513F2182B}" type="presParOf" srcId="{0148BCD6-1D8E-400C-B746-7F8DD012DCB5}" destId="{95E93E01-67C2-4F0F-A07D-26DC5B78AD33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025B60B-4030-4A93-B581-ABAA8E971E42}" type="doc">
      <dgm:prSet loTypeId="urn:microsoft.com/office/officeart/2005/8/layout/lProcess2" loCatId="relationship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A0C2AEE5-D10A-4421-9391-16262AD63FE7}">
      <dgm:prSet phldrT="[Text]" custT="1"/>
      <dgm:spPr/>
      <dgm:t>
        <a:bodyPr/>
        <a:lstStyle/>
        <a:p>
          <a:r>
            <a:rPr lang="en-US" sz="2800" dirty="0"/>
            <a:t>Wholly obtained</a:t>
          </a:r>
        </a:p>
      </dgm:t>
    </dgm:pt>
    <dgm:pt modelId="{7A4DB7AD-7963-446F-A060-7EF533E9B34E}" type="parTrans" cxnId="{7E0256F6-995E-477A-896C-8759E30BF764}">
      <dgm:prSet/>
      <dgm:spPr/>
      <dgm:t>
        <a:bodyPr/>
        <a:lstStyle/>
        <a:p>
          <a:endParaRPr lang="en-US" sz="1100"/>
        </a:p>
      </dgm:t>
    </dgm:pt>
    <dgm:pt modelId="{489884A8-B33E-4F18-9988-93B2923A0234}" type="sibTrans" cxnId="{7E0256F6-995E-477A-896C-8759E30BF764}">
      <dgm:prSet/>
      <dgm:spPr/>
      <dgm:t>
        <a:bodyPr/>
        <a:lstStyle/>
        <a:p>
          <a:endParaRPr lang="en-US" sz="1100"/>
        </a:p>
      </dgm:t>
    </dgm:pt>
    <dgm:pt modelId="{8E43F0F8-4E04-4DA3-8F30-3980694003EC}">
      <dgm:prSet phldrT="[Text]" custT="1"/>
      <dgm:spPr/>
      <dgm:t>
        <a:bodyPr/>
        <a:lstStyle/>
        <a:p>
          <a:r>
            <a:rPr lang="en-US" sz="1800" dirty="0"/>
            <a:t>Products that are entirely produced from a specific country</a:t>
          </a:r>
        </a:p>
        <a:p>
          <a:r>
            <a:rPr lang="en-US" sz="1800" dirty="0"/>
            <a:t>Example: coffee grown in Vietnam</a:t>
          </a:r>
        </a:p>
      </dgm:t>
    </dgm:pt>
    <dgm:pt modelId="{2C2B9F41-9CB4-4D31-B6D4-DDC2EF3C521C}" type="parTrans" cxnId="{F6F11849-3960-4A41-8D14-D9238F4707A6}">
      <dgm:prSet/>
      <dgm:spPr/>
      <dgm:t>
        <a:bodyPr/>
        <a:lstStyle/>
        <a:p>
          <a:endParaRPr lang="en-US" sz="1100"/>
        </a:p>
      </dgm:t>
    </dgm:pt>
    <dgm:pt modelId="{87D5040C-8F14-4147-A2EA-2857A822F978}" type="sibTrans" cxnId="{F6F11849-3960-4A41-8D14-D9238F4707A6}">
      <dgm:prSet/>
      <dgm:spPr/>
      <dgm:t>
        <a:bodyPr/>
        <a:lstStyle/>
        <a:p>
          <a:endParaRPr lang="en-US" sz="1100"/>
        </a:p>
      </dgm:t>
    </dgm:pt>
    <dgm:pt modelId="{CD23D7B5-BC98-46C0-8048-892F4DD0A4ED}">
      <dgm:prSet phldrT="[Text]" custT="1"/>
      <dgm:spPr/>
      <dgm:t>
        <a:bodyPr/>
        <a:lstStyle/>
        <a:p>
          <a:r>
            <a:rPr lang="en-US" sz="2800" dirty="0"/>
            <a:t>Non-wholly obtained</a:t>
          </a:r>
        </a:p>
      </dgm:t>
    </dgm:pt>
    <dgm:pt modelId="{97CB1702-E6C6-4157-BE71-66F6D3068C4E}" type="parTrans" cxnId="{5F6B3142-AEA5-4317-83BB-2F16E50565FC}">
      <dgm:prSet/>
      <dgm:spPr/>
      <dgm:t>
        <a:bodyPr/>
        <a:lstStyle/>
        <a:p>
          <a:endParaRPr lang="en-US" sz="1100"/>
        </a:p>
      </dgm:t>
    </dgm:pt>
    <dgm:pt modelId="{969C05F4-997A-4258-A9E6-ABF7BE493399}" type="sibTrans" cxnId="{5F6B3142-AEA5-4317-83BB-2F16E50565FC}">
      <dgm:prSet/>
      <dgm:spPr/>
      <dgm:t>
        <a:bodyPr/>
        <a:lstStyle/>
        <a:p>
          <a:endParaRPr lang="en-US" sz="1100"/>
        </a:p>
      </dgm:t>
    </dgm:pt>
    <dgm:pt modelId="{527CD3CF-960D-4B10-95E3-768E1277AAE6}">
      <dgm:prSet phldrT="[Text]" custT="1"/>
      <dgm:spPr/>
      <dgm:t>
        <a:bodyPr/>
        <a:lstStyle/>
        <a:p>
          <a:r>
            <a:rPr lang="en-US" sz="1500" dirty="0"/>
            <a:t>A product with </a:t>
          </a:r>
          <a:r>
            <a:rPr lang="en-US" sz="1500" b="1" dirty="0"/>
            <a:t>components from multiple countries </a:t>
          </a:r>
          <a:r>
            <a:rPr lang="en-US" sz="1500" dirty="0"/>
            <a:t>that has undergone “sufficient working” in one country to be considered originating</a:t>
          </a:r>
        </a:p>
        <a:p>
          <a:r>
            <a:rPr lang="en-US" sz="1500" b="1" dirty="0"/>
            <a:t>Example</a:t>
          </a:r>
          <a:r>
            <a:rPr lang="en-US" sz="1500" dirty="0"/>
            <a:t>: Cell phone assembled in Vietnam with components from Malaysia, Korea, and China</a:t>
          </a:r>
          <a:endParaRPr lang="en-US" sz="1800" dirty="0"/>
        </a:p>
      </dgm:t>
    </dgm:pt>
    <dgm:pt modelId="{36E1286A-1819-417A-91BE-834010A21ECD}" type="parTrans" cxnId="{B2790297-BE01-46E2-93EE-30B1572C3658}">
      <dgm:prSet/>
      <dgm:spPr/>
      <dgm:t>
        <a:bodyPr/>
        <a:lstStyle/>
        <a:p>
          <a:endParaRPr lang="en-US" sz="1100"/>
        </a:p>
      </dgm:t>
    </dgm:pt>
    <dgm:pt modelId="{86992E4B-478F-425C-9B6C-ED374B4CCD4C}" type="sibTrans" cxnId="{B2790297-BE01-46E2-93EE-30B1572C3658}">
      <dgm:prSet/>
      <dgm:spPr/>
      <dgm:t>
        <a:bodyPr/>
        <a:lstStyle/>
        <a:p>
          <a:endParaRPr lang="en-US" sz="1100"/>
        </a:p>
      </dgm:t>
    </dgm:pt>
    <dgm:pt modelId="{7C8B7EFC-8229-41BD-850A-1E91EC75E4F8}">
      <dgm:prSet phldrT="[Text]" custT="1"/>
      <dgm:spPr/>
      <dgm:t>
        <a:bodyPr/>
        <a:lstStyle/>
        <a:p>
          <a:r>
            <a:rPr lang="en-US" sz="2800" dirty="0"/>
            <a:t>Non – Originating</a:t>
          </a:r>
        </a:p>
      </dgm:t>
    </dgm:pt>
    <dgm:pt modelId="{E6D5CC22-6648-46D6-B19B-1FDF0188554E}" type="parTrans" cxnId="{52625F5C-32C0-4110-B303-7B33D8B2A543}">
      <dgm:prSet/>
      <dgm:spPr/>
      <dgm:t>
        <a:bodyPr/>
        <a:lstStyle/>
        <a:p>
          <a:endParaRPr lang="en-US"/>
        </a:p>
      </dgm:t>
    </dgm:pt>
    <dgm:pt modelId="{6E73B2C0-90C3-4478-98E3-7DE5DBD74F85}" type="sibTrans" cxnId="{52625F5C-32C0-4110-B303-7B33D8B2A543}">
      <dgm:prSet/>
      <dgm:spPr/>
      <dgm:t>
        <a:bodyPr/>
        <a:lstStyle/>
        <a:p>
          <a:endParaRPr lang="en-US"/>
        </a:p>
      </dgm:t>
    </dgm:pt>
    <dgm:pt modelId="{CCE1214E-D265-48E6-B091-6C06EA1EF90D}">
      <dgm:prSet phldrT="[Text]" custT="1"/>
      <dgm:spPr/>
      <dgm:t>
        <a:bodyPr/>
        <a:lstStyle/>
        <a:p>
          <a:r>
            <a:rPr lang="en-US" sz="1400" dirty="0"/>
            <a:t>Products or material that are sourced from third party markets</a:t>
          </a:r>
        </a:p>
        <a:p>
          <a:r>
            <a:rPr lang="en-US" sz="1400" dirty="0"/>
            <a:t>Example: </a:t>
          </a:r>
        </a:p>
        <a:p>
          <a:r>
            <a:rPr lang="en-US" sz="1400" dirty="0"/>
            <a:t>1. Goods shipped through Vietnam </a:t>
          </a:r>
        </a:p>
        <a:p>
          <a:r>
            <a:rPr lang="en-US" sz="1400" dirty="0"/>
            <a:t>2. Goods that undergo minimal processing in Vietnam (cleaning, packaging, </a:t>
          </a:r>
          <a:r>
            <a:rPr lang="en-US" sz="1400" dirty="0" err="1"/>
            <a:t>ect</a:t>
          </a:r>
          <a:r>
            <a:rPr lang="en-US" sz="1400" dirty="0"/>
            <a:t>). </a:t>
          </a:r>
        </a:p>
      </dgm:t>
    </dgm:pt>
    <dgm:pt modelId="{EC5CDF60-4644-4A5A-9448-26D2CAAB6059}" type="parTrans" cxnId="{E1285A25-A0CE-4BE5-B8CA-9D20EEF3FF79}">
      <dgm:prSet/>
      <dgm:spPr/>
      <dgm:t>
        <a:bodyPr/>
        <a:lstStyle/>
        <a:p>
          <a:endParaRPr lang="en-US"/>
        </a:p>
      </dgm:t>
    </dgm:pt>
    <dgm:pt modelId="{4908C67A-FD95-428E-A0A0-210C173C16CD}" type="sibTrans" cxnId="{E1285A25-A0CE-4BE5-B8CA-9D20EEF3FF79}">
      <dgm:prSet/>
      <dgm:spPr/>
      <dgm:t>
        <a:bodyPr/>
        <a:lstStyle/>
        <a:p>
          <a:endParaRPr lang="en-US"/>
        </a:p>
      </dgm:t>
    </dgm:pt>
    <dgm:pt modelId="{5B28BB8D-281A-4FE4-A91D-C1469446A856}" type="pres">
      <dgm:prSet presAssocID="{F025B60B-4030-4A93-B581-ABAA8E971E42}" presName="theList" presStyleCnt="0">
        <dgm:presLayoutVars>
          <dgm:dir/>
          <dgm:animLvl val="lvl"/>
          <dgm:resizeHandles val="exact"/>
        </dgm:presLayoutVars>
      </dgm:prSet>
      <dgm:spPr/>
    </dgm:pt>
    <dgm:pt modelId="{8C8C83E5-70C7-4531-917F-BBA4A300494A}" type="pres">
      <dgm:prSet presAssocID="{A0C2AEE5-D10A-4421-9391-16262AD63FE7}" presName="compNode" presStyleCnt="0"/>
      <dgm:spPr/>
    </dgm:pt>
    <dgm:pt modelId="{3A43FF0F-FB11-47E4-855C-E4F2A2AD4FBC}" type="pres">
      <dgm:prSet presAssocID="{A0C2AEE5-D10A-4421-9391-16262AD63FE7}" presName="aNode" presStyleLbl="bgShp" presStyleIdx="0" presStyleCnt="3"/>
      <dgm:spPr/>
    </dgm:pt>
    <dgm:pt modelId="{D6CCB17C-856F-4200-ABD5-899568B08EAC}" type="pres">
      <dgm:prSet presAssocID="{A0C2AEE5-D10A-4421-9391-16262AD63FE7}" presName="textNode" presStyleLbl="bgShp" presStyleIdx="0" presStyleCnt="3"/>
      <dgm:spPr/>
    </dgm:pt>
    <dgm:pt modelId="{DED9833E-0F62-4EA7-94D1-86235CD01BB3}" type="pres">
      <dgm:prSet presAssocID="{A0C2AEE5-D10A-4421-9391-16262AD63FE7}" presName="compChildNode" presStyleCnt="0"/>
      <dgm:spPr/>
    </dgm:pt>
    <dgm:pt modelId="{98D36B08-B47A-42B4-9B5D-2FB329F49157}" type="pres">
      <dgm:prSet presAssocID="{A0C2AEE5-D10A-4421-9391-16262AD63FE7}" presName="theInnerList" presStyleCnt="0"/>
      <dgm:spPr/>
    </dgm:pt>
    <dgm:pt modelId="{3049A52A-32CD-4518-891F-66E204D76987}" type="pres">
      <dgm:prSet presAssocID="{8E43F0F8-4E04-4DA3-8F30-3980694003EC}" presName="childNode" presStyleLbl="node1" presStyleIdx="0" presStyleCnt="3">
        <dgm:presLayoutVars>
          <dgm:bulletEnabled val="1"/>
        </dgm:presLayoutVars>
      </dgm:prSet>
      <dgm:spPr/>
    </dgm:pt>
    <dgm:pt modelId="{589C1DBF-B8C1-442C-891C-D218F0422F40}" type="pres">
      <dgm:prSet presAssocID="{A0C2AEE5-D10A-4421-9391-16262AD63FE7}" presName="aSpace" presStyleCnt="0"/>
      <dgm:spPr/>
    </dgm:pt>
    <dgm:pt modelId="{47B98DC4-4F11-4CDB-816D-F489959F80E5}" type="pres">
      <dgm:prSet presAssocID="{CD23D7B5-BC98-46C0-8048-892F4DD0A4ED}" presName="compNode" presStyleCnt="0"/>
      <dgm:spPr/>
    </dgm:pt>
    <dgm:pt modelId="{64ED5931-E193-48C0-AF70-F82D80948A17}" type="pres">
      <dgm:prSet presAssocID="{CD23D7B5-BC98-46C0-8048-892F4DD0A4ED}" presName="aNode" presStyleLbl="bgShp" presStyleIdx="1" presStyleCnt="3"/>
      <dgm:spPr/>
    </dgm:pt>
    <dgm:pt modelId="{18C0C665-811A-4B35-88C4-8DAB0B3C752F}" type="pres">
      <dgm:prSet presAssocID="{CD23D7B5-BC98-46C0-8048-892F4DD0A4ED}" presName="textNode" presStyleLbl="bgShp" presStyleIdx="1" presStyleCnt="3"/>
      <dgm:spPr/>
    </dgm:pt>
    <dgm:pt modelId="{40201611-291A-4ACB-BBED-0B272B9F837F}" type="pres">
      <dgm:prSet presAssocID="{CD23D7B5-BC98-46C0-8048-892F4DD0A4ED}" presName="compChildNode" presStyleCnt="0"/>
      <dgm:spPr/>
    </dgm:pt>
    <dgm:pt modelId="{0148BCD6-1D8E-400C-B746-7F8DD012DCB5}" type="pres">
      <dgm:prSet presAssocID="{CD23D7B5-BC98-46C0-8048-892F4DD0A4ED}" presName="theInnerList" presStyleCnt="0"/>
      <dgm:spPr/>
    </dgm:pt>
    <dgm:pt modelId="{95E93E01-67C2-4F0F-A07D-26DC5B78AD33}" type="pres">
      <dgm:prSet presAssocID="{527CD3CF-960D-4B10-95E3-768E1277AAE6}" presName="childNode" presStyleLbl="node1" presStyleIdx="1" presStyleCnt="3">
        <dgm:presLayoutVars>
          <dgm:bulletEnabled val="1"/>
        </dgm:presLayoutVars>
      </dgm:prSet>
      <dgm:spPr/>
    </dgm:pt>
    <dgm:pt modelId="{1C3CD29F-0C76-4617-B1BB-B418CCBC4B41}" type="pres">
      <dgm:prSet presAssocID="{CD23D7B5-BC98-46C0-8048-892F4DD0A4ED}" presName="aSpace" presStyleCnt="0"/>
      <dgm:spPr/>
    </dgm:pt>
    <dgm:pt modelId="{1CE4578E-8365-4186-9E3E-05408EFCB452}" type="pres">
      <dgm:prSet presAssocID="{7C8B7EFC-8229-41BD-850A-1E91EC75E4F8}" presName="compNode" presStyleCnt="0"/>
      <dgm:spPr/>
    </dgm:pt>
    <dgm:pt modelId="{BDF84D57-00D0-4AA4-85A2-1743CEC95387}" type="pres">
      <dgm:prSet presAssocID="{7C8B7EFC-8229-41BD-850A-1E91EC75E4F8}" presName="aNode" presStyleLbl="bgShp" presStyleIdx="2" presStyleCnt="3"/>
      <dgm:spPr/>
    </dgm:pt>
    <dgm:pt modelId="{759959AE-E817-4538-A634-B3982563E730}" type="pres">
      <dgm:prSet presAssocID="{7C8B7EFC-8229-41BD-850A-1E91EC75E4F8}" presName="textNode" presStyleLbl="bgShp" presStyleIdx="2" presStyleCnt="3"/>
      <dgm:spPr/>
    </dgm:pt>
    <dgm:pt modelId="{027A85F3-F68C-4462-BC15-EC956397AB70}" type="pres">
      <dgm:prSet presAssocID="{7C8B7EFC-8229-41BD-850A-1E91EC75E4F8}" presName="compChildNode" presStyleCnt="0"/>
      <dgm:spPr/>
    </dgm:pt>
    <dgm:pt modelId="{F0BC6DBA-1EBF-4256-93FD-A5EB1A4B095E}" type="pres">
      <dgm:prSet presAssocID="{7C8B7EFC-8229-41BD-850A-1E91EC75E4F8}" presName="theInnerList" presStyleCnt="0"/>
      <dgm:spPr/>
    </dgm:pt>
    <dgm:pt modelId="{250F2AD4-1098-4D15-AB33-7BBF66965A64}" type="pres">
      <dgm:prSet presAssocID="{CCE1214E-D265-48E6-B091-6C06EA1EF90D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C3B3711F-D15B-4F00-A3D7-DCD7872FCDDA}" type="presOf" srcId="{A0C2AEE5-D10A-4421-9391-16262AD63FE7}" destId="{3A43FF0F-FB11-47E4-855C-E4F2A2AD4FBC}" srcOrd="0" destOrd="0" presId="urn:microsoft.com/office/officeart/2005/8/layout/lProcess2"/>
    <dgm:cxn modelId="{2FB9AA21-25B8-404C-8E8E-99893AA432C3}" type="presOf" srcId="{A0C2AEE5-D10A-4421-9391-16262AD63FE7}" destId="{D6CCB17C-856F-4200-ABD5-899568B08EAC}" srcOrd="1" destOrd="0" presId="urn:microsoft.com/office/officeart/2005/8/layout/lProcess2"/>
    <dgm:cxn modelId="{E1285A25-A0CE-4BE5-B8CA-9D20EEF3FF79}" srcId="{7C8B7EFC-8229-41BD-850A-1E91EC75E4F8}" destId="{CCE1214E-D265-48E6-B091-6C06EA1EF90D}" srcOrd="0" destOrd="0" parTransId="{EC5CDF60-4644-4A5A-9448-26D2CAAB6059}" sibTransId="{4908C67A-FD95-428E-A0A0-210C173C16CD}"/>
    <dgm:cxn modelId="{965FE13B-B819-4E20-A3F6-0D9DB95A2611}" type="presOf" srcId="{7C8B7EFC-8229-41BD-850A-1E91EC75E4F8}" destId="{759959AE-E817-4538-A634-B3982563E730}" srcOrd="1" destOrd="0" presId="urn:microsoft.com/office/officeart/2005/8/layout/lProcess2"/>
    <dgm:cxn modelId="{52625F5C-32C0-4110-B303-7B33D8B2A543}" srcId="{F025B60B-4030-4A93-B581-ABAA8E971E42}" destId="{7C8B7EFC-8229-41BD-850A-1E91EC75E4F8}" srcOrd="2" destOrd="0" parTransId="{E6D5CC22-6648-46D6-B19B-1FDF0188554E}" sibTransId="{6E73B2C0-90C3-4478-98E3-7DE5DBD74F85}"/>
    <dgm:cxn modelId="{E9D9C041-F1CF-4438-800D-A767597AFEA7}" type="presOf" srcId="{7C8B7EFC-8229-41BD-850A-1E91EC75E4F8}" destId="{BDF84D57-00D0-4AA4-85A2-1743CEC95387}" srcOrd="0" destOrd="0" presId="urn:microsoft.com/office/officeart/2005/8/layout/lProcess2"/>
    <dgm:cxn modelId="{5F6B3142-AEA5-4317-83BB-2F16E50565FC}" srcId="{F025B60B-4030-4A93-B581-ABAA8E971E42}" destId="{CD23D7B5-BC98-46C0-8048-892F4DD0A4ED}" srcOrd="1" destOrd="0" parTransId="{97CB1702-E6C6-4157-BE71-66F6D3068C4E}" sibTransId="{969C05F4-997A-4258-A9E6-ABF7BE493399}"/>
    <dgm:cxn modelId="{B4996242-B57F-4F77-9F53-0084E2C7E6B0}" type="presOf" srcId="{8E43F0F8-4E04-4DA3-8F30-3980694003EC}" destId="{3049A52A-32CD-4518-891F-66E204D76987}" srcOrd="0" destOrd="0" presId="urn:microsoft.com/office/officeart/2005/8/layout/lProcess2"/>
    <dgm:cxn modelId="{F6F11849-3960-4A41-8D14-D9238F4707A6}" srcId="{A0C2AEE5-D10A-4421-9391-16262AD63FE7}" destId="{8E43F0F8-4E04-4DA3-8F30-3980694003EC}" srcOrd="0" destOrd="0" parTransId="{2C2B9F41-9CB4-4D31-B6D4-DDC2EF3C521C}" sibTransId="{87D5040C-8F14-4147-A2EA-2857A822F978}"/>
    <dgm:cxn modelId="{57474D69-CA30-4016-9622-522B01DC985F}" type="presOf" srcId="{F025B60B-4030-4A93-B581-ABAA8E971E42}" destId="{5B28BB8D-281A-4FE4-A91D-C1469446A856}" srcOrd="0" destOrd="0" presId="urn:microsoft.com/office/officeart/2005/8/layout/lProcess2"/>
    <dgm:cxn modelId="{B2790297-BE01-46E2-93EE-30B1572C3658}" srcId="{CD23D7B5-BC98-46C0-8048-892F4DD0A4ED}" destId="{527CD3CF-960D-4B10-95E3-768E1277AAE6}" srcOrd="0" destOrd="0" parTransId="{36E1286A-1819-417A-91BE-834010A21ECD}" sibTransId="{86992E4B-478F-425C-9B6C-ED374B4CCD4C}"/>
    <dgm:cxn modelId="{7913DCCE-8E21-4290-A77D-470336D66773}" type="presOf" srcId="{CD23D7B5-BC98-46C0-8048-892F4DD0A4ED}" destId="{64ED5931-E193-48C0-AF70-F82D80948A17}" srcOrd="0" destOrd="0" presId="urn:microsoft.com/office/officeart/2005/8/layout/lProcess2"/>
    <dgm:cxn modelId="{473F41E5-A492-4218-88CC-EDFAFCD74DD9}" type="presOf" srcId="{CCE1214E-D265-48E6-B091-6C06EA1EF90D}" destId="{250F2AD4-1098-4D15-AB33-7BBF66965A64}" srcOrd="0" destOrd="0" presId="urn:microsoft.com/office/officeart/2005/8/layout/lProcess2"/>
    <dgm:cxn modelId="{BA8BBFE5-FBAD-4106-8DA2-E8DD8C370384}" type="presOf" srcId="{527CD3CF-960D-4B10-95E3-768E1277AAE6}" destId="{95E93E01-67C2-4F0F-A07D-26DC5B78AD33}" srcOrd="0" destOrd="0" presId="urn:microsoft.com/office/officeart/2005/8/layout/lProcess2"/>
    <dgm:cxn modelId="{393FEAED-2C56-4D7E-8538-32D20EFD45DF}" type="presOf" srcId="{CD23D7B5-BC98-46C0-8048-892F4DD0A4ED}" destId="{18C0C665-811A-4B35-88C4-8DAB0B3C752F}" srcOrd="1" destOrd="0" presId="urn:microsoft.com/office/officeart/2005/8/layout/lProcess2"/>
    <dgm:cxn modelId="{7E0256F6-995E-477A-896C-8759E30BF764}" srcId="{F025B60B-4030-4A93-B581-ABAA8E971E42}" destId="{A0C2AEE5-D10A-4421-9391-16262AD63FE7}" srcOrd="0" destOrd="0" parTransId="{7A4DB7AD-7963-446F-A060-7EF533E9B34E}" sibTransId="{489884A8-B33E-4F18-9988-93B2923A0234}"/>
    <dgm:cxn modelId="{8EC2E24A-1776-4C38-BBB9-A7AFEFF96C33}" type="presParOf" srcId="{5B28BB8D-281A-4FE4-A91D-C1469446A856}" destId="{8C8C83E5-70C7-4531-917F-BBA4A300494A}" srcOrd="0" destOrd="0" presId="urn:microsoft.com/office/officeart/2005/8/layout/lProcess2"/>
    <dgm:cxn modelId="{2361B614-B08E-4007-9691-349726FD4F1A}" type="presParOf" srcId="{8C8C83E5-70C7-4531-917F-BBA4A300494A}" destId="{3A43FF0F-FB11-47E4-855C-E4F2A2AD4FBC}" srcOrd="0" destOrd="0" presId="urn:microsoft.com/office/officeart/2005/8/layout/lProcess2"/>
    <dgm:cxn modelId="{73AC150D-7B85-4CAF-9CE0-8ECEF9D903A5}" type="presParOf" srcId="{8C8C83E5-70C7-4531-917F-BBA4A300494A}" destId="{D6CCB17C-856F-4200-ABD5-899568B08EAC}" srcOrd="1" destOrd="0" presId="urn:microsoft.com/office/officeart/2005/8/layout/lProcess2"/>
    <dgm:cxn modelId="{9AA87CAF-F81D-4956-811D-10A2A7CF56A8}" type="presParOf" srcId="{8C8C83E5-70C7-4531-917F-BBA4A300494A}" destId="{DED9833E-0F62-4EA7-94D1-86235CD01BB3}" srcOrd="2" destOrd="0" presId="urn:microsoft.com/office/officeart/2005/8/layout/lProcess2"/>
    <dgm:cxn modelId="{30E1DD64-2A32-4432-8428-4E6CFB1DAE39}" type="presParOf" srcId="{DED9833E-0F62-4EA7-94D1-86235CD01BB3}" destId="{98D36B08-B47A-42B4-9B5D-2FB329F49157}" srcOrd="0" destOrd="0" presId="urn:microsoft.com/office/officeart/2005/8/layout/lProcess2"/>
    <dgm:cxn modelId="{7A01BA09-353E-4315-A8C0-2850282C8F16}" type="presParOf" srcId="{98D36B08-B47A-42B4-9B5D-2FB329F49157}" destId="{3049A52A-32CD-4518-891F-66E204D76987}" srcOrd="0" destOrd="0" presId="urn:microsoft.com/office/officeart/2005/8/layout/lProcess2"/>
    <dgm:cxn modelId="{C9A9E4FB-8629-43E1-9CDF-BBC623604E1D}" type="presParOf" srcId="{5B28BB8D-281A-4FE4-A91D-C1469446A856}" destId="{589C1DBF-B8C1-442C-891C-D218F0422F40}" srcOrd="1" destOrd="0" presId="urn:microsoft.com/office/officeart/2005/8/layout/lProcess2"/>
    <dgm:cxn modelId="{EC657694-482A-40CA-92B7-08C3FF1B5005}" type="presParOf" srcId="{5B28BB8D-281A-4FE4-A91D-C1469446A856}" destId="{47B98DC4-4F11-4CDB-816D-F489959F80E5}" srcOrd="2" destOrd="0" presId="urn:microsoft.com/office/officeart/2005/8/layout/lProcess2"/>
    <dgm:cxn modelId="{F5898F68-7DF5-436A-8885-C2EB8C1FED00}" type="presParOf" srcId="{47B98DC4-4F11-4CDB-816D-F489959F80E5}" destId="{64ED5931-E193-48C0-AF70-F82D80948A17}" srcOrd="0" destOrd="0" presId="urn:microsoft.com/office/officeart/2005/8/layout/lProcess2"/>
    <dgm:cxn modelId="{3F20B3E2-5F9C-4046-92E3-F9227E8F059F}" type="presParOf" srcId="{47B98DC4-4F11-4CDB-816D-F489959F80E5}" destId="{18C0C665-811A-4B35-88C4-8DAB0B3C752F}" srcOrd="1" destOrd="0" presId="urn:microsoft.com/office/officeart/2005/8/layout/lProcess2"/>
    <dgm:cxn modelId="{5C510600-725D-4567-BF61-144A3A0ACE3A}" type="presParOf" srcId="{47B98DC4-4F11-4CDB-816D-F489959F80E5}" destId="{40201611-291A-4ACB-BBED-0B272B9F837F}" srcOrd="2" destOrd="0" presId="urn:microsoft.com/office/officeart/2005/8/layout/lProcess2"/>
    <dgm:cxn modelId="{E0E4C686-12FD-46F3-B465-3B07C73EF113}" type="presParOf" srcId="{40201611-291A-4ACB-BBED-0B272B9F837F}" destId="{0148BCD6-1D8E-400C-B746-7F8DD012DCB5}" srcOrd="0" destOrd="0" presId="urn:microsoft.com/office/officeart/2005/8/layout/lProcess2"/>
    <dgm:cxn modelId="{18C794C4-EAE4-4744-A693-1BE513F2182B}" type="presParOf" srcId="{0148BCD6-1D8E-400C-B746-7F8DD012DCB5}" destId="{95E93E01-67C2-4F0F-A07D-26DC5B78AD33}" srcOrd="0" destOrd="0" presId="urn:microsoft.com/office/officeart/2005/8/layout/lProcess2"/>
    <dgm:cxn modelId="{D7316788-8E03-4BD6-B92C-50475A70CAE1}" type="presParOf" srcId="{5B28BB8D-281A-4FE4-A91D-C1469446A856}" destId="{1C3CD29F-0C76-4617-B1BB-B418CCBC4B41}" srcOrd="3" destOrd="0" presId="urn:microsoft.com/office/officeart/2005/8/layout/lProcess2"/>
    <dgm:cxn modelId="{699E5DB4-1E7F-4EC0-B86B-2D7DDE54FDA0}" type="presParOf" srcId="{5B28BB8D-281A-4FE4-A91D-C1469446A856}" destId="{1CE4578E-8365-4186-9E3E-05408EFCB452}" srcOrd="4" destOrd="0" presId="urn:microsoft.com/office/officeart/2005/8/layout/lProcess2"/>
    <dgm:cxn modelId="{5FAED26C-C25A-407B-9EF8-74F765172FE0}" type="presParOf" srcId="{1CE4578E-8365-4186-9E3E-05408EFCB452}" destId="{BDF84D57-00D0-4AA4-85A2-1743CEC95387}" srcOrd="0" destOrd="0" presId="urn:microsoft.com/office/officeart/2005/8/layout/lProcess2"/>
    <dgm:cxn modelId="{B10DF6DE-E344-4DF3-BC60-4CABEB79EEDD}" type="presParOf" srcId="{1CE4578E-8365-4186-9E3E-05408EFCB452}" destId="{759959AE-E817-4538-A634-B3982563E730}" srcOrd="1" destOrd="0" presId="urn:microsoft.com/office/officeart/2005/8/layout/lProcess2"/>
    <dgm:cxn modelId="{C151D567-B55C-44CF-8BEB-0007E6C544DE}" type="presParOf" srcId="{1CE4578E-8365-4186-9E3E-05408EFCB452}" destId="{027A85F3-F68C-4462-BC15-EC956397AB70}" srcOrd="2" destOrd="0" presId="urn:microsoft.com/office/officeart/2005/8/layout/lProcess2"/>
    <dgm:cxn modelId="{46C56F4F-6BCF-48F3-99CA-1408F6F6871A}" type="presParOf" srcId="{027A85F3-F68C-4462-BC15-EC956397AB70}" destId="{F0BC6DBA-1EBF-4256-93FD-A5EB1A4B095E}" srcOrd="0" destOrd="0" presId="urn:microsoft.com/office/officeart/2005/8/layout/lProcess2"/>
    <dgm:cxn modelId="{B95645EA-0A22-4F11-8F34-5691D65E8D7C}" type="presParOf" srcId="{F0BC6DBA-1EBF-4256-93FD-A5EB1A4B095E}" destId="{250F2AD4-1098-4D15-AB33-7BBF66965A64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F4ED45B-6871-45F6-A9B7-36747C5DE37D}" type="doc">
      <dgm:prSet loTypeId="urn:microsoft.com/office/officeart/2005/8/layout/orgChart1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57B4A25-B5EF-4D76-9FF9-3F1AD77FD5A9}">
      <dgm:prSet phldrT="[Text]" custT="1"/>
      <dgm:spPr>
        <a:solidFill>
          <a:srgbClr val="1A2940"/>
        </a:solidFill>
      </dgm:spPr>
      <dgm:t>
        <a:bodyPr/>
        <a:lstStyle/>
        <a:p>
          <a:r>
            <a:rPr lang="en-US" sz="2000" dirty="0"/>
            <a:t>Rules of Origin</a:t>
          </a:r>
        </a:p>
      </dgm:t>
    </dgm:pt>
    <dgm:pt modelId="{5C59C9EE-F921-4D44-AB1D-A5C76058E237}" type="parTrans" cxnId="{3FFC1DA2-A2C8-4736-93ED-CA5741943700}">
      <dgm:prSet/>
      <dgm:spPr/>
      <dgm:t>
        <a:bodyPr/>
        <a:lstStyle/>
        <a:p>
          <a:endParaRPr lang="en-US" sz="1200"/>
        </a:p>
      </dgm:t>
    </dgm:pt>
    <dgm:pt modelId="{21DC59B0-4368-4206-819B-083AC5E1F937}" type="sibTrans" cxnId="{3FFC1DA2-A2C8-4736-93ED-CA5741943700}">
      <dgm:prSet/>
      <dgm:spPr/>
      <dgm:t>
        <a:bodyPr/>
        <a:lstStyle/>
        <a:p>
          <a:endParaRPr lang="en-US" sz="1200"/>
        </a:p>
      </dgm:t>
    </dgm:pt>
    <dgm:pt modelId="{3FD74C98-C7C9-4DD2-B8A4-8776842DB722}" type="asst">
      <dgm:prSet phldrT="[Text]" custT="1"/>
      <dgm:spPr>
        <a:solidFill>
          <a:srgbClr val="1A2940"/>
        </a:solidFill>
      </dgm:spPr>
      <dgm:t>
        <a:bodyPr/>
        <a:lstStyle/>
        <a:p>
          <a:r>
            <a:rPr lang="en-US" sz="2400" dirty="0"/>
            <a:t>Process based requirements</a:t>
          </a:r>
        </a:p>
      </dgm:t>
    </dgm:pt>
    <dgm:pt modelId="{1D5F327A-6B58-4713-932F-BA3DB7495E3A}" type="parTrans" cxnId="{B01A88CC-3678-4D7C-B034-FC2D640518AA}">
      <dgm:prSet/>
      <dgm:spPr/>
      <dgm:t>
        <a:bodyPr/>
        <a:lstStyle/>
        <a:p>
          <a:endParaRPr lang="en-US" sz="1200"/>
        </a:p>
      </dgm:t>
    </dgm:pt>
    <dgm:pt modelId="{8B0F5A99-5FDC-4E62-A466-898C848EE5D1}" type="sibTrans" cxnId="{B01A88CC-3678-4D7C-B034-FC2D640518AA}">
      <dgm:prSet/>
      <dgm:spPr/>
      <dgm:t>
        <a:bodyPr/>
        <a:lstStyle/>
        <a:p>
          <a:endParaRPr lang="en-US" sz="1200"/>
        </a:p>
      </dgm:t>
    </dgm:pt>
    <dgm:pt modelId="{6A66F4EA-3114-49B6-9223-65A7F36CAA31}" type="asst">
      <dgm:prSet phldrT="[Text]" custT="1"/>
      <dgm:spPr>
        <a:solidFill>
          <a:srgbClr val="1A2940"/>
        </a:solidFill>
      </dgm:spPr>
      <dgm:t>
        <a:bodyPr/>
        <a:lstStyle/>
        <a:p>
          <a:r>
            <a:rPr lang="en-US" sz="2400" dirty="0"/>
            <a:t>Value based requirements</a:t>
          </a:r>
        </a:p>
      </dgm:t>
    </dgm:pt>
    <dgm:pt modelId="{FB15AD8C-0E72-42DC-BF3B-067B23A9D223}" type="parTrans" cxnId="{0EB11BEC-0E3E-40B8-9163-9F964DA886A0}">
      <dgm:prSet/>
      <dgm:spPr/>
      <dgm:t>
        <a:bodyPr/>
        <a:lstStyle/>
        <a:p>
          <a:endParaRPr lang="en-US" sz="1200"/>
        </a:p>
      </dgm:t>
    </dgm:pt>
    <dgm:pt modelId="{3C17FD48-F140-4B1E-A82B-D24EA87A753C}" type="sibTrans" cxnId="{0EB11BEC-0E3E-40B8-9163-9F964DA886A0}">
      <dgm:prSet/>
      <dgm:spPr/>
      <dgm:t>
        <a:bodyPr/>
        <a:lstStyle/>
        <a:p>
          <a:endParaRPr lang="en-US" sz="1200"/>
        </a:p>
      </dgm:t>
    </dgm:pt>
    <dgm:pt modelId="{4E415E74-750D-4DB0-9FDC-E4537997A194}" type="pres">
      <dgm:prSet presAssocID="{2F4ED45B-6871-45F6-A9B7-36747C5DE37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A20F9582-75A1-42A9-8EA3-C9B74B04E494}" type="pres">
      <dgm:prSet presAssocID="{057B4A25-B5EF-4D76-9FF9-3F1AD77FD5A9}" presName="hierRoot1" presStyleCnt="0">
        <dgm:presLayoutVars>
          <dgm:hierBranch val="init"/>
        </dgm:presLayoutVars>
      </dgm:prSet>
      <dgm:spPr/>
    </dgm:pt>
    <dgm:pt modelId="{243138F2-C95F-438A-9479-54EA6AE2B853}" type="pres">
      <dgm:prSet presAssocID="{057B4A25-B5EF-4D76-9FF9-3F1AD77FD5A9}" presName="rootComposite1" presStyleCnt="0"/>
      <dgm:spPr/>
    </dgm:pt>
    <dgm:pt modelId="{AFFA99DF-36B2-4974-B775-8D6D5D14434F}" type="pres">
      <dgm:prSet presAssocID="{057B4A25-B5EF-4D76-9FF9-3F1AD77FD5A9}" presName="rootText1" presStyleLbl="node0" presStyleIdx="0" presStyleCnt="1">
        <dgm:presLayoutVars>
          <dgm:chPref val="3"/>
        </dgm:presLayoutVars>
      </dgm:prSet>
      <dgm:spPr/>
    </dgm:pt>
    <dgm:pt modelId="{561E2BBF-0963-4732-8E7C-19DF33219A4A}" type="pres">
      <dgm:prSet presAssocID="{057B4A25-B5EF-4D76-9FF9-3F1AD77FD5A9}" presName="rootConnector1" presStyleLbl="node1" presStyleIdx="0" presStyleCnt="0"/>
      <dgm:spPr/>
    </dgm:pt>
    <dgm:pt modelId="{93D056B2-B913-464B-8BE3-1CE83211ACDA}" type="pres">
      <dgm:prSet presAssocID="{057B4A25-B5EF-4D76-9FF9-3F1AD77FD5A9}" presName="hierChild2" presStyleCnt="0"/>
      <dgm:spPr/>
    </dgm:pt>
    <dgm:pt modelId="{CCAE565A-0058-4A07-91E4-F4E64636D9F1}" type="pres">
      <dgm:prSet presAssocID="{057B4A25-B5EF-4D76-9FF9-3F1AD77FD5A9}" presName="hierChild3" presStyleCnt="0"/>
      <dgm:spPr/>
    </dgm:pt>
    <dgm:pt modelId="{410BB58F-E129-4470-BADA-B741F9CAA7FC}" type="pres">
      <dgm:prSet presAssocID="{1D5F327A-6B58-4713-932F-BA3DB7495E3A}" presName="Name111" presStyleLbl="parChTrans1D2" presStyleIdx="0" presStyleCnt="2"/>
      <dgm:spPr/>
    </dgm:pt>
    <dgm:pt modelId="{EE34151F-979D-4D3E-9650-381CFFEFCDD8}" type="pres">
      <dgm:prSet presAssocID="{3FD74C98-C7C9-4DD2-B8A4-8776842DB722}" presName="hierRoot3" presStyleCnt="0">
        <dgm:presLayoutVars>
          <dgm:hierBranch val="init"/>
        </dgm:presLayoutVars>
      </dgm:prSet>
      <dgm:spPr/>
    </dgm:pt>
    <dgm:pt modelId="{45675985-F5BB-4D4C-87DE-6594E31B46D0}" type="pres">
      <dgm:prSet presAssocID="{3FD74C98-C7C9-4DD2-B8A4-8776842DB722}" presName="rootComposite3" presStyleCnt="0"/>
      <dgm:spPr/>
    </dgm:pt>
    <dgm:pt modelId="{3D643A1C-3620-44DC-BC23-6B13A950BD37}" type="pres">
      <dgm:prSet presAssocID="{3FD74C98-C7C9-4DD2-B8A4-8776842DB722}" presName="rootText3" presStyleLbl="asst1" presStyleIdx="0" presStyleCnt="2">
        <dgm:presLayoutVars>
          <dgm:chPref val="3"/>
        </dgm:presLayoutVars>
      </dgm:prSet>
      <dgm:spPr/>
    </dgm:pt>
    <dgm:pt modelId="{DD2D3D70-BEB2-43EF-A52C-F31436E1EC31}" type="pres">
      <dgm:prSet presAssocID="{3FD74C98-C7C9-4DD2-B8A4-8776842DB722}" presName="rootConnector3" presStyleLbl="asst1" presStyleIdx="0" presStyleCnt="2"/>
      <dgm:spPr/>
    </dgm:pt>
    <dgm:pt modelId="{5AF0BE4E-093D-48A3-95EB-781B3C12CF27}" type="pres">
      <dgm:prSet presAssocID="{3FD74C98-C7C9-4DD2-B8A4-8776842DB722}" presName="hierChild6" presStyleCnt="0"/>
      <dgm:spPr/>
    </dgm:pt>
    <dgm:pt modelId="{65072C25-2D26-44B1-89F3-0C4CD2617BA4}" type="pres">
      <dgm:prSet presAssocID="{3FD74C98-C7C9-4DD2-B8A4-8776842DB722}" presName="hierChild7" presStyleCnt="0"/>
      <dgm:spPr/>
    </dgm:pt>
    <dgm:pt modelId="{EC82485D-95E3-4DAC-A47A-62F2D1F2D6A4}" type="pres">
      <dgm:prSet presAssocID="{FB15AD8C-0E72-42DC-BF3B-067B23A9D223}" presName="Name111" presStyleLbl="parChTrans1D2" presStyleIdx="1" presStyleCnt="2"/>
      <dgm:spPr/>
    </dgm:pt>
    <dgm:pt modelId="{6196EFE4-3921-48F3-B5A1-E902377199B9}" type="pres">
      <dgm:prSet presAssocID="{6A66F4EA-3114-49B6-9223-65A7F36CAA31}" presName="hierRoot3" presStyleCnt="0">
        <dgm:presLayoutVars>
          <dgm:hierBranch val="init"/>
        </dgm:presLayoutVars>
      </dgm:prSet>
      <dgm:spPr/>
    </dgm:pt>
    <dgm:pt modelId="{FB2CA386-E73B-4956-9C59-92A87701088C}" type="pres">
      <dgm:prSet presAssocID="{6A66F4EA-3114-49B6-9223-65A7F36CAA31}" presName="rootComposite3" presStyleCnt="0"/>
      <dgm:spPr/>
    </dgm:pt>
    <dgm:pt modelId="{9F219342-4E4D-460B-B5FC-BBA389C032F2}" type="pres">
      <dgm:prSet presAssocID="{6A66F4EA-3114-49B6-9223-65A7F36CAA31}" presName="rootText3" presStyleLbl="asst1" presStyleIdx="1" presStyleCnt="2">
        <dgm:presLayoutVars>
          <dgm:chPref val="3"/>
        </dgm:presLayoutVars>
      </dgm:prSet>
      <dgm:spPr/>
    </dgm:pt>
    <dgm:pt modelId="{504C6965-31FD-48AF-B453-C6A135D1662A}" type="pres">
      <dgm:prSet presAssocID="{6A66F4EA-3114-49B6-9223-65A7F36CAA31}" presName="rootConnector3" presStyleLbl="asst1" presStyleIdx="1" presStyleCnt="2"/>
      <dgm:spPr/>
    </dgm:pt>
    <dgm:pt modelId="{A4D25A6F-C5C0-4515-A005-1721F74FC4A3}" type="pres">
      <dgm:prSet presAssocID="{6A66F4EA-3114-49B6-9223-65A7F36CAA31}" presName="hierChild6" presStyleCnt="0"/>
      <dgm:spPr/>
    </dgm:pt>
    <dgm:pt modelId="{2E4836F5-4A8B-476D-AD1C-F9E9175F1799}" type="pres">
      <dgm:prSet presAssocID="{6A66F4EA-3114-49B6-9223-65A7F36CAA31}" presName="hierChild7" presStyleCnt="0"/>
      <dgm:spPr/>
    </dgm:pt>
  </dgm:ptLst>
  <dgm:cxnLst>
    <dgm:cxn modelId="{2DBFE324-6F98-4B2C-9581-27DF73AB503E}" type="presOf" srcId="{057B4A25-B5EF-4D76-9FF9-3F1AD77FD5A9}" destId="{561E2BBF-0963-4732-8E7C-19DF33219A4A}" srcOrd="1" destOrd="0" presId="urn:microsoft.com/office/officeart/2005/8/layout/orgChart1"/>
    <dgm:cxn modelId="{52CD8526-2CBB-44E3-B1BC-53BA631BF74B}" type="presOf" srcId="{3FD74C98-C7C9-4DD2-B8A4-8776842DB722}" destId="{DD2D3D70-BEB2-43EF-A52C-F31436E1EC31}" srcOrd="1" destOrd="0" presId="urn:microsoft.com/office/officeart/2005/8/layout/orgChart1"/>
    <dgm:cxn modelId="{00B2E82F-969A-438F-BC79-253FEE68FF7A}" type="presOf" srcId="{1D5F327A-6B58-4713-932F-BA3DB7495E3A}" destId="{410BB58F-E129-4470-BADA-B741F9CAA7FC}" srcOrd="0" destOrd="0" presId="urn:microsoft.com/office/officeart/2005/8/layout/orgChart1"/>
    <dgm:cxn modelId="{5C81DF37-F8FD-43B2-AEBB-1B92955EFE26}" type="presOf" srcId="{2F4ED45B-6871-45F6-A9B7-36747C5DE37D}" destId="{4E415E74-750D-4DB0-9FDC-E4537997A194}" srcOrd="0" destOrd="0" presId="urn:microsoft.com/office/officeart/2005/8/layout/orgChart1"/>
    <dgm:cxn modelId="{4B0A0A48-BFE1-4A83-9CBA-7E2381BD2497}" type="presOf" srcId="{FB15AD8C-0E72-42DC-BF3B-067B23A9D223}" destId="{EC82485D-95E3-4DAC-A47A-62F2D1F2D6A4}" srcOrd="0" destOrd="0" presId="urn:microsoft.com/office/officeart/2005/8/layout/orgChart1"/>
    <dgm:cxn modelId="{5CE48A52-B946-4630-9AD1-1F2CE0DFBF74}" type="presOf" srcId="{6A66F4EA-3114-49B6-9223-65A7F36CAA31}" destId="{9F219342-4E4D-460B-B5FC-BBA389C032F2}" srcOrd="0" destOrd="0" presId="urn:microsoft.com/office/officeart/2005/8/layout/orgChart1"/>
    <dgm:cxn modelId="{C795718E-4C9B-41A8-82F7-E254844D1218}" type="presOf" srcId="{3FD74C98-C7C9-4DD2-B8A4-8776842DB722}" destId="{3D643A1C-3620-44DC-BC23-6B13A950BD37}" srcOrd="0" destOrd="0" presId="urn:microsoft.com/office/officeart/2005/8/layout/orgChart1"/>
    <dgm:cxn modelId="{3FFC1DA2-A2C8-4736-93ED-CA5741943700}" srcId="{2F4ED45B-6871-45F6-A9B7-36747C5DE37D}" destId="{057B4A25-B5EF-4D76-9FF9-3F1AD77FD5A9}" srcOrd="0" destOrd="0" parTransId="{5C59C9EE-F921-4D44-AB1D-A5C76058E237}" sibTransId="{21DC59B0-4368-4206-819B-083AC5E1F937}"/>
    <dgm:cxn modelId="{B01A88CC-3678-4D7C-B034-FC2D640518AA}" srcId="{057B4A25-B5EF-4D76-9FF9-3F1AD77FD5A9}" destId="{3FD74C98-C7C9-4DD2-B8A4-8776842DB722}" srcOrd="0" destOrd="0" parTransId="{1D5F327A-6B58-4713-932F-BA3DB7495E3A}" sibTransId="{8B0F5A99-5FDC-4E62-A466-898C848EE5D1}"/>
    <dgm:cxn modelId="{9C2236E3-D414-4CEF-BCDF-E246110E38E4}" type="presOf" srcId="{057B4A25-B5EF-4D76-9FF9-3F1AD77FD5A9}" destId="{AFFA99DF-36B2-4974-B775-8D6D5D14434F}" srcOrd="0" destOrd="0" presId="urn:microsoft.com/office/officeart/2005/8/layout/orgChart1"/>
    <dgm:cxn modelId="{0EB11BEC-0E3E-40B8-9163-9F964DA886A0}" srcId="{057B4A25-B5EF-4D76-9FF9-3F1AD77FD5A9}" destId="{6A66F4EA-3114-49B6-9223-65A7F36CAA31}" srcOrd="1" destOrd="0" parTransId="{FB15AD8C-0E72-42DC-BF3B-067B23A9D223}" sibTransId="{3C17FD48-F140-4B1E-A82B-D24EA87A753C}"/>
    <dgm:cxn modelId="{0443FFF2-8984-4D60-B767-B92D9F43B3B7}" type="presOf" srcId="{6A66F4EA-3114-49B6-9223-65A7F36CAA31}" destId="{504C6965-31FD-48AF-B453-C6A135D1662A}" srcOrd="1" destOrd="0" presId="urn:microsoft.com/office/officeart/2005/8/layout/orgChart1"/>
    <dgm:cxn modelId="{9CF7774F-EE84-418C-8145-438A3E43AFEE}" type="presParOf" srcId="{4E415E74-750D-4DB0-9FDC-E4537997A194}" destId="{A20F9582-75A1-42A9-8EA3-C9B74B04E494}" srcOrd="0" destOrd="0" presId="urn:microsoft.com/office/officeart/2005/8/layout/orgChart1"/>
    <dgm:cxn modelId="{B53173E7-456B-46B4-B8BE-2ABD54FD0A88}" type="presParOf" srcId="{A20F9582-75A1-42A9-8EA3-C9B74B04E494}" destId="{243138F2-C95F-438A-9479-54EA6AE2B853}" srcOrd="0" destOrd="0" presId="urn:microsoft.com/office/officeart/2005/8/layout/orgChart1"/>
    <dgm:cxn modelId="{DE14B369-323E-4BB6-B6E5-A6C0342374A0}" type="presParOf" srcId="{243138F2-C95F-438A-9479-54EA6AE2B853}" destId="{AFFA99DF-36B2-4974-B775-8D6D5D14434F}" srcOrd="0" destOrd="0" presId="urn:microsoft.com/office/officeart/2005/8/layout/orgChart1"/>
    <dgm:cxn modelId="{543848B1-73E0-4221-9563-2292BCB7A780}" type="presParOf" srcId="{243138F2-C95F-438A-9479-54EA6AE2B853}" destId="{561E2BBF-0963-4732-8E7C-19DF33219A4A}" srcOrd="1" destOrd="0" presId="urn:microsoft.com/office/officeart/2005/8/layout/orgChart1"/>
    <dgm:cxn modelId="{24095821-D718-4084-ABEC-34B41EC2A786}" type="presParOf" srcId="{A20F9582-75A1-42A9-8EA3-C9B74B04E494}" destId="{93D056B2-B913-464B-8BE3-1CE83211ACDA}" srcOrd="1" destOrd="0" presId="urn:microsoft.com/office/officeart/2005/8/layout/orgChart1"/>
    <dgm:cxn modelId="{CA477C64-71EA-46BE-9A9D-558CCBE2D7F6}" type="presParOf" srcId="{A20F9582-75A1-42A9-8EA3-C9B74B04E494}" destId="{CCAE565A-0058-4A07-91E4-F4E64636D9F1}" srcOrd="2" destOrd="0" presId="urn:microsoft.com/office/officeart/2005/8/layout/orgChart1"/>
    <dgm:cxn modelId="{54C18E42-A075-4EE0-99E9-6C341C44C092}" type="presParOf" srcId="{CCAE565A-0058-4A07-91E4-F4E64636D9F1}" destId="{410BB58F-E129-4470-BADA-B741F9CAA7FC}" srcOrd="0" destOrd="0" presId="urn:microsoft.com/office/officeart/2005/8/layout/orgChart1"/>
    <dgm:cxn modelId="{6DAB54F0-E42D-4400-9EF9-5641D1D1F40D}" type="presParOf" srcId="{CCAE565A-0058-4A07-91E4-F4E64636D9F1}" destId="{EE34151F-979D-4D3E-9650-381CFFEFCDD8}" srcOrd="1" destOrd="0" presId="urn:microsoft.com/office/officeart/2005/8/layout/orgChart1"/>
    <dgm:cxn modelId="{4ADBCB60-8551-4334-8F5B-03248A9A079E}" type="presParOf" srcId="{EE34151F-979D-4D3E-9650-381CFFEFCDD8}" destId="{45675985-F5BB-4D4C-87DE-6594E31B46D0}" srcOrd="0" destOrd="0" presId="urn:microsoft.com/office/officeart/2005/8/layout/orgChart1"/>
    <dgm:cxn modelId="{A6A5C837-591D-4FED-ADBC-2F73A11B127F}" type="presParOf" srcId="{45675985-F5BB-4D4C-87DE-6594E31B46D0}" destId="{3D643A1C-3620-44DC-BC23-6B13A950BD37}" srcOrd="0" destOrd="0" presId="urn:microsoft.com/office/officeart/2005/8/layout/orgChart1"/>
    <dgm:cxn modelId="{D02A80C2-F47B-414D-B895-4DE9AC5404D5}" type="presParOf" srcId="{45675985-F5BB-4D4C-87DE-6594E31B46D0}" destId="{DD2D3D70-BEB2-43EF-A52C-F31436E1EC31}" srcOrd="1" destOrd="0" presId="urn:microsoft.com/office/officeart/2005/8/layout/orgChart1"/>
    <dgm:cxn modelId="{58E02B54-CB3A-4A50-8B65-C9218C393880}" type="presParOf" srcId="{EE34151F-979D-4D3E-9650-381CFFEFCDD8}" destId="{5AF0BE4E-093D-48A3-95EB-781B3C12CF27}" srcOrd="1" destOrd="0" presId="urn:microsoft.com/office/officeart/2005/8/layout/orgChart1"/>
    <dgm:cxn modelId="{3080B035-FBC5-460D-8E5A-5AD256FC8408}" type="presParOf" srcId="{EE34151F-979D-4D3E-9650-381CFFEFCDD8}" destId="{65072C25-2D26-44B1-89F3-0C4CD2617BA4}" srcOrd="2" destOrd="0" presId="urn:microsoft.com/office/officeart/2005/8/layout/orgChart1"/>
    <dgm:cxn modelId="{1405DF38-EFC1-4326-8FEC-2F566512A94D}" type="presParOf" srcId="{CCAE565A-0058-4A07-91E4-F4E64636D9F1}" destId="{EC82485D-95E3-4DAC-A47A-62F2D1F2D6A4}" srcOrd="2" destOrd="0" presId="urn:microsoft.com/office/officeart/2005/8/layout/orgChart1"/>
    <dgm:cxn modelId="{7C98AC79-B49F-46BD-9678-39CD45FFC547}" type="presParOf" srcId="{CCAE565A-0058-4A07-91E4-F4E64636D9F1}" destId="{6196EFE4-3921-48F3-B5A1-E902377199B9}" srcOrd="3" destOrd="0" presId="urn:microsoft.com/office/officeart/2005/8/layout/orgChart1"/>
    <dgm:cxn modelId="{26706A74-EDF7-419D-899C-5CC7511356D8}" type="presParOf" srcId="{6196EFE4-3921-48F3-B5A1-E902377199B9}" destId="{FB2CA386-E73B-4956-9C59-92A87701088C}" srcOrd="0" destOrd="0" presId="urn:microsoft.com/office/officeart/2005/8/layout/orgChart1"/>
    <dgm:cxn modelId="{AEEC20BD-8BF6-4FB0-97A0-1CD88958B98B}" type="presParOf" srcId="{FB2CA386-E73B-4956-9C59-92A87701088C}" destId="{9F219342-4E4D-460B-B5FC-BBA389C032F2}" srcOrd="0" destOrd="0" presId="urn:microsoft.com/office/officeart/2005/8/layout/orgChart1"/>
    <dgm:cxn modelId="{12D75405-01AC-4CDE-9EA6-CC1C9FCC36FB}" type="presParOf" srcId="{FB2CA386-E73B-4956-9C59-92A87701088C}" destId="{504C6965-31FD-48AF-B453-C6A135D1662A}" srcOrd="1" destOrd="0" presId="urn:microsoft.com/office/officeart/2005/8/layout/orgChart1"/>
    <dgm:cxn modelId="{131EAB9B-7014-458A-8F13-12809CC2F11E}" type="presParOf" srcId="{6196EFE4-3921-48F3-B5A1-E902377199B9}" destId="{A4D25A6F-C5C0-4515-A005-1721F74FC4A3}" srcOrd="1" destOrd="0" presId="urn:microsoft.com/office/officeart/2005/8/layout/orgChart1"/>
    <dgm:cxn modelId="{3DA4D33B-8E66-4DA2-AD01-5A6E2C638840}" type="presParOf" srcId="{6196EFE4-3921-48F3-B5A1-E902377199B9}" destId="{2E4836F5-4A8B-476D-AD1C-F9E9175F1799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1C5B506-29F9-44E8-B193-F80FDB04CE69}" type="doc">
      <dgm:prSet loTypeId="urn:microsoft.com/office/officeart/2005/8/layout/hProcess7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B891AF-1010-4EE1-B320-F939551A3006}">
      <dgm:prSet phldrT="[Text]"/>
      <dgm:spPr/>
      <dgm:t>
        <a:bodyPr/>
        <a:lstStyle/>
        <a:p>
          <a:r>
            <a:rPr lang="en-US" dirty="0"/>
            <a:t>MFN</a:t>
          </a:r>
        </a:p>
      </dgm:t>
    </dgm:pt>
    <dgm:pt modelId="{0A19B848-1970-432E-BAEC-F1BBA59A9E05}" type="parTrans" cxnId="{D676DFE3-3394-4005-8302-94128086A59B}">
      <dgm:prSet/>
      <dgm:spPr/>
      <dgm:t>
        <a:bodyPr/>
        <a:lstStyle/>
        <a:p>
          <a:endParaRPr lang="en-US"/>
        </a:p>
      </dgm:t>
    </dgm:pt>
    <dgm:pt modelId="{315F465D-C88C-4938-9110-A4EA9F884F90}" type="sibTrans" cxnId="{D676DFE3-3394-4005-8302-94128086A59B}">
      <dgm:prSet/>
      <dgm:spPr/>
      <dgm:t>
        <a:bodyPr/>
        <a:lstStyle/>
        <a:p>
          <a:endParaRPr lang="en-US"/>
        </a:p>
      </dgm:t>
    </dgm:pt>
    <dgm:pt modelId="{009A167D-526F-41A2-8766-362DF286A7B5}">
      <dgm:prSet phldrT="[Text]"/>
      <dgm:spPr/>
      <dgm:t>
        <a:bodyPr/>
        <a:lstStyle/>
        <a:p>
          <a:r>
            <a:rPr lang="en-US" dirty="0"/>
            <a:t>US$14.99</a:t>
          </a:r>
        </a:p>
      </dgm:t>
    </dgm:pt>
    <dgm:pt modelId="{DE5BD73B-469B-453A-9556-DC261132FF0D}" type="parTrans" cxnId="{63B9C160-1975-46B2-8BA3-0BE2802A9810}">
      <dgm:prSet/>
      <dgm:spPr/>
      <dgm:t>
        <a:bodyPr/>
        <a:lstStyle/>
        <a:p>
          <a:endParaRPr lang="en-US"/>
        </a:p>
      </dgm:t>
    </dgm:pt>
    <dgm:pt modelId="{1321F20E-F89B-4E76-A79C-28CBBD6461F3}" type="sibTrans" cxnId="{63B9C160-1975-46B2-8BA3-0BE2802A9810}">
      <dgm:prSet/>
      <dgm:spPr/>
      <dgm:t>
        <a:bodyPr/>
        <a:lstStyle/>
        <a:p>
          <a:endParaRPr lang="en-US"/>
        </a:p>
      </dgm:t>
    </dgm:pt>
    <dgm:pt modelId="{77264C1C-91AD-47A1-ADFA-8A6779A2DFA3}">
      <dgm:prSet phldrT="[Text]"/>
      <dgm:spPr/>
      <dgm:t>
        <a:bodyPr/>
        <a:lstStyle/>
        <a:p>
          <a:r>
            <a:rPr lang="en-US" dirty="0"/>
            <a:t>+10%</a:t>
          </a:r>
        </a:p>
      </dgm:t>
    </dgm:pt>
    <dgm:pt modelId="{2FD98188-3A68-4229-8EFC-A890BE1C2805}" type="parTrans" cxnId="{97FE7665-5A16-494D-8181-090B49424C24}">
      <dgm:prSet/>
      <dgm:spPr/>
      <dgm:t>
        <a:bodyPr/>
        <a:lstStyle/>
        <a:p>
          <a:endParaRPr lang="en-US"/>
        </a:p>
      </dgm:t>
    </dgm:pt>
    <dgm:pt modelId="{4F1978D0-B224-4DC1-93F1-81C2385BA7EE}" type="sibTrans" cxnId="{97FE7665-5A16-494D-8181-090B49424C24}">
      <dgm:prSet/>
      <dgm:spPr/>
      <dgm:t>
        <a:bodyPr/>
        <a:lstStyle/>
        <a:p>
          <a:endParaRPr lang="en-US"/>
        </a:p>
      </dgm:t>
    </dgm:pt>
    <dgm:pt modelId="{98BB721F-0553-46AD-ABDD-9288084FE0A4}">
      <dgm:prSet phldrT="[Text]"/>
      <dgm:spPr/>
      <dgm:t>
        <a:bodyPr/>
        <a:lstStyle/>
        <a:p>
          <a:r>
            <a:rPr lang="en-US" dirty="0"/>
            <a:t>US$16.48</a:t>
          </a:r>
        </a:p>
      </dgm:t>
    </dgm:pt>
    <dgm:pt modelId="{C93609C3-E06A-4963-966D-2458FBC7FC22}" type="parTrans" cxnId="{464A2168-B5A3-4662-AC43-A359B39EC982}">
      <dgm:prSet/>
      <dgm:spPr/>
      <dgm:t>
        <a:bodyPr/>
        <a:lstStyle/>
        <a:p>
          <a:endParaRPr lang="en-US"/>
        </a:p>
      </dgm:t>
    </dgm:pt>
    <dgm:pt modelId="{36293440-7DE2-4278-B3D5-EC41BFDF2111}" type="sibTrans" cxnId="{464A2168-B5A3-4662-AC43-A359B39EC982}">
      <dgm:prSet/>
      <dgm:spPr/>
      <dgm:t>
        <a:bodyPr/>
        <a:lstStyle/>
        <a:p>
          <a:endParaRPr lang="en-US"/>
        </a:p>
      </dgm:t>
    </dgm:pt>
    <dgm:pt modelId="{D5A34F97-7A61-40C5-86BE-76EF0EB735EA}">
      <dgm:prSet phldrT="[Text]"/>
      <dgm:spPr/>
      <dgm:t>
        <a:bodyPr/>
        <a:lstStyle/>
        <a:p>
          <a:r>
            <a:rPr lang="en-US" dirty="0"/>
            <a:t>+25%</a:t>
          </a:r>
        </a:p>
      </dgm:t>
    </dgm:pt>
    <dgm:pt modelId="{2ECF38EB-7DB0-4204-A33D-3C965AEEF78F}" type="parTrans" cxnId="{61E98151-58F8-4D6D-B761-61C8272603E0}">
      <dgm:prSet/>
      <dgm:spPr/>
      <dgm:t>
        <a:bodyPr/>
        <a:lstStyle/>
        <a:p>
          <a:endParaRPr lang="en-US"/>
        </a:p>
      </dgm:t>
    </dgm:pt>
    <dgm:pt modelId="{277B4605-F375-41B0-B0B4-91074705725C}" type="sibTrans" cxnId="{61E98151-58F8-4D6D-B761-61C8272603E0}">
      <dgm:prSet/>
      <dgm:spPr/>
      <dgm:t>
        <a:bodyPr/>
        <a:lstStyle/>
        <a:p>
          <a:endParaRPr lang="en-US"/>
        </a:p>
      </dgm:t>
    </dgm:pt>
    <dgm:pt modelId="{E34BBE3A-0F33-4BBE-9FF0-240F681B0846}">
      <dgm:prSet phldrT="[Text]"/>
      <dgm:spPr/>
      <dgm:t>
        <a:bodyPr/>
        <a:lstStyle/>
        <a:p>
          <a:r>
            <a:rPr lang="en-US" dirty="0"/>
            <a:t>US$18.73</a:t>
          </a:r>
        </a:p>
      </dgm:t>
    </dgm:pt>
    <dgm:pt modelId="{6A6C4AF4-9EA4-499D-B19B-C9D2535B4256}" type="parTrans" cxnId="{72E9FDF0-7492-4830-AFFA-7D5DB84D09B7}">
      <dgm:prSet/>
      <dgm:spPr/>
      <dgm:t>
        <a:bodyPr/>
        <a:lstStyle/>
        <a:p>
          <a:endParaRPr lang="en-US"/>
        </a:p>
      </dgm:t>
    </dgm:pt>
    <dgm:pt modelId="{147D8B5C-1C1A-48D4-9050-8F6338F73907}" type="sibTrans" cxnId="{72E9FDF0-7492-4830-AFFA-7D5DB84D09B7}">
      <dgm:prSet/>
      <dgm:spPr/>
      <dgm:t>
        <a:bodyPr/>
        <a:lstStyle/>
        <a:p>
          <a:endParaRPr lang="en-US"/>
        </a:p>
      </dgm:t>
    </dgm:pt>
    <dgm:pt modelId="{D423B0E8-2D24-46E8-9036-418EA0790AD7}" type="pres">
      <dgm:prSet presAssocID="{91C5B506-29F9-44E8-B193-F80FDB04CE69}" presName="Name0" presStyleCnt="0">
        <dgm:presLayoutVars>
          <dgm:dir/>
          <dgm:animLvl val="lvl"/>
          <dgm:resizeHandles val="exact"/>
        </dgm:presLayoutVars>
      </dgm:prSet>
      <dgm:spPr/>
    </dgm:pt>
    <dgm:pt modelId="{F5A3B11A-8D0F-4CBA-9C7C-98FD369D2C30}" type="pres">
      <dgm:prSet presAssocID="{9AB891AF-1010-4EE1-B320-F939551A3006}" presName="compositeNode" presStyleCnt="0">
        <dgm:presLayoutVars>
          <dgm:bulletEnabled val="1"/>
        </dgm:presLayoutVars>
      </dgm:prSet>
      <dgm:spPr/>
    </dgm:pt>
    <dgm:pt modelId="{9FF4FE9A-BE78-4113-96A3-D311542A759D}" type="pres">
      <dgm:prSet presAssocID="{9AB891AF-1010-4EE1-B320-F939551A3006}" presName="bgRect" presStyleLbl="node1" presStyleIdx="0" presStyleCnt="3"/>
      <dgm:spPr/>
    </dgm:pt>
    <dgm:pt modelId="{511D4E65-7D86-45B6-9953-4A58590146C3}" type="pres">
      <dgm:prSet presAssocID="{9AB891AF-1010-4EE1-B320-F939551A3006}" presName="parentNode" presStyleLbl="node1" presStyleIdx="0" presStyleCnt="3">
        <dgm:presLayoutVars>
          <dgm:chMax val="0"/>
          <dgm:bulletEnabled val="1"/>
        </dgm:presLayoutVars>
      </dgm:prSet>
      <dgm:spPr/>
    </dgm:pt>
    <dgm:pt modelId="{AE9B6774-53F2-4B48-8B99-6AFDA2B5176D}" type="pres">
      <dgm:prSet presAssocID="{9AB891AF-1010-4EE1-B320-F939551A3006}" presName="childNode" presStyleLbl="node1" presStyleIdx="0" presStyleCnt="3">
        <dgm:presLayoutVars>
          <dgm:bulletEnabled val="1"/>
        </dgm:presLayoutVars>
      </dgm:prSet>
      <dgm:spPr/>
    </dgm:pt>
    <dgm:pt modelId="{0F193A9C-44F8-4446-A6E0-EA13B5D4E323}" type="pres">
      <dgm:prSet presAssocID="{315F465D-C88C-4938-9110-A4EA9F884F90}" presName="hSp" presStyleCnt="0"/>
      <dgm:spPr/>
    </dgm:pt>
    <dgm:pt modelId="{5EEE18D4-D43B-4F7F-B938-757C136BC88B}" type="pres">
      <dgm:prSet presAssocID="{315F465D-C88C-4938-9110-A4EA9F884F90}" presName="vProcSp" presStyleCnt="0"/>
      <dgm:spPr/>
    </dgm:pt>
    <dgm:pt modelId="{536CD4B3-C2C5-48FD-9E7D-2FABDB5A857C}" type="pres">
      <dgm:prSet presAssocID="{315F465D-C88C-4938-9110-A4EA9F884F90}" presName="vSp1" presStyleCnt="0"/>
      <dgm:spPr/>
    </dgm:pt>
    <dgm:pt modelId="{B66F7853-892C-4805-8A32-F2CCF7426EBF}" type="pres">
      <dgm:prSet presAssocID="{315F465D-C88C-4938-9110-A4EA9F884F90}" presName="simulatedConn" presStyleLbl="solidFgAcc1" presStyleIdx="0" presStyleCnt="2"/>
      <dgm:spPr/>
    </dgm:pt>
    <dgm:pt modelId="{8BD7624A-CF3C-4587-AB8A-C31FAB8CF26F}" type="pres">
      <dgm:prSet presAssocID="{315F465D-C88C-4938-9110-A4EA9F884F90}" presName="vSp2" presStyleCnt="0"/>
      <dgm:spPr/>
    </dgm:pt>
    <dgm:pt modelId="{143396E9-F4F5-440D-A739-958783E19E8A}" type="pres">
      <dgm:prSet presAssocID="{315F465D-C88C-4938-9110-A4EA9F884F90}" presName="sibTrans" presStyleCnt="0"/>
      <dgm:spPr/>
    </dgm:pt>
    <dgm:pt modelId="{A23DCB9D-44C7-4B7D-A975-13E926A67F4A}" type="pres">
      <dgm:prSet presAssocID="{77264C1C-91AD-47A1-ADFA-8A6779A2DFA3}" presName="compositeNode" presStyleCnt="0">
        <dgm:presLayoutVars>
          <dgm:bulletEnabled val="1"/>
        </dgm:presLayoutVars>
      </dgm:prSet>
      <dgm:spPr/>
    </dgm:pt>
    <dgm:pt modelId="{EFA0E29D-8A0F-4CD9-B909-FCD3F5B36E74}" type="pres">
      <dgm:prSet presAssocID="{77264C1C-91AD-47A1-ADFA-8A6779A2DFA3}" presName="bgRect" presStyleLbl="node1" presStyleIdx="1" presStyleCnt="3"/>
      <dgm:spPr/>
    </dgm:pt>
    <dgm:pt modelId="{8F26C54F-6067-4C87-96B0-17757C46476E}" type="pres">
      <dgm:prSet presAssocID="{77264C1C-91AD-47A1-ADFA-8A6779A2DFA3}" presName="parentNode" presStyleLbl="node1" presStyleIdx="1" presStyleCnt="3">
        <dgm:presLayoutVars>
          <dgm:chMax val="0"/>
          <dgm:bulletEnabled val="1"/>
        </dgm:presLayoutVars>
      </dgm:prSet>
      <dgm:spPr/>
    </dgm:pt>
    <dgm:pt modelId="{475E6165-CF56-481B-8299-312B1DE66282}" type="pres">
      <dgm:prSet presAssocID="{77264C1C-91AD-47A1-ADFA-8A6779A2DFA3}" presName="childNode" presStyleLbl="node1" presStyleIdx="1" presStyleCnt="3">
        <dgm:presLayoutVars>
          <dgm:bulletEnabled val="1"/>
        </dgm:presLayoutVars>
      </dgm:prSet>
      <dgm:spPr/>
    </dgm:pt>
    <dgm:pt modelId="{59946581-3541-4412-8A02-A02A9B75C248}" type="pres">
      <dgm:prSet presAssocID="{4F1978D0-B224-4DC1-93F1-81C2385BA7EE}" presName="hSp" presStyleCnt="0"/>
      <dgm:spPr/>
    </dgm:pt>
    <dgm:pt modelId="{0062187B-DBF0-47D6-9B43-217205DBD177}" type="pres">
      <dgm:prSet presAssocID="{4F1978D0-B224-4DC1-93F1-81C2385BA7EE}" presName="vProcSp" presStyleCnt="0"/>
      <dgm:spPr/>
    </dgm:pt>
    <dgm:pt modelId="{A4ACB590-EEBF-412C-80FB-050D13302957}" type="pres">
      <dgm:prSet presAssocID="{4F1978D0-B224-4DC1-93F1-81C2385BA7EE}" presName="vSp1" presStyleCnt="0"/>
      <dgm:spPr/>
    </dgm:pt>
    <dgm:pt modelId="{D4906A2B-FDD2-4ABE-891F-F2A6F6043069}" type="pres">
      <dgm:prSet presAssocID="{4F1978D0-B224-4DC1-93F1-81C2385BA7EE}" presName="simulatedConn" presStyleLbl="solidFgAcc1" presStyleIdx="1" presStyleCnt="2"/>
      <dgm:spPr/>
    </dgm:pt>
    <dgm:pt modelId="{95EB27D4-BC32-4126-BCB8-F48F8D3D2166}" type="pres">
      <dgm:prSet presAssocID="{4F1978D0-B224-4DC1-93F1-81C2385BA7EE}" presName="vSp2" presStyleCnt="0"/>
      <dgm:spPr/>
    </dgm:pt>
    <dgm:pt modelId="{3E286A55-2C60-4871-BCEC-6FCC42267FF6}" type="pres">
      <dgm:prSet presAssocID="{4F1978D0-B224-4DC1-93F1-81C2385BA7EE}" presName="sibTrans" presStyleCnt="0"/>
      <dgm:spPr/>
    </dgm:pt>
    <dgm:pt modelId="{5CC37D3C-A1C8-411F-8360-5F201C48E73A}" type="pres">
      <dgm:prSet presAssocID="{D5A34F97-7A61-40C5-86BE-76EF0EB735EA}" presName="compositeNode" presStyleCnt="0">
        <dgm:presLayoutVars>
          <dgm:bulletEnabled val="1"/>
        </dgm:presLayoutVars>
      </dgm:prSet>
      <dgm:spPr/>
    </dgm:pt>
    <dgm:pt modelId="{B103F0B3-E263-4DC5-8814-08CBC1766EA9}" type="pres">
      <dgm:prSet presAssocID="{D5A34F97-7A61-40C5-86BE-76EF0EB735EA}" presName="bgRect" presStyleLbl="node1" presStyleIdx="2" presStyleCnt="3"/>
      <dgm:spPr/>
    </dgm:pt>
    <dgm:pt modelId="{3AB7E3B4-D82C-4634-A6CA-5CE51C0A01B4}" type="pres">
      <dgm:prSet presAssocID="{D5A34F97-7A61-40C5-86BE-76EF0EB735EA}" presName="parentNode" presStyleLbl="node1" presStyleIdx="2" presStyleCnt="3">
        <dgm:presLayoutVars>
          <dgm:chMax val="0"/>
          <dgm:bulletEnabled val="1"/>
        </dgm:presLayoutVars>
      </dgm:prSet>
      <dgm:spPr/>
    </dgm:pt>
    <dgm:pt modelId="{8389E782-4D27-4603-B6AD-19108BC27488}" type="pres">
      <dgm:prSet presAssocID="{D5A34F97-7A61-40C5-86BE-76EF0EB735EA}" presName="childNode" presStyleLbl="node1" presStyleIdx="2" presStyleCnt="3">
        <dgm:presLayoutVars>
          <dgm:bulletEnabled val="1"/>
        </dgm:presLayoutVars>
      </dgm:prSet>
      <dgm:spPr/>
    </dgm:pt>
  </dgm:ptLst>
  <dgm:cxnLst>
    <dgm:cxn modelId="{1B38A415-4802-41E8-8088-C8E8F5A0FF57}" type="presOf" srcId="{E34BBE3A-0F33-4BBE-9FF0-240F681B0846}" destId="{8389E782-4D27-4603-B6AD-19108BC27488}" srcOrd="0" destOrd="0" presId="urn:microsoft.com/office/officeart/2005/8/layout/hProcess7"/>
    <dgm:cxn modelId="{63B9C160-1975-46B2-8BA3-0BE2802A9810}" srcId="{9AB891AF-1010-4EE1-B320-F939551A3006}" destId="{009A167D-526F-41A2-8766-362DF286A7B5}" srcOrd="0" destOrd="0" parTransId="{DE5BD73B-469B-453A-9556-DC261132FF0D}" sibTransId="{1321F20E-F89B-4E76-A79C-28CBBD6461F3}"/>
    <dgm:cxn modelId="{97FE7665-5A16-494D-8181-090B49424C24}" srcId="{91C5B506-29F9-44E8-B193-F80FDB04CE69}" destId="{77264C1C-91AD-47A1-ADFA-8A6779A2DFA3}" srcOrd="1" destOrd="0" parTransId="{2FD98188-3A68-4229-8EFC-A890BE1C2805}" sibTransId="{4F1978D0-B224-4DC1-93F1-81C2385BA7EE}"/>
    <dgm:cxn modelId="{EE8DDD65-4547-4C5A-A772-563075A327B3}" type="presOf" srcId="{77264C1C-91AD-47A1-ADFA-8A6779A2DFA3}" destId="{EFA0E29D-8A0F-4CD9-B909-FCD3F5B36E74}" srcOrd="0" destOrd="0" presId="urn:microsoft.com/office/officeart/2005/8/layout/hProcess7"/>
    <dgm:cxn modelId="{8CA79267-6CBF-4F3E-8E13-2FEFF308764E}" type="presOf" srcId="{D5A34F97-7A61-40C5-86BE-76EF0EB735EA}" destId="{3AB7E3B4-D82C-4634-A6CA-5CE51C0A01B4}" srcOrd="1" destOrd="0" presId="urn:microsoft.com/office/officeart/2005/8/layout/hProcess7"/>
    <dgm:cxn modelId="{464A2168-B5A3-4662-AC43-A359B39EC982}" srcId="{77264C1C-91AD-47A1-ADFA-8A6779A2DFA3}" destId="{98BB721F-0553-46AD-ABDD-9288084FE0A4}" srcOrd="0" destOrd="0" parTransId="{C93609C3-E06A-4963-966D-2458FBC7FC22}" sibTransId="{36293440-7DE2-4278-B3D5-EC41BFDF2111}"/>
    <dgm:cxn modelId="{32AA5F6E-E9F0-493F-A55F-9E3774DB3785}" type="presOf" srcId="{9AB891AF-1010-4EE1-B320-F939551A3006}" destId="{511D4E65-7D86-45B6-9953-4A58590146C3}" srcOrd="1" destOrd="0" presId="urn:microsoft.com/office/officeart/2005/8/layout/hProcess7"/>
    <dgm:cxn modelId="{61E98151-58F8-4D6D-B761-61C8272603E0}" srcId="{91C5B506-29F9-44E8-B193-F80FDB04CE69}" destId="{D5A34F97-7A61-40C5-86BE-76EF0EB735EA}" srcOrd="2" destOrd="0" parTransId="{2ECF38EB-7DB0-4204-A33D-3C965AEEF78F}" sibTransId="{277B4605-F375-41B0-B0B4-91074705725C}"/>
    <dgm:cxn modelId="{863CEF58-A186-4AEE-9109-0D3F1F129858}" type="presOf" srcId="{9AB891AF-1010-4EE1-B320-F939551A3006}" destId="{9FF4FE9A-BE78-4113-96A3-D311542A759D}" srcOrd="0" destOrd="0" presId="urn:microsoft.com/office/officeart/2005/8/layout/hProcess7"/>
    <dgm:cxn modelId="{36655E94-6BD3-4F00-9452-4B8ECEEE68E9}" type="presOf" srcId="{009A167D-526F-41A2-8766-362DF286A7B5}" destId="{AE9B6774-53F2-4B48-8B99-6AFDA2B5176D}" srcOrd="0" destOrd="0" presId="urn:microsoft.com/office/officeart/2005/8/layout/hProcess7"/>
    <dgm:cxn modelId="{00AF20A4-C928-4025-BD8D-514720E5EA7D}" type="presOf" srcId="{98BB721F-0553-46AD-ABDD-9288084FE0A4}" destId="{475E6165-CF56-481B-8299-312B1DE66282}" srcOrd="0" destOrd="0" presId="urn:microsoft.com/office/officeart/2005/8/layout/hProcess7"/>
    <dgm:cxn modelId="{2FC0D6B6-E8BD-4733-8081-0AD48270B22C}" type="presOf" srcId="{77264C1C-91AD-47A1-ADFA-8A6779A2DFA3}" destId="{8F26C54F-6067-4C87-96B0-17757C46476E}" srcOrd="1" destOrd="0" presId="urn:microsoft.com/office/officeart/2005/8/layout/hProcess7"/>
    <dgm:cxn modelId="{7151C5BD-110E-4ADA-997B-D85D08D654E3}" type="presOf" srcId="{D5A34F97-7A61-40C5-86BE-76EF0EB735EA}" destId="{B103F0B3-E263-4DC5-8814-08CBC1766EA9}" srcOrd="0" destOrd="0" presId="urn:microsoft.com/office/officeart/2005/8/layout/hProcess7"/>
    <dgm:cxn modelId="{D676DFE3-3394-4005-8302-94128086A59B}" srcId="{91C5B506-29F9-44E8-B193-F80FDB04CE69}" destId="{9AB891AF-1010-4EE1-B320-F939551A3006}" srcOrd="0" destOrd="0" parTransId="{0A19B848-1970-432E-BAEC-F1BBA59A9E05}" sibTransId="{315F465D-C88C-4938-9110-A4EA9F884F90}"/>
    <dgm:cxn modelId="{72E9FDF0-7492-4830-AFFA-7D5DB84D09B7}" srcId="{D5A34F97-7A61-40C5-86BE-76EF0EB735EA}" destId="{E34BBE3A-0F33-4BBE-9FF0-240F681B0846}" srcOrd="0" destOrd="0" parTransId="{6A6C4AF4-9EA4-499D-B19B-C9D2535B4256}" sibTransId="{147D8B5C-1C1A-48D4-9050-8F6338F73907}"/>
    <dgm:cxn modelId="{EAECD5FE-727D-486F-B5A0-C82F96CC8643}" type="presOf" srcId="{91C5B506-29F9-44E8-B193-F80FDB04CE69}" destId="{D423B0E8-2D24-46E8-9036-418EA0790AD7}" srcOrd="0" destOrd="0" presId="urn:microsoft.com/office/officeart/2005/8/layout/hProcess7"/>
    <dgm:cxn modelId="{83C92918-0F7D-47E2-A7DA-F14CA931BE4A}" type="presParOf" srcId="{D423B0E8-2D24-46E8-9036-418EA0790AD7}" destId="{F5A3B11A-8D0F-4CBA-9C7C-98FD369D2C30}" srcOrd="0" destOrd="0" presId="urn:microsoft.com/office/officeart/2005/8/layout/hProcess7"/>
    <dgm:cxn modelId="{EC7E856B-B968-4BBA-901B-7578E2A08A1A}" type="presParOf" srcId="{F5A3B11A-8D0F-4CBA-9C7C-98FD369D2C30}" destId="{9FF4FE9A-BE78-4113-96A3-D311542A759D}" srcOrd="0" destOrd="0" presId="urn:microsoft.com/office/officeart/2005/8/layout/hProcess7"/>
    <dgm:cxn modelId="{22088CC6-2298-4C28-8AD8-896299EFCC88}" type="presParOf" srcId="{F5A3B11A-8D0F-4CBA-9C7C-98FD369D2C30}" destId="{511D4E65-7D86-45B6-9953-4A58590146C3}" srcOrd="1" destOrd="0" presId="urn:microsoft.com/office/officeart/2005/8/layout/hProcess7"/>
    <dgm:cxn modelId="{45D601EA-456D-4B5A-BBBB-408A442BFDBC}" type="presParOf" srcId="{F5A3B11A-8D0F-4CBA-9C7C-98FD369D2C30}" destId="{AE9B6774-53F2-4B48-8B99-6AFDA2B5176D}" srcOrd="2" destOrd="0" presId="urn:microsoft.com/office/officeart/2005/8/layout/hProcess7"/>
    <dgm:cxn modelId="{69BF890C-EABB-495C-A88B-604D829B94E3}" type="presParOf" srcId="{D423B0E8-2D24-46E8-9036-418EA0790AD7}" destId="{0F193A9C-44F8-4446-A6E0-EA13B5D4E323}" srcOrd="1" destOrd="0" presId="urn:microsoft.com/office/officeart/2005/8/layout/hProcess7"/>
    <dgm:cxn modelId="{54F355C2-EA50-48D7-B828-9DC10CD41016}" type="presParOf" srcId="{D423B0E8-2D24-46E8-9036-418EA0790AD7}" destId="{5EEE18D4-D43B-4F7F-B938-757C136BC88B}" srcOrd="2" destOrd="0" presId="urn:microsoft.com/office/officeart/2005/8/layout/hProcess7"/>
    <dgm:cxn modelId="{B84E69B3-2E54-41A7-8365-023DE5C9E788}" type="presParOf" srcId="{5EEE18D4-D43B-4F7F-B938-757C136BC88B}" destId="{536CD4B3-C2C5-48FD-9E7D-2FABDB5A857C}" srcOrd="0" destOrd="0" presId="urn:microsoft.com/office/officeart/2005/8/layout/hProcess7"/>
    <dgm:cxn modelId="{5695A35F-7EAE-460C-B861-5F21EB83652E}" type="presParOf" srcId="{5EEE18D4-D43B-4F7F-B938-757C136BC88B}" destId="{B66F7853-892C-4805-8A32-F2CCF7426EBF}" srcOrd="1" destOrd="0" presId="urn:microsoft.com/office/officeart/2005/8/layout/hProcess7"/>
    <dgm:cxn modelId="{EE4F0765-CE51-48AC-A2DF-11A4AD564369}" type="presParOf" srcId="{5EEE18D4-D43B-4F7F-B938-757C136BC88B}" destId="{8BD7624A-CF3C-4587-AB8A-C31FAB8CF26F}" srcOrd="2" destOrd="0" presId="urn:microsoft.com/office/officeart/2005/8/layout/hProcess7"/>
    <dgm:cxn modelId="{EDE4AD49-D295-454C-ACA0-E6251586D01E}" type="presParOf" srcId="{D423B0E8-2D24-46E8-9036-418EA0790AD7}" destId="{143396E9-F4F5-440D-A739-958783E19E8A}" srcOrd="3" destOrd="0" presId="urn:microsoft.com/office/officeart/2005/8/layout/hProcess7"/>
    <dgm:cxn modelId="{CCD314E8-BCFB-4966-8D89-4C48ACF94C42}" type="presParOf" srcId="{D423B0E8-2D24-46E8-9036-418EA0790AD7}" destId="{A23DCB9D-44C7-4B7D-A975-13E926A67F4A}" srcOrd="4" destOrd="0" presId="urn:microsoft.com/office/officeart/2005/8/layout/hProcess7"/>
    <dgm:cxn modelId="{ECF9D1F3-05CB-4747-AF2F-4F3A177449D1}" type="presParOf" srcId="{A23DCB9D-44C7-4B7D-A975-13E926A67F4A}" destId="{EFA0E29D-8A0F-4CD9-B909-FCD3F5B36E74}" srcOrd="0" destOrd="0" presId="urn:microsoft.com/office/officeart/2005/8/layout/hProcess7"/>
    <dgm:cxn modelId="{EF0A1C1C-037E-4EBD-B4F7-7D38E33C6F31}" type="presParOf" srcId="{A23DCB9D-44C7-4B7D-A975-13E926A67F4A}" destId="{8F26C54F-6067-4C87-96B0-17757C46476E}" srcOrd="1" destOrd="0" presId="urn:microsoft.com/office/officeart/2005/8/layout/hProcess7"/>
    <dgm:cxn modelId="{05CDCED7-4900-4739-9E8A-BA543D1D2666}" type="presParOf" srcId="{A23DCB9D-44C7-4B7D-A975-13E926A67F4A}" destId="{475E6165-CF56-481B-8299-312B1DE66282}" srcOrd="2" destOrd="0" presId="urn:microsoft.com/office/officeart/2005/8/layout/hProcess7"/>
    <dgm:cxn modelId="{8577CEA7-1058-487B-A655-791444E38A70}" type="presParOf" srcId="{D423B0E8-2D24-46E8-9036-418EA0790AD7}" destId="{59946581-3541-4412-8A02-A02A9B75C248}" srcOrd="5" destOrd="0" presId="urn:microsoft.com/office/officeart/2005/8/layout/hProcess7"/>
    <dgm:cxn modelId="{274B792E-A59F-4D94-89A6-8478F0492194}" type="presParOf" srcId="{D423B0E8-2D24-46E8-9036-418EA0790AD7}" destId="{0062187B-DBF0-47D6-9B43-217205DBD177}" srcOrd="6" destOrd="0" presId="urn:microsoft.com/office/officeart/2005/8/layout/hProcess7"/>
    <dgm:cxn modelId="{A9A66437-6EAF-4335-9DB5-9729128B4631}" type="presParOf" srcId="{0062187B-DBF0-47D6-9B43-217205DBD177}" destId="{A4ACB590-EEBF-412C-80FB-050D13302957}" srcOrd="0" destOrd="0" presId="urn:microsoft.com/office/officeart/2005/8/layout/hProcess7"/>
    <dgm:cxn modelId="{88A5EC9E-7DE1-4AAA-91A0-44263BC7A88E}" type="presParOf" srcId="{0062187B-DBF0-47D6-9B43-217205DBD177}" destId="{D4906A2B-FDD2-4ABE-891F-F2A6F6043069}" srcOrd="1" destOrd="0" presId="urn:microsoft.com/office/officeart/2005/8/layout/hProcess7"/>
    <dgm:cxn modelId="{73A65A78-5ED3-4B2F-A28E-90BBE37F9EE1}" type="presParOf" srcId="{0062187B-DBF0-47D6-9B43-217205DBD177}" destId="{95EB27D4-BC32-4126-BCB8-F48F8D3D2166}" srcOrd="2" destOrd="0" presId="urn:microsoft.com/office/officeart/2005/8/layout/hProcess7"/>
    <dgm:cxn modelId="{FADD0F13-BA25-4CCB-A047-D4840CC3361E}" type="presParOf" srcId="{D423B0E8-2D24-46E8-9036-418EA0790AD7}" destId="{3E286A55-2C60-4871-BCEC-6FCC42267FF6}" srcOrd="7" destOrd="0" presId="urn:microsoft.com/office/officeart/2005/8/layout/hProcess7"/>
    <dgm:cxn modelId="{ADECC86D-3D48-49B0-96E6-7385FA91B6B4}" type="presParOf" srcId="{D423B0E8-2D24-46E8-9036-418EA0790AD7}" destId="{5CC37D3C-A1C8-411F-8360-5F201C48E73A}" srcOrd="8" destOrd="0" presId="urn:microsoft.com/office/officeart/2005/8/layout/hProcess7"/>
    <dgm:cxn modelId="{6C249101-CFD3-475C-BE4E-E8164C16B84C}" type="presParOf" srcId="{5CC37D3C-A1C8-411F-8360-5F201C48E73A}" destId="{B103F0B3-E263-4DC5-8814-08CBC1766EA9}" srcOrd="0" destOrd="0" presId="urn:microsoft.com/office/officeart/2005/8/layout/hProcess7"/>
    <dgm:cxn modelId="{06E4D6F6-B9EE-4EE2-B8EC-38D4EA06AC6C}" type="presParOf" srcId="{5CC37D3C-A1C8-411F-8360-5F201C48E73A}" destId="{3AB7E3B4-D82C-4634-A6CA-5CE51C0A01B4}" srcOrd="1" destOrd="0" presId="urn:microsoft.com/office/officeart/2005/8/layout/hProcess7"/>
    <dgm:cxn modelId="{894260BE-13EA-4F71-9507-88AE730B87A5}" type="presParOf" srcId="{5CC37D3C-A1C8-411F-8360-5F201C48E73A}" destId="{8389E782-4D27-4603-B6AD-19108BC27488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F3DD765-FED3-447A-8F51-475E384B79F3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7E41EF4-F27C-422F-9D67-3BEEE4F98481}">
      <dgm:prSet phldrT="[Text]"/>
      <dgm:spPr/>
      <dgm:t>
        <a:bodyPr/>
        <a:lstStyle/>
        <a:p>
          <a:r>
            <a:rPr lang="en-US" dirty="0"/>
            <a:t>Design</a:t>
          </a:r>
        </a:p>
      </dgm:t>
    </dgm:pt>
    <dgm:pt modelId="{D7BFB637-D4BF-4DE8-9E07-ADCEC821A2C0}" type="parTrans" cxnId="{363F4D05-9A24-46AE-95FF-C73DAF1F369F}">
      <dgm:prSet/>
      <dgm:spPr/>
      <dgm:t>
        <a:bodyPr/>
        <a:lstStyle/>
        <a:p>
          <a:endParaRPr lang="en-US"/>
        </a:p>
      </dgm:t>
    </dgm:pt>
    <dgm:pt modelId="{C49EE079-92C0-43C4-ADDD-2DEBB4B37E16}" type="sibTrans" cxnId="{363F4D05-9A24-46AE-95FF-C73DAF1F369F}">
      <dgm:prSet/>
      <dgm:spPr/>
      <dgm:t>
        <a:bodyPr/>
        <a:lstStyle/>
        <a:p>
          <a:endParaRPr lang="en-US"/>
        </a:p>
      </dgm:t>
    </dgm:pt>
    <dgm:pt modelId="{927E68C0-62DB-4BFA-90CF-86A2E15AFDC0}">
      <dgm:prSet phldrT="[Text]"/>
      <dgm:spPr/>
      <dgm:t>
        <a:bodyPr/>
        <a:lstStyle/>
        <a:p>
          <a:r>
            <a:rPr lang="en-US" dirty="0"/>
            <a:t>Raw Material Sourcing</a:t>
          </a:r>
        </a:p>
      </dgm:t>
    </dgm:pt>
    <dgm:pt modelId="{15DB4296-9645-4488-9C86-F923B9129AF1}" type="parTrans" cxnId="{BD4F3808-0516-4D7B-BB8F-348774FB47E5}">
      <dgm:prSet/>
      <dgm:spPr/>
      <dgm:t>
        <a:bodyPr/>
        <a:lstStyle/>
        <a:p>
          <a:endParaRPr lang="en-US"/>
        </a:p>
      </dgm:t>
    </dgm:pt>
    <dgm:pt modelId="{68A01F6C-63C3-4805-8130-3AB1ACA12CB6}" type="sibTrans" cxnId="{BD4F3808-0516-4D7B-BB8F-348774FB47E5}">
      <dgm:prSet/>
      <dgm:spPr/>
      <dgm:t>
        <a:bodyPr/>
        <a:lstStyle/>
        <a:p>
          <a:endParaRPr lang="en-US"/>
        </a:p>
      </dgm:t>
    </dgm:pt>
    <dgm:pt modelId="{0551D1C5-036D-459E-926E-EEBB9AAAADB0}">
      <dgm:prSet phldrT="[Text]"/>
      <dgm:spPr/>
      <dgm:t>
        <a:bodyPr/>
        <a:lstStyle/>
        <a:p>
          <a:r>
            <a:rPr lang="en-US" dirty="0"/>
            <a:t>Forging</a:t>
          </a:r>
        </a:p>
      </dgm:t>
    </dgm:pt>
    <dgm:pt modelId="{598B1D48-5CC7-4437-85E8-97FA3472E2F7}" type="parTrans" cxnId="{2C7FD420-3BC7-467F-B423-4697E9954369}">
      <dgm:prSet/>
      <dgm:spPr/>
      <dgm:t>
        <a:bodyPr/>
        <a:lstStyle/>
        <a:p>
          <a:endParaRPr lang="en-US"/>
        </a:p>
      </dgm:t>
    </dgm:pt>
    <dgm:pt modelId="{0F7EEF06-0E19-4363-88E0-3DA06C118223}" type="sibTrans" cxnId="{2C7FD420-3BC7-467F-B423-4697E9954369}">
      <dgm:prSet/>
      <dgm:spPr/>
      <dgm:t>
        <a:bodyPr/>
        <a:lstStyle/>
        <a:p>
          <a:endParaRPr lang="en-US"/>
        </a:p>
      </dgm:t>
    </dgm:pt>
    <dgm:pt modelId="{629CE3C0-3C9D-4BF1-A116-8534C2EE1F48}">
      <dgm:prSet phldrT="[Text]"/>
      <dgm:spPr/>
      <dgm:t>
        <a:bodyPr/>
        <a:lstStyle/>
        <a:p>
          <a:r>
            <a:rPr lang="en-US" dirty="0"/>
            <a:t>Surface Preparation</a:t>
          </a:r>
        </a:p>
      </dgm:t>
    </dgm:pt>
    <dgm:pt modelId="{A5148D46-93FC-42E0-ADED-71A10DDAF7CC}" type="parTrans" cxnId="{BED516FF-8DD3-4B5E-98C6-F6690FE5B43A}">
      <dgm:prSet/>
      <dgm:spPr/>
      <dgm:t>
        <a:bodyPr/>
        <a:lstStyle/>
        <a:p>
          <a:endParaRPr lang="en-US"/>
        </a:p>
      </dgm:t>
    </dgm:pt>
    <dgm:pt modelId="{5224A228-B11B-4F43-804E-B87307DBE758}" type="sibTrans" cxnId="{BED516FF-8DD3-4B5E-98C6-F6690FE5B43A}">
      <dgm:prSet/>
      <dgm:spPr/>
      <dgm:t>
        <a:bodyPr/>
        <a:lstStyle/>
        <a:p>
          <a:endParaRPr lang="en-US"/>
        </a:p>
      </dgm:t>
    </dgm:pt>
    <dgm:pt modelId="{4428E8A3-303C-43F8-9CD9-DF5FF9D4E318}">
      <dgm:prSet phldrT="[Text]"/>
      <dgm:spPr/>
      <dgm:t>
        <a:bodyPr/>
        <a:lstStyle/>
        <a:p>
          <a:r>
            <a:rPr lang="en-US" dirty="0"/>
            <a:t>Coating</a:t>
          </a:r>
        </a:p>
      </dgm:t>
    </dgm:pt>
    <dgm:pt modelId="{82EFAF1D-A0A9-48BA-9996-9A373AE1C818}" type="parTrans" cxnId="{7F0413FF-2E23-42B0-865A-4DCFEC970954}">
      <dgm:prSet/>
      <dgm:spPr/>
      <dgm:t>
        <a:bodyPr/>
        <a:lstStyle/>
        <a:p>
          <a:endParaRPr lang="en-US"/>
        </a:p>
      </dgm:t>
    </dgm:pt>
    <dgm:pt modelId="{1047F573-6ACA-40D7-83E6-855962D4C36E}" type="sibTrans" cxnId="{7F0413FF-2E23-42B0-865A-4DCFEC970954}">
      <dgm:prSet/>
      <dgm:spPr/>
      <dgm:t>
        <a:bodyPr/>
        <a:lstStyle/>
        <a:p>
          <a:endParaRPr lang="en-US"/>
        </a:p>
      </dgm:t>
    </dgm:pt>
    <dgm:pt modelId="{DE7181C3-21E5-46F9-8D68-33FE3C51BFB3}" type="pres">
      <dgm:prSet presAssocID="{7F3DD765-FED3-447A-8F51-475E384B79F3}" presName="Name0" presStyleCnt="0">
        <dgm:presLayoutVars>
          <dgm:dir/>
          <dgm:resizeHandles val="exact"/>
        </dgm:presLayoutVars>
      </dgm:prSet>
      <dgm:spPr/>
    </dgm:pt>
    <dgm:pt modelId="{FD365A6F-BFBE-4902-9B5A-4BE9D5270F8A}" type="pres">
      <dgm:prSet presAssocID="{07E41EF4-F27C-422F-9D67-3BEEE4F98481}" presName="node" presStyleLbl="node1" presStyleIdx="0" presStyleCnt="5">
        <dgm:presLayoutVars>
          <dgm:bulletEnabled val="1"/>
        </dgm:presLayoutVars>
      </dgm:prSet>
      <dgm:spPr/>
    </dgm:pt>
    <dgm:pt modelId="{6F859FEE-6F46-471D-A2C1-A67CA3AEAFD8}" type="pres">
      <dgm:prSet presAssocID="{C49EE079-92C0-43C4-ADDD-2DEBB4B37E16}" presName="sibTrans" presStyleLbl="sibTrans1D1" presStyleIdx="0" presStyleCnt="4"/>
      <dgm:spPr/>
    </dgm:pt>
    <dgm:pt modelId="{3E31084A-1B71-4EF3-92F8-09333CB75BB7}" type="pres">
      <dgm:prSet presAssocID="{C49EE079-92C0-43C4-ADDD-2DEBB4B37E16}" presName="connectorText" presStyleLbl="sibTrans1D1" presStyleIdx="0" presStyleCnt="4"/>
      <dgm:spPr/>
    </dgm:pt>
    <dgm:pt modelId="{54F50E20-9213-4122-83E0-4CBB76B29865}" type="pres">
      <dgm:prSet presAssocID="{927E68C0-62DB-4BFA-90CF-86A2E15AFDC0}" presName="node" presStyleLbl="node1" presStyleIdx="1" presStyleCnt="5">
        <dgm:presLayoutVars>
          <dgm:bulletEnabled val="1"/>
        </dgm:presLayoutVars>
      </dgm:prSet>
      <dgm:spPr/>
    </dgm:pt>
    <dgm:pt modelId="{8E9BCDFD-0D6B-4F0A-BD71-344A0ED5D6AA}" type="pres">
      <dgm:prSet presAssocID="{68A01F6C-63C3-4805-8130-3AB1ACA12CB6}" presName="sibTrans" presStyleLbl="sibTrans1D1" presStyleIdx="1" presStyleCnt="4"/>
      <dgm:spPr/>
    </dgm:pt>
    <dgm:pt modelId="{736BFA6A-3508-4091-BDAE-A0FA9C523AC9}" type="pres">
      <dgm:prSet presAssocID="{68A01F6C-63C3-4805-8130-3AB1ACA12CB6}" presName="connectorText" presStyleLbl="sibTrans1D1" presStyleIdx="1" presStyleCnt="4"/>
      <dgm:spPr/>
    </dgm:pt>
    <dgm:pt modelId="{5CBC3E99-503F-4D2D-88D3-18FAB689D35C}" type="pres">
      <dgm:prSet presAssocID="{0551D1C5-036D-459E-926E-EEBB9AAAADB0}" presName="node" presStyleLbl="node1" presStyleIdx="2" presStyleCnt="5">
        <dgm:presLayoutVars>
          <dgm:bulletEnabled val="1"/>
        </dgm:presLayoutVars>
      </dgm:prSet>
      <dgm:spPr/>
    </dgm:pt>
    <dgm:pt modelId="{57EB395B-8ACE-4424-9BB0-D0DDE25B243F}" type="pres">
      <dgm:prSet presAssocID="{0F7EEF06-0E19-4363-88E0-3DA06C118223}" presName="sibTrans" presStyleLbl="sibTrans1D1" presStyleIdx="2" presStyleCnt="4"/>
      <dgm:spPr/>
    </dgm:pt>
    <dgm:pt modelId="{9F14B14C-DE3E-45B2-B499-345986A1B786}" type="pres">
      <dgm:prSet presAssocID="{0F7EEF06-0E19-4363-88E0-3DA06C118223}" presName="connectorText" presStyleLbl="sibTrans1D1" presStyleIdx="2" presStyleCnt="4"/>
      <dgm:spPr/>
    </dgm:pt>
    <dgm:pt modelId="{05A92890-C654-4BD0-AE3E-B49793749010}" type="pres">
      <dgm:prSet presAssocID="{629CE3C0-3C9D-4BF1-A116-8534C2EE1F48}" presName="node" presStyleLbl="node1" presStyleIdx="3" presStyleCnt="5">
        <dgm:presLayoutVars>
          <dgm:bulletEnabled val="1"/>
        </dgm:presLayoutVars>
      </dgm:prSet>
      <dgm:spPr/>
    </dgm:pt>
    <dgm:pt modelId="{2C4F3E81-B732-4381-9DFE-227976908291}" type="pres">
      <dgm:prSet presAssocID="{5224A228-B11B-4F43-804E-B87307DBE758}" presName="sibTrans" presStyleLbl="sibTrans1D1" presStyleIdx="3" presStyleCnt="4"/>
      <dgm:spPr/>
    </dgm:pt>
    <dgm:pt modelId="{5D082F67-0BA2-4343-AE70-49621EFE4826}" type="pres">
      <dgm:prSet presAssocID="{5224A228-B11B-4F43-804E-B87307DBE758}" presName="connectorText" presStyleLbl="sibTrans1D1" presStyleIdx="3" presStyleCnt="4"/>
      <dgm:spPr/>
    </dgm:pt>
    <dgm:pt modelId="{A4320B3B-BC0A-4776-9947-B6429B5DA720}" type="pres">
      <dgm:prSet presAssocID="{4428E8A3-303C-43F8-9CD9-DF5FF9D4E318}" presName="node" presStyleLbl="node1" presStyleIdx="4" presStyleCnt="5">
        <dgm:presLayoutVars>
          <dgm:bulletEnabled val="1"/>
        </dgm:presLayoutVars>
      </dgm:prSet>
      <dgm:spPr/>
    </dgm:pt>
  </dgm:ptLst>
  <dgm:cxnLst>
    <dgm:cxn modelId="{363F4D05-9A24-46AE-95FF-C73DAF1F369F}" srcId="{7F3DD765-FED3-447A-8F51-475E384B79F3}" destId="{07E41EF4-F27C-422F-9D67-3BEEE4F98481}" srcOrd="0" destOrd="0" parTransId="{D7BFB637-D4BF-4DE8-9E07-ADCEC821A2C0}" sibTransId="{C49EE079-92C0-43C4-ADDD-2DEBB4B37E16}"/>
    <dgm:cxn modelId="{BD4F3808-0516-4D7B-BB8F-348774FB47E5}" srcId="{7F3DD765-FED3-447A-8F51-475E384B79F3}" destId="{927E68C0-62DB-4BFA-90CF-86A2E15AFDC0}" srcOrd="1" destOrd="0" parTransId="{15DB4296-9645-4488-9C86-F923B9129AF1}" sibTransId="{68A01F6C-63C3-4805-8130-3AB1ACA12CB6}"/>
    <dgm:cxn modelId="{DA4CC20A-AC1D-4541-A4B9-D528170FB347}" type="presOf" srcId="{68A01F6C-63C3-4805-8130-3AB1ACA12CB6}" destId="{8E9BCDFD-0D6B-4F0A-BD71-344A0ED5D6AA}" srcOrd="0" destOrd="0" presId="urn:microsoft.com/office/officeart/2005/8/layout/bProcess3"/>
    <dgm:cxn modelId="{16695314-EF80-48A8-98A1-7B82FFFC7B28}" type="presOf" srcId="{629CE3C0-3C9D-4BF1-A116-8534C2EE1F48}" destId="{05A92890-C654-4BD0-AE3E-B49793749010}" srcOrd="0" destOrd="0" presId="urn:microsoft.com/office/officeart/2005/8/layout/bProcess3"/>
    <dgm:cxn modelId="{2C7FD420-3BC7-467F-B423-4697E9954369}" srcId="{7F3DD765-FED3-447A-8F51-475E384B79F3}" destId="{0551D1C5-036D-459E-926E-EEBB9AAAADB0}" srcOrd="2" destOrd="0" parTransId="{598B1D48-5CC7-4437-85E8-97FA3472E2F7}" sibTransId="{0F7EEF06-0E19-4363-88E0-3DA06C118223}"/>
    <dgm:cxn modelId="{0FA16060-D7C0-4F2E-A0DA-C8279ABE77C3}" type="presOf" srcId="{0F7EEF06-0E19-4363-88E0-3DA06C118223}" destId="{9F14B14C-DE3E-45B2-B499-345986A1B786}" srcOrd="1" destOrd="0" presId="urn:microsoft.com/office/officeart/2005/8/layout/bProcess3"/>
    <dgm:cxn modelId="{9E48C151-E32F-4CD8-9A08-A83E619A3657}" type="presOf" srcId="{C49EE079-92C0-43C4-ADDD-2DEBB4B37E16}" destId="{3E31084A-1B71-4EF3-92F8-09333CB75BB7}" srcOrd="1" destOrd="0" presId="urn:microsoft.com/office/officeart/2005/8/layout/bProcess3"/>
    <dgm:cxn modelId="{B87C7072-C366-42E9-B648-71D99A1C6AD6}" type="presOf" srcId="{927E68C0-62DB-4BFA-90CF-86A2E15AFDC0}" destId="{54F50E20-9213-4122-83E0-4CBB76B29865}" srcOrd="0" destOrd="0" presId="urn:microsoft.com/office/officeart/2005/8/layout/bProcess3"/>
    <dgm:cxn modelId="{921A1F7C-5FF0-4115-9CA8-358A8E4B4191}" type="presOf" srcId="{4428E8A3-303C-43F8-9CD9-DF5FF9D4E318}" destId="{A4320B3B-BC0A-4776-9947-B6429B5DA720}" srcOrd="0" destOrd="0" presId="urn:microsoft.com/office/officeart/2005/8/layout/bProcess3"/>
    <dgm:cxn modelId="{3EF17483-412A-413C-AA99-1B660C8680F2}" type="presOf" srcId="{C49EE079-92C0-43C4-ADDD-2DEBB4B37E16}" destId="{6F859FEE-6F46-471D-A2C1-A67CA3AEAFD8}" srcOrd="0" destOrd="0" presId="urn:microsoft.com/office/officeart/2005/8/layout/bProcess3"/>
    <dgm:cxn modelId="{6C74DE84-C342-42FC-A09D-FEB646DD1AEF}" type="presOf" srcId="{5224A228-B11B-4F43-804E-B87307DBE758}" destId="{5D082F67-0BA2-4343-AE70-49621EFE4826}" srcOrd="1" destOrd="0" presId="urn:microsoft.com/office/officeart/2005/8/layout/bProcess3"/>
    <dgm:cxn modelId="{FA88B78B-FD7A-4A0C-922C-01927BC422EC}" type="presOf" srcId="{0551D1C5-036D-459E-926E-EEBB9AAAADB0}" destId="{5CBC3E99-503F-4D2D-88D3-18FAB689D35C}" srcOrd="0" destOrd="0" presId="urn:microsoft.com/office/officeart/2005/8/layout/bProcess3"/>
    <dgm:cxn modelId="{D677C0B2-9FE9-44F0-90EB-ABB96B57F80B}" type="presOf" srcId="{7F3DD765-FED3-447A-8F51-475E384B79F3}" destId="{DE7181C3-21E5-46F9-8D68-33FE3C51BFB3}" srcOrd="0" destOrd="0" presId="urn:microsoft.com/office/officeart/2005/8/layout/bProcess3"/>
    <dgm:cxn modelId="{404506BE-B5C6-4B05-948C-88CB1DECCA22}" type="presOf" srcId="{0F7EEF06-0E19-4363-88E0-3DA06C118223}" destId="{57EB395B-8ACE-4424-9BB0-D0DDE25B243F}" srcOrd="0" destOrd="0" presId="urn:microsoft.com/office/officeart/2005/8/layout/bProcess3"/>
    <dgm:cxn modelId="{D59F1CD2-B236-4164-9BC3-20968793EDE6}" type="presOf" srcId="{68A01F6C-63C3-4805-8130-3AB1ACA12CB6}" destId="{736BFA6A-3508-4091-BDAE-A0FA9C523AC9}" srcOrd="1" destOrd="0" presId="urn:microsoft.com/office/officeart/2005/8/layout/bProcess3"/>
    <dgm:cxn modelId="{CA9076F4-226B-4A9A-B049-B03EF3672CBB}" type="presOf" srcId="{07E41EF4-F27C-422F-9D67-3BEEE4F98481}" destId="{FD365A6F-BFBE-4902-9B5A-4BE9D5270F8A}" srcOrd="0" destOrd="0" presId="urn:microsoft.com/office/officeart/2005/8/layout/bProcess3"/>
    <dgm:cxn modelId="{22CDB1FE-EA95-4448-B7DA-53975E7D40E8}" type="presOf" srcId="{5224A228-B11B-4F43-804E-B87307DBE758}" destId="{2C4F3E81-B732-4381-9DFE-227976908291}" srcOrd="0" destOrd="0" presId="urn:microsoft.com/office/officeart/2005/8/layout/bProcess3"/>
    <dgm:cxn modelId="{7F0413FF-2E23-42B0-865A-4DCFEC970954}" srcId="{7F3DD765-FED3-447A-8F51-475E384B79F3}" destId="{4428E8A3-303C-43F8-9CD9-DF5FF9D4E318}" srcOrd="4" destOrd="0" parTransId="{82EFAF1D-A0A9-48BA-9996-9A373AE1C818}" sibTransId="{1047F573-6ACA-40D7-83E6-855962D4C36E}"/>
    <dgm:cxn modelId="{BED516FF-8DD3-4B5E-98C6-F6690FE5B43A}" srcId="{7F3DD765-FED3-447A-8F51-475E384B79F3}" destId="{629CE3C0-3C9D-4BF1-A116-8534C2EE1F48}" srcOrd="3" destOrd="0" parTransId="{A5148D46-93FC-42E0-ADED-71A10DDAF7CC}" sibTransId="{5224A228-B11B-4F43-804E-B87307DBE758}"/>
    <dgm:cxn modelId="{E97FA391-CEA7-41AD-B826-E4E4C58CD77E}" type="presParOf" srcId="{DE7181C3-21E5-46F9-8D68-33FE3C51BFB3}" destId="{FD365A6F-BFBE-4902-9B5A-4BE9D5270F8A}" srcOrd="0" destOrd="0" presId="urn:microsoft.com/office/officeart/2005/8/layout/bProcess3"/>
    <dgm:cxn modelId="{25779C9F-70C2-453B-B3A4-89C5B5E23AE2}" type="presParOf" srcId="{DE7181C3-21E5-46F9-8D68-33FE3C51BFB3}" destId="{6F859FEE-6F46-471D-A2C1-A67CA3AEAFD8}" srcOrd="1" destOrd="0" presId="urn:microsoft.com/office/officeart/2005/8/layout/bProcess3"/>
    <dgm:cxn modelId="{5F454FB8-B307-4D40-99CE-9B55D2771000}" type="presParOf" srcId="{6F859FEE-6F46-471D-A2C1-A67CA3AEAFD8}" destId="{3E31084A-1B71-4EF3-92F8-09333CB75BB7}" srcOrd="0" destOrd="0" presId="urn:microsoft.com/office/officeart/2005/8/layout/bProcess3"/>
    <dgm:cxn modelId="{D83230EA-6D48-43A4-8943-0D118D88F35A}" type="presParOf" srcId="{DE7181C3-21E5-46F9-8D68-33FE3C51BFB3}" destId="{54F50E20-9213-4122-83E0-4CBB76B29865}" srcOrd="2" destOrd="0" presId="urn:microsoft.com/office/officeart/2005/8/layout/bProcess3"/>
    <dgm:cxn modelId="{972B782E-A865-474B-9710-145924AC4A0F}" type="presParOf" srcId="{DE7181C3-21E5-46F9-8D68-33FE3C51BFB3}" destId="{8E9BCDFD-0D6B-4F0A-BD71-344A0ED5D6AA}" srcOrd="3" destOrd="0" presId="urn:microsoft.com/office/officeart/2005/8/layout/bProcess3"/>
    <dgm:cxn modelId="{A25998C0-5524-43DE-815D-170BE1C5EE8B}" type="presParOf" srcId="{8E9BCDFD-0D6B-4F0A-BD71-344A0ED5D6AA}" destId="{736BFA6A-3508-4091-BDAE-A0FA9C523AC9}" srcOrd="0" destOrd="0" presId="urn:microsoft.com/office/officeart/2005/8/layout/bProcess3"/>
    <dgm:cxn modelId="{2552EF92-EA00-428B-A40E-D4EB007BEB88}" type="presParOf" srcId="{DE7181C3-21E5-46F9-8D68-33FE3C51BFB3}" destId="{5CBC3E99-503F-4D2D-88D3-18FAB689D35C}" srcOrd="4" destOrd="0" presId="urn:microsoft.com/office/officeart/2005/8/layout/bProcess3"/>
    <dgm:cxn modelId="{DF9A147C-9048-43A5-B61C-46A83D8CD1E7}" type="presParOf" srcId="{DE7181C3-21E5-46F9-8D68-33FE3C51BFB3}" destId="{57EB395B-8ACE-4424-9BB0-D0DDE25B243F}" srcOrd="5" destOrd="0" presId="urn:microsoft.com/office/officeart/2005/8/layout/bProcess3"/>
    <dgm:cxn modelId="{8701DE1A-32A5-4231-8AC7-ECCE3FBB55A4}" type="presParOf" srcId="{57EB395B-8ACE-4424-9BB0-D0DDE25B243F}" destId="{9F14B14C-DE3E-45B2-B499-345986A1B786}" srcOrd="0" destOrd="0" presId="urn:microsoft.com/office/officeart/2005/8/layout/bProcess3"/>
    <dgm:cxn modelId="{F12DCF31-9715-456E-B2F5-D7E60EC6252E}" type="presParOf" srcId="{DE7181C3-21E5-46F9-8D68-33FE3C51BFB3}" destId="{05A92890-C654-4BD0-AE3E-B49793749010}" srcOrd="6" destOrd="0" presId="urn:microsoft.com/office/officeart/2005/8/layout/bProcess3"/>
    <dgm:cxn modelId="{A6CEBB45-BE51-4A0E-B9C3-BE42376BC46B}" type="presParOf" srcId="{DE7181C3-21E5-46F9-8D68-33FE3C51BFB3}" destId="{2C4F3E81-B732-4381-9DFE-227976908291}" srcOrd="7" destOrd="0" presId="urn:microsoft.com/office/officeart/2005/8/layout/bProcess3"/>
    <dgm:cxn modelId="{E73470F9-792A-41E1-94E1-A08ACEBED033}" type="presParOf" srcId="{2C4F3E81-B732-4381-9DFE-227976908291}" destId="{5D082F67-0BA2-4343-AE70-49621EFE4826}" srcOrd="0" destOrd="0" presId="urn:microsoft.com/office/officeart/2005/8/layout/bProcess3"/>
    <dgm:cxn modelId="{FD46CAD4-CBE5-4B68-B490-DC3899B65C7B}" type="presParOf" srcId="{DE7181C3-21E5-46F9-8D68-33FE3C51BFB3}" destId="{A4320B3B-BC0A-4776-9947-B6429B5DA720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ECA15A77-60EB-46FF-943F-ABA8253EE71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3FA227C-E9BE-491E-B07D-7E91D545BE39}">
      <dgm:prSet phldrT="[Text]"/>
      <dgm:spPr/>
      <dgm:t>
        <a:bodyPr/>
        <a:lstStyle/>
        <a:p>
          <a:r>
            <a:rPr lang="en-US" dirty="0"/>
            <a:t>Labor</a:t>
          </a:r>
        </a:p>
      </dgm:t>
    </dgm:pt>
    <dgm:pt modelId="{F3DE2BEA-1ADC-4BBE-AEB8-4A2C4D8BB134}" type="parTrans" cxnId="{3D5F5B53-401C-4022-A311-B90E6FCAD84F}">
      <dgm:prSet/>
      <dgm:spPr/>
      <dgm:t>
        <a:bodyPr/>
        <a:lstStyle/>
        <a:p>
          <a:endParaRPr lang="en-US"/>
        </a:p>
      </dgm:t>
    </dgm:pt>
    <dgm:pt modelId="{BE3E4B83-1523-47B7-B382-ED1A9BD6D1F8}" type="sibTrans" cxnId="{3D5F5B53-401C-4022-A311-B90E6FCAD84F}">
      <dgm:prSet/>
      <dgm:spPr/>
      <dgm:t>
        <a:bodyPr/>
        <a:lstStyle/>
        <a:p>
          <a:endParaRPr lang="en-US"/>
        </a:p>
      </dgm:t>
    </dgm:pt>
    <dgm:pt modelId="{298C0AF8-A071-4883-A0CB-4E0C8790B089}">
      <dgm:prSet phldrT="[Text]"/>
      <dgm:spPr/>
      <dgm:t>
        <a:bodyPr/>
        <a:lstStyle/>
        <a:p>
          <a:r>
            <a:rPr lang="en-US" dirty="0"/>
            <a:t>Domestic taxation</a:t>
          </a:r>
        </a:p>
      </dgm:t>
    </dgm:pt>
    <dgm:pt modelId="{C5A65EF7-A6B8-4F61-8B64-38E9296B1ED8}" type="parTrans" cxnId="{4F819C85-62C6-479F-AD6D-B97F0AB513A1}">
      <dgm:prSet/>
      <dgm:spPr/>
      <dgm:t>
        <a:bodyPr/>
        <a:lstStyle/>
        <a:p>
          <a:endParaRPr lang="en-US"/>
        </a:p>
      </dgm:t>
    </dgm:pt>
    <dgm:pt modelId="{6852A4A9-A36A-4CE2-AC31-4F9251B998D9}" type="sibTrans" cxnId="{4F819C85-62C6-479F-AD6D-B97F0AB513A1}">
      <dgm:prSet/>
      <dgm:spPr/>
      <dgm:t>
        <a:bodyPr/>
        <a:lstStyle/>
        <a:p>
          <a:endParaRPr lang="en-US"/>
        </a:p>
      </dgm:t>
    </dgm:pt>
    <dgm:pt modelId="{3B48A485-4139-4C22-BBA5-BC43B55BDA4F}">
      <dgm:prSet phldrT="[Text]"/>
      <dgm:spPr/>
      <dgm:t>
        <a:bodyPr/>
        <a:lstStyle/>
        <a:p>
          <a:r>
            <a:rPr lang="en-US" dirty="0"/>
            <a:t>Logistics</a:t>
          </a:r>
        </a:p>
      </dgm:t>
    </dgm:pt>
    <dgm:pt modelId="{F9BA5F9F-B841-4AB8-B111-CA881CF8BE0C}" type="parTrans" cxnId="{E5FE02AA-EF59-4CC7-A3A1-044573E33DA7}">
      <dgm:prSet/>
      <dgm:spPr/>
      <dgm:t>
        <a:bodyPr/>
        <a:lstStyle/>
        <a:p>
          <a:endParaRPr lang="en-US"/>
        </a:p>
      </dgm:t>
    </dgm:pt>
    <dgm:pt modelId="{4784A3EC-3259-4A1E-A3E0-740E20C06582}" type="sibTrans" cxnId="{E5FE02AA-EF59-4CC7-A3A1-044573E33DA7}">
      <dgm:prSet/>
      <dgm:spPr/>
      <dgm:t>
        <a:bodyPr/>
        <a:lstStyle/>
        <a:p>
          <a:endParaRPr lang="en-US"/>
        </a:p>
      </dgm:t>
    </dgm:pt>
    <dgm:pt modelId="{F04E30E5-EE5C-4633-96A2-11948DD25027}">
      <dgm:prSet phldrT="[Text]"/>
      <dgm:spPr/>
      <dgm:t>
        <a:bodyPr/>
        <a:lstStyle/>
        <a:p>
          <a:r>
            <a:rPr lang="en-US" dirty="0"/>
            <a:t>Business Environment</a:t>
          </a:r>
        </a:p>
      </dgm:t>
    </dgm:pt>
    <dgm:pt modelId="{162925CA-506B-4ED8-8AAF-220911667CD0}" type="parTrans" cxnId="{FA069A76-62F6-44A8-A3B3-C3BDBB862F35}">
      <dgm:prSet/>
      <dgm:spPr/>
      <dgm:t>
        <a:bodyPr/>
        <a:lstStyle/>
        <a:p>
          <a:endParaRPr lang="en-US"/>
        </a:p>
      </dgm:t>
    </dgm:pt>
    <dgm:pt modelId="{E46661B4-6CC8-4356-93D6-E9DDC62C95D8}" type="sibTrans" cxnId="{FA069A76-62F6-44A8-A3B3-C3BDBB862F35}">
      <dgm:prSet/>
      <dgm:spPr/>
      <dgm:t>
        <a:bodyPr/>
        <a:lstStyle/>
        <a:p>
          <a:endParaRPr lang="en-US"/>
        </a:p>
      </dgm:t>
    </dgm:pt>
    <dgm:pt modelId="{4AE81445-0EF0-4DC6-9452-E2DAE2D0E2CB}">
      <dgm:prSet phldrT="[Text]"/>
      <dgm:spPr/>
      <dgm:t>
        <a:bodyPr/>
        <a:lstStyle/>
        <a:p>
          <a:r>
            <a:rPr lang="en-US" dirty="0"/>
            <a:t>Trade Connectivity</a:t>
          </a:r>
        </a:p>
      </dgm:t>
    </dgm:pt>
    <dgm:pt modelId="{3ABA5FC7-DBA6-4D23-ADC4-DE0E1B02EC5F}" type="parTrans" cxnId="{23763635-F91E-4239-B9E4-825441498C4F}">
      <dgm:prSet/>
      <dgm:spPr/>
      <dgm:t>
        <a:bodyPr/>
        <a:lstStyle/>
        <a:p>
          <a:endParaRPr lang="en-US"/>
        </a:p>
      </dgm:t>
    </dgm:pt>
    <dgm:pt modelId="{2F514DE9-1B60-4430-9E98-5A09D922613B}" type="sibTrans" cxnId="{23763635-F91E-4239-B9E4-825441498C4F}">
      <dgm:prSet/>
      <dgm:spPr/>
      <dgm:t>
        <a:bodyPr/>
        <a:lstStyle/>
        <a:p>
          <a:endParaRPr lang="en-US"/>
        </a:p>
      </dgm:t>
    </dgm:pt>
    <dgm:pt modelId="{592436D0-3745-4D78-B33D-5851AAF922C7}">
      <dgm:prSet phldrT="[Text]"/>
      <dgm:spPr>
        <a:solidFill>
          <a:srgbClr val="FCA302"/>
        </a:solidFill>
      </dgm:spPr>
      <dgm:t>
        <a:bodyPr/>
        <a:lstStyle/>
        <a:p>
          <a:r>
            <a:rPr lang="en-US" dirty="0"/>
            <a:t>Domestic Suppliers</a:t>
          </a:r>
        </a:p>
      </dgm:t>
    </dgm:pt>
    <dgm:pt modelId="{B6347F7A-7EE3-43C9-B2D5-59EE33D8BEBA}" type="parTrans" cxnId="{BA950EA7-713D-45C5-8594-8CA43FA7005E}">
      <dgm:prSet/>
      <dgm:spPr/>
      <dgm:t>
        <a:bodyPr/>
        <a:lstStyle/>
        <a:p>
          <a:endParaRPr lang="en-US"/>
        </a:p>
      </dgm:t>
    </dgm:pt>
    <dgm:pt modelId="{B528F73E-C40A-4066-A707-4F93424C6CFA}" type="sibTrans" cxnId="{BA950EA7-713D-45C5-8594-8CA43FA7005E}">
      <dgm:prSet/>
      <dgm:spPr/>
      <dgm:t>
        <a:bodyPr/>
        <a:lstStyle/>
        <a:p>
          <a:endParaRPr lang="en-US"/>
        </a:p>
      </dgm:t>
    </dgm:pt>
    <dgm:pt modelId="{50923D74-AC31-4942-AAA4-5AA3631CEFE7}">
      <dgm:prSet phldrT="[Text]"/>
      <dgm:spPr/>
      <dgm:t>
        <a:bodyPr/>
        <a:lstStyle/>
        <a:p>
          <a:r>
            <a:rPr lang="en-US" dirty="0"/>
            <a:t>Infrastructure</a:t>
          </a:r>
        </a:p>
      </dgm:t>
    </dgm:pt>
    <dgm:pt modelId="{5EB218E3-0C2F-43BA-8BEF-69388708B31F}" type="parTrans" cxnId="{EA62BC40-CFC4-4696-8FC8-C3837AA53C3A}">
      <dgm:prSet/>
      <dgm:spPr/>
      <dgm:t>
        <a:bodyPr/>
        <a:lstStyle/>
        <a:p>
          <a:endParaRPr lang="en-US"/>
        </a:p>
      </dgm:t>
    </dgm:pt>
    <dgm:pt modelId="{273DF27E-EF52-48A0-89BD-D66D1C506057}" type="sibTrans" cxnId="{EA62BC40-CFC4-4696-8FC8-C3837AA53C3A}">
      <dgm:prSet/>
      <dgm:spPr/>
      <dgm:t>
        <a:bodyPr/>
        <a:lstStyle/>
        <a:p>
          <a:endParaRPr lang="en-US"/>
        </a:p>
      </dgm:t>
    </dgm:pt>
    <dgm:pt modelId="{CDD7FF23-2297-437C-BE25-86C084B11AD6}" type="pres">
      <dgm:prSet presAssocID="{ECA15A77-60EB-46FF-943F-ABA8253EE710}" presName="linear" presStyleCnt="0">
        <dgm:presLayoutVars>
          <dgm:dir/>
          <dgm:animLvl val="lvl"/>
          <dgm:resizeHandles val="exact"/>
        </dgm:presLayoutVars>
      </dgm:prSet>
      <dgm:spPr/>
    </dgm:pt>
    <dgm:pt modelId="{4120E527-B3D9-464E-BD7C-2CB862353E3F}" type="pres">
      <dgm:prSet presAssocID="{F04E30E5-EE5C-4633-96A2-11948DD25027}" presName="parentLin" presStyleCnt="0"/>
      <dgm:spPr/>
    </dgm:pt>
    <dgm:pt modelId="{AEAFE351-81A6-4F31-92E6-99635D6CA8EF}" type="pres">
      <dgm:prSet presAssocID="{F04E30E5-EE5C-4633-96A2-11948DD25027}" presName="parentLeftMargin" presStyleLbl="node1" presStyleIdx="0" presStyleCnt="7"/>
      <dgm:spPr/>
    </dgm:pt>
    <dgm:pt modelId="{AD22CCF1-8F5A-4748-A4C8-3226737486B1}" type="pres">
      <dgm:prSet presAssocID="{F04E30E5-EE5C-4633-96A2-11948DD25027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0EC6B86C-50A3-42F6-BA20-91A84E1DCFE5}" type="pres">
      <dgm:prSet presAssocID="{F04E30E5-EE5C-4633-96A2-11948DD25027}" presName="negativeSpace" presStyleCnt="0"/>
      <dgm:spPr/>
    </dgm:pt>
    <dgm:pt modelId="{66767164-7B69-4F61-9AEB-6EFE10457AF8}" type="pres">
      <dgm:prSet presAssocID="{F04E30E5-EE5C-4633-96A2-11948DD25027}" presName="childText" presStyleLbl="conFgAcc1" presStyleIdx="0" presStyleCnt="7">
        <dgm:presLayoutVars>
          <dgm:bulletEnabled val="1"/>
        </dgm:presLayoutVars>
      </dgm:prSet>
      <dgm:spPr/>
    </dgm:pt>
    <dgm:pt modelId="{CEDFAAAB-2F48-4BBE-82E8-E78DBD9429E1}" type="pres">
      <dgm:prSet presAssocID="{E46661B4-6CC8-4356-93D6-E9DDC62C95D8}" presName="spaceBetweenRectangles" presStyleCnt="0"/>
      <dgm:spPr/>
    </dgm:pt>
    <dgm:pt modelId="{BE337E65-4F7A-4EA1-B2A5-D157878EA7EB}" type="pres">
      <dgm:prSet presAssocID="{D3FA227C-E9BE-491E-B07D-7E91D545BE39}" presName="parentLin" presStyleCnt="0"/>
      <dgm:spPr/>
    </dgm:pt>
    <dgm:pt modelId="{79D1E7B7-1E61-47B8-AEAE-BFBCD96F2D1A}" type="pres">
      <dgm:prSet presAssocID="{D3FA227C-E9BE-491E-B07D-7E91D545BE39}" presName="parentLeftMargin" presStyleLbl="node1" presStyleIdx="0" presStyleCnt="7"/>
      <dgm:spPr/>
    </dgm:pt>
    <dgm:pt modelId="{6858D498-6D2B-4126-B294-787885A59F67}" type="pres">
      <dgm:prSet presAssocID="{D3FA227C-E9BE-491E-B07D-7E91D545BE39}" presName="parentText" presStyleLbl="node1" presStyleIdx="1" presStyleCnt="7">
        <dgm:presLayoutVars>
          <dgm:chMax val="0"/>
          <dgm:bulletEnabled val="1"/>
        </dgm:presLayoutVars>
      </dgm:prSet>
      <dgm:spPr/>
    </dgm:pt>
    <dgm:pt modelId="{B59AA547-10A2-483D-867C-146AC98F9065}" type="pres">
      <dgm:prSet presAssocID="{D3FA227C-E9BE-491E-B07D-7E91D545BE39}" presName="negativeSpace" presStyleCnt="0"/>
      <dgm:spPr/>
    </dgm:pt>
    <dgm:pt modelId="{DE5260A6-A96C-4518-99BF-811CD735FBA2}" type="pres">
      <dgm:prSet presAssocID="{D3FA227C-E9BE-491E-B07D-7E91D545BE39}" presName="childText" presStyleLbl="conFgAcc1" presStyleIdx="1" presStyleCnt="7">
        <dgm:presLayoutVars>
          <dgm:bulletEnabled val="1"/>
        </dgm:presLayoutVars>
      </dgm:prSet>
      <dgm:spPr/>
    </dgm:pt>
    <dgm:pt modelId="{C18B7A17-C31B-4924-9FB4-CE688F755662}" type="pres">
      <dgm:prSet presAssocID="{BE3E4B83-1523-47B7-B382-ED1A9BD6D1F8}" presName="spaceBetweenRectangles" presStyleCnt="0"/>
      <dgm:spPr/>
    </dgm:pt>
    <dgm:pt modelId="{A7D5517D-5C42-4293-B2CE-B3DDFD16C73E}" type="pres">
      <dgm:prSet presAssocID="{3B48A485-4139-4C22-BBA5-BC43B55BDA4F}" presName="parentLin" presStyleCnt="0"/>
      <dgm:spPr/>
    </dgm:pt>
    <dgm:pt modelId="{06431ED1-F6A8-414D-97CC-F65ACC16CD0E}" type="pres">
      <dgm:prSet presAssocID="{3B48A485-4139-4C22-BBA5-BC43B55BDA4F}" presName="parentLeftMargin" presStyleLbl="node1" presStyleIdx="1" presStyleCnt="7"/>
      <dgm:spPr/>
    </dgm:pt>
    <dgm:pt modelId="{E7BACDB8-817C-46D2-8B3B-F0614824AF3E}" type="pres">
      <dgm:prSet presAssocID="{3B48A485-4139-4C22-BBA5-BC43B55BDA4F}" presName="parentText" presStyleLbl="node1" presStyleIdx="2" presStyleCnt="7">
        <dgm:presLayoutVars>
          <dgm:chMax val="0"/>
          <dgm:bulletEnabled val="1"/>
        </dgm:presLayoutVars>
      </dgm:prSet>
      <dgm:spPr/>
    </dgm:pt>
    <dgm:pt modelId="{D369813F-F2CD-4A03-9DCE-1B3B801522ED}" type="pres">
      <dgm:prSet presAssocID="{3B48A485-4139-4C22-BBA5-BC43B55BDA4F}" presName="negativeSpace" presStyleCnt="0"/>
      <dgm:spPr/>
    </dgm:pt>
    <dgm:pt modelId="{A3F774A4-EC72-4230-9B40-3F6A4F3386B9}" type="pres">
      <dgm:prSet presAssocID="{3B48A485-4139-4C22-BBA5-BC43B55BDA4F}" presName="childText" presStyleLbl="conFgAcc1" presStyleIdx="2" presStyleCnt="7">
        <dgm:presLayoutVars>
          <dgm:bulletEnabled val="1"/>
        </dgm:presLayoutVars>
      </dgm:prSet>
      <dgm:spPr/>
    </dgm:pt>
    <dgm:pt modelId="{4CEF004F-A904-4F84-B6DA-03C4E70E0272}" type="pres">
      <dgm:prSet presAssocID="{4784A3EC-3259-4A1E-A3E0-740E20C06582}" presName="spaceBetweenRectangles" presStyleCnt="0"/>
      <dgm:spPr/>
    </dgm:pt>
    <dgm:pt modelId="{1C8E9075-8377-4F2D-A48B-AA982AF8327D}" type="pres">
      <dgm:prSet presAssocID="{50923D74-AC31-4942-AAA4-5AA3631CEFE7}" presName="parentLin" presStyleCnt="0"/>
      <dgm:spPr/>
    </dgm:pt>
    <dgm:pt modelId="{7183BF42-0049-4B5F-AA9B-574E587B116C}" type="pres">
      <dgm:prSet presAssocID="{50923D74-AC31-4942-AAA4-5AA3631CEFE7}" presName="parentLeftMargin" presStyleLbl="node1" presStyleIdx="2" presStyleCnt="7"/>
      <dgm:spPr/>
    </dgm:pt>
    <dgm:pt modelId="{0ACC1C97-7531-43CC-83C2-692C0B515588}" type="pres">
      <dgm:prSet presAssocID="{50923D74-AC31-4942-AAA4-5AA3631CEFE7}" presName="parentText" presStyleLbl="node1" presStyleIdx="3" presStyleCnt="7">
        <dgm:presLayoutVars>
          <dgm:chMax val="0"/>
          <dgm:bulletEnabled val="1"/>
        </dgm:presLayoutVars>
      </dgm:prSet>
      <dgm:spPr/>
    </dgm:pt>
    <dgm:pt modelId="{40056BC9-7501-4D2E-B323-E8FDA275E9FA}" type="pres">
      <dgm:prSet presAssocID="{50923D74-AC31-4942-AAA4-5AA3631CEFE7}" presName="negativeSpace" presStyleCnt="0"/>
      <dgm:spPr/>
    </dgm:pt>
    <dgm:pt modelId="{E31D56B1-5E3E-4C82-B27D-CA5686EE2FB2}" type="pres">
      <dgm:prSet presAssocID="{50923D74-AC31-4942-AAA4-5AA3631CEFE7}" presName="childText" presStyleLbl="conFgAcc1" presStyleIdx="3" presStyleCnt="7">
        <dgm:presLayoutVars>
          <dgm:bulletEnabled val="1"/>
        </dgm:presLayoutVars>
      </dgm:prSet>
      <dgm:spPr/>
    </dgm:pt>
    <dgm:pt modelId="{AABA4F64-46C4-4D64-925A-07FB9E551B95}" type="pres">
      <dgm:prSet presAssocID="{273DF27E-EF52-48A0-89BD-D66D1C506057}" presName="spaceBetweenRectangles" presStyleCnt="0"/>
      <dgm:spPr/>
    </dgm:pt>
    <dgm:pt modelId="{B5914E31-2B81-4D5D-86B3-1595A5436A0B}" type="pres">
      <dgm:prSet presAssocID="{298C0AF8-A071-4883-A0CB-4E0C8790B089}" presName="parentLin" presStyleCnt="0"/>
      <dgm:spPr/>
    </dgm:pt>
    <dgm:pt modelId="{17D4864A-E184-4309-B354-A657B5397A1E}" type="pres">
      <dgm:prSet presAssocID="{298C0AF8-A071-4883-A0CB-4E0C8790B089}" presName="parentLeftMargin" presStyleLbl="node1" presStyleIdx="3" presStyleCnt="7"/>
      <dgm:spPr/>
    </dgm:pt>
    <dgm:pt modelId="{3503FEDA-D2DD-4CA0-8F60-4B74AA8C9D0B}" type="pres">
      <dgm:prSet presAssocID="{298C0AF8-A071-4883-A0CB-4E0C8790B089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43B129BA-C57D-4CFC-AD72-76AB61F69D16}" type="pres">
      <dgm:prSet presAssocID="{298C0AF8-A071-4883-A0CB-4E0C8790B089}" presName="negativeSpace" presStyleCnt="0"/>
      <dgm:spPr/>
    </dgm:pt>
    <dgm:pt modelId="{59F1FACB-46AA-4980-BB30-82744D8925D3}" type="pres">
      <dgm:prSet presAssocID="{298C0AF8-A071-4883-A0CB-4E0C8790B089}" presName="childText" presStyleLbl="conFgAcc1" presStyleIdx="4" presStyleCnt="7">
        <dgm:presLayoutVars>
          <dgm:bulletEnabled val="1"/>
        </dgm:presLayoutVars>
      </dgm:prSet>
      <dgm:spPr/>
    </dgm:pt>
    <dgm:pt modelId="{7FED7E2C-CBEC-4112-AF42-440C9B39436A}" type="pres">
      <dgm:prSet presAssocID="{6852A4A9-A36A-4CE2-AC31-4F9251B998D9}" presName="spaceBetweenRectangles" presStyleCnt="0"/>
      <dgm:spPr/>
    </dgm:pt>
    <dgm:pt modelId="{1D3C9AA5-7EC7-4E8D-9E6A-6DC6FD7EF25E}" type="pres">
      <dgm:prSet presAssocID="{4AE81445-0EF0-4DC6-9452-E2DAE2D0E2CB}" presName="parentLin" presStyleCnt="0"/>
      <dgm:spPr/>
    </dgm:pt>
    <dgm:pt modelId="{4BC43778-BA24-4D94-B1CF-56388BA6DBF1}" type="pres">
      <dgm:prSet presAssocID="{4AE81445-0EF0-4DC6-9452-E2DAE2D0E2CB}" presName="parentLeftMargin" presStyleLbl="node1" presStyleIdx="4" presStyleCnt="7"/>
      <dgm:spPr/>
    </dgm:pt>
    <dgm:pt modelId="{ADE937DE-69CC-4251-A6AC-A6AADDD53C97}" type="pres">
      <dgm:prSet presAssocID="{4AE81445-0EF0-4DC6-9452-E2DAE2D0E2CB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EB8EC348-FB87-4443-8F8B-9F3DA53CFB3B}" type="pres">
      <dgm:prSet presAssocID="{4AE81445-0EF0-4DC6-9452-E2DAE2D0E2CB}" presName="negativeSpace" presStyleCnt="0"/>
      <dgm:spPr/>
    </dgm:pt>
    <dgm:pt modelId="{107F723D-FB86-4820-83D2-7B2B67EB8BEF}" type="pres">
      <dgm:prSet presAssocID="{4AE81445-0EF0-4DC6-9452-E2DAE2D0E2CB}" presName="childText" presStyleLbl="conFgAcc1" presStyleIdx="5" presStyleCnt="7">
        <dgm:presLayoutVars>
          <dgm:bulletEnabled val="1"/>
        </dgm:presLayoutVars>
      </dgm:prSet>
      <dgm:spPr/>
    </dgm:pt>
    <dgm:pt modelId="{CA5BADD0-0753-4B67-9694-E4634A026037}" type="pres">
      <dgm:prSet presAssocID="{2F514DE9-1B60-4430-9E98-5A09D922613B}" presName="spaceBetweenRectangles" presStyleCnt="0"/>
      <dgm:spPr/>
    </dgm:pt>
    <dgm:pt modelId="{DFC4CDEE-27BA-4243-9428-80979198E383}" type="pres">
      <dgm:prSet presAssocID="{592436D0-3745-4D78-B33D-5851AAF922C7}" presName="parentLin" presStyleCnt="0"/>
      <dgm:spPr/>
    </dgm:pt>
    <dgm:pt modelId="{A75CD338-ED4E-498A-A07E-76632E53998D}" type="pres">
      <dgm:prSet presAssocID="{592436D0-3745-4D78-B33D-5851AAF922C7}" presName="parentLeftMargin" presStyleLbl="node1" presStyleIdx="5" presStyleCnt="7"/>
      <dgm:spPr/>
    </dgm:pt>
    <dgm:pt modelId="{43DF62E3-5F72-4CC5-B234-6D8D8564B869}" type="pres">
      <dgm:prSet presAssocID="{592436D0-3745-4D78-B33D-5851AAF922C7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5E4FD858-70F1-40B0-BA81-C7774D8DE79A}" type="pres">
      <dgm:prSet presAssocID="{592436D0-3745-4D78-B33D-5851AAF922C7}" presName="negativeSpace" presStyleCnt="0"/>
      <dgm:spPr/>
    </dgm:pt>
    <dgm:pt modelId="{133BD4CF-32C3-43D2-BCBF-2B0FC41DDD98}" type="pres">
      <dgm:prSet presAssocID="{592436D0-3745-4D78-B33D-5851AAF922C7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6A9E1907-D9F4-43A5-B50A-4E3C0962F681}" type="presOf" srcId="{F04E30E5-EE5C-4633-96A2-11948DD25027}" destId="{AD22CCF1-8F5A-4748-A4C8-3226737486B1}" srcOrd="1" destOrd="0" presId="urn:microsoft.com/office/officeart/2005/8/layout/list1"/>
    <dgm:cxn modelId="{0496B90A-C7B8-4CC0-8433-EA8D6C0651BD}" type="presOf" srcId="{D3FA227C-E9BE-491E-B07D-7E91D545BE39}" destId="{79D1E7B7-1E61-47B8-AEAE-BFBCD96F2D1A}" srcOrd="0" destOrd="0" presId="urn:microsoft.com/office/officeart/2005/8/layout/list1"/>
    <dgm:cxn modelId="{9D9B6816-1610-4612-8177-07DAD6134C1A}" type="presOf" srcId="{3B48A485-4139-4C22-BBA5-BC43B55BDA4F}" destId="{06431ED1-F6A8-414D-97CC-F65ACC16CD0E}" srcOrd="0" destOrd="0" presId="urn:microsoft.com/office/officeart/2005/8/layout/list1"/>
    <dgm:cxn modelId="{23763635-F91E-4239-B9E4-825441498C4F}" srcId="{ECA15A77-60EB-46FF-943F-ABA8253EE710}" destId="{4AE81445-0EF0-4DC6-9452-E2DAE2D0E2CB}" srcOrd="5" destOrd="0" parTransId="{3ABA5FC7-DBA6-4D23-ADC4-DE0E1B02EC5F}" sibTransId="{2F514DE9-1B60-4430-9E98-5A09D922613B}"/>
    <dgm:cxn modelId="{EA62BC40-CFC4-4696-8FC8-C3837AA53C3A}" srcId="{ECA15A77-60EB-46FF-943F-ABA8253EE710}" destId="{50923D74-AC31-4942-AAA4-5AA3631CEFE7}" srcOrd="3" destOrd="0" parTransId="{5EB218E3-0C2F-43BA-8BEF-69388708B31F}" sibTransId="{273DF27E-EF52-48A0-89BD-D66D1C506057}"/>
    <dgm:cxn modelId="{E05F5045-5605-4271-A68E-BB1A61246FF0}" type="presOf" srcId="{50923D74-AC31-4942-AAA4-5AA3631CEFE7}" destId="{7183BF42-0049-4B5F-AA9B-574E587B116C}" srcOrd="0" destOrd="0" presId="urn:microsoft.com/office/officeart/2005/8/layout/list1"/>
    <dgm:cxn modelId="{CA16184A-29FE-4CD6-857D-E4F2C0EB0E5E}" type="presOf" srcId="{F04E30E5-EE5C-4633-96A2-11948DD25027}" destId="{AEAFE351-81A6-4F31-92E6-99635D6CA8EF}" srcOrd="0" destOrd="0" presId="urn:microsoft.com/office/officeart/2005/8/layout/list1"/>
    <dgm:cxn modelId="{A5C3A551-85A7-4766-B9D7-C8D06E4CDB08}" type="presOf" srcId="{298C0AF8-A071-4883-A0CB-4E0C8790B089}" destId="{17D4864A-E184-4309-B354-A657B5397A1E}" srcOrd="0" destOrd="0" presId="urn:microsoft.com/office/officeart/2005/8/layout/list1"/>
    <dgm:cxn modelId="{3D5F5B53-401C-4022-A311-B90E6FCAD84F}" srcId="{ECA15A77-60EB-46FF-943F-ABA8253EE710}" destId="{D3FA227C-E9BE-491E-B07D-7E91D545BE39}" srcOrd="1" destOrd="0" parTransId="{F3DE2BEA-1ADC-4BBE-AEB8-4A2C4D8BB134}" sibTransId="{BE3E4B83-1523-47B7-B382-ED1A9BD6D1F8}"/>
    <dgm:cxn modelId="{6A3D5F73-7BB8-4296-B6F9-D69A2A9621E9}" type="presOf" srcId="{3B48A485-4139-4C22-BBA5-BC43B55BDA4F}" destId="{E7BACDB8-817C-46D2-8B3B-F0614824AF3E}" srcOrd="1" destOrd="0" presId="urn:microsoft.com/office/officeart/2005/8/layout/list1"/>
    <dgm:cxn modelId="{FA069A76-62F6-44A8-A3B3-C3BDBB862F35}" srcId="{ECA15A77-60EB-46FF-943F-ABA8253EE710}" destId="{F04E30E5-EE5C-4633-96A2-11948DD25027}" srcOrd="0" destOrd="0" parTransId="{162925CA-506B-4ED8-8AAF-220911667CD0}" sibTransId="{E46661B4-6CC8-4356-93D6-E9DDC62C95D8}"/>
    <dgm:cxn modelId="{4F819C85-62C6-479F-AD6D-B97F0AB513A1}" srcId="{ECA15A77-60EB-46FF-943F-ABA8253EE710}" destId="{298C0AF8-A071-4883-A0CB-4E0C8790B089}" srcOrd="4" destOrd="0" parTransId="{C5A65EF7-A6B8-4F61-8B64-38E9296B1ED8}" sibTransId="{6852A4A9-A36A-4CE2-AC31-4F9251B998D9}"/>
    <dgm:cxn modelId="{0003F196-EEFB-4A6A-A817-141E89E7F6BE}" type="presOf" srcId="{298C0AF8-A071-4883-A0CB-4E0C8790B089}" destId="{3503FEDA-D2DD-4CA0-8F60-4B74AA8C9D0B}" srcOrd="1" destOrd="0" presId="urn:microsoft.com/office/officeart/2005/8/layout/list1"/>
    <dgm:cxn modelId="{473EFEA6-069B-44E9-8C38-4BAD3C8B0611}" type="presOf" srcId="{4AE81445-0EF0-4DC6-9452-E2DAE2D0E2CB}" destId="{ADE937DE-69CC-4251-A6AC-A6AADDD53C97}" srcOrd="1" destOrd="0" presId="urn:microsoft.com/office/officeart/2005/8/layout/list1"/>
    <dgm:cxn modelId="{BA950EA7-713D-45C5-8594-8CA43FA7005E}" srcId="{ECA15A77-60EB-46FF-943F-ABA8253EE710}" destId="{592436D0-3745-4D78-B33D-5851AAF922C7}" srcOrd="6" destOrd="0" parTransId="{B6347F7A-7EE3-43C9-B2D5-59EE33D8BEBA}" sibTransId="{B528F73E-C40A-4066-A707-4F93424C6CFA}"/>
    <dgm:cxn modelId="{EEFF17A9-E271-401C-B7A2-0D7A83327BA3}" type="presOf" srcId="{ECA15A77-60EB-46FF-943F-ABA8253EE710}" destId="{CDD7FF23-2297-437C-BE25-86C084B11AD6}" srcOrd="0" destOrd="0" presId="urn:microsoft.com/office/officeart/2005/8/layout/list1"/>
    <dgm:cxn modelId="{E5FE02AA-EF59-4CC7-A3A1-044573E33DA7}" srcId="{ECA15A77-60EB-46FF-943F-ABA8253EE710}" destId="{3B48A485-4139-4C22-BBA5-BC43B55BDA4F}" srcOrd="2" destOrd="0" parTransId="{F9BA5F9F-B841-4AB8-B111-CA881CF8BE0C}" sibTransId="{4784A3EC-3259-4A1E-A3E0-740E20C06582}"/>
    <dgm:cxn modelId="{9274BEB3-86F3-4D42-B677-FA828CEF206E}" type="presOf" srcId="{D3FA227C-E9BE-491E-B07D-7E91D545BE39}" destId="{6858D498-6D2B-4126-B294-787885A59F67}" srcOrd="1" destOrd="0" presId="urn:microsoft.com/office/officeart/2005/8/layout/list1"/>
    <dgm:cxn modelId="{07480FBA-E01C-4B94-886F-28678B7634EA}" type="presOf" srcId="{592436D0-3745-4D78-B33D-5851AAF922C7}" destId="{A75CD338-ED4E-498A-A07E-76632E53998D}" srcOrd="0" destOrd="0" presId="urn:microsoft.com/office/officeart/2005/8/layout/list1"/>
    <dgm:cxn modelId="{CB32B0D2-4C5E-4748-AD89-8103541FF7AA}" type="presOf" srcId="{592436D0-3745-4D78-B33D-5851AAF922C7}" destId="{43DF62E3-5F72-4CC5-B234-6D8D8564B869}" srcOrd="1" destOrd="0" presId="urn:microsoft.com/office/officeart/2005/8/layout/list1"/>
    <dgm:cxn modelId="{5CB7FBEB-0174-48B8-9341-31DE18596A61}" type="presOf" srcId="{4AE81445-0EF0-4DC6-9452-E2DAE2D0E2CB}" destId="{4BC43778-BA24-4D94-B1CF-56388BA6DBF1}" srcOrd="0" destOrd="0" presId="urn:microsoft.com/office/officeart/2005/8/layout/list1"/>
    <dgm:cxn modelId="{ED2B1FEC-F381-49AD-810F-0B2EA36E6773}" type="presOf" srcId="{50923D74-AC31-4942-AAA4-5AA3631CEFE7}" destId="{0ACC1C97-7531-43CC-83C2-692C0B515588}" srcOrd="1" destOrd="0" presId="urn:microsoft.com/office/officeart/2005/8/layout/list1"/>
    <dgm:cxn modelId="{B862154B-F09D-483E-ACCD-C6243FAB6609}" type="presParOf" srcId="{CDD7FF23-2297-437C-BE25-86C084B11AD6}" destId="{4120E527-B3D9-464E-BD7C-2CB862353E3F}" srcOrd="0" destOrd="0" presId="urn:microsoft.com/office/officeart/2005/8/layout/list1"/>
    <dgm:cxn modelId="{70626673-E892-4CDA-B2E9-414C4A1BB1FF}" type="presParOf" srcId="{4120E527-B3D9-464E-BD7C-2CB862353E3F}" destId="{AEAFE351-81A6-4F31-92E6-99635D6CA8EF}" srcOrd="0" destOrd="0" presId="urn:microsoft.com/office/officeart/2005/8/layout/list1"/>
    <dgm:cxn modelId="{FB8A66D5-15C3-4FB8-83F9-FFDA3E65483F}" type="presParOf" srcId="{4120E527-B3D9-464E-BD7C-2CB862353E3F}" destId="{AD22CCF1-8F5A-4748-A4C8-3226737486B1}" srcOrd="1" destOrd="0" presId="urn:microsoft.com/office/officeart/2005/8/layout/list1"/>
    <dgm:cxn modelId="{86F7D772-CFE9-4F50-B54E-32560588064F}" type="presParOf" srcId="{CDD7FF23-2297-437C-BE25-86C084B11AD6}" destId="{0EC6B86C-50A3-42F6-BA20-91A84E1DCFE5}" srcOrd="1" destOrd="0" presId="urn:microsoft.com/office/officeart/2005/8/layout/list1"/>
    <dgm:cxn modelId="{0500A95F-2145-449B-BCCD-BA23B85213DE}" type="presParOf" srcId="{CDD7FF23-2297-437C-BE25-86C084B11AD6}" destId="{66767164-7B69-4F61-9AEB-6EFE10457AF8}" srcOrd="2" destOrd="0" presId="urn:microsoft.com/office/officeart/2005/8/layout/list1"/>
    <dgm:cxn modelId="{9D57D386-053B-4D93-BD69-1BDCCFF6D3B2}" type="presParOf" srcId="{CDD7FF23-2297-437C-BE25-86C084B11AD6}" destId="{CEDFAAAB-2F48-4BBE-82E8-E78DBD9429E1}" srcOrd="3" destOrd="0" presId="urn:microsoft.com/office/officeart/2005/8/layout/list1"/>
    <dgm:cxn modelId="{3F32FFF5-A24E-4A4E-9EA9-0BB55FDD598E}" type="presParOf" srcId="{CDD7FF23-2297-437C-BE25-86C084B11AD6}" destId="{BE337E65-4F7A-4EA1-B2A5-D157878EA7EB}" srcOrd="4" destOrd="0" presId="urn:microsoft.com/office/officeart/2005/8/layout/list1"/>
    <dgm:cxn modelId="{567BF9D0-D2DD-46FB-B136-CCEC7D2CC3FE}" type="presParOf" srcId="{BE337E65-4F7A-4EA1-B2A5-D157878EA7EB}" destId="{79D1E7B7-1E61-47B8-AEAE-BFBCD96F2D1A}" srcOrd="0" destOrd="0" presId="urn:microsoft.com/office/officeart/2005/8/layout/list1"/>
    <dgm:cxn modelId="{05EA759C-4471-420C-94EB-637C7CA4B1F3}" type="presParOf" srcId="{BE337E65-4F7A-4EA1-B2A5-D157878EA7EB}" destId="{6858D498-6D2B-4126-B294-787885A59F67}" srcOrd="1" destOrd="0" presId="urn:microsoft.com/office/officeart/2005/8/layout/list1"/>
    <dgm:cxn modelId="{9F6EC0BE-21BC-48B3-A956-A18BF9EFA550}" type="presParOf" srcId="{CDD7FF23-2297-437C-BE25-86C084B11AD6}" destId="{B59AA547-10A2-483D-867C-146AC98F9065}" srcOrd="5" destOrd="0" presId="urn:microsoft.com/office/officeart/2005/8/layout/list1"/>
    <dgm:cxn modelId="{7EA3C85C-BC40-4E15-B24B-6D1736C143FE}" type="presParOf" srcId="{CDD7FF23-2297-437C-BE25-86C084B11AD6}" destId="{DE5260A6-A96C-4518-99BF-811CD735FBA2}" srcOrd="6" destOrd="0" presId="urn:microsoft.com/office/officeart/2005/8/layout/list1"/>
    <dgm:cxn modelId="{C1AA585A-6F95-467C-A932-9BC8B09B90C0}" type="presParOf" srcId="{CDD7FF23-2297-437C-BE25-86C084B11AD6}" destId="{C18B7A17-C31B-4924-9FB4-CE688F755662}" srcOrd="7" destOrd="0" presId="urn:microsoft.com/office/officeart/2005/8/layout/list1"/>
    <dgm:cxn modelId="{4B7FF7E1-07A5-4B20-8592-3085F2CD1676}" type="presParOf" srcId="{CDD7FF23-2297-437C-BE25-86C084B11AD6}" destId="{A7D5517D-5C42-4293-B2CE-B3DDFD16C73E}" srcOrd="8" destOrd="0" presId="urn:microsoft.com/office/officeart/2005/8/layout/list1"/>
    <dgm:cxn modelId="{0A93BA1B-551F-442A-81EF-C98F97FD3DB8}" type="presParOf" srcId="{A7D5517D-5C42-4293-B2CE-B3DDFD16C73E}" destId="{06431ED1-F6A8-414D-97CC-F65ACC16CD0E}" srcOrd="0" destOrd="0" presId="urn:microsoft.com/office/officeart/2005/8/layout/list1"/>
    <dgm:cxn modelId="{44EB9B26-4555-4853-ACEF-561670674C5E}" type="presParOf" srcId="{A7D5517D-5C42-4293-B2CE-B3DDFD16C73E}" destId="{E7BACDB8-817C-46D2-8B3B-F0614824AF3E}" srcOrd="1" destOrd="0" presId="urn:microsoft.com/office/officeart/2005/8/layout/list1"/>
    <dgm:cxn modelId="{D8D731AB-4BA6-44D3-BB86-85DCD2C6D771}" type="presParOf" srcId="{CDD7FF23-2297-437C-BE25-86C084B11AD6}" destId="{D369813F-F2CD-4A03-9DCE-1B3B801522ED}" srcOrd="9" destOrd="0" presId="urn:microsoft.com/office/officeart/2005/8/layout/list1"/>
    <dgm:cxn modelId="{30EF891E-DCD4-405E-82C2-1ED411C2A5F9}" type="presParOf" srcId="{CDD7FF23-2297-437C-BE25-86C084B11AD6}" destId="{A3F774A4-EC72-4230-9B40-3F6A4F3386B9}" srcOrd="10" destOrd="0" presId="urn:microsoft.com/office/officeart/2005/8/layout/list1"/>
    <dgm:cxn modelId="{65223F25-174C-42C0-BAF3-E61C39C11010}" type="presParOf" srcId="{CDD7FF23-2297-437C-BE25-86C084B11AD6}" destId="{4CEF004F-A904-4F84-B6DA-03C4E70E0272}" srcOrd="11" destOrd="0" presId="urn:microsoft.com/office/officeart/2005/8/layout/list1"/>
    <dgm:cxn modelId="{60050792-560E-4330-8219-D27FEA471C0C}" type="presParOf" srcId="{CDD7FF23-2297-437C-BE25-86C084B11AD6}" destId="{1C8E9075-8377-4F2D-A48B-AA982AF8327D}" srcOrd="12" destOrd="0" presId="urn:microsoft.com/office/officeart/2005/8/layout/list1"/>
    <dgm:cxn modelId="{27A80E5F-CA85-4FE0-96D2-1498ADE29EA0}" type="presParOf" srcId="{1C8E9075-8377-4F2D-A48B-AA982AF8327D}" destId="{7183BF42-0049-4B5F-AA9B-574E587B116C}" srcOrd="0" destOrd="0" presId="urn:microsoft.com/office/officeart/2005/8/layout/list1"/>
    <dgm:cxn modelId="{8D7D946D-2EE4-4B42-9308-5AAF731CAE29}" type="presParOf" srcId="{1C8E9075-8377-4F2D-A48B-AA982AF8327D}" destId="{0ACC1C97-7531-43CC-83C2-692C0B515588}" srcOrd="1" destOrd="0" presId="urn:microsoft.com/office/officeart/2005/8/layout/list1"/>
    <dgm:cxn modelId="{62BE2C01-F02C-4185-8759-D69DAE754F45}" type="presParOf" srcId="{CDD7FF23-2297-437C-BE25-86C084B11AD6}" destId="{40056BC9-7501-4D2E-B323-E8FDA275E9FA}" srcOrd="13" destOrd="0" presId="urn:microsoft.com/office/officeart/2005/8/layout/list1"/>
    <dgm:cxn modelId="{5C3DC62E-E230-497C-9320-480F7CD050C8}" type="presParOf" srcId="{CDD7FF23-2297-437C-BE25-86C084B11AD6}" destId="{E31D56B1-5E3E-4C82-B27D-CA5686EE2FB2}" srcOrd="14" destOrd="0" presId="urn:microsoft.com/office/officeart/2005/8/layout/list1"/>
    <dgm:cxn modelId="{A27D06CD-91E6-4BEF-8DB3-174C4DD638E9}" type="presParOf" srcId="{CDD7FF23-2297-437C-BE25-86C084B11AD6}" destId="{AABA4F64-46C4-4D64-925A-07FB9E551B95}" srcOrd="15" destOrd="0" presId="urn:microsoft.com/office/officeart/2005/8/layout/list1"/>
    <dgm:cxn modelId="{4E8DE78D-986C-4D00-8510-0E8C20D20A04}" type="presParOf" srcId="{CDD7FF23-2297-437C-BE25-86C084B11AD6}" destId="{B5914E31-2B81-4D5D-86B3-1595A5436A0B}" srcOrd="16" destOrd="0" presId="urn:microsoft.com/office/officeart/2005/8/layout/list1"/>
    <dgm:cxn modelId="{A119A684-FA8D-4137-B114-E49E3A0D6787}" type="presParOf" srcId="{B5914E31-2B81-4D5D-86B3-1595A5436A0B}" destId="{17D4864A-E184-4309-B354-A657B5397A1E}" srcOrd="0" destOrd="0" presId="urn:microsoft.com/office/officeart/2005/8/layout/list1"/>
    <dgm:cxn modelId="{C61D4C5D-0F30-4943-8AE0-449ADAD8D4D3}" type="presParOf" srcId="{B5914E31-2B81-4D5D-86B3-1595A5436A0B}" destId="{3503FEDA-D2DD-4CA0-8F60-4B74AA8C9D0B}" srcOrd="1" destOrd="0" presId="urn:microsoft.com/office/officeart/2005/8/layout/list1"/>
    <dgm:cxn modelId="{3D943796-E8F6-410E-83A3-CF3A273AD644}" type="presParOf" srcId="{CDD7FF23-2297-437C-BE25-86C084B11AD6}" destId="{43B129BA-C57D-4CFC-AD72-76AB61F69D16}" srcOrd="17" destOrd="0" presId="urn:microsoft.com/office/officeart/2005/8/layout/list1"/>
    <dgm:cxn modelId="{F07A126A-1F33-4CE3-8EFF-51E2195B5780}" type="presParOf" srcId="{CDD7FF23-2297-437C-BE25-86C084B11AD6}" destId="{59F1FACB-46AA-4980-BB30-82744D8925D3}" srcOrd="18" destOrd="0" presId="urn:microsoft.com/office/officeart/2005/8/layout/list1"/>
    <dgm:cxn modelId="{5C1537ED-7F57-400E-8F27-2EF4830E9269}" type="presParOf" srcId="{CDD7FF23-2297-437C-BE25-86C084B11AD6}" destId="{7FED7E2C-CBEC-4112-AF42-440C9B39436A}" srcOrd="19" destOrd="0" presId="urn:microsoft.com/office/officeart/2005/8/layout/list1"/>
    <dgm:cxn modelId="{CE1CB2CF-482A-468F-81A5-C3B4CA781F98}" type="presParOf" srcId="{CDD7FF23-2297-437C-BE25-86C084B11AD6}" destId="{1D3C9AA5-7EC7-4E8D-9E6A-6DC6FD7EF25E}" srcOrd="20" destOrd="0" presId="urn:microsoft.com/office/officeart/2005/8/layout/list1"/>
    <dgm:cxn modelId="{217AEE13-BF22-4B95-A66F-EF24140DD213}" type="presParOf" srcId="{1D3C9AA5-7EC7-4E8D-9E6A-6DC6FD7EF25E}" destId="{4BC43778-BA24-4D94-B1CF-56388BA6DBF1}" srcOrd="0" destOrd="0" presId="urn:microsoft.com/office/officeart/2005/8/layout/list1"/>
    <dgm:cxn modelId="{12F9E887-520A-48E5-9D08-75646C3948FF}" type="presParOf" srcId="{1D3C9AA5-7EC7-4E8D-9E6A-6DC6FD7EF25E}" destId="{ADE937DE-69CC-4251-A6AC-A6AADDD53C97}" srcOrd="1" destOrd="0" presId="urn:microsoft.com/office/officeart/2005/8/layout/list1"/>
    <dgm:cxn modelId="{709DB0AC-9839-4EDF-8BDA-9E549BE64EB6}" type="presParOf" srcId="{CDD7FF23-2297-437C-BE25-86C084B11AD6}" destId="{EB8EC348-FB87-4443-8F8B-9F3DA53CFB3B}" srcOrd="21" destOrd="0" presId="urn:microsoft.com/office/officeart/2005/8/layout/list1"/>
    <dgm:cxn modelId="{0F288461-594D-4898-950F-64C7500A8FBF}" type="presParOf" srcId="{CDD7FF23-2297-437C-BE25-86C084B11AD6}" destId="{107F723D-FB86-4820-83D2-7B2B67EB8BEF}" srcOrd="22" destOrd="0" presId="urn:microsoft.com/office/officeart/2005/8/layout/list1"/>
    <dgm:cxn modelId="{5781FE7A-841A-4F2C-9AD0-0E73BC1E8960}" type="presParOf" srcId="{CDD7FF23-2297-437C-BE25-86C084B11AD6}" destId="{CA5BADD0-0753-4B67-9694-E4634A026037}" srcOrd="23" destOrd="0" presId="urn:microsoft.com/office/officeart/2005/8/layout/list1"/>
    <dgm:cxn modelId="{80E582A2-F7CF-471F-8009-37F99173AD63}" type="presParOf" srcId="{CDD7FF23-2297-437C-BE25-86C084B11AD6}" destId="{DFC4CDEE-27BA-4243-9428-80979198E383}" srcOrd="24" destOrd="0" presId="urn:microsoft.com/office/officeart/2005/8/layout/list1"/>
    <dgm:cxn modelId="{8FA1B131-E821-4708-B3D4-A4590C0E313E}" type="presParOf" srcId="{DFC4CDEE-27BA-4243-9428-80979198E383}" destId="{A75CD338-ED4E-498A-A07E-76632E53998D}" srcOrd="0" destOrd="0" presId="urn:microsoft.com/office/officeart/2005/8/layout/list1"/>
    <dgm:cxn modelId="{A4F6707B-9991-41DE-9267-1402790A5604}" type="presParOf" srcId="{DFC4CDEE-27BA-4243-9428-80979198E383}" destId="{43DF62E3-5F72-4CC5-B234-6D8D8564B869}" srcOrd="1" destOrd="0" presId="urn:microsoft.com/office/officeart/2005/8/layout/list1"/>
    <dgm:cxn modelId="{58EFA6F1-C999-4A2A-9DE4-B8E0260DEB40}" type="presParOf" srcId="{CDD7FF23-2297-437C-BE25-86C084B11AD6}" destId="{5E4FD858-70F1-40B0-BA81-C7774D8DE79A}" srcOrd="25" destOrd="0" presId="urn:microsoft.com/office/officeart/2005/8/layout/list1"/>
    <dgm:cxn modelId="{229F9DBD-AD41-459A-BD3B-EBD68EF0F4FA}" type="presParOf" srcId="{CDD7FF23-2297-437C-BE25-86C084B11AD6}" destId="{133BD4CF-32C3-43D2-BCBF-2B0FC41DDD98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82E1D98-7AE3-4291-839B-12F6AF762CD6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510F87E-62AC-425B-A6D4-45253B77C51B}">
      <dgm:prSet phldrT="[Text]" custT="1"/>
      <dgm:spPr>
        <a:solidFill>
          <a:schemeClr val="accent6"/>
        </a:solidFill>
      </dgm:spPr>
      <dgm:t>
        <a:bodyPr/>
        <a:lstStyle/>
        <a:p>
          <a:r>
            <a:rPr lang="en-US" sz="1600" b="1" dirty="0"/>
            <a:t>Phase 1</a:t>
          </a:r>
          <a:r>
            <a:rPr lang="en-US" sz="1600" dirty="0"/>
            <a:t> </a:t>
          </a:r>
        </a:p>
        <a:p>
          <a:r>
            <a:rPr lang="en-US" sz="1600" u="none" dirty="0"/>
            <a:t>Tariff &amp; Rules of Origin Analysis</a:t>
          </a:r>
        </a:p>
      </dgm:t>
    </dgm:pt>
    <dgm:pt modelId="{3C150A3B-1479-4D40-927E-8BEBE54FF2C0}" type="parTrans" cxnId="{0457B515-EBF3-498E-92B0-E3E10B0FD830}">
      <dgm:prSet/>
      <dgm:spPr/>
      <dgm:t>
        <a:bodyPr/>
        <a:lstStyle/>
        <a:p>
          <a:endParaRPr lang="en-US" sz="1200"/>
        </a:p>
      </dgm:t>
    </dgm:pt>
    <dgm:pt modelId="{A3EA36F1-EA60-44DB-A688-944F8A9B148B}" type="sibTrans" cxnId="{0457B515-EBF3-498E-92B0-E3E10B0FD830}">
      <dgm:prSet/>
      <dgm:spPr/>
      <dgm:t>
        <a:bodyPr/>
        <a:lstStyle/>
        <a:p>
          <a:endParaRPr lang="en-US" sz="1200"/>
        </a:p>
      </dgm:t>
    </dgm:pt>
    <dgm:pt modelId="{35DDEFBA-3BC8-4748-A44E-54DA0F418356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100" dirty="0"/>
            <a:t>What will be required to avoid 25% tariffs?</a:t>
          </a:r>
        </a:p>
      </dgm:t>
    </dgm:pt>
    <dgm:pt modelId="{323EDFE4-3ED6-4292-A8FD-5C561E53EA88}" type="parTrans" cxnId="{01BA0785-843A-4C84-9347-5CAC1EBBEA08}">
      <dgm:prSet/>
      <dgm:spPr/>
      <dgm:t>
        <a:bodyPr/>
        <a:lstStyle/>
        <a:p>
          <a:endParaRPr lang="en-US" sz="1200"/>
        </a:p>
      </dgm:t>
    </dgm:pt>
    <dgm:pt modelId="{7B24E5DD-3DF3-41B8-A30F-E72E2EB0E45A}" type="sibTrans" cxnId="{01BA0785-843A-4C84-9347-5CAC1EBBEA08}">
      <dgm:prSet/>
      <dgm:spPr/>
      <dgm:t>
        <a:bodyPr/>
        <a:lstStyle/>
        <a:p>
          <a:endParaRPr lang="en-US" sz="1200"/>
        </a:p>
      </dgm:t>
    </dgm:pt>
    <dgm:pt modelId="{4DE84283-D940-479F-9A17-D38D61E77B1D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100" dirty="0"/>
            <a:t>How much taxes will I actually pay when exporting to the US &amp; importing from China?</a:t>
          </a:r>
        </a:p>
      </dgm:t>
    </dgm:pt>
    <dgm:pt modelId="{0D160EE7-9C29-4BD8-BD41-D3FC95690195}" type="parTrans" cxnId="{CFB4183B-4663-46A0-A837-18FBEBECFFBE}">
      <dgm:prSet/>
      <dgm:spPr/>
      <dgm:t>
        <a:bodyPr/>
        <a:lstStyle/>
        <a:p>
          <a:endParaRPr lang="en-US" sz="1200"/>
        </a:p>
      </dgm:t>
    </dgm:pt>
    <dgm:pt modelId="{6B157AC5-9B5A-4914-ADF0-DB7988A96D07}" type="sibTrans" cxnId="{CFB4183B-4663-46A0-A837-18FBEBECFFBE}">
      <dgm:prSet/>
      <dgm:spPr/>
      <dgm:t>
        <a:bodyPr/>
        <a:lstStyle/>
        <a:p>
          <a:endParaRPr lang="en-US" sz="1200"/>
        </a:p>
      </dgm:t>
    </dgm:pt>
    <dgm:pt modelId="{0AFA7F1C-1AAC-4B48-9DB0-3CE7E08263DD}">
      <dgm:prSet phldrT="[Text]" custT="1"/>
      <dgm:spPr>
        <a:solidFill>
          <a:schemeClr val="accent6"/>
        </a:solidFill>
      </dgm:spPr>
      <dgm:t>
        <a:bodyPr/>
        <a:lstStyle/>
        <a:p>
          <a:r>
            <a:rPr lang="en-US" sz="1600" b="1" dirty="0"/>
            <a:t>Phase 2</a:t>
          </a:r>
        </a:p>
        <a:p>
          <a:r>
            <a:rPr lang="en-US" sz="1600" dirty="0"/>
            <a:t>Rules of Origin Advisory</a:t>
          </a:r>
        </a:p>
      </dgm:t>
    </dgm:pt>
    <dgm:pt modelId="{4FCB7B9F-07E7-4F0B-92C6-761D19774E0D}" type="parTrans" cxnId="{CF875520-0DA3-4C03-82E1-C2A205DABDA3}">
      <dgm:prSet/>
      <dgm:spPr/>
      <dgm:t>
        <a:bodyPr/>
        <a:lstStyle/>
        <a:p>
          <a:endParaRPr lang="en-US" sz="1200"/>
        </a:p>
      </dgm:t>
    </dgm:pt>
    <dgm:pt modelId="{737A0736-875A-4FCE-AB29-6321110BD52D}" type="sibTrans" cxnId="{CF875520-0DA3-4C03-82E1-C2A205DABDA3}">
      <dgm:prSet/>
      <dgm:spPr/>
      <dgm:t>
        <a:bodyPr/>
        <a:lstStyle/>
        <a:p>
          <a:endParaRPr lang="en-US" sz="1200"/>
        </a:p>
      </dgm:t>
    </dgm:pt>
    <dgm:pt modelId="{E3AA2C0C-908B-4237-BC34-62BF054D2BED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100" dirty="0"/>
            <a:t>How can I ensure my assembly meets requirements outlined in Phase 1?</a:t>
          </a:r>
        </a:p>
      </dgm:t>
    </dgm:pt>
    <dgm:pt modelId="{A289DB74-9D09-455C-A4DC-2F35EF7D77F7}" type="parTrans" cxnId="{881E9F48-6B11-4F2E-8AF0-EE80249AD509}">
      <dgm:prSet/>
      <dgm:spPr/>
      <dgm:t>
        <a:bodyPr/>
        <a:lstStyle/>
        <a:p>
          <a:endParaRPr lang="en-US" sz="1200"/>
        </a:p>
      </dgm:t>
    </dgm:pt>
    <dgm:pt modelId="{D4CAA5F0-BBF9-436B-B1B1-9AA349FA3764}" type="sibTrans" cxnId="{881E9F48-6B11-4F2E-8AF0-EE80249AD509}">
      <dgm:prSet/>
      <dgm:spPr/>
      <dgm:t>
        <a:bodyPr/>
        <a:lstStyle/>
        <a:p>
          <a:endParaRPr lang="en-US" sz="1200"/>
        </a:p>
      </dgm:t>
    </dgm:pt>
    <dgm:pt modelId="{FC8DE239-DF60-4C38-A002-237EDB871167}">
      <dgm:prSet phldrT="[Text]" custT="1"/>
      <dgm:spPr>
        <a:solidFill>
          <a:schemeClr val="accent6"/>
        </a:solidFill>
      </dgm:spPr>
      <dgm:t>
        <a:bodyPr/>
        <a:lstStyle/>
        <a:p>
          <a:r>
            <a:rPr lang="en-US" sz="1600" b="1" dirty="0"/>
            <a:t>Phase 3</a:t>
          </a:r>
        </a:p>
        <a:p>
          <a:r>
            <a:rPr lang="en-US" sz="1600" u="none" dirty="0"/>
            <a:t>Cost &amp; Feasibility Comparison</a:t>
          </a:r>
        </a:p>
      </dgm:t>
    </dgm:pt>
    <dgm:pt modelId="{4E143E8C-74CD-458B-B26A-997BC80EFA91}" type="parTrans" cxnId="{D685CC61-BECE-4A98-BB55-8287D916E4B5}">
      <dgm:prSet/>
      <dgm:spPr/>
      <dgm:t>
        <a:bodyPr/>
        <a:lstStyle/>
        <a:p>
          <a:endParaRPr lang="en-US" sz="1200"/>
        </a:p>
      </dgm:t>
    </dgm:pt>
    <dgm:pt modelId="{924FFC68-D16E-4663-9577-E70451130921}" type="sibTrans" cxnId="{D685CC61-BECE-4A98-BB55-8287D916E4B5}">
      <dgm:prSet/>
      <dgm:spPr/>
      <dgm:t>
        <a:bodyPr/>
        <a:lstStyle/>
        <a:p>
          <a:endParaRPr lang="en-US" sz="1200"/>
        </a:p>
      </dgm:t>
    </dgm:pt>
    <dgm:pt modelId="{D21095C6-510B-44F9-A574-F5EAA9F3E5E4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100" dirty="0"/>
            <a:t>Which country can support my investment? </a:t>
          </a:r>
        </a:p>
      </dgm:t>
    </dgm:pt>
    <dgm:pt modelId="{C7228686-183E-4B85-91F7-4E3AE476F1ED}" type="parTrans" cxnId="{995C85EB-A566-4972-8C87-443D3583DD67}">
      <dgm:prSet/>
      <dgm:spPr/>
      <dgm:t>
        <a:bodyPr/>
        <a:lstStyle/>
        <a:p>
          <a:endParaRPr lang="en-US" sz="1200"/>
        </a:p>
      </dgm:t>
    </dgm:pt>
    <dgm:pt modelId="{4536A68D-5431-4D68-ABCA-BF333C78A8BE}" type="sibTrans" cxnId="{995C85EB-A566-4972-8C87-443D3583DD67}">
      <dgm:prSet/>
      <dgm:spPr/>
      <dgm:t>
        <a:bodyPr/>
        <a:lstStyle/>
        <a:p>
          <a:endParaRPr lang="en-US" sz="1200"/>
        </a:p>
      </dgm:t>
    </dgm:pt>
    <dgm:pt modelId="{F641B725-E64C-4EEF-A605-8335BE06BD1E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1100" dirty="0"/>
            <a:t>Which countries are realistic options to achieve compliance?</a:t>
          </a:r>
        </a:p>
      </dgm:t>
    </dgm:pt>
    <dgm:pt modelId="{EE0AAE16-A204-4966-9408-BBB0CEC2C6DD}" type="parTrans" cxnId="{E86DEFF4-B10D-4B3E-A5C4-324259BDD0D5}">
      <dgm:prSet/>
      <dgm:spPr/>
      <dgm:t>
        <a:bodyPr/>
        <a:lstStyle/>
        <a:p>
          <a:endParaRPr lang="en-US" sz="1200"/>
        </a:p>
      </dgm:t>
    </dgm:pt>
    <dgm:pt modelId="{41C76C3C-1FEC-460E-9FBE-B8BDA731AEEA}" type="sibTrans" cxnId="{E86DEFF4-B10D-4B3E-A5C4-324259BDD0D5}">
      <dgm:prSet/>
      <dgm:spPr/>
      <dgm:t>
        <a:bodyPr/>
        <a:lstStyle/>
        <a:p>
          <a:endParaRPr lang="en-US" sz="1200"/>
        </a:p>
      </dgm:t>
    </dgm:pt>
    <dgm:pt modelId="{5ED2F515-9699-42B4-B375-E8723ED2D6F0}" type="pres">
      <dgm:prSet presAssocID="{382E1D98-7AE3-4291-839B-12F6AF762CD6}" presName="theList" presStyleCnt="0">
        <dgm:presLayoutVars>
          <dgm:dir/>
          <dgm:animLvl val="lvl"/>
          <dgm:resizeHandles val="exact"/>
        </dgm:presLayoutVars>
      </dgm:prSet>
      <dgm:spPr/>
    </dgm:pt>
    <dgm:pt modelId="{91EC7BAC-81A1-4E4A-810A-C2D2090AF497}" type="pres">
      <dgm:prSet presAssocID="{2510F87E-62AC-425B-A6D4-45253B77C51B}" presName="compNode" presStyleCnt="0"/>
      <dgm:spPr/>
    </dgm:pt>
    <dgm:pt modelId="{9212C2E3-7E04-484F-A3FA-6ABB1A3C1943}" type="pres">
      <dgm:prSet presAssocID="{2510F87E-62AC-425B-A6D4-45253B77C51B}" presName="aNode" presStyleLbl="bgShp" presStyleIdx="0" presStyleCnt="3" custLinFactNeighborX="-3751"/>
      <dgm:spPr/>
    </dgm:pt>
    <dgm:pt modelId="{9256E5EE-3F01-443A-AEF1-821411596CA7}" type="pres">
      <dgm:prSet presAssocID="{2510F87E-62AC-425B-A6D4-45253B77C51B}" presName="textNode" presStyleLbl="bgShp" presStyleIdx="0" presStyleCnt="3"/>
      <dgm:spPr/>
    </dgm:pt>
    <dgm:pt modelId="{13168F2B-D266-4FB1-859B-6E4934FA1D5B}" type="pres">
      <dgm:prSet presAssocID="{2510F87E-62AC-425B-A6D4-45253B77C51B}" presName="compChildNode" presStyleCnt="0"/>
      <dgm:spPr/>
    </dgm:pt>
    <dgm:pt modelId="{C42D2063-4DD4-4D24-B145-18B64F778F79}" type="pres">
      <dgm:prSet presAssocID="{2510F87E-62AC-425B-A6D4-45253B77C51B}" presName="theInnerList" presStyleCnt="0"/>
      <dgm:spPr/>
    </dgm:pt>
    <dgm:pt modelId="{5F810C63-E8D0-41D9-B3AA-B51DBDA9F08F}" type="pres">
      <dgm:prSet presAssocID="{35DDEFBA-3BC8-4748-A44E-54DA0F418356}" presName="childNode" presStyleLbl="node1" presStyleIdx="0" presStyleCnt="5">
        <dgm:presLayoutVars>
          <dgm:bulletEnabled val="1"/>
        </dgm:presLayoutVars>
      </dgm:prSet>
      <dgm:spPr/>
    </dgm:pt>
    <dgm:pt modelId="{09ABDF46-3209-485E-B6B4-9D7B81534608}" type="pres">
      <dgm:prSet presAssocID="{35DDEFBA-3BC8-4748-A44E-54DA0F418356}" presName="aSpace2" presStyleCnt="0"/>
      <dgm:spPr/>
    </dgm:pt>
    <dgm:pt modelId="{A08DE29D-74CD-4B72-876A-2AD6E6BA3D97}" type="pres">
      <dgm:prSet presAssocID="{4DE84283-D940-479F-9A17-D38D61E77B1D}" presName="childNode" presStyleLbl="node1" presStyleIdx="1" presStyleCnt="5">
        <dgm:presLayoutVars>
          <dgm:bulletEnabled val="1"/>
        </dgm:presLayoutVars>
      </dgm:prSet>
      <dgm:spPr/>
    </dgm:pt>
    <dgm:pt modelId="{300C6FD9-6A26-4810-8452-4D89B2A866C1}" type="pres">
      <dgm:prSet presAssocID="{2510F87E-62AC-425B-A6D4-45253B77C51B}" presName="aSpace" presStyleCnt="0"/>
      <dgm:spPr/>
    </dgm:pt>
    <dgm:pt modelId="{CE8C27BF-2343-437F-98DF-50A7DD4C5B43}" type="pres">
      <dgm:prSet presAssocID="{0AFA7F1C-1AAC-4B48-9DB0-3CE7E08263DD}" presName="compNode" presStyleCnt="0"/>
      <dgm:spPr/>
    </dgm:pt>
    <dgm:pt modelId="{0296B5D7-D1F8-41F3-8B97-B94C70044E15}" type="pres">
      <dgm:prSet presAssocID="{0AFA7F1C-1AAC-4B48-9DB0-3CE7E08263DD}" presName="aNode" presStyleLbl="bgShp" presStyleIdx="1" presStyleCnt="3"/>
      <dgm:spPr/>
    </dgm:pt>
    <dgm:pt modelId="{D61FFDB9-9326-4F79-BA68-EA93D6B3DC1D}" type="pres">
      <dgm:prSet presAssocID="{0AFA7F1C-1AAC-4B48-9DB0-3CE7E08263DD}" presName="textNode" presStyleLbl="bgShp" presStyleIdx="1" presStyleCnt="3"/>
      <dgm:spPr/>
    </dgm:pt>
    <dgm:pt modelId="{B2CCB507-EE97-4580-8F1E-EFF01BF8CDF0}" type="pres">
      <dgm:prSet presAssocID="{0AFA7F1C-1AAC-4B48-9DB0-3CE7E08263DD}" presName="compChildNode" presStyleCnt="0"/>
      <dgm:spPr/>
    </dgm:pt>
    <dgm:pt modelId="{65EFEDA5-E2B7-4B80-B588-75BAD821B002}" type="pres">
      <dgm:prSet presAssocID="{0AFA7F1C-1AAC-4B48-9DB0-3CE7E08263DD}" presName="theInnerList" presStyleCnt="0"/>
      <dgm:spPr/>
    </dgm:pt>
    <dgm:pt modelId="{E68DC15A-54E2-4810-A294-67C33F397DC1}" type="pres">
      <dgm:prSet presAssocID="{E3AA2C0C-908B-4237-BC34-62BF054D2BED}" presName="childNode" presStyleLbl="node1" presStyleIdx="2" presStyleCnt="5">
        <dgm:presLayoutVars>
          <dgm:bulletEnabled val="1"/>
        </dgm:presLayoutVars>
      </dgm:prSet>
      <dgm:spPr/>
    </dgm:pt>
    <dgm:pt modelId="{EAD831E6-716D-40E2-B3CD-053380FD9E23}" type="pres">
      <dgm:prSet presAssocID="{E3AA2C0C-908B-4237-BC34-62BF054D2BED}" presName="aSpace2" presStyleCnt="0"/>
      <dgm:spPr/>
    </dgm:pt>
    <dgm:pt modelId="{902E520F-7F6F-4806-84A5-04D71D61FBF9}" type="pres">
      <dgm:prSet presAssocID="{F641B725-E64C-4EEF-A605-8335BE06BD1E}" presName="childNode" presStyleLbl="node1" presStyleIdx="3" presStyleCnt="5">
        <dgm:presLayoutVars>
          <dgm:bulletEnabled val="1"/>
        </dgm:presLayoutVars>
      </dgm:prSet>
      <dgm:spPr/>
    </dgm:pt>
    <dgm:pt modelId="{93E5727B-5B83-42DC-86CD-7DC63174E1A0}" type="pres">
      <dgm:prSet presAssocID="{0AFA7F1C-1AAC-4B48-9DB0-3CE7E08263DD}" presName="aSpace" presStyleCnt="0"/>
      <dgm:spPr/>
    </dgm:pt>
    <dgm:pt modelId="{7D0A85A3-2A96-4183-8E96-985BEFA08FC7}" type="pres">
      <dgm:prSet presAssocID="{FC8DE239-DF60-4C38-A002-237EDB871167}" presName="compNode" presStyleCnt="0"/>
      <dgm:spPr/>
    </dgm:pt>
    <dgm:pt modelId="{DB2524FF-9AD5-4AA6-8DEB-158A97801609}" type="pres">
      <dgm:prSet presAssocID="{FC8DE239-DF60-4C38-A002-237EDB871167}" presName="aNode" presStyleLbl="bgShp" presStyleIdx="2" presStyleCnt="3"/>
      <dgm:spPr/>
    </dgm:pt>
    <dgm:pt modelId="{E8885F91-0558-4940-8934-1CDF9658E4B0}" type="pres">
      <dgm:prSet presAssocID="{FC8DE239-DF60-4C38-A002-237EDB871167}" presName="textNode" presStyleLbl="bgShp" presStyleIdx="2" presStyleCnt="3"/>
      <dgm:spPr/>
    </dgm:pt>
    <dgm:pt modelId="{ACF99D6A-CCBD-49FF-A8A1-F57CAC6AAE7B}" type="pres">
      <dgm:prSet presAssocID="{FC8DE239-DF60-4C38-A002-237EDB871167}" presName="compChildNode" presStyleCnt="0"/>
      <dgm:spPr/>
    </dgm:pt>
    <dgm:pt modelId="{0F81CACC-BA3A-434E-BE37-487A8DE1B46F}" type="pres">
      <dgm:prSet presAssocID="{FC8DE239-DF60-4C38-A002-237EDB871167}" presName="theInnerList" presStyleCnt="0"/>
      <dgm:spPr/>
    </dgm:pt>
    <dgm:pt modelId="{E4DA91F1-1BDD-4658-A83A-0079C64E8D0A}" type="pres">
      <dgm:prSet presAssocID="{D21095C6-510B-44F9-A574-F5EAA9F3E5E4}" presName="childNode" presStyleLbl="node1" presStyleIdx="4" presStyleCnt="5">
        <dgm:presLayoutVars>
          <dgm:bulletEnabled val="1"/>
        </dgm:presLayoutVars>
      </dgm:prSet>
      <dgm:spPr/>
    </dgm:pt>
  </dgm:ptLst>
  <dgm:cxnLst>
    <dgm:cxn modelId="{9B2A8903-D7A6-4242-8F12-12B5F97AC64B}" type="presOf" srcId="{F641B725-E64C-4EEF-A605-8335BE06BD1E}" destId="{902E520F-7F6F-4806-84A5-04D71D61FBF9}" srcOrd="0" destOrd="0" presId="urn:microsoft.com/office/officeart/2005/8/layout/lProcess2"/>
    <dgm:cxn modelId="{3DB99B13-D3B0-4550-9007-BAD4448A4C40}" type="presOf" srcId="{35DDEFBA-3BC8-4748-A44E-54DA0F418356}" destId="{5F810C63-E8D0-41D9-B3AA-B51DBDA9F08F}" srcOrd="0" destOrd="0" presId="urn:microsoft.com/office/officeart/2005/8/layout/lProcess2"/>
    <dgm:cxn modelId="{0457B515-EBF3-498E-92B0-E3E10B0FD830}" srcId="{382E1D98-7AE3-4291-839B-12F6AF762CD6}" destId="{2510F87E-62AC-425B-A6D4-45253B77C51B}" srcOrd="0" destOrd="0" parTransId="{3C150A3B-1479-4D40-927E-8BEBE54FF2C0}" sibTransId="{A3EA36F1-EA60-44DB-A688-944F8A9B148B}"/>
    <dgm:cxn modelId="{8DFF2C1A-B67D-48E1-9A7A-D6881BF14D68}" type="presOf" srcId="{D21095C6-510B-44F9-A574-F5EAA9F3E5E4}" destId="{E4DA91F1-1BDD-4658-A83A-0079C64E8D0A}" srcOrd="0" destOrd="0" presId="urn:microsoft.com/office/officeart/2005/8/layout/lProcess2"/>
    <dgm:cxn modelId="{CF875520-0DA3-4C03-82E1-C2A205DABDA3}" srcId="{382E1D98-7AE3-4291-839B-12F6AF762CD6}" destId="{0AFA7F1C-1AAC-4B48-9DB0-3CE7E08263DD}" srcOrd="1" destOrd="0" parTransId="{4FCB7B9F-07E7-4F0B-92C6-761D19774E0D}" sibTransId="{737A0736-875A-4FCE-AB29-6321110BD52D}"/>
    <dgm:cxn modelId="{CFB4183B-4663-46A0-A837-18FBEBECFFBE}" srcId="{2510F87E-62AC-425B-A6D4-45253B77C51B}" destId="{4DE84283-D940-479F-9A17-D38D61E77B1D}" srcOrd="1" destOrd="0" parTransId="{0D160EE7-9C29-4BD8-BD41-D3FC95690195}" sibTransId="{6B157AC5-9B5A-4914-ADF0-DB7988A96D07}"/>
    <dgm:cxn modelId="{D685CC61-BECE-4A98-BB55-8287D916E4B5}" srcId="{382E1D98-7AE3-4291-839B-12F6AF762CD6}" destId="{FC8DE239-DF60-4C38-A002-237EDB871167}" srcOrd="2" destOrd="0" parTransId="{4E143E8C-74CD-458B-B26A-997BC80EFA91}" sibTransId="{924FFC68-D16E-4663-9577-E70451130921}"/>
    <dgm:cxn modelId="{EC140F43-14FA-4BCC-B049-00CFBB6CFD2E}" type="presOf" srcId="{2510F87E-62AC-425B-A6D4-45253B77C51B}" destId="{9256E5EE-3F01-443A-AEF1-821411596CA7}" srcOrd="1" destOrd="0" presId="urn:microsoft.com/office/officeart/2005/8/layout/lProcess2"/>
    <dgm:cxn modelId="{881E9F48-6B11-4F2E-8AF0-EE80249AD509}" srcId="{0AFA7F1C-1AAC-4B48-9DB0-3CE7E08263DD}" destId="{E3AA2C0C-908B-4237-BC34-62BF054D2BED}" srcOrd="0" destOrd="0" parTransId="{A289DB74-9D09-455C-A4DC-2F35EF7D77F7}" sibTransId="{D4CAA5F0-BBF9-436B-B1B1-9AA349FA3764}"/>
    <dgm:cxn modelId="{1CFC954C-EB86-4D5E-B8D5-24C2421A0048}" type="presOf" srcId="{FC8DE239-DF60-4C38-A002-237EDB871167}" destId="{E8885F91-0558-4940-8934-1CDF9658E4B0}" srcOrd="1" destOrd="0" presId="urn:microsoft.com/office/officeart/2005/8/layout/lProcess2"/>
    <dgm:cxn modelId="{DCBB1E70-10CA-482A-A632-0EF55218E6D5}" type="presOf" srcId="{2510F87E-62AC-425B-A6D4-45253B77C51B}" destId="{9212C2E3-7E04-484F-A3FA-6ABB1A3C1943}" srcOrd="0" destOrd="0" presId="urn:microsoft.com/office/officeart/2005/8/layout/lProcess2"/>
    <dgm:cxn modelId="{01BA0785-843A-4C84-9347-5CAC1EBBEA08}" srcId="{2510F87E-62AC-425B-A6D4-45253B77C51B}" destId="{35DDEFBA-3BC8-4748-A44E-54DA0F418356}" srcOrd="0" destOrd="0" parTransId="{323EDFE4-3ED6-4292-A8FD-5C561E53EA88}" sibTransId="{7B24E5DD-3DF3-41B8-A30F-E72E2EB0E45A}"/>
    <dgm:cxn modelId="{C6CAEC8C-91DB-47CF-A72B-B8F8493309D0}" type="presOf" srcId="{E3AA2C0C-908B-4237-BC34-62BF054D2BED}" destId="{E68DC15A-54E2-4810-A294-67C33F397DC1}" srcOrd="0" destOrd="0" presId="urn:microsoft.com/office/officeart/2005/8/layout/lProcess2"/>
    <dgm:cxn modelId="{379C789C-8099-4962-AD81-96990DEB71CD}" type="presOf" srcId="{0AFA7F1C-1AAC-4B48-9DB0-3CE7E08263DD}" destId="{0296B5D7-D1F8-41F3-8B97-B94C70044E15}" srcOrd="0" destOrd="0" presId="urn:microsoft.com/office/officeart/2005/8/layout/lProcess2"/>
    <dgm:cxn modelId="{0FEC68A7-50D8-4E8E-8456-8007FBFFEACF}" type="presOf" srcId="{0AFA7F1C-1AAC-4B48-9DB0-3CE7E08263DD}" destId="{D61FFDB9-9326-4F79-BA68-EA93D6B3DC1D}" srcOrd="1" destOrd="0" presId="urn:microsoft.com/office/officeart/2005/8/layout/lProcess2"/>
    <dgm:cxn modelId="{2BEC92A7-EA08-427F-8D13-4D0778086AB7}" type="presOf" srcId="{382E1D98-7AE3-4291-839B-12F6AF762CD6}" destId="{5ED2F515-9699-42B4-B375-E8723ED2D6F0}" srcOrd="0" destOrd="0" presId="urn:microsoft.com/office/officeart/2005/8/layout/lProcess2"/>
    <dgm:cxn modelId="{6DA56CD4-3934-4DCA-A524-F6A526A80939}" type="presOf" srcId="{4DE84283-D940-479F-9A17-D38D61E77B1D}" destId="{A08DE29D-74CD-4B72-876A-2AD6E6BA3D97}" srcOrd="0" destOrd="0" presId="urn:microsoft.com/office/officeart/2005/8/layout/lProcess2"/>
    <dgm:cxn modelId="{65090AE4-8DE0-4F25-994D-0726184E7747}" type="presOf" srcId="{FC8DE239-DF60-4C38-A002-237EDB871167}" destId="{DB2524FF-9AD5-4AA6-8DEB-158A97801609}" srcOrd="0" destOrd="0" presId="urn:microsoft.com/office/officeart/2005/8/layout/lProcess2"/>
    <dgm:cxn modelId="{995C85EB-A566-4972-8C87-443D3583DD67}" srcId="{FC8DE239-DF60-4C38-A002-237EDB871167}" destId="{D21095C6-510B-44F9-A574-F5EAA9F3E5E4}" srcOrd="0" destOrd="0" parTransId="{C7228686-183E-4B85-91F7-4E3AE476F1ED}" sibTransId="{4536A68D-5431-4D68-ABCA-BF333C78A8BE}"/>
    <dgm:cxn modelId="{E86DEFF4-B10D-4B3E-A5C4-324259BDD0D5}" srcId="{0AFA7F1C-1AAC-4B48-9DB0-3CE7E08263DD}" destId="{F641B725-E64C-4EEF-A605-8335BE06BD1E}" srcOrd="1" destOrd="0" parTransId="{EE0AAE16-A204-4966-9408-BBB0CEC2C6DD}" sibTransId="{41C76C3C-1FEC-460E-9FBE-B8BDA731AEEA}"/>
    <dgm:cxn modelId="{B801E28E-D69F-43EB-9DB9-F1D705349190}" type="presParOf" srcId="{5ED2F515-9699-42B4-B375-E8723ED2D6F0}" destId="{91EC7BAC-81A1-4E4A-810A-C2D2090AF497}" srcOrd="0" destOrd="0" presId="urn:microsoft.com/office/officeart/2005/8/layout/lProcess2"/>
    <dgm:cxn modelId="{356FFB44-01EE-4B04-A4F5-A9AD64BE558D}" type="presParOf" srcId="{91EC7BAC-81A1-4E4A-810A-C2D2090AF497}" destId="{9212C2E3-7E04-484F-A3FA-6ABB1A3C1943}" srcOrd="0" destOrd="0" presId="urn:microsoft.com/office/officeart/2005/8/layout/lProcess2"/>
    <dgm:cxn modelId="{84F848AD-67AA-427C-A0E5-8EA23430CB97}" type="presParOf" srcId="{91EC7BAC-81A1-4E4A-810A-C2D2090AF497}" destId="{9256E5EE-3F01-443A-AEF1-821411596CA7}" srcOrd="1" destOrd="0" presId="urn:microsoft.com/office/officeart/2005/8/layout/lProcess2"/>
    <dgm:cxn modelId="{51E812D1-E239-488A-A5DE-588117E401AF}" type="presParOf" srcId="{91EC7BAC-81A1-4E4A-810A-C2D2090AF497}" destId="{13168F2B-D266-4FB1-859B-6E4934FA1D5B}" srcOrd="2" destOrd="0" presId="urn:microsoft.com/office/officeart/2005/8/layout/lProcess2"/>
    <dgm:cxn modelId="{06EF1631-3F03-42FD-B139-D6A905F62655}" type="presParOf" srcId="{13168F2B-D266-4FB1-859B-6E4934FA1D5B}" destId="{C42D2063-4DD4-4D24-B145-18B64F778F79}" srcOrd="0" destOrd="0" presId="urn:microsoft.com/office/officeart/2005/8/layout/lProcess2"/>
    <dgm:cxn modelId="{D6F960E5-3EF2-4082-AC91-7341B7451091}" type="presParOf" srcId="{C42D2063-4DD4-4D24-B145-18B64F778F79}" destId="{5F810C63-E8D0-41D9-B3AA-B51DBDA9F08F}" srcOrd="0" destOrd="0" presId="urn:microsoft.com/office/officeart/2005/8/layout/lProcess2"/>
    <dgm:cxn modelId="{0E6E6B84-9C53-4A11-AE16-57F8BD724EA1}" type="presParOf" srcId="{C42D2063-4DD4-4D24-B145-18B64F778F79}" destId="{09ABDF46-3209-485E-B6B4-9D7B81534608}" srcOrd="1" destOrd="0" presId="urn:microsoft.com/office/officeart/2005/8/layout/lProcess2"/>
    <dgm:cxn modelId="{41079A04-0A0F-4696-A767-115F20A994E8}" type="presParOf" srcId="{C42D2063-4DD4-4D24-B145-18B64F778F79}" destId="{A08DE29D-74CD-4B72-876A-2AD6E6BA3D97}" srcOrd="2" destOrd="0" presId="urn:microsoft.com/office/officeart/2005/8/layout/lProcess2"/>
    <dgm:cxn modelId="{6460B12A-2ED3-4334-8983-5AA72F276A12}" type="presParOf" srcId="{5ED2F515-9699-42B4-B375-E8723ED2D6F0}" destId="{300C6FD9-6A26-4810-8452-4D89B2A866C1}" srcOrd="1" destOrd="0" presId="urn:microsoft.com/office/officeart/2005/8/layout/lProcess2"/>
    <dgm:cxn modelId="{2A48EDF0-9FA7-405F-B828-4551D3925983}" type="presParOf" srcId="{5ED2F515-9699-42B4-B375-E8723ED2D6F0}" destId="{CE8C27BF-2343-437F-98DF-50A7DD4C5B43}" srcOrd="2" destOrd="0" presId="urn:microsoft.com/office/officeart/2005/8/layout/lProcess2"/>
    <dgm:cxn modelId="{2C8AED3B-B378-49F5-A839-FAACB29BE0F1}" type="presParOf" srcId="{CE8C27BF-2343-437F-98DF-50A7DD4C5B43}" destId="{0296B5D7-D1F8-41F3-8B97-B94C70044E15}" srcOrd="0" destOrd="0" presId="urn:microsoft.com/office/officeart/2005/8/layout/lProcess2"/>
    <dgm:cxn modelId="{ADF9FC8A-B73A-4D34-9F15-34EEEB5758EC}" type="presParOf" srcId="{CE8C27BF-2343-437F-98DF-50A7DD4C5B43}" destId="{D61FFDB9-9326-4F79-BA68-EA93D6B3DC1D}" srcOrd="1" destOrd="0" presId="urn:microsoft.com/office/officeart/2005/8/layout/lProcess2"/>
    <dgm:cxn modelId="{DD565EAF-72FC-45DE-A513-B8C5668520F2}" type="presParOf" srcId="{CE8C27BF-2343-437F-98DF-50A7DD4C5B43}" destId="{B2CCB507-EE97-4580-8F1E-EFF01BF8CDF0}" srcOrd="2" destOrd="0" presId="urn:microsoft.com/office/officeart/2005/8/layout/lProcess2"/>
    <dgm:cxn modelId="{9665AA39-013D-456D-8AC8-C1438107FB91}" type="presParOf" srcId="{B2CCB507-EE97-4580-8F1E-EFF01BF8CDF0}" destId="{65EFEDA5-E2B7-4B80-B588-75BAD821B002}" srcOrd="0" destOrd="0" presId="urn:microsoft.com/office/officeart/2005/8/layout/lProcess2"/>
    <dgm:cxn modelId="{77534CB6-D997-4BFC-BC72-D1FA5A567E53}" type="presParOf" srcId="{65EFEDA5-E2B7-4B80-B588-75BAD821B002}" destId="{E68DC15A-54E2-4810-A294-67C33F397DC1}" srcOrd="0" destOrd="0" presId="urn:microsoft.com/office/officeart/2005/8/layout/lProcess2"/>
    <dgm:cxn modelId="{E5736FE9-3458-4CE6-8911-2042E2AB43DC}" type="presParOf" srcId="{65EFEDA5-E2B7-4B80-B588-75BAD821B002}" destId="{EAD831E6-716D-40E2-B3CD-053380FD9E23}" srcOrd="1" destOrd="0" presId="urn:microsoft.com/office/officeart/2005/8/layout/lProcess2"/>
    <dgm:cxn modelId="{09879ADB-EB77-4DDC-9795-1E3C65818C16}" type="presParOf" srcId="{65EFEDA5-E2B7-4B80-B588-75BAD821B002}" destId="{902E520F-7F6F-4806-84A5-04D71D61FBF9}" srcOrd="2" destOrd="0" presId="urn:microsoft.com/office/officeart/2005/8/layout/lProcess2"/>
    <dgm:cxn modelId="{69BDF972-6A1D-45BF-A99D-53916561D387}" type="presParOf" srcId="{5ED2F515-9699-42B4-B375-E8723ED2D6F0}" destId="{93E5727B-5B83-42DC-86CD-7DC63174E1A0}" srcOrd="3" destOrd="0" presId="urn:microsoft.com/office/officeart/2005/8/layout/lProcess2"/>
    <dgm:cxn modelId="{9B824CF4-E9BE-4D00-94E3-629B059DFC8B}" type="presParOf" srcId="{5ED2F515-9699-42B4-B375-E8723ED2D6F0}" destId="{7D0A85A3-2A96-4183-8E96-985BEFA08FC7}" srcOrd="4" destOrd="0" presId="urn:microsoft.com/office/officeart/2005/8/layout/lProcess2"/>
    <dgm:cxn modelId="{89A94DD7-EBAF-4736-802F-3D46508387F5}" type="presParOf" srcId="{7D0A85A3-2A96-4183-8E96-985BEFA08FC7}" destId="{DB2524FF-9AD5-4AA6-8DEB-158A97801609}" srcOrd="0" destOrd="0" presId="urn:microsoft.com/office/officeart/2005/8/layout/lProcess2"/>
    <dgm:cxn modelId="{B08D59FA-2651-47EB-9DAC-C15A8677A61F}" type="presParOf" srcId="{7D0A85A3-2A96-4183-8E96-985BEFA08FC7}" destId="{E8885F91-0558-4940-8934-1CDF9658E4B0}" srcOrd="1" destOrd="0" presId="urn:microsoft.com/office/officeart/2005/8/layout/lProcess2"/>
    <dgm:cxn modelId="{B3110A92-6F5F-41ED-ADBE-33DB66CB6055}" type="presParOf" srcId="{7D0A85A3-2A96-4183-8E96-985BEFA08FC7}" destId="{ACF99D6A-CCBD-49FF-A8A1-F57CAC6AAE7B}" srcOrd="2" destOrd="0" presId="urn:microsoft.com/office/officeart/2005/8/layout/lProcess2"/>
    <dgm:cxn modelId="{71C34259-035A-43A9-B44A-78211B38CCA0}" type="presParOf" srcId="{ACF99D6A-CCBD-49FF-A8A1-F57CAC6AAE7B}" destId="{0F81CACC-BA3A-434E-BE37-487A8DE1B46F}" srcOrd="0" destOrd="0" presId="urn:microsoft.com/office/officeart/2005/8/layout/lProcess2"/>
    <dgm:cxn modelId="{3424BE24-F66E-46A8-B64B-C7E2F83957D0}" type="presParOf" srcId="{0F81CACC-BA3A-434E-BE37-487A8DE1B46F}" destId="{E4DA91F1-1BDD-4658-A83A-0079C64E8D0A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CC06EB-42E0-4BED-9404-622677FD9847}">
      <dsp:nvSpPr>
        <dsp:cNvPr id="0" name=""/>
        <dsp:cNvSpPr/>
      </dsp:nvSpPr>
      <dsp:spPr>
        <a:xfrm>
          <a:off x="795" y="654478"/>
          <a:ext cx="3424758" cy="4109710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Cost of Doing Business</a:t>
          </a:r>
        </a:p>
      </dsp:txBody>
      <dsp:txXfrm rot="16200000">
        <a:off x="-1341709" y="1996983"/>
        <a:ext cx="3369962" cy="684951"/>
      </dsp:txXfrm>
    </dsp:sp>
    <dsp:sp modelId="{1AAE5EF9-92CD-4FDE-B8BD-0C15495F4A73}">
      <dsp:nvSpPr>
        <dsp:cNvPr id="0" name=""/>
        <dsp:cNvSpPr/>
      </dsp:nvSpPr>
      <dsp:spPr>
        <a:xfrm>
          <a:off x="685747" y="654478"/>
          <a:ext cx="2551445" cy="410971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Wages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Land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Cost to Quality Ratio</a:t>
          </a:r>
        </a:p>
      </dsp:txBody>
      <dsp:txXfrm>
        <a:off x="685747" y="654478"/>
        <a:ext cx="2551445" cy="4109710"/>
      </dsp:txXfrm>
    </dsp:sp>
    <dsp:sp modelId="{8CB6EBF1-572B-4699-9F73-B4F2E810B116}">
      <dsp:nvSpPr>
        <dsp:cNvPr id="0" name=""/>
        <dsp:cNvSpPr/>
      </dsp:nvSpPr>
      <dsp:spPr>
        <a:xfrm>
          <a:off x="3545420" y="654478"/>
          <a:ext cx="3424758" cy="4109710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Regulation</a:t>
          </a:r>
        </a:p>
      </dsp:txBody>
      <dsp:txXfrm rot="16200000">
        <a:off x="2202915" y="1996983"/>
        <a:ext cx="3369962" cy="684951"/>
      </dsp:txXfrm>
    </dsp:sp>
    <dsp:sp modelId="{5E5891A8-A7A6-41F1-807B-B51065507976}">
      <dsp:nvSpPr>
        <dsp:cNvPr id="0" name=""/>
        <dsp:cNvSpPr/>
      </dsp:nvSpPr>
      <dsp:spPr>
        <a:xfrm rot="5400000">
          <a:off x="3260405" y="3922578"/>
          <a:ext cx="604278" cy="51371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F8F6CD-FFB9-486D-B75B-89F394B3E549}">
      <dsp:nvSpPr>
        <dsp:cNvPr id="0" name=""/>
        <dsp:cNvSpPr/>
      </dsp:nvSpPr>
      <dsp:spPr>
        <a:xfrm>
          <a:off x="4230372" y="654478"/>
          <a:ext cx="2551445" cy="410971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Compliance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Industry Prioritization</a:t>
          </a:r>
        </a:p>
      </dsp:txBody>
      <dsp:txXfrm>
        <a:off x="4230372" y="654478"/>
        <a:ext cx="2551445" cy="4109710"/>
      </dsp:txXfrm>
    </dsp:sp>
    <dsp:sp modelId="{E8999EC9-24BB-4DFC-BBE6-6FF1A01C77D6}">
      <dsp:nvSpPr>
        <dsp:cNvPr id="0" name=""/>
        <dsp:cNvSpPr/>
      </dsp:nvSpPr>
      <dsp:spPr>
        <a:xfrm>
          <a:off x="7090045" y="654478"/>
          <a:ext cx="3424758" cy="4109710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 Low Risk</a:t>
          </a:r>
        </a:p>
      </dsp:txBody>
      <dsp:txXfrm rot="16200000">
        <a:off x="5747540" y="1996983"/>
        <a:ext cx="3369962" cy="684951"/>
      </dsp:txXfrm>
    </dsp:sp>
    <dsp:sp modelId="{47429C49-ADC3-46C5-8922-998C6836442B}">
      <dsp:nvSpPr>
        <dsp:cNvPr id="0" name=""/>
        <dsp:cNvSpPr/>
      </dsp:nvSpPr>
      <dsp:spPr>
        <a:xfrm rot="5400000">
          <a:off x="6805030" y="3922578"/>
          <a:ext cx="604278" cy="51371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0EF83C-4250-4031-B5CA-0889F023762B}">
      <dsp:nvSpPr>
        <dsp:cNvPr id="0" name=""/>
        <dsp:cNvSpPr/>
      </dsp:nvSpPr>
      <dsp:spPr>
        <a:xfrm>
          <a:off x="7774997" y="654478"/>
          <a:ext cx="2551445" cy="4109710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Diversified International Relationships</a:t>
          </a:r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400" kern="1200" dirty="0"/>
        </a:p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Stable Government</a:t>
          </a:r>
        </a:p>
      </dsp:txBody>
      <dsp:txXfrm>
        <a:off x="7774997" y="654478"/>
        <a:ext cx="2551445" cy="410971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EED66C-356C-46FD-97C2-C3C65BD0DCD7}">
      <dsp:nvSpPr>
        <dsp:cNvPr id="0" name=""/>
        <dsp:cNvSpPr/>
      </dsp:nvSpPr>
      <dsp:spPr>
        <a:xfrm>
          <a:off x="1170928" y="0"/>
          <a:ext cx="5031427" cy="5031427"/>
        </a:xfrm>
        <a:prstGeom prst="triangl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4023AC-BE8D-415A-95A3-78157C59A9A7}">
      <dsp:nvSpPr>
        <dsp:cNvPr id="0" name=""/>
        <dsp:cNvSpPr/>
      </dsp:nvSpPr>
      <dsp:spPr>
        <a:xfrm>
          <a:off x="3686642" y="503634"/>
          <a:ext cx="3270428" cy="894257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Tariffs</a:t>
          </a:r>
        </a:p>
      </dsp:txBody>
      <dsp:txXfrm>
        <a:off x="3730296" y="547288"/>
        <a:ext cx="3183120" cy="806949"/>
      </dsp:txXfrm>
    </dsp:sp>
    <dsp:sp modelId="{D1CA53E3-2A99-4580-A7EA-ED7DDC591CE3}">
      <dsp:nvSpPr>
        <dsp:cNvPr id="0" name=""/>
        <dsp:cNvSpPr/>
      </dsp:nvSpPr>
      <dsp:spPr>
        <a:xfrm>
          <a:off x="3686642" y="1509674"/>
          <a:ext cx="3270428" cy="894257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Trade Agreements</a:t>
          </a:r>
        </a:p>
      </dsp:txBody>
      <dsp:txXfrm>
        <a:off x="3730296" y="1553328"/>
        <a:ext cx="3183120" cy="806949"/>
      </dsp:txXfrm>
    </dsp:sp>
    <dsp:sp modelId="{F6F368E5-1263-46B8-B022-23982058BBB5}">
      <dsp:nvSpPr>
        <dsp:cNvPr id="0" name=""/>
        <dsp:cNvSpPr/>
      </dsp:nvSpPr>
      <dsp:spPr>
        <a:xfrm>
          <a:off x="3686642" y="2515713"/>
          <a:ext cx="3270428" cy="894257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HS Codes</a:t>
          </a:r>
        </a:p>
      </dsp:txBody>
      <dsp:txXfrm>
        <a:off x="3730296" y="2559367"/>
        <a:ext cx="3183120" cy="806949"/>
      </dsp:txXfrm>
    </dsp:sp>
    <dsp:sp modelId="{1792C009-E80B-45C6-8747-37CBFD65973B}">
      <dsp:nvSpPr>
        <dsp:cNvPr id="0" name=""/>
        <dsp:cNvSpPr/>
      </dsp:nvSpPr>
      <dsp:spPr>
        <a:xfrm>
          <a:off x="3686642" y="3521753"/>
          <a:ext cx="3270428" cy="894257"/>
        </a:xfrm>
        <a:prstGeom prst="round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Rules of Origin</a:t>
          </a:r>
        </a:p>
      </dsp:txBody>
      <dsp:txXfrm>
        <a:off x="3730296" y="3565407"/>
        <a:ext cx="3183120" cy="80694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B78D67-621D-4D9E-884C-4EB13D7580E6}">
      <dsp:nvSpPr>
        <dsp:cNvPr id="0" name=""/>
        <dsp:cNvSpPr/>
      </dsp:nvSpPr>
      <dsp:spPr>
        <a:xfrm>
          <a:off x="586" y="352720"/>
          <a:ext cx="2522823" cy="3027388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MFN Tariffs</a:t>
          </a:r>
        </a:p>
      </dsp:txBody>
      <dsp:txXfrm rot="16200000">
        <a:off x="-988360" y="1341667"/>
        <a:ext cx="2482458" cy="504564"/>
      </dsp:txXfrm>
    </dsp:sp>
    <dsp:sp modelId="{04FA4292-F93A-4035-9FD6-1242991C95A8}">
      <dsp:nvSpPr>
        <dsp:cNvPr id="0" name=""/>
        <dsp:cNvSpPr/>
      </dsp:nvSpPr>
      <dsp:spPr>
        <a:xfrm>
          <a:off x="505151" y="352720"/>
          <a:ext cx="1879503" cy="302738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Applied in accordance with a country’s obligations to the WTO.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Applied evenly to all countries</a:t>
          </a:r>
        </a:p>
      </dsp:txBody>
      <dsp:txXfrm>
        <a:off x="505151" y="352720"/>
        <a:ext cx="1879503" cy="3027388"/>
      </dsp:txXfrm>
    </dsp:sp>
    <dsp:sp modelId="{0E713911-0447-4969-8234-1E6F638E3BBF}">
      <dsp:nvSpPr>
        <dsp:cNvPr id="0" name=""/>
        <dsp:cNvSpPr/>
      </dsp:nvSpPr>
      <dsp:spPr>
        <a:xfrm>
          <a:off x="2611709" y="352720"/>
          <a:ext cx="2522823" cy="3027388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8580" rIns="88900" bIns="0" numCol="1" spcCol="1270" anchor="t" anchorCtr="0">
          <a:noAutofit/>
        </a:bodyPr>
        <a:lstStyle/>
        <a:p>
          <a:pPr marL="0" lvl="0" indent="0" algn="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Preferential Tariffs</a:t>
          </a:r>
        </a:p>
      </dsp:txBody>
      <dsp:txXfrm rot="16200000">
        <a:off x="1622762" y="1341667"/>
        <a:ext cx="2482458" cy="504564"/>
      </dsp:txXfrm>
    </dsp:sp>
    <dsp:sp modelId="{772928B6-5511-4C06-B75D-30A58E09965B}">
      <dsp:nvSpPr>
        <dsp:cNvPr id="0" name=""/>
        <dsp:cNvSpPr/>
      </dsp:nvSpPr>
      <dsp:spPr>
        <a:xfrm rot="5400000">
          <a:off x="2401978" y="2757531"/>
          <a:ext cx="444689" cy="37842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5A3C3D-9938-4058-985A-800655B27C46}">
      <dsp:nvSpPr>
        <dsp:cNvPr id="0" name=""/>
        <dsp:cNvSpPr/>
      </dsp:nvSpPr>
      <dsp:spPr>
        <a:xfrm>
          <a:off x="3116273" y="352720"/>
          <a:ext cx="1879503" cy="302738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Applied at a rate below a country’s obligations under the WTO.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Rates are subject to the terms of a specific FTA. </a:t>
          </a:r>
        </a:p>
      </dsp:txBody>
      <dsp:txXfrm>
        <a:off x="3116273" y="352720"/>
        <a:ext cx="1879503" cy="3027388"/>
      </dsp:txXfrm>
    </dsp:sp>
    <dsp:sp modelId="{17AB900A-58B8-49BE-AB21-85ECFF67E974}">
      <dsp:nvSpPr>
        <dsp:cNvPr id="0" name=""/>
        <dsp:cNvSpPr/>
      </dsp:nvSpPr>
      <dsp:spPr>
        <a:xfrm>
          <a:off x="5222831" y="352720"/>
          <a:ext cx="2522823" cy="3027388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61722" rIns="80010" bIns="0" numCol="1" spcCol="1270" anchor="t" anchorCtr="0">
          <a:noAutofit/>
        </a:bodyPr>
        <a:lstStyle/>
        <a:p>
          <a:pPr marL="0" lvl="0" indent="0" algn="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Countervailing Measures</a:t>
          </a:r>
        </a:p>
      </dsp:txBody>
      <dsp:txXfrm rot="16200000">
        <a:off x="4233884" y="1341667"/>
        <a:ext cx="2482458" cy="504564"/>
      </dsp:txXfrm>
    </dsp:sp>
    <dsp:sp modelId="{78867206-D464-4D26-8853-87F6506EE53F}">
      <dsp:nvSpPr>
        <dsp:cNvPr id="0" name=""/>
        <dsp:cNvSpPr/>
      </dsp:nvSpPr>
      <dsp:spPr>
        <a:xfrm rot="5400000">
          <a:off x="5013101" y="2757531"/>
          <a:ext cx="444689" cy="378423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C762AD7-9182-4F85-A228-33272E712402}">
      <dsp:nvSpPr>
        <dsp:cNvPr id="0" name=""/>
        <dsp:cNvSpPr/>
      </dsp:nvSpPr>
      <dsp:spPr>
        <a:xfrm>
          <a:off x="5727396" y="352720"/>
          <a:ext cx="1879503" cy="3027388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Imposed by countries to fight unfair trade practices, such as national subsidies or dumping.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Normally applied on specific goods.</a:t>
          </a:r>
        </a:p>
      </dsp:txBody>
      <dsp:txXfrm>
        <a:off x="5727396" y="352720"/>
        <a:ext cx="1879503" cy="30273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43FF0F-FB11-47E4-855C-E4F2A2AD4FBC}">
      <dsp:nvSpPr>
        <dsp:cNvPr id="0" name=""/>
        <dsp:cNvSpPr/>
      </dsp:nvSpPr>
      <dsp:spPr>
        <a:xfrm>
          <a:off x="5262" y="0"/>
          <a:ext cx="5062686" cy="3099680"/>
        </a:xfrm>
        <a:prstGeom prst="roundRect">
          <a:avLst>
            <a:gd name="adj" fmla="val 10000"/>
          </a:avLst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National Rules of Origin</a:t>
          </a:r>
        </a:p>
      </dsp:txBody>
      <dsp:txXfrm>
        <a:off x="5262" y="0"/>
        <a:ext cx="5062686" cy="929904"/>
      </dsp:txXfrm>
    </dsp:sp>
    <dsp:sp modelId="{3049A52A-32CD-4518-891F-66E204D76987}">
      <dsp:nvSpPr>
        <dsp:cNvPr id="0" name=""/>
        <dsp:cNvSpPr/>
      </dsp:nvSpPr>
      <dsp:spPr>
        <a:xfrm>
          <a:off x="511531" y="929904"/>
          <a:ext cx="4050149" cy="201479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Applied by customs authorities in the absence of a preferential trade agreement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b="1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Rules are based on national customs guidelines </a:t>
          </a:r>
        </a:p>
      </dsp:txBody>
      <dsp:txXfrm>
        <a:off x="570542" y="988915"/>
        <a:ext cx="3932127" cy="1896770"/>
      </dsp:txXfrm>
    </dsp:sp>
    <dsp:sp modelId="{64ED5931-E193-48C0-AF70-F82D80948A17}">
      <dsp:nvSpPr>
        <dsp:cNvPr id="0" name=""/>
        <dsp:cNvSpPr/>
      </dsp:nvSpPr>
      <dsp:spPr>
        <a:xfrm>
          <a:off x="5447650" y="0"/>
          <a:ext cx="5062686" cy="3099680"/>
        </a:xfrm>
        <a:prstGeom prst="roundRect">
          <a:avLst>
            <a:gd name="adj" fmla="val 10000"/>
          </a:avLst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Preferential Rules of Origin</a:t>
          </a:r>
        </a:p>
      </dsp:txBody>
      <dsp:txXfrm>
        <a:off x="5447650" y="0"/>
        <a:ext cx="5062686" cy="929904"/>
      </dsp:txXfrm>
    </dsp:sp>
    <dsp:sp modelId="{95E93E01-67C2-4F0F-A07D-26DC5B78AD33}">
      <dsp:nvSpPr>
        <dsp:cNvPr id="0" name=""/>
        <dsp:cNvSpPr/>
      </dsp:nvSpPr>
      <dsp:spPr>
        <a:xfrm>
          <a:off x="5953919" y="929904"/>
          <a:ext cx="4050149" cy="2014792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Applied by customs authorities when a free trade agreement is in place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Rules are based on the text of the free trade agreement. </a:t>
          </a:r>
        </a:p>
      </dsp:txBody>
      <dsp:txXfrm>
        <a:off x="6012930" y="988915"/>
        <a:ext cx="3932127" cy="189677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43FF0F-FB11-47E4-855C-E4F2A2AD4FBC}">
      <dsp:nvSpPr>
        <dsp:cNvPr id="0" name=""/>
        <dsp:cNvSpPr/>
      </dsp:nvSpPr>
      <dsp:spPr>
        <a:xfrm>
          <a:off x="1283" y="0"/>
          <a:ext cx="3337470" cy="4114799"/>
        </a:xfrm>
        <a:prstGeom prst="roundRect">
          <a:avLst>
            <a:gd name="adj" fmla="val 10000"/>
          </a:avLst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Wholly obtained</a:t>
          </a:r>
        </a:p>
      </dsp:txBody>
      <dsp:txXfrm>
        <a:off x="1283" y="0"/>
        <a:ext cx="3337470" cy="1234439"/>
      </dsp:txXfrm>
    </dsp:sp>
    <dsp:sp modelId="{3049A52A-32CD-4518-891F-66E204D76987}">
      <dsp:nvSpPr>
        <dsp:cNvPr id="0" name=""/>
        <dsp:cNvSpPr/>
      </dsp:nvSpPr>
      <dsp:spPr>
        <a:xfrm>
          <a:off x="335030" y="1234439"/>
          <a:ext cx="2669976" cy="267461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Products that are entirely produced from a specific country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Example: coffee grown in Vietnam</a:t>
          </a:r>
        </a:p>
      </dsp:txBody>
      <dsp:txXfrm>
        <a:off x="413231" y="1312640"/>
        <a:ext cx="2513574" cy="2518217"/>
      </dsp:txXfrm>
    </dsp:sp>
    <dsp:sp modelId="{64ED5931-E193-48C0-AF70-F82D80948A17}">
      <dsp:nvSpPr>
        <dsp:cNvPr id="0" name=""/>
        <dsp:cNvSpPr/>
      </dsp:nvSpPr>
      <dsp:spPr>
        <a:xfrm>
          <a:off x="3589064" y="0"/>
          <a:ext cx="3337470" cy="4114799"/>
        </a:xfrm>
        <a:prstGeom prst="roundRect">
          <a:avLst>
            <a:gd name="adj" fmla="val 10000"/>
          </a:avLst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Non-wholly obtained</a:t>
          </a:r>
        </a:p>
      </dsp:txBody>
      <dsp:txXfrm>
        <a:off x="3589064" y="0"/>
        <a:ext cx="3337470" cy="1234439"/>
      </dsp:txXfrm>
    </dsp:sp>
    <dsp:sp modelId="{95E93E01-67C2-4F0F-A07D-26DC5B78AD33}">
      <dsp:nvSpPr>
        <dsp:cNvPr id="0" name=""/>
        <dsp:cNvSpPr/>
      </dsp:nvSpPr>
      <dsp:spPr>
        <a:xfrm>
          <a:off x="3922811" y="1234439"/>
          <a:ext cx="2669976" cy="267461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8575" rIns="38100" bIns="2857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A product with </a:t>
          </a:r>
          <a:r>
            <a:rPr lang="en-US" sz="1500" b="1" kern="1200" dirty="0"/>
            <a:t>components from multiple countries </a:t>
          </a:r>
          <a:r>
            <a:rPr lang="en-US" sz="1500" kern="1200" dirty="0"/>
            <a:t>that has undergone “sufficient working” in one country to be considered originating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/>
            <a:t>Example</a:t>
          </a:r>
          <a:r>
            <a:rPr lang="en-US" sz="1500" kern="1200" dirty="0"/>
            <a:t>: Cell phone assembled in Vietnam with components from Malaysia, Korea, and China</a:t>
          </a:r>
          <a:endParaRPr lang="en-US" sz="1800" kern="1200" dirty="0"/>
        </a:p>
      </dsp:txBody>
      <dsp:txXfrm>
        <a:off x="4001012" y="1312640"/>
        <a:ext cx="2513574" cy="2518217"/>
      </dsp:txXfrm>
    </dsp:sp>
    <dsp:sp modelId="{BDF84D57-00D0-4AA4-85A2-1743CEC95387}">
      <dsp:nvSpPr>
        <dsp:cNvPr id="0" name=""/>
        <dsp:cNvSpPr/>
      </dsp:nvSpPr>
      <dsp:spPr>
        <a:xfrm>
          <a:off x="7176845" y="0"/>
          <a:ext cx="3337470" cy="4114799"/>
        </a:xfrm>
        <a:prstGeom prst="roundRect">
          <a:avLst>
            <a:gd name="adj" fmla="val 10000"/>
          </a:avLst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Non – Originating</a:t>
          </a:r>
        </a:p>
      </dsp:txBody>
      <dsp:txXfrm>
        <a:off x="7176845" y="0"/>
        <a:ext cx="3337470" cy="1234439"/>
      </dsp:txXfrm>
    </dsp:sp>
    <dsp:sp modelId="{250F2AD4-1098-4D15-AB33-7BBF66965A64}">
      <dsp:nvSpPr>
        <dsp:cNvPr id="0" name=""/>
        <dsp:cNvSpPr/>
      </dsp:nvSpPr>
      <dsp:spPr>
        <a:xfrm>
          <a:off x="7510592" y="1234439"/>
          <a:ext cx="2669976" cy="267461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26670" rIns="35560" bIns="2667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Products or material that are sourced from third party markets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Example: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1. Goods shipped through Vietnam </a:t>
          </a: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 dirty="0"/>
            <a:t>2. Goods that undergo minimal processing in Vietnam (cleaning, packaging, </a:t>
          </a:r>
          <a:r>
            <a:rPr lang="en-US" sz="1400" kern="1200" dirty="0" err="1"/>
            <a:t>ect</a:t>
          </a:r>
          <a:r>
            <a:rPr lang="en-US" sz="1400" kern="1200" dirty="0"/>
            <a:t>). </a:t>
          </a:r>
        </a:p>
      </dsp:txBody>
      <dsp:txXfrm>
        <a:off x="7588793" y="1312640"/>
        <a:ext cx="2513574" cy="251821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82485D-95E3-4DAC-A47A-62F2D1F2D6A4}">
      <dsp:nvSpPr>
        <dsp:cNvPr id="0" name=""/>
        <dsp:cNvSpPr/>
      </dsp:nvSpPr>
      <dsp:spPr>
        <a:xfrm>
          <a:off x="5257799" y="1856866"/>
          <a:ext cx="389521" cy="17064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06474"/>
              </a:lnTo>
              <a:lnTo>
                <a:pt x="389521" y="1706474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0BB58F-E129-4470-BADA-B741F9CAA7FC}">
      <dsp:nvSpPr>
        <dsp:cNvPr id="0" name=""/>
        <dsp:cNvSpPr/>
      </dsp:nvSpPr>
      <dsp:spPr>
        <a:xfrm>
          <a:off x="4868278" y="1856866"/>
          <a:ext cx="389521" cy="1706474"/>
        </a:xfrm>
        <a:custGeom>
          <a:avLst/>
          <a:gdLst/>
          <a:ahLst/>
          <a:cxnLst/>
          <a:rect l="0" t="0" r="0" b="0"/>
          <a:pathLst>
            <a:path>
              <a:moveTo>
                <a:pt x="389521" y="0"/>
              </a:moveTo>
              <a:lnTo>
                <a:pt x="389521" y="1706474"/>
              </a:lnTo>
              <a:lnTo>
                <a:pt x="0" y="1706474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FA99DF-36B2-4974-B775-8D6D5D14434F}">
      <dsp:nvSpPr>
        <dsp:cNvPr id="0" name=""/>
        <dsp:cNvSpPr/>
      </dsp:nvSpPr>
      <dsp:spPr>
        <a:xfrm>
          <a:off x="3402936" y="2002"/>
          <a:ext cx="3709726" cy="1854863"/>
        </a:xfrm>
        <a:prstGeom prst="rect">
          <a:avLst/>
        </a:prstGeom>
        <a:solidFill>
          <a:srgbClr val="1A2940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Rules of Origin</a:t>
          </a:r>
        </a:p>
      </dsp:txBody>
      <dsp:txXfrm>
        <a:off x="3402936" y="2002"/>
        <a:ext cx="3709726" cy="1854863"/>
      </dsp:txXfrm>
    </dsp:sp>
    <dsp:sp modelId="{3D643A1C-3620-44DC-BC23-6B13A950BD37}">
      <dsp:nvSpPr>
        <dsp:cNvPr id="0" name=""/>
        <dsp:cNvSpPr/>
      </dsp:nvSpPr>
      <dsp:spPr>
        <a:xfrm>
          <a:off x="1158551" y="2635908"/>
          <a:ext cx="3709726" cy="1854863"/>
        </a:xfrm>
        <a:prstGeom prst="rect">
          <a:avLst/>
        </a:prstGeom>
        <a:solidFill>
          <a:srgbClr val="1A2940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Process based requirements</a:t>
          </a:r>
        </a:p>
      </dsp:txBody>
      <dsp:txXfrm>
        <a:off x="1158551" y="2635908"/>
        <a:ext cx="3709726" cy="1854863"/>
      </dsp:txXfrm>
    </dsp:sp>
    <dsp:sp modelId="{9F219342-4E4D-460B-B5FC-BBA389C032F2}">
      <dsp:nvSpPr>
        <dsp:cNvPr id="0" name=""/>
        <dsp:cNvSpPr/>
      </dsp:nvSpPr>
      <dsp:spPr>
        <a:xfrm>
          <a:off x="5647320" y="2635908"/>
          <a:ext cx="3709726" cy="1854863"/>
        </a:xfrm>
        <a:prstGeom prst="rect">
          <a:avLst/>
        </a:prstGeom>
        <a:solidFill>
          <a:srgbClr val="1A2940"/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Value based requirements</a:t>
          </a:r>
        </a:p>
      </dsp:txBody>
      <dsp:txXfrm>
        <a:off x="5647320" y="2635908"/>
        <a:ext cx="3709726" cy="185486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F4FE9A-BE78-4113-96A3-D311542A759D}">
      <dsp:nvSpPr>
        <dsp:cNvPr id="0" name=""/>
        <dsp:cNvSpPr/>
      </dsp:nvSpPr>
      <dsp:spPr>
        <a:xfrm>
          <a:off x="383" y="0"/>
          <a:ext cx="1649683" cy="740389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71120" bIns="0" numCol="1" spcCol="1270" anchor="t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MFN</a:t>
          </a:r>
        </a:p>
      </dsp:txBody>
      <dsp:txXfrm rot="16200000">
        <a:off x="-138207" y="138591"/>
        <a:ext cx="607118" cy="329936"/>
      </dsp:txXfrm>
    </dsp:sp>
    <dsp:sp modelId="{AE9B6774-53F2-4B48-8B99-6AFDA2B5176D}">
      <dsp:nvSpPr>
        <dsp:cNvPr id="0" name=""/>
        <dsp:cNvSpPr/>
      </dsp:nvSpPr>
      <dsp:spPr>
        <a:xfrm>
          <a:off x="330320" y="0"/>
          <a:ext cx="1229014" cy="74038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2009" rIns="0" bIns="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US$14.99</a:t>
          </a:r>
        </a:p>
      </dsp:txBody>
      <dsp:txXfrm>
        <a:off x="330320" y="0"/>
        <a:ext cx="1229014" cy="740389"/>
      </dsp:txXfrm>
    </dsp:sp>
    <dsp:sp modelId="{EFA0E29D-8A0F-4CD9-B909-FCD3F5B36E74}">
      <dsp:nvSpPr>
        <dsp:cNvPr id="0" name=""/>
        <dsp:cNvSpPr/>
      </dsp:nvSpPr>
      <dsp:spPr>
        <a:xfrm>
          <a:off x="1707805" y="0"/>
          <a:ext cx="1649683" cy="740389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71120" bIns="0" numCol="1" spcCol="1270" anchor="t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+10%</a:t>
          </a:r>
        </a:p>
      </dsp:txBody>
      <dsp:txXfrm rot="16200000">
        <a:off x="1569214" y="138591"/>
        <a:ext cx="607118" cy="329936"/>
      </dsp:txXfrm>
    </dsp:sp>
    <dsp:sp modelId="{B66F7853-892C-4805-8A32-F2CCF7426EBF}">
      <dsp:nvSpPr>
        <dsp:cNvPr id="0" name=""/>
        <dsp:cNvSpPr/>
      </dsp:nvSpPr>
      <dsp:spPr>
        <a:xfrm rot="5400000">
          <a:off x="1661703" y="510363"/>
          <a:ext cx="108701" cy="24745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5E6165-CF56-481B-8299-312B1DE66282}">
      <dsp:nvSpPr>
        <dsp:cNvPr id="0" name=""/>
        <dsp:cNvSpPr/>
      </dsp:nvSpPr>
      <dsp:spPr>
        <a:xfrm>
          <a:off x="2037742" y="0"/>
          <a:ext cx="1229014" cy="74038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2009" rIns="0" bIns="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US$16.48</a:t>
          </a:r>
        </a:p>
      </dsp:txBody>
      <dsp:txXfrm>
        <a:off x="2037742" y="0"/>
        <a:ext cx="1229014" cy="740389"/>
      </dsp:txXfrm>
    </dsp:sp>
    <dsp:sp modelId="{B103F0B3-E263-4DC5-8814-08CBC1766EA9}">
      <dsp:nvSpPr>
        <dsp:cNvPr id="0" name=""/>
        <dsp:cNvSpPr/>
      </dsp:nvSpPr>
      <dsp:spPr>
        <a:xfrm>
          <a:off x="3415228" y="0"/>
          <a:ext cx="1649683" cy="740389"/>
        </a:xfrm>
        <a:prstGeom prst="roundRect">
          <a:avLst>
            <a:gd name="adj" fmla="val 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4864" rIns="71120" bIns="0" numCol="1" spcCol="1270" anchor="t" anchorCtr="0">
          <a:noAutofit/>
        </a:bodyPr>
        <a:lstStyle/>
        <a:p>
          <a:pPr marL="0" lvl="0" indent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+25%</a:t>
          </a:r>
        </a:p>
      </dsp:txBody>
      <dsp:txXfrm rot="16200000">
        <a:off x="3276637" y="138591"/>
        <a:ext cx="607118" cy="329936"/>
      </dsp:txXfrm>
    </dsp:sp>
    <dsp:sp modelId="{D4906A2B-FDD2-4ABE-891F-F2A6F6043069}">
      <dsp:nvSpPr>
        <dsp:cNvPr id="0" name=""/>
        <dsp:cNvSpPr/>
      </dsp:nvSpPr>
      <dsp:spPr>
        <a:xfrm rot="5400000">
          <a:off x="3369126" y="510363"/>
          <a:ext cx="108701" cy="247452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89E782-4D27-4603-B6AD-19108BC27488}">
      <dsp:nvSpPr>
        <dsp:cNvPr id="0" name=""/>
        <dsp:cNvSpPr/>
      </dsp:nvSpPr>
      <dsp:spPr>
        <a:xfrm>
          <a:off x="3745164" y="0"/>
          <a:ext cx="1229014" cy="740389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72009" rIns="0" bIns="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US$18.73</a:t>
          </a:r>
        </a:p>
      </dsp:txBody>
      <dsp:txXfrm>
        <a:off x="3745164" y="0"/>
        <a:ext cx="1229014" cy="740389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F859FEE-6F46-471D-A2C1-A67CA3AEAFD8}">
      <dsp:nvSpPr>
        <dsp:cNvPr id="0" name=""/>
        <dsp:cNvSpPr/>
      </dsp:nvSpPr>
      <dsp:spPr>
        <a:xfrm>
          <a:off x="2366957" y="675650"/>
          <a:ext cx="5127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27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609758" y="718653"/>
        <a:ext cx="27168" cy="5433"/>
      </dsp:txXfrm>
    </dsp:sp>
    <dsp:sp modelId="{FD365A6F-BFBE-4902-9B5A-4BE9D5270F8A}">
      <dsp:nvSpPr>
        <dsp:cNvPr id="0" name=""/>
        <dsp:cNvSpPr/>
      </dsp:nvSpPr>
      <dsp:spPr>
        <a:xfrm>
          <a:off x="6275" y="12625"/>
          <a:ext cx="2362481" cy="14174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Design</a:t>
          </a:r>
        </a:p>
      </dsp:txBody>
      <dsp:txXfrm>
        <a:off x="6275" y="12625"/>
        <a:ext cx="2362481" cy="1417488"/>
      </dsp:txXfrm>
    </dsp:sp>
    <dsp:sp modelId="{8E9BCDFD-0D6B-4F0A-BD71-344A0ED5D6AA}">
      <dsp:nvSpPr>
        <dsp:cNvPr id="0" name=""/>
        <dsp:cNvSpPr/>
      </dsp:nvSpPr>
      <dsp:spPr>
        <a:xfrm>
          <a:off x="5272809" y="675650"/>
          <a:ext cx="5127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27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515610" y="718653"/>
        <a:ext cx="27168" cy="5433"/>
      </dsp:txXfrm>
    </dsp:sp>
    <dsp:sp modelId="{54F50E20-9213-4122-83E0-4CBB76B29865}">
      <dsp:nvSpPr>
        <dsp:cNvPr id="0" name=""/>
        <dsp:cNvSpPr/>
      </dsp:nvSpPr>
      <dsp:spPr>
        <a:xfrm>
          <a:off x="2912128" y="12625"/>
          <a:ext cx="2362481" cy="14174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Raw Material Sourcing</a:t>
          </a:r>
        </a:p>
      </dsp:txBody>
      <dsp:txXfrm>
        <a:off x="2912128" y="12625"/>
        <a:ext cx="2362481" cy="1417488"/>
      </dsp:txXfrm>
    </dsp:sp>
    <dsp:sp modelId="{57EB395B-8ACE-4424-9BB0-D0DDE25B243F}">
      <dsp:nvSpPr>
        <dsp:cNvPr id="0" name=""/>
        <dsp:cNvSpPr/>
      </dsp:nvSpPr>
      <dsp:spPr>
        <a:xfrm>
          <a:off x="1187516" y="1428314"/>
          <a:ext cx="5811704" cy="512770"/>
        </a:xfrm>
        <a:custGeom>
          <a:avLst/>
          <a:gdLst/>
          <a:ahLst/>
          <a:cxnLst/>
          <a:rect l="0" t="0" r="0" b="0"/>
          <a:pathLst>
            <a:path>
              <a:moveTo>
                <a:pt x="5811704" y="0"/>
              </a:moveTo>
              <a:lnTo>
                <a:pt x="5811704" y="273485"/>
              </a:lnTo>
              <a:lnTo>
                <a:pt x="0" y="273485"/>
              </a:lnTo>
              <a:lnTo>
                <a:pt x="0" y="51277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947442" y="1681983"/>
        <a:ext cx="291852" cy="5433"/>
      </dsp:txXfrm>
    </dsp:sp>
    <dsp:sp modelId="{5CBC3E99-503F-4D2D-88D3-18FAB689D35C}">
      <dsp:nvSpPr>
        <dsp:cNvPr id="0" name=""/>
        <dsp:cNvSpPr/>
      </dsp:nvSpPr>
      <dsp:spPr>
        <a:xfrm>
          <a:off x="5817980" y="12625"/>
          <a:ext cx="2362481" cy="14174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Forging</a:t>
          </a:r>
        </a:p>
      </dsp:txBody>
      <dsp:txXfrm>
        <a:off x="5817980" y="12625"/>
        <a:ext cx="2362481" cy="1417488"/>
      </dsp:txXfrm>
    </dsp:sp>
    <dsp:sp modelId="{2C4F3E81-B732-4381-9DFE-227976908291}">
      <dsp:nvSpPr>
        <dsp:cNvPr id="0" name=""/>
        <dsp:cNvSpPr/>
      </dsp:nvSpPr>
      <dsp:spPr>
        <a:xfrm>
          <a:off x="2366957" y="2636509"/>
          <a:ext cx="5127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2770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609758" y="2679512"/>
        <a:ext cx="27168" cy="5433"/>
      </dsp:txXfrm>
    </dsp:sp>
    <dsp:sp modelId="{05A92890-C654-4BD0-AE3E-B49793749010}">
      <dsp:nvSpPr>
        <dsp:cNvPr id="0" name=""/>
        <dsp:cNvSpPr/>
      </dsp:nvSpPr>
      <dsp:spPr>
        <a:xfrm>
          <a:off x="6275" y="1973485"/>
          <a:ext cx="2362481" cy="14174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Surface Preparation</a:t>
          </a:r>
        </a:p>
      </dsp:txBody>
      <dsp:txXfrm>
        <a:off x="6275" y="1973485"/>
        <a:ext cx="2362481" cy="1417488"/>
      </dsp:txXfrm>
    </dsp:sp>
    <dsp:sp modelId="{A4320B3B-BC0A-4776-9947-B6429B5DA720}">
      <dsp:nvSpPr>
        <dsp:cNvPr id="0" name=""/>
        <dsp:cNvSpPr/>
      </dsp:nvSpPr>
      <dsp:spPr>
        <a:xfrm>
          <a:off x="2912128" y="1973485"/>
          <a:ext cx="2362481" cy="141748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912" tIns="184912" rIns="184912" bIns="184912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Coating</a:t>
          </a:r>
        </a:p>
      </dsp:txBody>
      <dsp:txXfrm>
        <a:off x="2912128" y="1973485"/>
        <a:ext cx="2362481" cy="141748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767164-7B69-4F61-9AEB-6EFE10457AF8}">
      <dsp:nvSpPr>
        <dsp:cNvPr id="0" name=""/>
        <dsp:cNvSpPr/>
      </dsp:nvSpPr>
      <dsp:spPr>
        <a:xfrm>
          <a:off x="0" y="214481"/>
          <a:ext cx="5009145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22CCF1-8F5A-4748-A4C8-3226737486B1}">
      <dsp:nvSpPr>
        <dsp:cNvPr id="0" name=""/>
        <dsp:cNvSpPr/>
      </dsp:nvSpPr>
      <dsp:spPr>
        <a:xfrm>
          <a:off x="250457" y="22601"/>
          <a:ext cx="3506401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534" tIns="0" rIns="132534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Business Environment</a:t>
          </a:r>
        </a:p>
      </dsp:txBody>
      <dsp:txXfrm>
        <a:off x="269191" y="41335"/>
        <a:ext cx="3468933" cy="346292"/>
      </dsp:txXfrm>
    </dsp:sp>
    <dsp:sp modelId="{DE5260A6-A96C-4518-99BF-811CD735FBA2}">
      <dsp:nvSpPr>
        <dsp:cNvPr id="0" name=""/>
        <dsp:cNvSpPr/>
      </dsp:nvSpPr>
      <dsp:spPr>
        <a:xfrm>
          <a:off x="0" y="804161"/>
          <a:ext cx="5009145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58D498-6D2B-4126-B294-787885A59F67}">
      <dsp:nvSpPr>
        <dsp:cNvPr id="0" name=""/>
        <dsp:cNvSpPr/>
      </dsp:nvSpPr>
      <dsp:spPr>
        <a:xfrm>
          <a:off x="250457" y="612281"/>
          <a:ext cx="3506401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534" tIns="0" rIns="132534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Labor</a:t>
          </a:r>
        </a:p>
      </dsp:txBody>
      <dsp:txXfrm>
        <a:off x="269191" y="631015"/>
        <a:ext cx="3468933" cy="346292"/>
      </dsp:txXfrm>
    </dsp:sp>
    <dsp:sp modelId="{A3F774A4-EC72-4230-9B40-3F6A4F3386B9}">
      <dsp:nvSpPr>
        <dsp:cNvPr id="0" name=""/>
        <dsp:cNvSpPr/>
      </dsp:nvSpPr>
      <dsp:spPr>
        <a:xfrm>
          <a:off x="0" y="1393841"/>
          <a:ext cx="5009145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BACDB8-817C-46D2-8B3B-F0614824AF3E}">
      <dsp:nvSpPr>
        <dsp:cNvPr id="0" name=""/>
        <dsp:cNvSpPr/>
      </dsp:nvSpPr>
      <dsp:spPr>
        <a:xfrm>
          <a:off x="250457" y="1201961"/>
          <a:ext cx="3506401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534" tIns="0" rIns="132534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Logistics</a:t>
          </a:r>
        </a:p>
      </dsp:txBody>
      <dsp:txXfrm>
        <a:off x="269191" y="1220695"/>
        <a:ext cx="3468933" cy="346292"/>
      </dsp:txXfrm>
    </dsp:sp>
    <dsp:sp modelId="{E31D56B1-5E3E-4C82-B27D-CA5686EE2FB2}">
      <dsp:nvSpPr>
        <dsp:cNvPr id="0" name=""/>
        <dsp:cNvSpPr/>
      </dsp:nvSpPr>
      <dsp:spPr>
        <a:xfrm>
          <a:off x="0" y="1983521"/>
          <a:ext cx="5009145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CC1C97-7531-43CC-83C2-692C0B515588}">
      <dsp:nvSpPr>
        <dsp:cNvPr id="0" name=""/>
        <dsp:cNvSpPr/>
      </dsp:nvSpPr>
      <dsp:spPr>
        <a:xfrm>
          <a:off x="250457" y="1791641"/>
          <a:ext cx="3506401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534" tIns="0" rIns="132534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Infrastructure</a:t>
          </a:r>
        </a:p>
      </dsp:txBody>
      <dsp:txXfrm>
        <a:off x="269191" y="1810375"/>
        <a:ext cx="3468933" cy="346292"/>
      </dsp:txXfrm>
    </dsp:sp>
    <dsp:sp modelId="{59F1FACB-46AA-4980-BB30-82744D8925D3}">
      <dsp:nvSpPr>
        <dsp:cNvPr id="0" name=""/>
        <dsp:cNvSpPr/>
      </dsp:nvSpPr>
      <dsp:spPr>
        <a:xfrm>
          <a:off x="0" y="2573201"/>
          <a:ext cx="5009145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03FEDA-D2DD-4CA0-8F60-4B74AA8C9D0B}">
      <dsp:nvSpPr>
        <dsp:cNvPr id="0" name=""/>
        <dsp:cNvSpPr/>
      </dsp:nvSpPr>
      <dsp:spPr>
        <a:xfrm>
          <a:off x="250457" y="2381321"/>
          <a:ext cx="3506401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534" tIns="0" rIns="132534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Domestic taxation</a:t>
          </a:r>
        </a:p>
      </dsp:txBody>
      <dsp:txXfrm>
        <a:off x="269191" y="2400055"/>
        <a:ext cx="3468933" cy="346292"/>
      </dsp:txXfrm>
    </dsp:sp>
    <dsp:sp modelId="{107F723D-FB86-4820-83D2-7B2B67EB8BEF}">
      <dsp:nvSpPr>
        <dsp:cNvPr id="0" name=""/>
        <dsp:cNvSpPr/>
      </dsp:nvSpPr>
      <dsp:spPr>
        <a:xfrm>
          <a:off x="0" y="3162881"/>
          <a:ext cx="5009145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E937DE-69CC-4251-A6AC-A6AADDD53C97}">
      <dsp:nvSpPr>
        <dsp:cNvPr id="0" name=""/>
        <dsp:cNvSpPr/>
      </dsp:nvSpPr>
      <dsp:spPr>
        <a:xfrm>
          <a:off x="250457" y="2971001"/>
          <a:ext cx="3506401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534" tIns="0" rIns="132534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Trade Connectivity</a:t>
          </a:r>
        </a:p>
      </dsp:txBody>
      <dsp:txXfrm>
        <a:off x="269191" y="2989735"/>
        <a:ext cx="3468933" cy="346292"/>
      </dsp:txXfrm>
    </dsp:sp>
    <dsp:sp modelId="{133BD4CF-32C3-43D2-BCBF-2B0FC41DDD98}">
      <dsp:nvSpPr>
        <dsp:cNvPr id="0" name=""/>
        <dsp:cNvSpPr/>
      </dsp:nvSpPr>
      <dsp:spPr>
        <a:xfrm>
          <a:off x="0" y="3752561"/>
          <a:ext cx="5009145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DF62E3-5F72-4CC5-B234-6D8D8564B869}">
      <dsp:nvSpPr>
        <dsp:cNvPr id="0" name=""/>
        <dsp:cNvSpPr/>
      </dsp:nvSpPr>
      <dsp:spPr>
        <a:xfrm>
          <a:off x="250457" y="3560681"/>
          <a:ext cx="3506401" cy="383760"/>
        </a:xfrm>
        <a:prstGeom prst="roundRect">
          <a:avLst/>
        </a:prstGeom>
        <a:solidFill>
          <a:srgbClr val="FCA30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534" tIns="0" rIns="132534" bIns="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Domestic Suppliers</a:t>
          </a:r>
        </a:p>
      </dsp:txBody>
      <dsp:txXfrm>
        <a:off x="269191" y="3579415"/>
        <a:ext cx="3468933" cy="34629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12C2E3-7E04-484F-A3FA-6ABB1A3C1943}">
      <dsp:nvSpPr>
        <dsp:cNvPr id="0" name=""/>
        <dsp:cNvSpPr/>
      </dsp:nvSpPr>
      <dsp:spPr>
        <a:xfrm>
          <a:off x="0" y="0"/>
          <a:ext cx="3337470" cy="4168834"/>
        </a:xfrm>
        <a:prstGeom prst="roundRect">
          <a:avLst>
            <a:gd name="adj" fmla="val 10000"/>
          </a:avLst>
        </a:prstGeom>
        <a:solidFill>
          <a:schemeClr val="accent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Phase 1</a:t>
          </a:r>
          <a:r>
            <a:rPr lang="en-US" sz="1600" kern="1200" dirty="0"/>
            <a:t>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u="none" kern="1200" dirty="0"/>
            <a:t>Tariff &amp; Rules of Origin Analysis</a:t>
          </a:r>
        </a:p>
      </dsp:txBody>
      <dsp:txXfrm>
        <a:off x="0" y="0"/>
        <a:ext cx="3337470" cy="1250650"/>
      </dsp:txXfrm>
    </dsp:sp>
    <dsp:sp modelId="{5F810C63-E8D0-41D9-B3AA-B51DBDA9F08F}">
      <dsp:nvSpPr>
        <dsp:cNvPr id="0" name=""/>
        <dsp:cNvSpPr/>
      </dsp:nvSpPr>
      <dsp:spPr>
        <a:xfrm>
          <a:off x="335030" y="1251871"/>
          <a:ext cx="2669976" cy="1256960"/>
        </a:xfrm>
        <a:prstGeom prst="roundRect">
          <a:avLst>
            <a:gd name="adj" fmla="val 10000"/>
          </a:avLst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What will be required to avoid 25% tariffs?</a:t>
          </a:r>
        </a:p>
      </dsp:txBody>
      <dsp:txXfrm>
        <a:off x="371845" y="1288686"/>
        <a:ext cx="2596346" cy="1183330"/>
      </dsp:txXfrm>
    </dsp:sp>
    <dsp:sp modelId="{A08DE29D-74CD-4B72-876A-2AD6E6BA3D97}">
      <dsp:nvSpPr>
        <dsp:cNvPr id="0" name=""/>
        <dsp:cNvSpPr/>
      </dsp:nvSpPr>
      <dsp:spPr>
        <a:xfrm>
          <a:off x="335030" y="2702210"/>
          <a:ext cx="2669976" cy="1256960"/>
        </a:xfrm>
        <a:prstGeom prst="roundRect">
          <a:avLst>
            <a:gd name="adj" fmla="val 10000"/>
          </a:avLst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How much taxes will I actually pay when exporting to the US &amp; importing from China?</a:t>
          </a:r>
        </a:p>
      </dsp:txBody>
      <dsp:txXfrm>
        <a:off x="371845" y="2739025"/>
        <a:ext cx="2596346" cy="1183330"/>
      </dsp:txXfrm>
    </dsp:sp>
    <dsp:sp modelId="{0296B5D7-D1F8-41F3-8B97-B94C70044E15}">
      <dsp:nvSpPr>
        <dsp:cNvPr id="0" name=""/>
        <dsp:cNvSpPr/>
      </dsp:nvSpPr>
      <dsp:spPr>
        <a:xfrm>
          <a:off x="3589064" y="0"/>
          <a:ext cx="3337470" cy="4168834"/>
        </a:xfrm>
        <a:prstGeom prst="roundRect">
          <a:avLst>
            <a:gd name="adj" fmla="val 10000"/>
          </a:avLst>
        </a:prstGeom>
        <a:solidFill>
          <a:schemeClr val="accent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Phase 2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Rules of Origin Advisory</a:t>
          </a:r>
        </a:p>
      </dsp:txBody>
      <dsp:txXfrm>
        <a:off x="3589064" y="0"/>
        <a:ext cx="3337470" cy="1250650"/>
      </dsp:txXfrm>
    </dsp:sp>
    <dsp:sp modelId="{E68DC15A-54E2-4810-A294-67C33F397DC1}">
      <dsp:nvSpPr>
        <dsp:cNvPr id="0" name=""/>
        <dsp:cNvSpPr/>
      </dsp:nvSpPr>
      <dsp:spPr>
        <a:xfrm>
          <a:off x="3922811" y="1251871"/>
          <a:ext cx="2669976" cy="1256960"/>
        </a:xfrm>
        <a:prstGeom prst="roundRect">
          <a:avLst>
            <a:gd name="adj" fmla="val 10000"/>
          </a:avLst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How can I ensure my assembly meets requirements outlined in Phase 1?</a:t>
          </a:r>
        </a:p>
      </dsp:txBody>
      <dsp:txXfrm>
        <a:off x="3959626" y="1288686"/>
        <a:ext cx="2596346" cy="1183330"/>
      </dsp:txXfrm>
    </dsp:sp>
    <dsp:sp modelId="{902E520F-7F6F-4806-84A5-04D71D61FBF9}">
      <dsp:nvSpPr>
        <dsp:cNvPr id="0" name=""/>
        <dsp:cNvSpPr/>
      </dsp:nvSpPr>
      <dsp:spPr>
        <a:xfrm>
          <a:off x="3922811" y="2702210"/>
          <a:ext cx="2669976" cy="1256960"/>
        </a:xfrm>
        <a:prstGeom prst="roundRect">
          <a:avLst>
            <a:gd name="adj" fmla="val 10000"/>
          </a:avLst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Which countries are realistic options to achieve compliance?</a:t>
          </a:r>
        </a:p>
      </dsp:txBody>
      <dsp:txXfrm>
        <a:off x="3959626" y="2739025"/>
        <a:ext cx="2596346" cy="1183330"/>
      </dsp:txXfrm>
    </dsp:sp>
    <dsp:sp modelId="{DB2524FF-9AD5-4AA6-8DEB-158A97801609}">
      <dsp:nvSpPr>
        <dsp:cNvPr id="0" name=""/>
        <dsp:cNvSpPr/>
      </dsp:nvSpPr>
      <dsp:spPr>
        <a:xfrm>
          <a:off x="7176844" y="0"/>
          <a:ext cx="3337470" cy="4168834"/>
        </a:xfrm>
        <a:prstGeom prst="roundRect">
          <a:avLst>
            <a:gd name="adj" fmla="val 10000"/>
          </a:avLst>
        </a:prstGeom>
        <a:solidFill>
          <a:schemeClr val="accent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Phase 3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u="none" kern="1200" dirty="0"/>
            <a:t>Cost &amp; Feasibility Comparison</a:t>
          </a:r>
        </a:p>
      </dsp:txBody>
      <dsp:txXfrm>
        <a:off x="7176844" y="0"/>
        <a:ext cx="3337470" cy="1250650"/>
      </dsp:txXfrm>
    </dsp:sp>
    <dsp:sp modelId="{E4DA91F1-1BDD-4658-A83A-0079C64E8D0A}">
      <dsp:nvSpPr>
        <dsp:cNvPr id="0" name=""/>
        <dsp:cNvSpPr/>
      </dsp:nvSpPr>
      <dsp:spPr>
        <a:xfrm>
          <a:off x="7510592" y="1250650"/>
          <a:ext cx="2669976" cy="2709742"/>
        </a:xfrm>
        <a:prstGeom prst="roundRect">
          <a:avLst>
            <a:gd name="adj" fmla="val 10000"/>
          </a:avLst>
        </a:prstGeom>
        <a:solidFill>
          <a:schemeClr val="tx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20955" rIns="27940" bIns="2095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/>
            <a:t>Which country can support my investment? </a:t>
          </a:r>
        </a:p>
      </dsp:txBody>
      <dsp:txXfrm>
        <a:off x="7588793" y="1328851"/>
        <a:ext cx="2513574" cy="25533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B7FE5A-D2B9-294C-B5D9-D0833C70C2A1}" type="datetimeFigureOut">
              <a:rPr lang="en-US" smtClean="0"/>
              <a:t>8/22/2019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0B5567-BA7D-1E45-A1F9-97402DBABF7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00667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0B5567-BA7D-1E45-A1F9-97402DBABF7E}" type="slidenum">
              <a:rPr lang="en-US" smtClean="0"/>
              <a:t>38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8775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image" Target="../media/image1.jpg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BE02CC-AD69-ED47-A837-36988BA021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1628" y="1710192"/>
            <a:ext cx="4827815" cy="2551565"/>
          </a:xfrm>
        </p:spPr>
        <p:txBody>
          <a:bodyPr anchor="b">
            <a:normAutofit/>
          </a:bodyPr>
          <a:lstStyle>
            <a:lvl1pPr algn="l">
              <a:defRPr sz="26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371D44-84E3-1244-8B17-21A70E02AB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11628" y="4490356"/>
            <a:ext cx="4827815" cy="375557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600" b="0">
                <a:solidFill>
                  <a:srgbClr val="FDCA33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9" name="Rectangle 27">
            <a:extLst>
              <a:ext uri="{FF2B5EF4-FFF2-40B4-BE49-F238E27FC236}">
                <a16:creationId xmlns:a16="http://schemas.microsoft.com/office/drawing/2014/main" id="{E33BAFA1-D73C-6F4D-AC26-A7694088EE66}"/>
              </a:ext>
            </a:extLst>
          </p:cNvPr>
          <p:cNvSpPr>
            <a:spLocks noChangeArrowheads="1"/>
          </p:cNvSpPr>
          <p:nvPr userDrawn="1">
            <p:custDataLst>
              <p:tags r:id="rId1"/>
            </p:custDataLst>
          </p:nvPr>
        </p:nvSpPr>
        <p:spPr bwMode="auto">
          <a:xfrm>
            <a:off x="-1157288" y="0"/>
            <a:ext cx="955675" cy="3889375"/>
          </a:xfrm>
          <a:prstGeom prst="rect">
            <a:avLst/>
          </a:prstGeom>
          <a:solidFill>
            <a:schemeClr val="bg1"/>
          </a:solidFill>
          <a:ln w="12700" algn="ctr">
            <a:noFill/>
            <a:miter lim="800000"/>
            <a:headEnd/>
            <a:tailEnd/>
          </a:ln>
        </p:spPr>
        <p:txBody>
          <a:bodyPr wrap="none" lIns="0" tIns="0" rIns="0" bIns="0"/>
          <a:lstStyle/>
          <a:p>
            <a:pPr algn="ctr"/>
            <a:r>
              <a:rPr lang="en-GB" sz="900" b="0" dirty="0">
                <a:solidFill>
                  <a:srgbClr val="1A294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Primary colors</a:t>
            </a:r>
          </a:p>
        </p:txBody>
      </p:sp>
      <p:grpSp>
        <p:nvGrpSpPr>
          <p:cNvPr id="10" name="Group 50">
            <a:extLst>
              <a:ext uri="{FF2B5EF4-FFF2-40B4-BE49-F238E27FC236}">
                <a16:creationId xmlns:a16="http://schemas.microsoft.com/office/drawing/2014/main" id="{542FE3AA-3B36-924B-B1AD-E57D337F80F4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893764" y="180975"/>
            <a:ext cx="428625" cy="585788"/>
            <a:chOff x="12661025" y="-1313976"/>
            <a:chExt cx="464559" cy="585856"/>
          </a:xfrm>
          <a:solidFill>
            <a:srgbClr val="1A2940"/>
          </a:solidFill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AB188A39-AA79-8649-B2AD-925E9E071E0B}"/>
                </a:ext>
              </a:extLst>
            </p:cNvPr>
            <p:cNvSpPr>
              <a:spLocks noChangeArrowheads="1"/>
            </p:cNvSpPr>
            <p:nvPr userDrawn="1">
              <p:custDataLst>
                <p:tags r:id="rId12"/>
              </p:custDataLst>
            </p:nvPr>
          </p:nvSpPr>
          <p:spPr bwMode="auto">
            <a:xfrm>
              <a:off x="12661025" y="-1313976"/>
              <a:ext cx="464559" cy="585856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defTabSz="914724">
                <a:defRPr/>
              </a:pPr>
              <a:endParaRPr lang="en-GB" sz="1000" dirty="0">
                <a:solidFill>
                  <a:schemeClr val="tx2"/>
                </a:solidFill>
              </a:endParaRPr>
            </a:p>
          </p:txBody>
        </p:sp>
        <p:sp>
          <p:nvSpPr>
            <p:cNvPr id="27" name="Rectangle 14">
              <a:extLst>
                <a:ext uri="{FF2B5EF4-FFF2-40B4-BE49-F238E27FC236}">
                  <a16:creationId xmlns:a16="http://schemas.microsoft.com/office/drawing/2014/main" id="{900D854E-7BE6-024A-B548-88062B043826}"/>
                </a:ext>
              </a:extLst>
            </p:cNvPr>
            <p:cNvSpPr>
              <a:spLocks noChangeArrowheads="1"/>
            </p:cNvSpPr>
            <p:nvPr userDrawn="1">
              <p:custDataLst>
                <p:tags r:id="rId13"/>
              </p:custDataLst>
            </p:nvPr>
          </p:nvSpPr>
          <p:spPr bwMode="auto">
            <a:xfrm>
              <a:off x="12726408" y="-1252056"/>
              <a:ext cx="298832" cy="461719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 12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 39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 64</a:t>
              </a:r>
            </a:p>
          </p:txBody>
        </p:sp>
      </p:grpSp>
      <p:grpSp>
        <p:nvGrpSpPr>
          <p:cNvPr id="11" name="Group 52">
            <a:extLst>
              <a:ext uri="{FF2B5EF4-FFF2-40B4-BE49-F238E27FC236}">
                <a16:creationId xmlns:a16="http://schemas.microsoft.com/office/drawing/2014/main" id="{996C4E64-F496-1C49-B10F-01D474A169E1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893764" y="1414463"/>
            <a:ext cx="428625" cy="584200"/>
            <a:chOff x="12661025" y="59430"/>
            <a:chExt cx="464559" cy="584268"/>
          </a:xfrm>
          <a:solidFill>
            <a:srgbClr val="FDCA33"/>
          </a:solidFill>
        </p:grpSpPr>
        <p:sp>
          <p:nvSpPr>
            <p:cNvPr id="24" name="Rectangle 25">
              <a:extLst>
                <a:ext uri="{FF2B5EF4-FFF2-40B4-BE49-F238E27FC236}">
                  <a16:creationId xmlns:a16="http://schemas.microsoft.com/office/drawing/2014/main" id="{85811C85-1C3E-D245-9A6B-71DB86276F84}"/>
                </a:ext>
              </a:extLst>
            </p:cNvPr>
            <p:cNvSpPr>
              <a:spLocks noChangeArrowheads="1"/>
            </p:cNvSpPr>
            <p:nvPr userDrawn="1">
              <p:custDataLst>
                <p:tags r:id="rId10"/>
              </p:custDataLst>
            </p:nvPr>
          </p:nvSpPr>
          <p:spPr bwMode="auto">
            <a:xfrm>
              <a:off x="12661025" y="59430"/>
              <a:ext cx="464559" cy="584268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defTabSz="914724">
                <a:defRPr/>
              </a:pPr>
              <a:endParaRPr lang="en-GB" sz="1000" dirty="0">
                <a:solidFill>
                  <a:schemeClr val="tx2"/>
                </a:solidFill>
              </a:endParaRPr>
            </a:p>
          </p:txBody>
        </p:sp>
        <p:sp>
          <p:nvSpPr>
            <p:cNvPr id="25" name="Rectangle 16">
              <a:extLst>
                <a:ext uri="{FF2B5EF4-FFF2-40B4-BE49-F238E27FC236}">
                  <a16:creationId xmlns:a16="http://schemas.microsoft.com/office/drawing/2014/main" id="{130E7AE0-E930-1D4F-932C-EF7D2F9358B3}"/>
                </a:ext>
              </a:extLst>
            </p:cNvPr>
            <p:cNvSpPr>
              <a:spLocks noChangeArrowheads="1"/>
            </p:cNvSpPr>
            <p:nvPr userDrawn="1">
              <p:custDataLst>
                <p:tags r:id="rId11"/>
              </p:custDataLst>
            </p:nvPr>
          </p:nvSpPr>
          <p:spPr bwMode="auto">
            <a:xfrm>
              <a:off x="12719525" y="110236"/>
              <a:ext cx="375277" cy="461719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 253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 202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 51</a:t>
              </a:r>
            </a:p>
          </p:txBody>
        </p:sp>
      </p:grpSp>
      <p:grpSp>
        <p:nvGrpSpPr>
          <p:cNvPr id="12" name="Group 53">
            <a:extLst>
              <a:ext uri="{FF2B5EF4-FFF2-40B4-BE49-F238E27FC236}">
                <a16:creationId xmlns:a16="http://schemas.microsoft.com/office/drawing/2014/main" id="{235D5C31-91D4-AF43-B093-646D5DA4B3AD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893764" y="2030413"/>
            <a:ext cx="428625" cy="584200"/>
            <a:chOff x="12661025" y="853322"/>
            <a:chExt cx="464559" cy="584268"/>
          </a:xfrm>
          <a:solidFill>
            <a:srgbClr val="314D77"/>
          </a:solidFill>
        </p:grpSpPr>
        <p:sp>
          <p:nvSpPr>
            <p:cNvPr id="22" name="Rectangle 25">
              <a:extLst>
                <a:ext uri="{FF2B5EF4-FFF2-40B4-BE49-F238E27FC236}">
                  <a16:creationId xmlns:a16="http://schemas.microsoft.com/office/drawing/2014/main" id="{CD83BC62-C434-2549-8990-7CAF54D70034}"/>
                </a:ext>
              </a:extLst>
            </p:cNvPr>
            <p:cNvSpPr>
              <a:spLocks noChangeArrowheads="1"/>
            </p:cNvSpPr>
            <p:nvPr userDrawn="1">
              <p:custDataLst>
                <p:tags r:id="rId8"/>
              </p:custDataLst>
            </p:nvPr>
          </p:nvSpPr>
          <p:spPr bwMode="auto">
            <a:xfrm>
              <a:off x="12661025" y="853322"/>
              <a:ext cx="464559" cy="584268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defTabSz="914724">
                <a:defRPr/>
              </a:pPr>
              <a:endParaRPr lang="en-GB" sz="1000" dirty="0">
                <a:solidFill>
                  <a:schemeClr val="tx2"/>
                </a:solidFill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6873F7D-8C56-374D-9F95-6695EE14FA52}"/>
                </a:ext>
              </a:extLst>
            </p:cNvPr>
            <p:cNvSpPr>
              <a:spLocks noChangeArrowheads="1"/>
            </p:cNvSpPr>
            <p:nvPr userDrawn="1">
              <p:custDataLst>
                <p:tags r:id="rId9"/>
              </p:custDataLst>
            </p:nvPr>
          </p:nvSpPr>
          <p:spPr bwMode="auto">
            <a:xfrm>
              <a:off x="12719525" y="915241"/>
              <a:ext cx="359640" cy="461719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 49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 77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 119</a:t>
              </a:r>
            </a:p>
          </p:txBody>
        </p:sp>
      </p:grpSp>
      <p:grpSp>
        <p:nvGrpSpPr>
          <p:cNvPr id="13" name="Group 54">
            <a:extLst>
              <a:ext uri="{FF2B5EF4-FFF2-40B4-BE49-F238E27FC236}">
                <a16:creationId xmlns:a16="http://schemas.microsoft.com/office/drawing/2014/main" id="{F8BD1B2F-77C0-4941-ACDA-65C7131E30F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893764" y="2646363"/>
            <a:ext cx="428625" cy="585787"/>
            <a:chOff x="12661025" y="1513377"/>
            <a:chExt cx="464559" cy="585855"/>
          </a:xfrm>
          <a:solidFill>
            <a:srgbClr val="1E71BD"/>
          </a:solidFill>
        </p:grpSpPr>
        <p:sp>
          <p:nvSpPr>
            <p:cNvPr id="20" name="Rectangle 25">
              <a:extLst>
                <a:ext uri="{FF2B5EF4-FFF2-40B4-BE49-F238E27FC236}">
                  <a16:creationId xmlns:a16="http://schemas.microsoft.com/office/drawing/2014/main" id="{D5CD800C-668A-F241-9799-D8B19DEC9C5D}"/>
                </a:ext>
              </a:extLst>
            </p:cNvPr>
            <p:cNvSpPr>
              <a:spLocks noChangeArrowheads="1"/>
            </p:cNvSpPr>
            <p:nvPr userDrawn="1">
              <p:custDataLst>
                <p:tags r:id="rId6"/>
              </p:custDataLst>
            </p:nvPr>
          </p:nvSpPr>
          <p:spPr bwMode="auto">
            <a:xfrm>
              <a:off x="12661025" y="1513377"/>
              <a:ext cx="464559" cy="585855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defTabSz="914724">
                <a:defRPr/>
              </a:pPr>
              <a:endParaRPr lang="en-GB" sz="1000" dirty="0">
                <a:solidFill>
                  <a:schemeClr val="tx2"/>
                </a:solidFill>
              </a:endParaRPr>
            </a:p>
          </p:txBody>
        </p:sp>
        <p:sp>
          <p:nvSpPr>
            <p:cNvPr id="21" name="Rectangle 17">
              <a:extLst>
                <a:ext uri="{FF2B5EF4-FFF2-40B4-BE49-F238E27FC236}">
                  <a16:creationId xmlns:a16="http://schemas.microsoft.com/office/drawing/2014/main" id="{C527C249-F8D8-BC4F-B36F-EF5ACB0D56EB}"/>
                </a:ext>
              </a:extLst>
            </p:cNvPr>
            <p:cNvSpPr>
              <a:spLocks noChangeArrowheads="1"/>
            </p:cNvSpPr>
            <p:nvPr userDrawn="1">
              <p:custDataLst>
                <p:tags r:id="rId7"/>
              </p:custDataLst>
            </p:nvPr>
          </p:nvSpPr>
          <p:spPr bwMode="auto">
            <a:xfrm>
              <a:off x="12719525" y="1575296"/>
              <a:ext cx="375277" cy="461719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 30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 113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 189</a:t>
              </a:r>
            </a:p>
          </p:txBody>
        </p:sp>
      </p:grpSp>
      <p:grpSp>
        <p:nvGrpSpPr>
          <p:cNvPr id="14" name="Group 55">
            <a:extLst>
              <a:ext uri="{FF2B5EF4-FFF2-40B4-BE49-F238E27FC236}">
                <a16:creationId xmlns:a16="http://schemas.microsoft.com/office/drawing/2014/main" id="{3218EC47-D0C7-2A43-AB6F-01DDB3C4C3E6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893764" y="3262313"/>
            <a:ext cx="428625" cy="585787"/>
            <a:chOff x="12661025" y="2333768"/>
            <a:chExt cx="464559" cy="585855"/>
          </a:xfrm>
          <a:solidFill>
            <a:srgbClr val="217FD4"/>
          </a:solidFill>
        </p:grpSpPr>
        <p:sp>
          <p:nvSpPr>
            <p:cNvPr id="18" name="Rectangle 25">
              <a:extLst>
                <a:ext uri="{FF2B5EF4-FFF2-40B4-BE49-F238E27FC236}">
                  <a16:creationId xmlns:a16="http://schemas.microsoft.com/office/drawing/2014/main" id="{1567067A-0CE8-C34B-85FE-42E6B3546669}"/>
                </a:ext>
              </a:extLst>
            </p:cNvPr>
            <p:cNvSpPr>
              <a:spLocks noChangeArrowheads="1"/>
            </p:cNvSpPr>
            <p:nvPr userDrawn="1">
              <p:custDataLst>
                <p:tags r:id="rId4"/>
              </p:custDataLst>
            </p:nvPr>
          </p:nvSpPr>
          <p:spPr bwMode="auto">
            <a:xfrm>
              <a:off x="12661025" y="2333768"/>
              <a:ext cx="464559" cy="585855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defTabSz="914724">
                <a:defRPr/>
              </a:pPr>
              <a:endParaRPr lang="en-GB" sz="1000" dirty="0">
                <a:solidFill>
                  <a:schemeClr val="tx2"/>
                </a:solidFill>
              </a:endParaRPr>
            </a:p>
          </p:txBody>
        </p:sp>
        <p:sp>
          <p:nvSpPr>
            <p:cNvPr id="19" name="Rectangle 19">
              <a:extLst>
                <a:ext uri="{FF2B5EF4-FFF2-40B4-BE49-F238E27FC236}">
                  <a16:creationId xmlns:a16="http://schemas.microsoft.com/office/drawing/2014/main" id="{C96F9E53-39CB-5C4E-855E-CB750CE9177D}"/>
                </a:ext>
              </a:extLst>
            </p:cNvPr>
            <p:cNvSpPr>
              <a:spLocks noChangeArrowheads="1"/>
            </p:cNvSpPr>
            <p:nvPr userDrawn="1">
              <p:custDataLst>
                <p:tags r:id="rId5"/>
              </p:custDataLst>
            </p:nvPr>
          </p:nvSpPr>
          <p:spPr bwMode="auto">
            <a:xfrm>
              <a:off x="12719525" y="2395687"/>
              <a:ext cx="375277" cy="461719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 33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 127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 212</a:t>
              </a:r>
            </a:p>
          </p:txBody>
        </p:sp>
      </p:grpSp>
      <p:grpSp>
        <p:nvGrpSpPr>
          <p:cNvPr id="15" name="Group 51">
            <a:extLst>
              <a:ext uri="{FF2B5EF4-FFF2-40B4-BE49-F238E27FC236}">
                <a16:creationId xmlns:a16="http://schemas.microsoft.com/office/drawing/2014/main" id="{C74808B1-54E4-9941-B4D1-5DD08F15B05B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-893764" y="798513"/>
            <a:ext cx="428625" cy="584200"/>
            <a:chOff x="12661025" y="-640070"/>
            <a:chExt cx="464559" cy="584268"/>
          </a:xfrm>
          <a:solidFill>
            <a:srgbClr val="58595B"/>
          </a:solidFill>
        </p:grpSpPr>
        <p:sp>
          <p:nvSpPr>
            <p:cNvPr id="16" name="Rectangle 25">
              <a:extLst>
                <a:ext uri="{FF2B5EF4-FFF2-40B4-BE49-F238E27FC236}">
                  <a16:creationId xmlns:a16="http://schemas.microsoft.com/office/drawing/2014/main" id="{70584D81-A3A2-8E46-9F7A-B598DF48D45A}"/>
                </a:ext>
              </a:extLst>
            </p:cNvPr>
            <p:cNvSpPr>
              <a:spLocks noChangeArrowheads="1"/>
            </p:cNvSpPr>
            <p:nvPr userDrawn="1">
              <p:custDataLst>
                <p:tags r:id="rId2"/>
              </p:custDataLst>
            </p:nvPr>
          </p:nvSpPr>
          <p:spPr bwMode="auto">
            <a:xfrm>
              <a:off x="12661025" y="-640070"/>
              <a:ext cx="464559" cy="584268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defTabSz="914724">
                <a:defRPr/>
              </a:pPr>
              <a:endParaRPr lang="en-GB" sz="1000" dirty="0">
                <a:solidFill>
                  <a:schemeClr val="tx2"/>
                </a:solidFill>
              </a:endParaRPr>
            </a:p>
          </p:txBody>
        </p:sp>
        <p:sp>
          <p:nvSpPr>
            <p:cNvPr id="17" name="Rectangle 15">
              <a:extLst>
                <a:ext uri="{FF2B5EF4-FFF2-40B4-BE49-F238E27FC236}">
                  <a16:creationId xmlns:a16="http://schemas.microsoft.com/office/drawing/2014/main" id="{67536E8A-8B3E-5B40-B75E-D23F4E523728}"/>
                </a:ext>
              </a:extLst>
            </p:cNvPr>
            <p:cNvSpPr>
              <a:spLocks noChangeArrowheads="1"/>
            </p:cNvSpPr>
            <p:nvPr userDrawn="1">
              <p:custDataLst>
                <p:tags r:id="rId3"/>
              </p:custDataLst>
            </p:nvPr>
          </p:nvSpPr>
          <p:spPr bwMode="auto">
            <a:xfrm>
              <a:off x="12719525" y="-578151"/>
              <a:ext cx="298832" cy="461719"/>
            </a:xfrm>
            <a:prstGeom prst="rect">
              <a:avLst/>
            </a:prstGeom>
            <a:grpFill/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R 88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G 89</a:t>
              </a:r>
            </a:p>
            <a:p>
              <a:pPr defTabSz="914724">
                <a:defRPr/>
              </a:pPr>
              <a:r>
                <a:rPr lang="en-GB" sz="1000" dirty="0">
                  <a:solidFill>
                    <a:schemeClr val="bg2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B 91</a:t>
              </a:r>
            </a:p>
          </p:txBody>
        </p:sp>
      </p:grpSp>
      <p:sp>
        <p:nvSpPr>
          <p:cNvPr id="29" name="Content Placeholder 4">
            <a:extLst>
              <a:ext uri="{FF2B5EF4-FFF2-40B4-BE49-F238E27FC236}">
                <a16:creationId xmlns:a16="http://schemas.microsoft.com/office/drawing/2014/main" id="{F346796D-1756-1840-85BD-23B88AAF8966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511627" y="6187721"/>
            <a:ext cx="3052763" cy="417513"/>
          </a:xfrm>
          <a:prstGeom prst="rect">
            <a:avLst/>
          </a:prstGeo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  <a:lvl2pPr marL="457200" indent="0">
              <a:buNone/>
              <a:defRPr/>
            </a:lvl2pPr>
            <a:lvl3pPr marL="914400" marR="0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kumimoji="0" lang="en-US" sz="1300" b="0" i="0" u="none" strike="noStrike" kern="1200" cap="none" spc="0" normalizeH="0" baseline="0" noProof="0" dirty="0">
                <a:ln>
                  <a:noFill/>
                </a:ln>
                <a:solidFill>
                  <a:srgbClr val="58595B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Click to edit date and time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362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48C38B4F-DBCC-2A41-B9C0-52921CBF64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37E9B2-9F22-A441-B675-124D5BB35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4" name="Content Placeholder 13">
            <a:extLst>
              <a:ext uri="{FF2B5EF4-FFF2-40B4-BE49-F238E27FC236}">
                <a16:creationId xmlns:a16="http://schemas.microsoft.com/office/drawing/2014/main" id="{C4F95B9F-E28E-D14D-BC26-52990C0B2813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3556000" y="2143124"/>
            <a:ext cx="7359650" cy="3757613"/>
          </a:xfrm>
          <a:prstGeom prst="rect">
            <a:avLst/>
          </a:prstGeom>
        </p:spPr>
        <p:txBody>
          <a:bodyPr anchor="t"/>
          <a:lstStyle>
            <a:lvl1pPr>
              <a:defRPr>
                <a:solidFill>
                  <a:srgbClr val="58595B"/>
                </a:solidFill>
              </a:defRPr>
            </a:lvl1pPr>
            <a:lvl2pPr marL="914400" indent="-457200">
              <a:buFont typeface="+mj-lt"/>
              <a:buAutoNum type="arabicPeriod"/>
              <a:defRPr>
                <a:solidFill>
                  <a:srgbClr val="58595B"/>
                </a:solidFill>
              </a:defRPr>
            </a:lvl2pPr>
            <a:lvl3pPr marL="1371600" indent="-457200">
              <a:buFont typeface="+mj-lt"/>
              <a:buAutoNum type="arabicPeriod"/>
              <a:defRPr>
                <a:solidFill>
                  <a:srgbClr val="58595B"/>
                </a:solidFill>
              </a:defRPr>
            </a:lvl3pPr>
            <a:lvl4pPr marL="1714500" indent="-342900">
              <a:buFont typeface="+mj-lt"/>
              <a:buAutoNum type="arabicPeriod"/>
              <a:defRPr>
                <a:solidFill>
                  <a:srgbClr val="58595B"/>
                </a:solidFill>
              </a:defRPr>
            </a:lvl4pPr>
            <a:lvl5pPr marL="2171700" indent="-342900">
              <a:buFont typeface="+mj-lt"/>
              <a:buAutoNum type="arabicPeriod"/>
              <a:defRPr>
                <a:solidFill>
                  <a:srgbClr val="58595B"/>
                </a:solidFill>
              </a:defRPr>
            </a:lvl5pPr>
          </a:lstStyle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61584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F93F3E-37C9-1040-A65B-ADE527AEC4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1128"/>
            <a:ext cx="5671088" cy="1992085"/>
          </a:xfrm>
        </p:spPr>
        <p:txBody>
          <a:bodyPr anchor="t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855188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C9F0F6-0D01-E643-87FB-1AC2A2134F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>
                <a:solidFill>
                  <a:srgbClr val="1A294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A4616D-CB23-1C47-9691-9A74BCEE7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>
              <a:buClr>
                <a:srgbClr val="1A2940"/>
              </a:buClr>
              <a:defRPr sz="18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Clr>
                <a:srgbClr val="1A2940"/>
              </a:buClr>
              <a:defRPr sz="16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Clr>
                <a:srgbClr val="1A2940"/>
              </a:buClr>
              <a:defRPr sz="14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Clr>
                <a:srgbClr val="1A2940"/>
              </a:buClr>
              <a:defRPr sz="12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1A2940"/>
              </a:buClr>
              <a:defRPr sz="12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63FCA7-BA30-3046-85FD-B6AE3DB721B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680085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FD4B55-0DA3-B64A-B235-3D5A05131A7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9445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15AAA-49E0-7F46-8F68-E9673AD9B9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>
                <a:solidFill>
                  <a:srgbClr val="1A294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4668C1-E776-D64F-B75D-3A772F4EE6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>
              <a:buClr>
                <a:srgbClr val="1A2940"/>
              </a:buClr>
              <a:defRPr sz="18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Clr>
                <a:srgbClr val="1A2940"/>
              </a:buClr>
              <a:defRPr sz="16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Clr>
                <a:srgbClr val="1A2940"/>
              </a:buClr>
              <a:defRPr sz="14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Clr>
                <a:srgbClr val="1A2940"/>
              </a:buClr>
              <a:defRPr sz="12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1A2940"/>
              </a:buClr>
              <a:defRPr sz="12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71BFD1-5183-824A-9369-35141D5B2E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 anchor="t" anchorCtr="0">
            <a:noAutofit/>
          </a:bodyPr>
          <a:lstStyle>
            <a:lvl1pPr>
              <a:buClr>
                <a:srgbClr val="1A2940"/>
              </a:buClr>
              <a:defRPr sz="18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Clr>
                <a:srgbClr val="1A2940"/>
              </a:buClr>
              <a:defRPr sz="16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Clr>
                <a:srgbClr val="1A2940"/>
              </a:buClr>
              <a:defRPr sz="14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Clr>
                <a:srgbClr val="1A2940"/>
              </a:buClr>
              <a:defRPr sz="12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rgbClr val="1A2940"/>
              </a:buClr>
              <a:defRPr sz="1200">
                <a:solidFill>
                  <a:srgbClr val="58595B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454D99-FD64-7E40-AE1D-B0C1E834E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0085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www.dezshira.com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7F7DE30-72E9-AF48-B01A-CE5F56C82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5AD0B71B-50D0-8142-8F07-578D02AF652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4552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B52348-CA6F-ED40-8CF1-23F694FCDEF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BE99AB-D047-B044-9EE2-3CB4B5E4A6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3018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5062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4727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F0A3DB-F53B-9D4D-B6B7-62F02314E5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DE201-E8BF-4243-91E3-718C921EC6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5650" y="6356350"/>
            <a:ext cx="4381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AD0B71B-50D0-8142-8F07-578D02AF652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77400146-A5C4-4544-B03C-150E1872EC2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0085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www.dezshira.com</a:t>
            </a:r>
          </a:p>
        </p:txBody>
      </p:sp>
    </p:spTree>
    <p:extLst>
      <p:ext uri="{BB962C8B-B14F-4D97-AF65-F5344CB8AC3E}">
        <p14:creationId xmlns:p14="http://schemas.microsoft.com/office/powerpoint/2010/main" val="3953044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64" r:id="rId2"/>
    <p:sldLayoutId id="2147483660" r:id="rId3"/>
    <p:sldLayoutId id="2147483658" r:id="rId4"/>
    <p:sldLayoutId id="2147483659" r:id="rId5"/>
    <p:sldLayoutId id="2147483661" r:id="rId6"/>
    <p:sldLayoutId id="2147483662" r:id="rId7"/>
    <p:sldLayoutId id="2147483663" r:id="rId8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b="1" kern="1200" baseline="0">
          <a:solidFill>
            <a:srgbClr val="1A294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1000" b="1" kern="1200">
          <a:solidFill>
            <a:schemeClr val="bg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hyperlink" Target="https://commons.wikimedia.org/wiki/File:Flag_of_the_Provisional_Government_of_the_Republic_of_Korea.svg" TargetMode="External"/><Relationship Id="rId18" Type="http://schemas.openxmlformats.org/officeDocument/2006/relationships/image" Target="../media/image19.jpeg"/><Relationship Id="rId3" Type="http://schemas.openxmlformats.org/officeDocument/2006/relationships/hyperlink" Target="https://en.wikipedia.org/wiki/File:Flag_of_the_United_States_Recolored.png" TargetMode="External"/><Relationship Id="rId21" Type="http://schemas.openxmlformats.org/officeDocument/2006/relationships/hyperlink" Target="http://en.wikipedia.org/wiki/File:Flag_of_Mexico_1917.png" TargetMode="External"/><Relationship Id="rId7" Type="http://schemas.openxmlformats.org/officeDocument/2006/relationships/hyperlink" Target="https://en.wikipedia.org/wiki/Flag_of_the_Association_of_Southeast_Asian_Nations" TargetMode="External"/><Relationship Id="rId12" Type="http://schemas.openxmlformats.org/officeDocument/2006/relationships/image" Target="../media/image16.png"/><Relationship Id="rId17" Type="http://schemas.openxmlformats.org/officeDocument/2006/relationships/hyperlink" Target="http://commons.wikimedia.org/wiki/File:Flag_of_Russia_(2-1).svg" TargetMode="External"/><Relationship Id="rId2" Type="http://schemas.openxmlformats.org/officeDocument/2006/relationships/image" Target="../media/image11.png"/><Relationship Id="rId16" Type="http://schemas.openxmlformats.org/officeDocument/2006/relationships/image" Target="../media/image18.png"/><Relationship Id="rId20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11" Type="http://schemas.openxmlformats.org/officeDocument/2006/relationships/hyperlink" Target="http://it.wikipedia.org/wiki/File:Japan_flag_-_variant.png" TargetMode="External"/><Relationship Id="rId5" Type="http://schemas.openxmlformats.org/officeDocument/2006/relationships/hyperlink" Target="https://commons.wikimedia.org/wiki/File:Flag_of_Europe.svg" TargetMode="External"/><Relationship Id="rId15" Type="http://schemas.openxmlformats.org/officeDocument/2006/relationships/hyperlink" Target="http://commons.wikimedia.org/wiki/File:Flag_of_India.png" TargetMode="External"/><Relationship Id="rId10" Type="http://schemas.openxmlformats.org/officeDocument/2006/relationships/image" Target="../media/image15.png"/><Relationship Id="rId19" Type="http://schemas.openxmlformats.org/officeDocument/2006/relationships/hyperlink" Target="http://freeaussiestock.com/free/Australiana/slides/australian_flag.htm" TargetMode="External"/><Relationship Id="rId4" Type="http://schemas.openxmlformats.org/officeDocument/2006/relationships/image" Target="../media/image12.png"/><Relationship Id="rId9" Type="http://schemas.openxmlformats.org/officeDocument/2006/relationships/hyperlink" Target="https://commons.wikimedia.org/wiki/File:Flag_of_Hong_Kong.svg" TargetMode="External"/><Relationship Id="rId1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7.xml"/><Relationship Id="rId3" Type="http://schemas.openxmlformats.org/officeDocument/2006/relationships/image" Target="../media/image24.png"/><Relationship Id="rId7" Type="http://schemas.openxmlformats.org/officeDocument/2006/relationships/diagramColors" Target="../diagrams/colors7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7.xml"/><Relationship Id="rId5" Type="http://schemas.openxmlformats.org/officeDocument/2006/relationships/diagramLayout" Target="../diagrams/layout7.xml"/><Relationship Id="rId4" Type="http://schemas.openxmlformats.org/officeDocument/2006/relationships/diagramData" Target="../diagrams/data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3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27.sv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8.xml"/><Relationship Id="rId3" Type="http://schemas.openxmlformats.org/officeDocument/2006/relationships/image" Target="../media/image32.jpg"/><Relationship Id="rId7" Type="http://schemas.openxmlformats.org/officeDocument/2006/relationships/image" Target="../media/image35.png"/><Relationship Id="rId12" Type="http://schemas.microsoft.com/office/2007/relationships/diagramDrawing" Target="../diagrams/drawing8.xm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jpg"/><Relationship Id="rId11" Type="http://schemas.openxmlformats.org/officeDocument/2006/relationships/diagramColors" Target="../diagrams/colors8.xml"/><Relationship Id="rId5" Type="http://schemas.openxmlformats.org/officeDocument/2006/relationships/image" Target="../media/image33.jpg"/><Relationship Id="rId10" Type="http://schemas.openxmlformats.org/officeDocument/2006/relationships/diagramQuickStyle" Target="../diagrams/quickStyle8.xml"/><Relationship Id="rId4" Type="http://schemas.openxmlformats.org/officeDocument/2006/relationships/image" Target="../media/image30.jpg"/><Relationship Id="rId9" Type="http://schemas.openxmlformats.org/officeDocument/2006/relationships/diagramLayout" Target="../diagrams/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image" Target="../media/image31.png"/><Relationship Id="rId7" Type="http://schemas.openxmlformats.org/officeDocument/2006/relationships/image" Target="../media/image40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9.png"/><Relationship Id="rId5" Type="http://schemas.openxmlformats.org/officeDocument/2006/relationships/image" Target="../media/image38.jpg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0.jpg"/><Relationship Id="rId7" Type="http://schemas.openxmlformats.org/officeDocument/2006/relationships/image" Target="../media/image39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5.png"/><Relationship Id="rId5" Type="http://schemas.openxmlformats.org/officeDocument/2006/relationships/image" Target="../media/image33.jpg"/><Relationship Id="rId4" Type="http://schemas.openxmlformats.org/officeDocument/2006/relationships/image" Target="../media/image38.jpg"/><Relationship Id="rId9" Type="http://schemas.openxmlformats.org/officeDocument/2006/relationships/image" Target="../media/image4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1.png"/><Relationship Id="rId5" Type="http://schemas.openxmlformats.org/officeDocument/2006/relationships/image" Target="../media/image37.png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13C224-A054-2749-B362-74EE8D871E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Leveraging Free Trade Agreements in Vietnam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13514C-30F7-487D-A28A-B9C30B71191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An Introduction to Rules of Origin</a:t>
            </a:r>
          </a:p>
        </p:txBody>
      </p:sp>
    </p:spTree>
    <p:extLst>
      <p:ext uri="{BB962C8B-B14F-4D97-AF65-F5344CB8AC3E}">
        <p14:creationId xmlns:p14="http://schemas.microsoft.com/office/powerpoint/2010/main" val="2974171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0DBAE98-994A-F146-84E0-C870A0F0FD4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C674C60-327F-CB41-804E-EEC826B141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9B0A6B-63EE-FE44-9699-547A639A570D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3418840" y="1442084"/>
            <a:ext cx="7359650" cy="3757613"/>
          </a:xfrm>
        </p:spPr>
        <p:txBody>
          <a:bodyPr/>
          <a:lstStyle/>
          <a:p>
            <a:r>
              <a:rPr lang="en-US" sz="1800" dirty="0">
                <a:solidFill>
                  <a:schemeClr val="tx1"/>
                </a:solidFill>
              </a:rPr>
              <a:t>Vietnam’s Positing in 2019</a:t>
            </a:r>
          </a:p>
          <a:p>
            <a:r>
              <a:rPr lang="en-US" sz="1800" dirty="0">
                <a:solidFill>
                  <a:schemeClr val="tx1"/>
                </a:solidFill>
              </a:rPr>
              <a:t> </a:t>
            </a:r>
          </a:p>
          <a:p>
            <a:r>
              <a:rPr lang="en-US" sz="1800" dirty="0">
                <a:solidFill>
                  <a:schemeClr val="tx1"/>
                </a:solidFill>
              </a:rPr>
              <a:t>Trade Concepts</a:t>
            </a:r>
          </a:p>
          <a:p>
            <a:r>
              <a:rPr lang="en-US" sz="1800" dirty="0">
                <a:solidFill>
                  <a:schemeClr val="tx1"/>
                </a:solidFill>
              </a:rPr>
              <a:t>  </a:t>
            </a:r>
          </a:p>
          <a:p>
            <a:r>
              <a:rPr lang="en-US" sz="1800" dirty="0">
                <a:solidFill>
                  <a:schemeClr val="tx1"/>
                </a:solidFill>
              </a:rPr>
              <a:t>Rules of Origin</a:t>
            </a:r>
          </a:p>
          <a:p>
            <a:endParaRPr lang="en-US" sz="1800" dirty="0">
              <a:solidFill>
                <a:schemeClr val="tx1"/>
              </a:solidFill>
            </a:endParaRPr>
          </a:p>
          <a:p>
            <a:r>
              <a:rPr lang="en-US" sz="1800" dirty="0">
                <a:solidFill>
                  <a:schemeClr val="tx1"/>
                </a:solidFill>
              </a:rPr>
              <a:t>Tariff Reduction in Practice</a:t>
            </a:r>
          </a:p>
          <a:p>
            <a:endParaRPr lang="en-US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604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A97F789-D141-6C4B-A35D-7AD8702F1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Vietnam’s Positioning in 2019</a:t>
            </a:r>
          </a:p>
        </p:txBody>
      </p:sp>
    </p:spTree>
    <p:extLst>
      <p:ext uri="{BB962C8B-B14F-4D97-AF65-F5344CB8AC3E}">
        <p14:creationId xmlns:p14="http://schemas.microsoft.com/office/powerpoint/2010/main" val="18071589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27" name="Title 26">
            <a:extLst>
              <a:ext uri="{FF2B5EF4-FFF2-40B4-BE49-F238E27FC236}">
                <a16:creationId xmlns:a16="http://schemas.microsoft.com/office/drawing/2014/main" id="{7B3AC3A0-DE35-4C27-B0E2-26D74C7AE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 to the Trade War</a:t>
            </a:r>
          </a:p>
        </p:txBody>
      </p:sp>
      <p:pic>
        <p:nvPicPr>
          <p:cNvPr id="1026" name="Picture 2" descr="Image result for Trump">
            <a:extLst>
              <a:ext uri="{FF2B5EF4-FFF2-40B4-BE49-F238E27FC236}">
                <a16:creationId xmlns:a16="http://schemas.microsoft.com/office/drawing/2014/main" id="{02CB8ADA-C032-4D2D-89F4-49C2655E8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400175"/>
            <a:ext cx="6162675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xi jinping">
            <a:extLst>
              <a:ext uri="{FF2B5EF4-FFF2-40B4-BE49-F238E27FC236}">
                <a16:creationId xmlns:a16="http://schemas.microsoft.com/office/drawing/2014/main" id="{AD7059E6-684F-4C35-B277-8707CA8434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21" t="19940" b="25770"/>
          <a:stretch/>
        </p:blipFill>
        <p:spPr bwMode="auto">
          <a:xfrm>
            <a:off x="3919537" y="1400175"/>
            <a:ext cx="3315134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A3195DA0-13F6-4CC0-879D-73619C0F2D41}"/>
              </a:ext>
            </a:extLst>
          </p:cNvPr>
          <p:cNvCxnSpPr>
            <a:stCxn id="1026" idx="0"/>
            <a:endCxn id="1026" idx="2"/>
          </p:cNvCxnSpPr>
          <p:nvPr/>
        </p:nvCxnSpPr>
        <p:spPr>
          <a:xfrm>
            <a:off x="3919538" y="1400175"/>
            <a:ext cx="0" cy="4057650"/>
          </a:xfrm>
          <a:prstGeom prst="line">
            <a:avLst/>
          </a:prstGeom>
          <a:ln w="762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>
            <a:extLst>
              <a:ext uri="{FF2B5EF4-FFF2-40B4-BE49-F238E27FC236}">
                <a16:creationId xmlns:a16="http://schemas.microsoft.com/office/drawing/2014/main" id="{FBDB7FEF-4E35-45FB-9F71-C2BE7E2460B5}"/>
              </a:ext>
            </a:extLst>
          </p:cNvPr>
          <p:cNvSpPr/>
          <p:nvPr/>
        </p:nvSpPr>
        <p:spPr>
          <a:xfrm>
            <a:off x="7344640" y="1400175"/>
            <a:ext cx="4009159" cy="40576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Total US tariffs applied exclusively to Chinese goods </a:t>
            </a:r>
          </a:p>
          <a:p>
            <a:pPr algn="ctr"/>
            <a:r>
              <a:rPr lang="en-US" sz="2400" b="1" dirty="0">
                <a:solidFill>
                  <a:srgbClr val="FDCA33"/>
                </a:solidFill>
              </a:rPr>
              <a:t>US$250 billion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Total Chinese tariffs applied exclusively to US goods </a:t>
            </a:r>
          </a:p>
          <a:p>
            <a:pPr algn="ctr"/>
            <a:r>
              <a:rPr lang="en-US" sz="2400" b="1" dirty="0">
                <a:solidFill>
                  <a:srgbClr val="FDCA33"/>
                </a:solidFill>
              </a:rPr>
              <a:t>US$110 billion</a:t>
            </a:r>
          </a:p>
        </p:txBody>
      </p:sp>
    </p:spTree>
    <p:extLst>
      <p:ext uri="{BB962C8B-B14F-4D97-AF65-F5344CB8AC3E}">
        <p14:creationId xmlns:p14="http://schemas.microsoft.com/office/powerpoint/2010/main" val="3352004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Impacts on Trade and Investment in Vietnam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6</a:t>
            </a:fld>
            <a:endParaRPr lang="en-US" dirty="0"/>
          </a:p>
        </p:txBody>
      </p:sp>
      <p:graphicFrame>
        <p:nvGraphicFramePr>
          <p:cNvPr id="25" name="Chart 24">
            <a:extLst>
              <a:ext uri="{FF2B5EF4-FFF2-40B4-BE49-F238E27FC236}">
                <a16:creationId xmlns:a16="http://schemas.microsoft.com/office/drawing/2014/main" id="{C539CF0F-5AA3-439A-9895-5FD92979C54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02027510"/>
              </p:ext>
            </p:extLst>
          </p:nvPr>
        </p:nvGraphicFramePr>
        <p:xfrm>
          <a:off x="838200" y="2659297"/>
          <a:ext cx="5146964" cy="34450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6D5B0D7-FA97-4D45-BEDD-2A4FFA2066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656900"/>
              </p:ext>
            </p:extLst>
          </p:nvPr>
        </p:nvGraphicFramePr>
        <p:xfrm>
          <a:off x="6206837" y="2063134"/>
          <a:ext cx="5529262" cy="404119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764631">
                  <a:extLst>
                    <a:ext uri="{9D8B030D-6E8A-4147-A177-3AD203B41FA5}">
                      <a16:colId xmlns:a16="http://schemas.microsoft.com/office/drawing/2014/main" val="644349375"/>
                    </a:ext>
                  </a:extLst>
                </a:gridCol>
                <a:gridCol w="2764631">
                  <a:extLst>
                    <a:ext uri="{9D8B030D-6E8A-4147-A177-3AD203B41FA5}">
                      <a16:colId xmlns:a16="http://schemas.microsoft.com/office/drawing/2014/main" val="2892776872"/>
                    </a:ext>
                  </a:extLst>
                </a:gridCol>
              </a:tblGrid>
              <a:tr h="106500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Investment in Vietnam (YoY Growth)</a:t>
                      </a:r>
                      <a:endParaRPr lang="en-US" b="1" dirty="0">
                        <a:solidFill>
                          <a:schemeClr val="tx1"/>
                        </a:solidFill>
                        <a:ea typeface="Calibri" panose="020F0502020204030204" pitchFamily="34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6877166"/>
                  </a:ext>
                </a:extLst>
              </a:tr>
              <a:tr h="2976191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New Projects</a:t>
                      </a:r>
                    </a:p>
                    <a:p>
                      <a:pPr algn="ctr"/>
                      <a:r>
                        <a:rPr lang="en-US" sz="4400" dirty="0">
                          <a:solidFill>
                            <a:srgbClr val="FDCA33"/>
                          </a:solidFill>
                        </a:rPr>
                        <a:t>+24.6%</a:t>
                      </a:r>
                      <a:endParaRPr lang="en-US" sz="4400" dirty="0">
                        <a:ea typeface="Calibri" panose="020F0502020204030204" pitchFamily="34" charset="0"/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Realized Capital Inflows</a:t>
                      </a:r>
                      <a:br>
                        <a:rPr lang="en-US" dirty="0">
                          <a:solidFill>
                            <a:schemeClr val="bg1"/>
                          </a:solidFill>
                        </a:rPr>
                      </a:br>
                      <a:r>
                        <a:rPr lang="en-US" sz="4000" dirty="0">
                          <a:solidFill>
                            <a:srgbClr val="FDCA33"/>
                          </a:solidFill>
                        </a:rPr>
                        <a:t>+7.1%</a:t>
                      </a:r>
                      <a:endParaRPr lang="en-US" dirty="0">
                        <a:solidFill>
                          <a:srgbClr val="FDCA33"/>
                        </a:solidFill>
                      </a:endParaRP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0772589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2B48AFAB-845D-4C7C-A1AD-3162FA95E2F2}"/>
              </a:ext>
            </a:extLst>
          </p:cNvPr>
          <p:cNvSpPr txBox="1"/>
          <p:nvPr/>
        </p:nvSpPr>
        <p:spPr>
          <a:xfrm>
            <a:off x="838201" y="1119118"/>
            <a:ext cx="10897898" cy="786186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rtlCol="0" anchor="ctr" anchorCtr="0">
            <a:noAutofit/>
          </a:bodyPr>
          <a:lstStyle/>
          <a:p>
            <a:pPr algn="ctr"/>
            <a:r>
              <a:rPr lang="en-US" sz="2400" b="1" dirty="0">
                <a:solidFill>
                  <a:schemeClr val="tx1"/>
                </a:solidFill>
              </a:rPr>
              <a:t>Performance As of June 2019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B1D642-2A14-43C6-A989-4E598A0A1ACB}"/>
              </a:ext>
            </a:extLst>
          </p:cNvPr>
          <p:cNvSpPr txBox="1"/>
          <p:nvPr/>
        </p:nvSpPr>
        <p:spPr>
          <a:xfrm>
            <a:off x="838201" y="2074688"/>
            <a:ext cx="5146963" cy="478389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 wrap="square" lIns="91440" tIns="45720" rIns="91440" bIns="45720" rtlCol="0" anchor="ctr" anchorCtr="0">
            <a:noAutofit/>
          </a:bodyPr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Exports to the United States (YoY Change) 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59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Vietnam Compared to the Competition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7</a:t>
            </a:fld>
            <a:endParaRPr lang="en-US" dirty="0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D5DCE393-1768-46B5-A8D2-C97D3247D8E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95415737"/>
              </p:ext>
            </p:extLst>
          </p:nvPr>
        </p:nvGraphicFramePr>
        <p:xfrm>
          <a:off x="838199" y="1129795"/>
          <a:ext cx="5253319" cy="50799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9C97BA91-1ED7-434C-9795-766569D669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9854102"/>
              </p:ext>
            </p:extLst>
          </p:nvPr>
        </p:nvGraphicFramePr>
        <p:xfrm>
          <a:off x="6095999" y="1129795"/>
          <a:ext cx="5257799" cy="4633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Arrow: Right 5">
            <a:extLst>
              <a:ext uri="{FF2B5EF4-FFF2-40B4-BE49-F238E27FC236}">
                <a16:creationId xmlns:a16="http://schemas.microsoft.com/office/drawing/2014/main" id="{5D4D126D-DD41-43A7-8087-74349DB6F548}"/>
              </a:ext>
            </a:extLst>
          </p:cNvPr>
          <p:cNvSpPr/>
          <p:nvPr/>
        </p:nvSpPr>
        <p:spPr>
          <a:xfrm rot="21078368">
            <a:off x="4165576" y="4239039"/>
            <a:ext cx="2006115" cy="765313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15C7B70-5FF5-4846-9265-B26F5D154D43}"/>
              </a:ext>
            </a:extLst>
          </p:cNvPr>
          <p:cNvSpPr/>
          <p:nvPr/>
        </p:nvSpPr>
        <p:spPr>
          <a:xfrm>
            <a:off x="7056782" y="2782957"/>
            <a:ext cx="2991678" cy="1838739"/>
          </a:xfrm>
          <a:prstGeom prst="ellipse">
            <a:avLst/>
          </a:prstGeom>
          <a:noFill/>
          <a:ln>
            <a:solidFill>
              <a:srgbClr val="1A294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8E0664B2-1FE1-4270-A967-FD5E2CE13F67}"/>
              </a:ext>
            </a:extLst>
          </p:cNvPr>
          <p:cNvSpPr/>
          <p:nvPr/>
        </p:nvSpPr>
        <p:spPr>
          <a:xfrm>
            <a:off x="8756375" y="1828800"/>
            <a:ext cx="2991678" cy="2047461"/>
          </a:xfrm>
          <a:prstGeom prst="ellipse">
            <a:avLst/>
          </a:prstGeom>
          <a:noFill/>
          <a:ln>
            <a:solidFill>
              <a:srgbClr val="FDCA3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FD5C685-111F-4BA5-9BBC-0CF02A82443F}"/>
              </a:ext>
            </a:extLst>
          </p:cNvPr>
          <p:cNvSpPr/>
          <p:nvPr/>
        </p:nvSpPr>
        <p:spPr>
          <a:xfrm>
            <a:off x="9581322" y="1094509"/>
            <a:ext cx="2278545" cy="1490870"/>
          </a:xfrm>
          <a:prstGeom prst="ellipse">
            <a:avLst/>
          </a:prstGeom>
          <a:noFill/>
          <a:ln>
            <a:solidFill>
              <a:srgbClr val="1A2940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988559C-C2A5-4BF9-AF8D-6A32DBF1881F}"/>
              </a:ext>
            </a:extLst>
          </p:cNvPr>
          <p:cNvSpPr txBox="1"/>
          <p:nvPr/>
        </p:nvSpPr>
        <p:spPr>
          <a:xfrm>
            <a:off x="6836955" y="4687782"/>
            <a:ext cx="1646584" cy="56653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ctr"/>
            <a:r>
              <a:rPr lang="en-US" sz="1400" b="1" dirty="0"/>
              <a:t>Basic assembly</a:t>
            </a:r>
          </a:p>
          <a:p>
            <a:pPr algn="ctr"/>
            <a:r>
              <a:rPr lang="en-US" sz="1400" b="1" dirty="0"/>
              <a:t>&amp; textiles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F85A446-D36B-49CA-A787-887ADC962A77}"/>
              </a:ext>
            </a:extLst>
          </p:cNvPr>
          <p:cNvSpPr txBox="1"/>
          <p:nvPr/>
        </p:nvSpPr>
        <p:spPr>
          <a:xfrm>
            <a:off x="7347163" y="1631047"/>
            <a:ext cx="1646584" cy="104759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ctr"/>
            <a:r>
              <a:rPr lang="en-US" sz="1400" b="1" dirty="0"/>
              <a:t>More complex assembly with growing local supply chains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A78BCC8-2F98-4A37-A6C5-03E4240E2E15}"/>
              </a:ext>
            </a:extLst>
          </p:cNvPr>
          <p:cNvSpPr txBox="1"/>
          <p:nvPr/>
        </p:nvSpPr>
        <p:spPr>
          <a:xfrm>
            <a:off x="8756375" y="501371"/>
            <a:ext cx="1646584" cy="911353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ctr"/>
            <a:r>
              <a:rPr lang="en-US" sz="1400" b="1" dirty="0"/>
              <a:t>Increasingly complex supply chain development</a:t>
            </a:r>
          </a:p>
        </p:txBody>
      </p:sp>
    </p:spTree>
    <p:extLst>
      <p:ext uri="{BB962C8B-B14F-4D97-AF65-F5344CB8AC3E}">
        <p14:creationId xmlns:p14="http://schemas.microsoft.com/office/powerpoint/2010/main" val="4230859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Vietnam’s Competitive Advantage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8</a:t>
            </a:fld>
            <a:endParaRPr lang="en-US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DEB3D395-7143-4C82-85B2-95CA9CA4F7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5799426"/>
              </p:ext>
            </p:extLst>
          </p:nvPr>
        </p:nvGraphicFramePr>
        <p:xfrm>
          <a:off x="838200" y="746605"/>
          <a:ext cx="105156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7822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Vietnam’s Free Trade Agreement Network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B537194-AD71-4A5E-B2E2-683A7015A9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804"/>
          <a:stretch/>
        </p:blipFill>
        <p:spPr>
          <a:xfrm>
            <a:off x="1807369" y="943101"/>
            <a:ext cx="7939088" cy="5247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6048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A97F789-D141-6C4B-A35D-7AD8702F1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Trade Concepts </a:t>
            </a:r>
          </a:p>
        </p:txBody>
      </p:sp>
    </p:spTree>
    <p:extLst>
      <p:ext uri="{BB962C8B-B14F-4D97-AF65-F5344CB8AC3E}">
        <p14:creationId xmlns:p14="http://schemas.microsoft.com/office/powerpoint/2010/main" val="3791051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Trade Concepts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23" name="Picture 22" descr="A large ship in a body of water&#10;&#10;Description automatically generated">
            <a:extLst>
              <a:ext uri="{FF2B5EF4-FFF2-40B4-BE49-F238E27FC236}">
                <a16:creationId xmlns:a16="http://schemas.microsoft.com/office/drawing/2014/main" id="{E9012672-E97B-4934-B06D-4C78586A61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412725"/>
            <a:ext cx="6879375" cy="3869648"/>
          </a:xfrm>
          <a:prstGeom prst="rect">
            <a:avLst/>
          </a:prstGeom>
        </p:spPr>
      </p:pic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2A59AFE2-A402-4CC4-9342-B60E17A5BF9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83031214"/>
              </p:ext>
            </p:extLst>
          </p:nvPr>
        </p:nvGraphicFramePr>
        <p:xfrm>
          <a:off x="4209048" y="888925"/>
          <a:ext cx="8128000" cy="50314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983610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Tariffs: An Introduction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12</a:t>
            </a:fld>
            <a:endParaRPr lang="en-US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348DBEE1-3689-4B8D-91AF-6F9E7BC3FAA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1793151"/>
              </p:ext>
            </p:extLst>
          </p:nvPr>
        </p:nvGraphicFramePr>
        <p:xfrm>
          <a:off x="838200" y="1030239"/>
          <a:ext cx="7746242" cy="37328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D0DE1C83-81D5-4376-975B-D709FA7EE2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9068915"/>
              </p:ext>
            </p:extLst>
          </p:nvPr>
        </p:nvGraphicFramePr>
        <p:xfrm>
          <a:off x="9007523" y="1412725"/>
          <a:ext cx="2825086" cy="457850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51378">
                  <a:extLst>
                    <a:ext uri="{9D8B030D-6E8A-4147-A177-3AD203B41FA5}">
                      <a16:colId xmlns:a16="http://schemas.microsoft.com/office/drawing/2014/main" val="3536218315"/>
                    </a:ext>
                  </a:extLst>
                </a:gridCol>
                <a:gridCol w="1173708">
                  <a:extLst>
                    <a:ext uri="{9D8B030D-6E8A-4147-A177-3AD203B41FA5}">
                      <a16:colId xmlns:a16="http://schemas.microsoft.com/office/drawing/2014/main" val="4209383303"/>
                    </a:ext>
                  </a:extLst>
                </a:gridCol>
              </a:tblGrid>
              <a:tr h="1144625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Tariff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Tariff Rate</a:t>
                      </a:r>
                    </a:p>
                    <a:p>
                      <a:pPr algn="ctr"/>
                      <a:r>
                        <a:rPr lang="en-US" dirty="0"/>
                        <a:t>Example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2052483"/>
                  </a:ext>
                </a:extLst>
              </a:tr>
              <a:tr h="114462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Countervailing</a:t>
                      </a:r>
                    </a:p>
                    <a:p>
                      <a:pPr algn="ctr"/>
                      <a:r>
                        <a:rPr lang="en-US" sz="1800" dirty="0"/>
                        <a:t>Duty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effectLst/>
                        </a:rPr>
                        <a:t>79%</a:t>
                      </a:r>
                      <a:endParaRPr lang="en-US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88473460"/>
                  </a:ext>
                </a:extLst>
              </a:tr>
              <a:tr h="114462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MFN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5%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8756639"/>
                  </a:ext>
                </a:extLst>
              </a:tr>
              <a:tr h="114462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Preferential</a:t>
                      </a:r>
                    </a:p>
                    <a:p>
                      <a:pPr algn="ctr"/>
                      <a:r>
                        <a:rPr lang="en-US" sz="1800" dirty="0"/>
                        <a:t>Tariff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10475774"/>
                  </a:ext>
                </a:extLst>
              </a:tr>
            </a:tbl>
          </a:graphicData>
        </a:graphic>
      </p:graphicFrame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85638C21-9A7D-403A-A02E-37ED3FBEF83E}"/>
              </a:ext>
            </a:extLst>
          </p:cNvPr>
          <p:cNvSpPr/>
          <p:nvPr/>
        </p:nvSpPr>
        <p:spPr>
          <a:xfrm>
            <a:off x="838200" y="4763069"/>
            <a:ext cx="7746242" cy="1228156"/>
          </a:xfrm>
          <a:prstGeom prst="round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All tariffs are applied to </a:t>
            </a:r>
            <a:r>
              <a:rPr lang="en-US" b="1" u="sng" dirty="0"/>
              <a:t>individual products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Preferential tariffs and Countervailing measures are </a:t>
            </a:r>
            <a:r>
              <a:rPr lang="en-US" b="1" u="sng" dirty="0"/>
              <a:t>only</a:t>
            </a:r>
            <a:r>
              <a:rPr lang="en-US" dirty="0"/>
              <a:t> applied to </a:t>
            </a:r>
            <a:r>
              <a:rPr lang="en-US" b="1" u="sng" dirty="0"/>
              <a:t>specific countries </a:t>
            </a:r>
          </a:p>
        </p:txBody>
      </p:sp>
    </p:spTree>
    <p:extLst>
      <p:ext uri="{BB962C8B-B14F-4D97-AF65-F5344CB8AC3E}">
        <p14:creationId xmlns:p14="http://schemas.microsoft.com/office/powerpoint/2010/main" val="1922383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Trade Agreements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EB49D92-EB8D-45A1-A668-09C09B2F18D8}"/>
              </a:ext>
            </a:extLst>
          </p:cNvPr>
          <p:cNvSpPr/>
          <p:nvPr/>
        </p:nvSpPr>
        <p:spPr>
          <a:xfrm>
            <a:off x="933165" y="944956"/>
            <a:ext cx="1051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Trade agreements act to 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reduce MFN tariffs 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between one or more countries. Current trade agreements can be 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enacted on a unilateral, bilateral, or multilateral basis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974A9BC-E275-4F39-9C28-BEB8B01C6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843124"/>
              </p:ext>
            </p:extLst>
          </p:nvPr>
        </p:nvGraphicFramePr>
        <p:xfrm>
          <a:off x="933164" y="1992556"/>
          <a:ext cx="10515600" cy="391873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8430732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00483378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96193503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213839427"/>
                    </a:ext>
                  </a:extLst>
                </a:gridCol>
              </a:tblGrid>
              <a:tr h="334211">
                <a:tc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Unilateral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Bilateral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Multilateral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45285654"/>
                  </a:ext>
                </a:extLst>
              </a:tr>
              <a:tr h="476124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Parties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Single Country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Two Countries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Multiple Countries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58217245"/>
                  </a:ext>
                </a:extLst>
              </a:tr>
              <a:tr h="1278015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Examples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GSP in the EU &amp; USA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Vietnam Korea FTA</a:t>
                      </a:r>
                    </a:p>
                    <a:p>
                      <a:pPr algn="ctr"/>
                      <a:endParaRPr lang="en-US" sz="1600" dirty="0"/>
                    </a:p>
                    <a:p>
                      <a:pPr algn="ctr"/>
                      <a:r>
                        <a:rPr lang="en-US" sz="1600" dirty="0"/>
                        <a:t>EU – Vietnam FTA*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CPTPP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72811696"/>
                  </a:ext>
                </a:extLst>
              </a:tr>
              <a:tr h="476124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Change subject 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National approval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Negotiation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Negotiation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69443665"/>
                  </a:ext>
                </a:extLst>
              </a:tr>
              <a:tr h="676596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Pro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No negotiation required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Faster to conclude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Can import from multiple markets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54931052"/>
                  </a:ext>
                </a:extLst>
              </a:tr>
              <a:tr h="676596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/>
                        <a:t>Cons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Will be taken away by design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Smaller market access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Take longer to conclude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88110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935424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Trade Integration Compared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14</a:t>
            </a:fld>
            <a:endParaRPr lang="en-US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EEC32321-6514-4853-B555-785BA47E34E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9717611"/>
              </p:ext>
            </p:extLst>
          </p:nvPr>
        </p:nvGraphicFramePr>
        <p:xfrm>
          <a:off x="869687" y="875715"/>
          <a:ext cx="11065634" cy="48869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4498">
                  <a:extLst>
                    <a:ext uri="{9D8B030D-6E8A-4147-A177-3AD203B41FA5}">
                      <a16:colId xmlns:a16="http://schemas.microsoft.com/office/drawing/2014/main" val="4291688635"/>
                    </a:ext>
                  </a:extLst>
                </a:gridCol>
                <a:gridCol w="1628638">
                  <a:extLst>
                    <a:ext uri="{9D8B030D-6E8A-4147-A177-3AD203B41FA5}">
                      <a16:colId xmlns:a16="http://schemas.microsoft.com/office/drawing/2014/main" val="2172030427"/>
                    </a:ext>
                  </a:extLst>
                </a:gridCol>
                <a:gridCol w="1735027">
                  <a:extLst>
                    <a:ext uri="{9D8B030D-6E8A-4147-A177-3AD203B41FA5}">
                      <a16:colId xmlns:a16="http://schemas.microsoft.com/office/drawing/2014/main" val="1196823498"/>
                    </a:ext>
                  </a:extLst>
                </a:gridCol>
                <a:gridCol w="1639819">
                  <a:extLst>
                    <a:ext uri="{9D8B030D-6E8A-4147-A177-3AD203B41FA5}">
                      <a16:colId xmlns:a16="http://schemas.microsoft.com/office/drawing/2014/main" val="2899754404"/>
                    </a:ext>
                  </a:extLst>
                </a:gridCol>
                <a:gridCol w="1545884">
                  <a:extLst>
                    <a:ext uri="{9D8B030D-6E8A-4147-A177-3AD203B41FA5}">
                      <a16:colId xmlns:a16="http://schemas.microsoft.com/office/drawing/2014/main" val="305574791"/>
                    </a:ext>
                  </a:extLst>
                </a:gridCol>
                <a:gridCol w="1545884">
                  <a:extLst>
                    <a:ext uri="{9D8B030D-6E8A-4147-A177-3AD203B41FA5}">
                      <a16:colId xmlns:a16="http://schemas.microsoft.com/office/drawing/2014/main" val="93202544"/>
                    </a:ext>
                  </a:extLst>
                </a:gridCol>
                <a:gridCol w="1545884">
                  <a:extLst>
                    <a:ext uri="{9D8B030D-6E8A-4147-A177-3AD203B41FA5}">
                      <a16:colId xmlns:a16="http://schemas.microsoft.com/office/drawing/2014/main" val="1224509520"/>
                    </a:ext>
                  </a:extLst>
                </a:gridCol>
              </a:tblGrid>
              <a:tr h="831112"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rgbClr val="1A29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Average MFN Tariff Applied</a:t>
                      </a:r>
                    </a:p>
                  </a:txBody>
                  <a:tcPr anchor="ctr">
                    <a:solidFill>
                      <a:srgbClr val="1A29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China</a:t>
                      </a:r>
                    </a:p>
                  </a:txBody>
                  <a:tcPr anchor="ctr">
                    <a:solidFill>
                      <a:srgbClr val="1A29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Vietnam</a:t>
                      </a:r>
                    </a:p>
                  </a:txBody>
                  <a:tcPr anchor="ctr">
                    <a:solidFill>
                      <a:srgbClr val="1A29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Cambodia</a:t>
                      </a:r>
                    </a:p>
                  </a:txBody>
                  <a:tcPr anchor="ctr">
                    <a:solidFill>
                      <a:srgbClr val="1A29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Indonesia</a:t>
                      </a:r>
                    </a:p>
                  </a:txBody>
                  <a:tcPr anchor="ctr">
                    <a:solidFill>
                      <a:srgbClr val="1A29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India</a:t>
                      </a:r>
                    </a:p>
                  </a:txBody>
                  <a:tcPr anchor="ctr">
                    <a:solidFill>
                      <a:srgbClr val="1A29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0460555"/>
                  </a:ext>
                </a:extLst>
              </a:tr>
              <a:tr h="430318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USA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3.44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N + Trade War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GSP</a:t>
                      </a:r>
                    </a:p>
                  </a:txBody>
                  <a:tcPr anchor="ctr">
                    <a:solidFill>
                      <a:srgbClr val="FDCA3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GSP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354544"/>
                  </a:ext>
                </a:extLst>
              </a:tr>
              <a:tr h="424613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Hong Kong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1836831"/>
                  </a:ext>
                </a:extLst>
              </a:tr>
              <a:tr h="4001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Japan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3.98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725807"/>
                  </a:ext>
                </a:extLst>
              </a:tr>
              <a:tr h="4001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Korea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13.72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516187"/>
                  </a:ext>
                </a:extLst>
              </a:tr>
              <a:tr h="4001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EU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5.08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ABA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GSP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GSP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0246427"/>
                  </a:ext>
                </a:extLst>
              </a:tr>
              <a:tr h="4001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India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13.79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N/A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4759208"/>
                  </a:ext>
                </a:extLst>
              </a:tr>
              <a:tr h="4001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ASEAN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Variable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39723815"/>
                  </a:ext>
                </a:extLst>
              </a:tr>
              <a:tr h="4001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Russia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6.74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S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2328163"/>
                  </a:ext>
                </a:extLst>
              </a:tr>
              <a:tr h="4001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Australia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2.5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4224268"/>
                  </a:ext>
                </a:extLst>
              </a:tr>
              <a:tr h="400119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Mexico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6.91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</a:t>
                      </a:r>
                    </a:p>
                  </a:txBody>
                  <a:tcPr anchor="ctr">
                    <a:solidFill>
                      <a:srgbClr val="379A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bg1"/>
                          </a:solidFill>
                        </a:rPr>
                        <a:t>N</a:t>
                      </a:r>
                    </a:p>
                  </a:txBody>
                  <a:tcPr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4173099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992A2E17-2DBB-4FE3-82C0-2121191D69EB}"/>
              </a:ext>
            </a:extLst>
          </p:cNvPr>
          <p:cNvGrpSpPr/>
          <p:nvPr/>
        </p:nvGrpSpPr>
        <p:grpSpPr>
          <a:xfrm>
            <a:off x="278804" y="1843015"/>
            <a:ext cx="460095" cy="3964648"/>
            <a:chOff x="830534" y="1750104"/>
            <a:chExt cx="460095" cy="4169686"/>
          </a:xfrm>
        </p:grpSpPr>
        <p:pic>
          <p:nvPicPr>
            <p:cNvPr id="11" name="Picture 10" descr="A close up of a logo&#10;&#10;Description generated with very high confidence">
              <a:extLst>
                <a:ext uri="{FF2B5EF4-FFF2-40B4-BE49-F238E27FC236}">
                  <a16:creationId xmlns:a16="http://schemas.microsoft.com/office/drawing/2014/main" id="{A5C24AB1-65FF-4779-BEFB-10E473E29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3"/>
                </a:ext>
              </a:extLst>
            </a:blip>
            <a:stretch>
              <a:fillRect/>
            </a:stretch>
          </p:blipFill>
          <p:spPr>
            <a:xfrm>
              <a:off x="869523" y="1750104"/>
              <a:ext cx="421106" cy="221713"/>
            </a:xfrm>
            <a:prstGeom prst="rect">
              <a:avLst/>
            </a:prstGeom>
          </p:spPr>
        </p:pic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FDE6027B-C7A5-4E83-A340-A64043B037E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5"/>
                </a:ext>
              </a:extLst>
            </a:blip>
            <a:stretch>
              <a:fillRect/>
            </a:stretch>
          </p:blipFill>
          <p:spPr>
            <a:xfrm>
              <a:off x="857178" y="3459634"/>
              <a:ext cx="421106" cy="280628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231040AA-B947-4692-9C93-A090AB819FA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7"/>
                </a:ext>
              </a:extLst>
            </a:blip>
            <a:stretch>
              <a:fillRect/>
            </a:stretch>
          </p:blipFill>
          <p:spPr>
            <a:xfrm>
              <a:off x="857342" y="4333737"/>
              <a:ext cx="420942" cy="280628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543E4B9-14D4-48DD-9612-9FB1F1DB07B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9"/>
                </a:ext>
              </a:extLst>
            </a:blip>
            <a:stretch>
              <a:fillRect/>
            </a:stretch>
          </p:blipFill>
          <p:spPr>
            <a:xfrm>
              <a:off x="869523" y="2139988"/>
              <a:ext cx="421106" cy="280874"/>
            </a:xfrm>
            <a:prstGeom prst="rect">
              <a:avLst/>
            </a:prstGeom>
          </p:spPr>
        </p:pic>
        <p:pic>
          <p:nvPicPr>
            <p:cNvPr id="15" name="Picture 14" descr="A close up of a logo&#10;&#10;Description generated with very high confidence">
              <a:extLst>
                <a:ext uri="{FF2B5EF4-FFF2-40B4-BE49-F238E27FC236}">
                  <a16:creationId xmlns:a16="http://schemas.microsoft.com/office/drawing/2014/main" id="{7E4BAA6F-DE86-46A6-BD84-A719F76364CB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1"/>
                </a:ext>
              </a:extLst>
            </a:blip>
            <a:stretch>
              <a:fillRect/>
            </a:stretch>
          </p:blipFill>
          <p:spPr>
            <a:xfrm>
              <a:off x="869687" y="2578571"/>
              <a:ext cx="420942" cy="294659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DC1CADDC-5E96-484D-983F-225FD2A4E4FD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3"/>
                </a:ext>
              </a:extLst>
            </a:blip>
            <a:stretch>
              <a:fillRect/>
            </a:stretch>
          </p:blipFill>
          <p:spPr>
            <a:xfrm>
              <a:off x="869523" y="3032520"/>
              <a:ext cx="420613" cy="280628"/>
            </a:xfrm>
            <a:prstGeom prst="rect">
              <a:avLst/>
            </a:prstGeom>
          </p:spPr>
        </p:pic>
        <p:pic>
          <p:nvPicPr>
            <p:cNvPr id="17" name="Picture 16" descr="A close up of a logo&#10;&#10;Description generated with very high confidence">
              <a:extLst>
                <a:ext uri="{FF2B5EF4-FFF2-40B4-BE49-F238E27FC236}">
                  <a16:creationId xmlns:a16="http://schemas.microsoft.com/office/drawing/2014/main" id="{5A34F759-E353-4F99-8138-16014983227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5"/>
                </a:ext>
              </a:extLst>
            </a:blip>
            <a:stretch>
              <a:fillRect/>
            </a:stretch>
          </p:blipFill>
          <p:spPr>
            <a:xfrm>
              <a:off x="838198" y="3879167"/>
              <a:ext cx="421105" cy="280667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D6458651-E9F5-4D11-994B-E6A87EAF0338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7"/>
                </a:ext>
              </a:extLst>
            </a:blip>
            <a:stretch>
              <a:fillRect/>
            </a:stretch>
          </p:blipFill>
          <p:spPr>
            <a:xfrm>
              <a:off x="830534" y="4780580"/>
              <a:ext cx="443426" cy="221713"/>
            </a:xfrm>
            <a:prstGeom prst="rect">
              <a:avLst/>
            </a:prstGeom>
          </p:spPr>
        </p:pic>
        <p:pic>
          <p:nvPicPr>
            <p:cNvPr id="19" name="Picture 18" descr="A picture containing clipart&#10;&#10;Description generated with high confidence">
              <a:extLst>
                <a:ext uri="{FF2B5EF4-FFF2-40B4-BE49-F238E27FC236}">
                  <a16:creationId xmlns:a16="http://schemas.microsoft.com/office/drawing/2014/main" id="{BF38BEC4-5521-48B7-BFD1-BFB27587CC56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9"/>
                </a:ext>
              </a:extLst>
            </a:blip>
            <a:stretch>
              <a:fillRect/>
            </a:stretch>
          </p:blipFill>
          <p:spPr>
            <a:xfrm>
              <a:off x="857178" y="5231403"/>
              <a:ext cx="421106" cy="225881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410AD26D-D652-4203-B282-D80FAB33AE71}"/>
                </a:ext>
              </a:extLst>
            </p:cNvPr>
            <p:cNvPicPr>
              <a:picLocks noChangeAspect="1"/>
            </p:cNvPicPr>
            <p:nvPr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21"/>
                </a:ext>
              </a:extLst>
            </a:blip>
            <a:stretch>
              <a:fillRect/>
            </a:stretch>
          </p:blipFill>
          <p:spPr>
            <a:xfrm>
              <a:off x="857178" y="5639053"/>
              <a:ext cx="421106" cy="280737"/>
            </a:xfrm>
            <a:prstGeom prst="rect">
              <a:avLst/>
            </a:prstGeom>
          </p:spPr>
        </p:pic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CB097701-B09F-4883-942D-8E464029134C}"/>
              </a:ext>
            </a:extLst>
          </p:cNvPr>
          <p:cNvSpPr txBox="1"/>
          <p:nvPr/>
        </p:nvSpPr>
        <p:spPr>
          <a:xfrm>
            <a:off x="4126236" y="6173787"/>
            <a:ext cx="5366680" cy="31908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b="1" dirty="0"/>
              <a:t>S</a:t>
            </a:r>
            <a:r>
              <a:rPr lang="en-US" sz="1400" dirty="0"/>
              <a:t>: </a:t>
            </a:r>
            <a:r>
              <a:rPr lang="en-US" sz="1400" i="1" dirty="0"/>
              <a:t>Signed </a:t>
            </a:r>
            <a:r>
              <a:rPr lang="en-US" sz="1400" b="1" i="1" dirty="0"/>
              <a:t>N</a:t>
            </a:r>
            <a:r>
              <a:rPr lang="en-US" sz="1400" i="1" dirty="0"/>
              <a:t>: No </a:t>
            </a:r>
            <a:r>
              <a:rPr lang="en-US" sz="1400" b="1" i="1" dirty="0"/>
              <a:t>Y</a:t>
            </a:r>
            <a:r>
              <a:rPr lang="en-US" sz="1400" i="1" dirty="0"/>
              <a:t>: Yes ABA/GSP: unilateral trade concessions</a:t>
            </a:r>
          </a:p>
        </p:txBody>
      </p:sp>
    </p:spTree>
    <p:extLst>
      <p:ext uri="{BB962C8B-B14F-4D97-AF65-F5344CB8AC3E}">
        <p14:creationId xmlns:p14="http://schemas.microsoft.com/office/powerpoint/2010/main" val="722297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HS Codes: An Introduction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6" name="Picture 5" descr="C:\Users\Maxfield Brown\Desktop\hs-code-example.png">
            <a:extLst>
              <a:ext uri="{FF2B5EF4-FFF2-40B4-BE49-F238E27FC236}">
                <a16:creationId xmlns:a16="http://schemas.microsoft.com/office/drawing/2014/main" id="{3CF8A6C7-F059-462B-A0D8-C0B01D777A5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165" y="2137568"/>
            <a:ext cx="7925085" cy="380603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EB49D92-EB8D-45A1-A668-09C09B2F18D8}"/>
              </a:ext>
            </a:extLst>
          </p:cNvPr>
          <p:cNvSpPr/>
          <p:nvPr/>
        </p:nvSpPr>
        <p:spPr>
          <a:xfrm>
            <a:off x="933165" y="944956"/>
            <a:ext cx="10515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The Harmonized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 System (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HS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) classifies goods with a six-digit 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code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 system. 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The HS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 comprises approximately 5,300 article/product descriptions that appear as headings and subheadings, arranged </a:t>
            </a:r>
            <a:r>
              <a:rPr lang="en-US" b="1" dirty="0">
                <a:solidFill>
                  <a:srgbClr val="222222"/>
                </a:solidFill>
                <a:latin typeface="arial" panose="020B0604020202020204" pitchFamily="34" charset="0"/>
              </a:rPr>
              <a:t>in</a:t>
            </a:r>
            <a:r>
              <a:rPr lang="en-US" dirty="0">
                <a:solidFill>
                  <a:srgbClr val="222222"/>
                </a:solidFill>
                <a:latin typeface="arial" panose="020B0604020202020204" pitchFamily="34" charset="0"/>
              </a:rPr>
              <a:t> 99 chapters. 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C205CB1-ED19-4B58-8C11-48CD7CC6D2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2177678"/>
              </p:ext>
            </p:extLst>
          </p:nvPr>
        </p:nvGraphicFramePr>
        <p:xfrm>
          <a:off x="9204960" y="2137568"/>
          <a:ext cx="2646680" cy="3867788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23340">
                  <a:extLst>
                    <a:ext uri="{9D8B030D-6E8A-4147-A177-3AD203B41FA5}">
                      <a16:colId xmlns:a16="http://schemas.microsoft.com/office/drawing/2014/main" val="3683737116"/>
                    </a:ext>
                  </a:extLst>
                </a:gridCol>
                <a:gridCol w="1323340">
                  <a:extLst>
                    <a:ext uri="{9D8B030D-6E8A-4147-A177-3AD203B41FA5}">
                      <a16:colId xmlns:a16="http://schemas.microsoft.com/office/drawing/2014/main" val="3650004720"/>
                    </a:ext>
                  </a:extLst>
                </a:gridCol>
              </a:tblGrid>
              <a:tr h="761207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National Classification of Pineapple in the USA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2956919"/>
                  </a:ext>
                </a:extLst>
              </a:tr>
              <a:tr h="76120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HS Code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Description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88940420"/>
                  </a:ext>
                </a:extLst>
              </a:tr>
              <a:tr h="76120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0804.30.20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kern="1200" dirty="0">
                          <a:effectLst/>
                        </a:rPr>
                        <a:t>In bulk</a:t>
                      </a:r>
                      <a:endParaRPr 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95122221"/>
                  </a:ext>
                </a:extLst>
              </a:tr>
              <a:tr h="761207">
                <a:tc>
                  <a:txBody>
                    <a:bodyPr/>
                    <a:lstStyle/>
                    <a:p>
                      <a:pPr algn="ctr"/>
                      <a:r>
                        <a:rPr lang="en-US" sz="1600" kern="1200" dirty="0">
                          <a:effectLst/>
                        </a:rPr>
                        <a:t>0804.30.40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kern="1200" dirty="0">
                          <a:effectLst/>
                        </a:rPr>
                        <a:t>In crates or other packages</a:t>
                      </a:r>
                      <a:endParaRPr lang="en-US" sz="1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36118680"/>
                  </a:ext>
                </a:extLst>
              </a:tr>
              <a:tr h="761207">
                <a:tc>
                  <a:txBody>
                    <a:bodyPr/>
                    <a:lstStyle/>
                    <a:p>
                      <a:pPr algn="ctr"/>
                      <a:r>
                        <a:rPr lang="en-US" sz="1600" kern="1200" dirty="0">
                          <a:effectLst/>
                        </a:rPr>
                        <a:t>0804.30.60</a:t>
                      </a:r>
                      <a:endParaRPr lang="en-US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Reduced in size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410878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528489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Tariff Reduction Options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16</a:t>
            </a:fld>
            <a:endParaRPr lang="en-US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9489595-5CAB-43C8-821D-73AB193CE2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183334"/>
              </p:ext>
            </p:extLst>
          </p:nvPr>
        </p:nvGraphicFramePr>
        <p:xfrm>
          <a:off x="838199" y="1412725"/>
          <a:ext cx="10515601" cy="44694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419185">
                  <a:extLst>
                    <a:ext uri="{9D8B030D-6E8A-4147-A177-3AD203B41FA5}">
                      <a16:colId xmlns:a16="http://schemas.microsoft.com/office/drawing/2014/main" val="3536218315"/>
                    </a:ext>
                  </a:extLst>
                </a:gridCol>
                <a:gridCol w="3548208">
                  <a:extLst>
                    <a:ext uri="{9D8B030D-6E8A-4147-A177-3AD203B41FA5}">
                      <a16:colId xmlns:a16="http://schemas.microsoft.com/office/drawing/2014/main" val="2559899104"/>
                    </a:ext>
                  </a:extLst>
                </a:gridCol>
                <a:gridCol w="3548208">
                  <a:extLst>
                    <a:ext uri="{9D8B030D-6E8A-4147-A177-3AD203B41FA5}">
                      <a16:colId xmlns:a16="http://schemas.microsoft.com/office/drawing/2014/main" val="583995917"/>
                    </a:ext>
                  </a:extLst>
                </a:gridCol>
              </a:tblGrid>
              <a:tr h="1117365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Tariff 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How To Reduce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Which Rules Do I Follow To Prove Where My Product Originates?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32052483"/>
                  </a:ext>
                </a:extLst>
              </a:tr>
              <a:tr h="1117365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Countervailing</a:t>
                      </a: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Prove my product “originates” in a country that is not subject to countervailing measures</a:t>
                      </a:r>
                      <a:endParaRPr 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342900" indent="-342900" algn="l">
                        <a:buAutoNum type="alphaLcParenR"/>
                      </a:pPr>
                      <a:r>
                        <a:rPr lang="en-US" sz="1600" dirty="0"/>
                        <a:t>National rules of origin</a:t>
                      </a:r>
                    </a:p>
                    <a:p>
                      <a:pPr marL="342900" indent="-342900" algn="l">
                        <a:buAutoNum type="alphaLcParenR"/>
                      </a:pPr>
                      <a:r>
                        <a:rPr lang="en-US" sz="1600" dirty="0"/>
                        <a:t>Rules of origin in an FTA </a:t>
                      </a:r>
                      <a:endParaRPr lang="en-US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88473460"/>
                  </a:ext>
                </a:extLst>
              </a:tr>
              <a:tr h="1117365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MFN</a:t>
                      </a: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Prove that my product “originates” in a country that is eligible for preferential tariffs</a:t>
                      </a:r>
                      <a:endParaRPr lang="en-US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/>
                        <a:t>Rules of origin outlined in an FTA</a:t>
                      </a:r>
                      <a:endParaRPr lang="en-US" sz="1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78756639"/>
                  </a:ext>
                </a:extLst>
              </a:tr>
              <a:tr h="1117365"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solidFill>
                            <a:schemeClr val="bg1"/>
                          </a:solidFill>
                        </a:rPr>
                        <a:t>Preferential</a:t>
                      </a:r>
                    </a:p>
                  </a:txBody>
                  <a:tcPr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>
                          <a:sym typeface="Wingdings" panose="05000000000000000000" pitchFamily="2" charset="2"/>
                        </a:rPr>
                        <a:t></a:t>
                      </a:r>
                      <a:endParaRPr lang="en-US" sz="3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36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10475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28895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A97F789-D141-6C4B-A35D-7AD8702F1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Rules of Origin</a:t>
            </a:r>
          </a:p>
        </p:txBody>
      </p:sp>
    </p:spTree>
    <p:extLst>
      <p:ext uri="{BB962C8B-B14F-4D97-AF65-F5344CB8AC3E}">
        <p14:creationId xmlns:p14="http://schemas.microsoft.com/office/powerpoint/2010/main" val="19943016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What are Rules of Origin?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18</a:t>
            </a:fld>
            <a:endParaRPr lang="en-US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BA4606E-F942-4F3A-95FB-377117A73D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986525"/>
              </p:ext>
            </p:extLst>
          </p:nvPr>
        </p:nvGraphicFramePr>
        <p:xfrm>
          <a:off x="838200" y="2964935"/>
          <a:ext cx="10515600" cy="3099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4EE8C810-2743-46AF-ACDF-90D1A63E11EA}"/>
              </a:ext>
            </a:extLst>
          </p:cNvPr>
          <p:cNvSpPr/>
          <p:nvPr/>
        </p:nvSpPr>
        <p:spPr>
          <a:xfrm>
            <a:off x="838200" y="1133627"/>
            <a:ext cx="10515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“Rules of origin are the criteria needed to determine the national source of a product.” </a:t>
            </a:r>
          </a:p>
          <a:p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WTO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F9915A1-6C4E-4AE1-BC26-71D4F476472B}"/>
              </a:ext>
            </a:extLst>
          </p:cNvPr>
          <p:cNvSpPr/>
          <p:nvPr/>
        </p:nvSpPr>
        <p:spPr>
          <a:xfrm>
            <a:off x="838199" y="2180105"/>
            <a:ext cx="60952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/>
              <a:t>Which Laws Will Apply to My Products?</a:t>
            </a:r>
            <a:endParaRPr lang="en-US" sz="1600" b="1" dirty="0"/>
          </a:p>
        </p:txBody>
      </p:sp>
    </p:spTree>
    <p:extLst>
      <p:ext uri="{BB962C8B-B14F-4D97-AF65-F5344CB8AC3E}">
        <p14:creationId xmlns:p14="http://schemas.microsoft.com/office/powerpoint/2010/main" val="39398108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Mapping Rules of Origin Requirements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6800850" y="6356350"/>
            <a:ext cx="4114800" cy="365125"/>
          </a:xfrm>
        </p:spPr>
        <p:txBody>
          <a:bodyPr/>
          <a:lstStyle/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0915650" y="6356350"/>
            <a:ext cx="438149" cy="365125"/>
          </a:xfrm>
        </p:spPr>
        <p:txBody>
          <a:bodyPr/>
          <a:lstStyle/>
          <a:p>
            <a:fld id="{5AD0B71B-50D0-8142-8F07-578D02AF652D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7" name="Picture 6" descr="A close up of a map&#10;&#10;Description automatically generated">
            <a:extLst>
              <a:ext uri="{FF2B5EF4-FFF2-40B4-BE49-F238E27FC236}">
                <a16:creationId xmlns:a16="http://schemas.microsoft.com/office/drawing/2014/main" id="{A89B38C5-64A7-4AEB-81C8-5D85DB28C3A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15"/>
          <a:stretch/>
        </p:blipFill>
        <p:spPr>
          <a:xfrm>
            <a:off x="838201" y="1040260"/>
            <a:ext cx="10385060" cy="4941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70248F9F-C85B-4207-996E-9C95845A7AB3}"/>
              </a:ext>
            </a:extLst>
          </p:cNvPr>
          <p:cNvSpPr/>
          <p:nvPr/>
        </p:nvSpPr>
        <p:spPr>
          <a:xfrm>
            <a:off x="5462338" y="1495022"/>
            <a:ext cx="2382252" cy="75488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ASEAN / China 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FTA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534C508-574E-4B23-BC76-222138E88E49}"/>
              </a:ext>
            </a:extLst>
          </p:cNvPr>
          <p:cNvSpPr/>
          <p:nvPr/>
        </p:nvSpPr>
        <p:spPr>
          <a:xfrm>
            <a:off x="2354959" y="3300178"/>
            <a:ext cx="1706072" cy="66133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71E984F-5265-4173-9BF1-B7A1898C6AF5}"/>
              </a:ext>
            </a:extLst>
          </p:cNvPr>
          <p:cNvSpPr/>
          <p:nvPr/>
        </p:nvSpPr>
        <p:spPr>
          <a:xfrm>
            <a:off x="5659827" y="3652059"/>
            <a:ext cx="2268983" cy="85641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US Customs Legislation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3382EC1-1566-4C39-9EC6-E8C32710CC83}"/>
              </a:ext>
            </a:extLst>
          </p:cNvPr>
          <p:cNvSpPr/>
          <p:nvPr/>
        </p:nvSpPr>
        <p:spPr>
          <a:xfrm>
            <a:off x="980851" y="2777732"/>
            <a:ext cx="2748215" cy="13025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Domestic Legislation 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in </a:t>
            </a:r>
          </a:p>
          <a:p>
            <a:pPr algn="ctr"/>
            <a:r>
              <a:rPr lang="en-US" dirty="0">
                <a:solidFill>
                  <a:schemeClr val="tx1"/>
                </a:solidFill>
              </a:rPr>
              <a:t>Vietnam</a:t>
            </a:r>
          </a:p>
        </p:txBody>
      </p:sp>
    </p:spTree>
    <p:extLst>
      <p:ext uri="{BB962C8B-B14F-4D97-AF65-F5344CB8AC3E}">
        <p14:creationId xmlns:p14="http://schemas.microsoft.com/office/powerpoint/2010/main" val="25028229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Classification of Goods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20</a:t>
            </a:fld>
            <a:endParaRPr lang="en-US" dirty="0"/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BA4606E-F942-4F3A-95FB-377117A73D7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3206464"/>
              </p:ext>
            </p:extLst>
          </p:nvPr>
        </p:nvGraphicFramePr>
        <p:xfrm>
          <a:off x="838200" y="2029288"/>
          <a:ext cx="10515600" cy="4114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4EE8C810-2743-46AF-ACDF-90D1A63E11EA}"/>
              </a:ext>
            </a:extLst>
          </p:cNvPr>
          <p:cNvSpPr/>
          <p:nvPr/>
        </p:nvSpPr>
        <p:spPr>
          <a:xfrm>
            <a:off x="838200" y="1355360"/>
            <a:ext cx="10515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Products or inputs are commonly viewed by customs as one of the following: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6062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Types of Guidelines Used to Determine Product Origin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21</a:t>
            </a:fld>
            <a:endParaRPr lang="en-US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72BFA968-6043-4780-9247-76439D7AE2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15858520"/>
              </p:ext>
            </p:extLst>
          </p:nvPr>
        </p:nvGraphicFramePr>
        <p:xfrm>
          <a:off x="838200" y="1412725"/>
          <a:ext cx="10515599" cy="44927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349424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How to Confer “Originating Status” to Non-Wholly Obtained Products</a:t>
            </a:r>
            <a:br>
              <a:rPr lang="en-US" dirty="0"/>
            </a:br>
            <a:r>
              <a:rPr lang="en-US" b="0" dirty="0"/>
              <a:t>(Process Based Origin Requirements)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22</a:t>
            </a:fld>
            <a:endParaRPr lang="en-US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976A0EC-3166-4265-9AC7-8E3FA34805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7562481"/>
              </p:ext>
            </p:extLst>
          </p:nvPr>
        </p:nvGraphicFramePr>
        <p:xfrm>
          <a:off x="838200" y="1253332"/>
          <a:ext cx="10515600" cy="4989422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2018771">
                  <a:extLst>
                    <a:ext uri="{9D8B030D-6E8A-4147-A177-3AD203B41FA5}">
                      <a16:colId xmlns:a16="http://schemas.microsoft.com/office/drawing/2014/main" val="3884155118"/>
                    </a:ext>
                  </a:extLst>
                </a:gridCol>
                <a:gridCol w="4656105">
                  <a:extLst>
                    <a:ext uri="{9D8B030D-6E8A-4147-A177-3AD203B41FA5}">
                      <a16:colId xmlns:a16="http://schemas.microsoft.com/office/drawing/2014/main" val="3678596233"/>
                    </a:ext>
                  </a:extLst>
                </a:gridCol>
                <a:gridCol w="3840724">
                  <a:extLst>
                    <a:ext uri="{9D8B030D-6E8A-4147-A177-3AD203B41FA5}">
                      <a16:colId xmlns:a16="http://schemas.microsoft.com/office/drawing/2014/main" val="2714124308"/>
                    </a:ext>
                  </a:extLst>
                </a:gridCol>
              </a:tblGrid>
              <a:tr h="76089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Term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53" marR="6445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Definition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53" marR="6445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Example: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53" marR="64453" marT="0" marB="0" anchor="ctr"/>
                </a:tc>
                <a:extLst>
                  <a:ext uri="{0D108BD9-81ED-4DB2-BD59-A6C34878D82A}">
                    <a16:rowId xmlns:a16="http://schemas.microsoft.com/office/drawing/2014/main" val="576379065"/>
                  </a:ext>
                </a:extLst>
              </a:tr>
              <a:tr h="10571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CC (Change in Chapter*)</a:t>
                      </a:r>
                    </a:p>
                  </a:txBody>
                  <a:tcPr marL="64453" marR="6445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Originating status is conferred to a finished product that is classified in a different chapter than all non-originating inputs</a:t>
                      </a:r>
                    </a:p>
                  </a:txBody>
                  <a:tcPr marL="64453" marR="6445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Export </a:t>
                      </a:r>
                      <a:r>
                        <a:rPr lang="en-US" sz="16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41.90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Qualifying input: 8341.90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Insufficient input: 8431.20</a:t>
                      </a:r>
                    </a:p>
                  </a:txBody>
                  <a:tcPr marL="64453" marR="64453" marT="0" marB="0" anchor="ctr"/>
                </a:tc>
                <a:extLst>
                  <a:ext uri="{0D108BD9-81ED-4DB2-BD59-A6C34878D82A}">
                    <a16:rowId xmlns:a16="http://schemas.microsoft.com/office/drawing/2014/main" val="58676544"/>
                  </a:ext>
                </a:extLst>
              </a:tr>
              <a:tr h="10571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CTH (Change in heading*)</a:t>
                      </a:r>
                    </a:p>
                  </a:txBody>
                  <a:tcPr marL="64453" marR="6445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The originating status is conferred to a good that is classified in a different HS heading than the non-originating inputs.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53" marR="6445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Export: </a:t>
                      </a:r>
                      <a:r>
                        <a:rPr lang="en-US" sz="1600" b="1" dirty="0">
                          <a:effectLst/>
                        </a:rPr>
                        <a:t>8441</a:t>
                      </a:r>
                      <a:r>
                        <a:rPr lang="en-US" sz="1600" dirty="0">
                          <a:effectLst/>
                        </a:rPr>
                        <a:t>.90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Qualifying input:8442.90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Insufficient Input:8441.92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53" marR="64453" marT="0" marB="0" anchor="ctr"/>
                </a:tc>
                <a:extLst>
                  <a:ext uri="{0D108BD9-81ED-4DB2-BD59-A6C34878D82A}">
                    <a16:rowId xmlns:a16="http://schemas.microsoft.com/office/drawing/2014/main" val="1945109785"/>
                  </a:ext>
                </a:extLst>
              </a:tr>
              <a:tr h="10571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CTSH (Change in subheading**)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53" marR="6445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The originating status is conferred to a good that is classified in a different HS subheading than the non-originating inputs.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53" marR="6445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Export: </a:t>
                      </a:r>
                      <a:r>
                        <a:rPr lang="en-US" sz="1600" b="1" dirty="0">
                          <a:effectLst/>
                        </a:rPr>
                        <a:t>8441.90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Qualifying Input: 8441.9100</a:t>
                      </a: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Insufficient input: 8441.9012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53" marR="64453" marT="0" marB="0" anchor="ctr"/>
                </a:tc>
                <a:extLst>
                  <a:ext uri="{0D108BD9-81ED-4DB2-BD59-A6C34878D82A}">
                    <a16:rowId xmlns:a16="http://schemas.microsoft.com/office/drawing/2014/main" val="840239191"/>
                  </a:ext>
                </a:extLst>
              </a:tr>
              <a:tr h="1057131">
                <a:tc gridSpan="3"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*Chapter refers to the 02 digit product code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**Headings refers to the 04 digit product code </a:t>
                      </a:r>
                    </a:p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**Subheading refers to the 06 digit product code</a:t>
                      </a:r>
                    </a:p>
                  </a:txBody>
                  <a:tcPr marL="64453" marR="64453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53" marR="64453" marT="0" marB="0" anchor="ctr"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53" marR="64453" marT="0" marB="0" anchor="ctr"/>
                </a:tc>
                <a:extLst>
                  <a:ext uri="{0D108BD9-81ED-4DB2-BD59-A6C34878D82A}">
                    <a16:rowId xmlns:a16="http://schemas.microsoft.com/office/drawing/2014/main" val="6698797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698642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How to Confer Originating Status to Non-Wholly Obtained Products</a:t>
            </a:r>
            <a:br>
              <a:rPr lang="en-US" dirty="0"/>
            </a:br>
            <a:r>
              <a:rPr lang="en-US" b="0" dirty="0"/>
              <a:t>(Regional Value Content Origin Requirements)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23</a:t>
            </a:fld>
            <a:endParaRPr lang="en-US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6976A0EC-3166-4265-9AC7-8E3FA34805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040275"/>
              </p:ext>
            </p:extLst>
          </p:nvPr>
        </p:nvGraphicFramePr>
        <p:xfrm>
          <a:off x="838199" y="1412726"/>
          <a:ext cx="10515600" cy="4584079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2018771">
                  <a:extLst>
                    <a:ext uri="{9D8B030D-6E8A-4147-A177-3AD203B41FA5}">
                      <a16:colId xmlns:a16="http://schemas.microsoft.com/office/drawing/2014/main" val="3884155118"/>
                    </a:ext>
                  </a:extLst>
                </a:gridCol>
                <a:gridCol w="4656105">
                  <a:extLst>
                    <a:ext uri="{9D8B030D-6E8A-4147-A177-3AD203B41FA5}">
                      <a16:colId xmlns:a16="http://schemas.microsoft.com/office/drawing/2014/main" val="3678596233"/>
                    </a:ext>
                  </a:extLst>
                </a:gridCol>
                <a:gridCol w="3840724">
                  <a:extLst>
                    <a:ext uri="{9D8B030D-6E8A-4147-A177-3AD203B41FA5}">
                      <a16:colId xmlns:a16="http://schemas.microsoft.com/office/drawing/2014/main" val="2714124308"/>
                    </a:ext>
                  </a:extLst>
                </a:gridCol>
              </a:tblGrid>
              <a:tr h="94434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Term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53" marR="6445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Definition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53" marR="64453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Example: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453" marR="64453" marT="0" marB="0" anchor="ctr"/>
                </a:tc>
                <a:extLst>
                  <a:ext uri="{0D108BD9-81ED-4DB2-BD59-A6C34878D82A}">
                    <a16:rowId xmlns:a16="http://schemas.microsoft.com/office/drawing/2014/main" val="576379065"/>
                  </a:ext>
                </a:extLst>
              </a:tr>
              <a:tr h="181986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RVC (Regional value content)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A good obtains originating status if a defined regional value content percentage has been reached.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RVC = 30%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Qualify: 30% of product’s value = VN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Arial" panose="020B0604020202020204" pitchFamily="34" charset="0"/>
                        </a:rPr>
                        <a:t>Insufficient: 29% of product’s value = VN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45109785"/>
                  </a:ext>
                </a:extLst>
              </a:tr>
              <a:tr h="1819868">
                <a:tc gridSpan="3">
                  <a:txBody>
                    <a:bodyPr/>
                    <a:lstStyle/>
                    <a:p>
                      <a:pPr marL="0" marR="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Note: the regional value content required and method for calculating value depends on the laws applied &amp; product in question. </a:t>
                      </a:r>
                    </a:p>
                  </a:txBody>
                  <a:tcPr marL="68580" marR="68580" marT="0" marB="0" anchor="ctr"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6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943498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307244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A97F789-D141-6C4B-A35D-7AD8702F1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CHINA +1 </a:t>
            </a:r>
            <a:br>
              <a:rPr lang="en-US" sz="2400" dirty="0"/>
            </a:br>
            <a:r>
              <a:rPr lang="en-US" sz="2400" dirty="0"/>
              <a:t>Tariff Reduction in Practice</a:t>
            </a:r>
          </a:p>
        </p:txBody>
      </p:sp>
    </p:spTree>
    <p:extLst>
      <p:ext uri="{BB962C8B-B14F-4D97-AF65-F5344CB8AC3E}">
        <p14:creationId xmlns:p14="http://schemas.microsoft.com/office/powerpoint/2010/main" val="236439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44D3A37-03E2-B146-A6BB-2E5751BFE7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47600"/>
          </a:xfrm>
        </p:spPr>
        <p:txBody>
          <a:bodyPr/>
          <a:lstStyle/>
          <a:p>
            <a:r>
              <a:rPr lang="en-US" dirty="0"/>
              <a:t>What level of processing will be sufficient to change products to “Made in Vietnam”</a:t>
            </a:r>
            <a:br>
              <a:rPr lang="en-US" dirty="0"/>
            </a:br>
            <a:endParaRPr lang="en-US" b="0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25</a:t>
            </a:fld>
            <a:endParaRPr lang="en-US" dirty="0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D5F87CB-3D48-4859-B486-3BB63F74B4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9442494"/>
              </p:ext>
            </p:extLst>
          </p:nvPr>
        </p:nvGraphicFramePr>
        <p:xfrm>
          <a:off x="838200" y="1412725"/>
          <a:ext cx="10515601" cy="4410555"/>
        </p:xfrm>
        <a:graphic>
          <a:graphicData uri="http://schemas.openxmlformats.org/drawingml/2006/table">
            <a:tbl>
              <a:tblPr firstRow="1" firstCol="1" bandRow="1">
                <a:tableStyleId>{073A0DAA-6AF3-43AB-8588-CEC1D06C72B9}</a:tableStyleId>
              </a:tblPr>
              <a:tblGrid>
                <a:gridCol w="656534">
                  <a:extLst>
                    <a:ext uri="{9D8B030D-6E8A-4147-A177-3AD203B41FA5}">
                      <a16:colId xmlns:a16="http://schemas.microsoft.com/office/drawing/2014/main" val="4052467828"/>
                    </a:ext>
                  </a:extLst>
                </a:gridCol>
                <a:gridCol w="3131443">
                  <a:extLst>
                    <a:ext uri="{9D8B030D-6E8A-4147-A177-3AD203B41FA5}">
                      <a16:colId xmlns:a16="http://schemas.microsoft.com/office/drawing/2014/main" val="1548308975"/>
                    </a:ext>
                  </a:extLst>
                </a:gridCol>
                <a:gridCol w="1681906">
                  <a:extLst>
                    <a:ext uri="{9D8B030D-6E8A-4147-A177-3AD203B41FA5}">
                      <a16:colId xmlns:a16="http://schemas.microsoft.com/office/drawing/2014/main" val="1822011902"/>
                    </a:ext>
                  </a:extLst>
                </a:gridCol>
                <a:gridCol w="1681906">
                  <a:extLst>
                    <a:ext uri="{9D8B030D-6E8A-4147-A177-3AD203B41FA5}">
                      <a16:colId xmlns:a16="http://schemas.microsoft.com/office/drawing/2014/main" val="1609258217"/>
                    </a:ext>
                  </a:extLst>
                </a:gridCol>
                <a:gridCol w="1681906">
                  <a:extLst>
                    <a:ext uri="{9D8B030D-6E8A-4147-A177-3AD203B41FA5}">
                      <a16:colId xmlns:a16="http://schemas.microsoft.com/office/drawing/2014/main" val="3082338568"/>
                    </a:ext>
                  </a:extLst>
                </a:gridCol>
                <a:gridCol w="1681906">
                  <a:extLst>
                    <a:ext uri="{9D8B030D-6E8A-4147-A177-3AD203B41FA5}">
                      <a16:colId xmlns:a16="http://schemas.microsoft.com/office/drawing/2014/main" val="671513785"/>
                    </a:ext>
                  </a:extLst>
                </a:gridCol>
              </a:tblGrid>
              <a:tr h="11761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Type of Operation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Activities in China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Activities in 3</a:t>
                      </a:r>
                      <a:r>
                        <a:rPr lang="en-US" sz="1400" baseline="30000">
                          <a:effectLst/>
                        </a:rPr>
                        <a:t>rd</a:t>
                      </a:r>
                      <a:r>
                        <a:rPr lang="en-US" sz="1400">
                          <a:effectLst/>
                        </a:rPr>
                        <a:t> party market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Location of suppliers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Ability to change origin of good away from China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65134895"/>
                  </a:ext>
                </a:extLst>
              </a:tr>
              <a:tr h="58807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China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Manufacturing &amp; Assembly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N.A.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China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0%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C0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5832751"/>
                  </a:ext>
                </a:extLst>
              </a:tr>
              <a:tr h="58807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2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China +1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Manufacturing &amp; Assembly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Finishing &amp; Packaging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China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Very Low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FCA30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6212050"/>
                  </a:ext>
                </a:extLst>
              </a:tr>
              <a:tr h="29403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China +1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Manufacturing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Simple Assembly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China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Low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7719601"/>
                  </a:ext>
                </a:extLst>
              </a:tr>
              <a:tr h="58807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4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China +1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Manufacturing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Manufacturing + Assembly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China + 3</a:t>
                      </a:r>
                      <a:r>
                        <a:rPr lang="en-US" sz="1400" baseline="30000" dirty="0">
                          <a:effectLst/>
                        </a:rPr>
                        <a:t>rd</a:t>
                      </a:r>
                      <a:r>
                        <a:rPr lang="en-US" sz="1400" dirty="0">
                          <a:effectLst/>
                        </a:rPr>
                        <a:t> party market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Medium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3780263"/>
                  </a:ext>
                </a:extLst>
              </a:tr>
              <a:tr h="58807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5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Full Relocation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N.A.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Manufacturing + Assembly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China + 3</a:t>
                      </a:r>
                      <a:r>
                        <a:rPr lang="en-US" sz="1400" baseline="30000" dirty="0">
                          <a:effectLst/>
                        </a:rPr>
                        <a:t>rd</a:t>
                      </a:r>
                      <a:r>
                        <a:rPr lang="en-US" sz="1400" dirty="0">
                          <a:effectLst/>
                        </a:rPr>
                        <a:t> party market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High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379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1517492"/>
                  </a:ext>
                </a:extLst>
              </a:tr>
              <a:tr h="588074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6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Full Relocation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N.A.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Manufacturing + Assembly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3</a:t>
                      </a:r>
                      <a:r>
                        <a:rPr lang="en-US" sz="1400" baseline="30000">
                          <a:effectLst/>
                        </a:rPr>
                        <a:t>rd</a:t>
                      </a:r>
                      <a:r>
                        <a:rPr lang="en-US" sz="1400">
                          <a:effectLst/>
                        </a:rPr>
                        <a:t> party markets</a:t>
                      </a:r>
                      <a:endParaRPr lang="en-US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100%</a:t>
                      </a:r>
                      <a:endParaRPr lang="en-US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rgbClr val="0DD30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52878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82980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8" name="Title 3">
            <a:extLst>
              <a:ext uri="{FF2B5EF4-FFF2-40B4-BE49-F238E27FC236}">
                <a16:creationId xmlns:a16="http://schemas.microsoft.com/office/drawing/2014/main" id="{E8E6C2F8-C5C0-4C2E-83DF-63A483829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63549"/>
          </a:xfrm>
        </p:spPr>
        <p:txBody>
          <a:bodyPr/>
          <a:lstStyle/>
          <a:p>
            <a:r>
              <a:rPr lang="en-US" sz="2400" dirty="0"/>
              <a:t>Case Study Overview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990BC03-36E5-4002-A1E2-A6A899379734}"/>
              </a:ext>
            </a:extLst>
          </p:cNvPr>
          <p:cNvSpPr txBox="1"/>
          <p:nvPr/>
        </p:nvSpPr>
        <p:spPr>
          <a:xfrm>
            <a:off x="628650" y="4159769"/>
            <a:ext cx="5240570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Products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D576FD0-7A25-4B63-8B44-E537B4D51C6E}"/>
              </a:ext>
            </a:extLst>
          </p:cNvPr>
          <p:cNvSpPr txBox="1"/>
          <p:nvPr/>
        </p:nvSpPr>
        <p:spPr>
          <a:xfrm>
            <a:off x="6095999" y="1339021"/>
            <a:ext cx="5257799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Issues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598318B-5E9F-4E20-B1F8-D82C8280FD47}"/>
              </a:ext>
            </a:extLst>
          </p:cNvPr>
          <p:cNvSpPr txBox="1"/>
          <p:nvPr/>
        </p:nvSpPr>
        <p:spPr>
          <a:xfrm>
            <a:off x="628650" y="1339021"/>
            <a:ext cx="5105398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Company Profile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73997FC-28FB-47CC-B6A4-2EFF4A97CE16}"/>
              </a:ext>
            </a:extLst>
          </p:cNvPr>
          <p:cNvSpPr txBox="1"/>
          <p:nvPr/>
        </p:nvSpPr>
        <p:spPr>
          <a:xfrm>
            <a:off x="628650" y="4651090"/>
            <a:ext cx="5240570" cy="87343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marL="228600" indent="-228600" algn="l">
              <a:buAutoNum type="arabicPeriod"/>
            </a:pPr>
            <a:r>
              <a:rPr lang="en-US" sz="1400" i="1" dirty="0"/>
              <a:t>Brass Door Knobs</a:t>
            </a:r>
          </a:p>
          <a:p>
            <a:pPr marL="228600" indent="-228600" algn="l">
              <a:buAutoNum type="arabicPeriod"/>
            </a:pPr>
            <a:r>
              <a:rPr lang="en-US" sz="1400" i="1" dirty="0"/>
              <a:t>Door Knobs are manufactured from copper billets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2F3F8C3-6715-4C47-9E61-E2E768E22ED5}"/>
              </a:ext>
            </a:extLst>
          </p:cNvPr>
          <p:cNvSpPr txBox="1"/>
          <p:nvPr/>
        </p:nvSpPr>
        <p:spPr>
          <a:xfrm>
            <a:off x="628650" y="1834614"/>
            <a:ext cx="5240570" cy="87343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i="1" dirty="0"/>
              <a:t>US based company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i="1" dirty="0"/>
              <a:t>Company only makes Door Knobs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i="1" dirty="0"/>
              <a:t>Company has warehouses in the United States that will help them mitigate tariffs in the near term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i="1" dirty="0"/>
              <a:t>Company does not export to any market other than the United States</a:t>
            </a:r>
          </a:p>
          <a:p>
            <a:pPr marL="285750" indent="-285750" algn="l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400" i="1" dirty="0"/>
              <a:t>Company does not wish to outsource its manufacturing to a third party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5671894-0C6D-4345-B831-300B55EA63B2}"/>
              </a:ext>
            </a:extLst>
          </p:cNvPr>
          <p:cNvSpPr txBox="1"/>
          <p:nvPr/>
        </p:nvSpPr>
        <p:spPr>
          <a:xfrm>
            <a:off x="6095999" y="1863418"/>
            <a:ext cx="5240569" cy="87343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i="1" dirty="0"/>
              <a:t>Company has heard about the trade war and its potential impact on their operations. With this in mind, they would like to understand the following: </a:t>
            </a:r>
          </a:p>
          <a:p>
            <a:pPr marL="228600" indent="-228600" algn="l">
              <a:buAutoNum type="arabicPeriod"/>
            </a:pPr>
            <a:endParaRPr lang="en-US" sz="1400" i="1" dirty="0"/>
          </a:p>
          <a:p>
            <a:pPr marL="342900" indent="-342900" algn="l">
              <a:spcAft>
                <a:spcPts val="600"/>
              </a:spcAft>
              <a:buAutoNum type="alphaLcParenR"/>
            </a:pPr>
            <a:r>
              <a:rPr lang="en-US" sz="1400" i="1" dirty="0"/>
              <a:t>Their current and future exposure to US Tariffs</a:t>
            </a:r>
          </a:p>
          <a:p>
            <a:pPr marL="342900" indent="-342900" algn="l">
              <a:spcAft>
                <a:spcPts val="600"/>
              </a:spcAft>
              <a:buAutoNum type="alphaLcParenR"/>
            </a:pPr>
            <a:r>
              <a:rPr lang="en-US" sz="1400" i="1" dirty="0"/>
              <a:t>Available options to retain operations within China </a:t>
            </a:r>
          </a:p>
          <a:p>
            <a:pPr marL="342900" indent="-342900" algn="l">
              <a:spcAft>
                <a:spcPts val="600"/>
              </a:spcAft>
              <a:buAutoNum type="alphaLcParenR"/>
            </a:pPr>
            <a:r>
              <a:rPr lang="en-US" sz="1400" i="1" dirty="0"/>
              <a:t>Alternative markets to shift production with an emphasis on their tariff exposure</a:t>
            </a:r>
          </a:p>
        </p:txBody>
      </p:sp>
      <p:pic>
        <p:nvPicPr>
          <p:cNvPr id="1026" name="Picture 2" descr="Image result for door knob brass">
            <a:extLst>
              <a:ext uri="{FF2B5EF4-FFF2-40B4-BE49-F238E27FC236}">
                <a16:creationId xmlns:a16="http://schemas.microsoft.com/office/drawing/2014/main" id="{426CA8F4-2633-44A7-B700-CE68098C12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5700" y="4078156"/>
            <a:ext cx="201930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58327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14" name="Slide Number Placeholder 9">
            <a:extLst>
              <a:ext uri="{FF2B5EF4-FFF2-40B4-BE49-F238E27FC236}">
                <a16:creationId xmlns:a16="http://schemas.microsoft.com/office/drawing/2014/main" id="{98D21C65-E015-4D69-9B2B-D8550FC120A2}"/>
              </a:ext>
            </a:extLst>
          </p:cNvPr>
          <p:cNvSpPr txBox="1">
            <a:spLocks/>
          </p:cNvSpPr>
          <p:nvPr/>
        </p:nvSpPr>
        <p:spPr>
          <a:xfrm>
            <a:off x="8186738" y="6356351"/>
            <a:ext cx="328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D0B71B-50D0-8142-8F07-578D02AF652D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18" name="Title 3">
            <a:extLst>
              <a:ext uri="{FF2B5EF4-FFF2-40B4-BE49-F238E27FC236}">
                <a16:creationId xmlns:a16="http://schemas.microsoft.com/office/drawing/2014/main" id="{297DE2B5-0DAB-4EE5-9EA7-793908BEC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63549"/>
          </a:xfrm>
        </p:spPr>
        <p:txBody>
          <a:bodyPr/>
          <a:lstStyle/>
          <a:p>
            <a:r>
              <a:rPr lang="en-US" sz="2400" dirty="0"/>
              <a:t>Historical Exposure of Door Knobs to Tariffs</a:t>
            </a:r>
          </a:p>
        </p:txBody>
      </p:sp>
      <p:graphicFrame>
        <p:nvGraphicFramePr>
          <p:cNvPr id="19" name="Chart 18">
            <a:extLst>
              <a:ext uri="{FF2B5EF4-FFF2-40B4-BE49-F238E27FC236}">
                <a16:creationId xmlns:a16="http://schemas.microsoft.com/office/drawing/2014/main" id="{4F2F6927-529D-4784-8EDE-6E3DBBEE079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5441681"/>
              </p:ext>
            </p:extLst>
          </p:nvPr>
        </p:nvGraphicFramePr>
        <p:xfrm>
          <a:off x="628650" y="1502794"/>
          <a:ext cx="5202658" cy="44865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1367E7B0-7A19-4424-B1BA-2D67CBAEC5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750" t="9512" r="37544" b="60686"/>
          <a:stretch/>
        </p:blipFill>
        <p:spPr>
          <a:xfrm>
            <a:off x="6096000" y="1627781"/>
            <a:ext cx="5257798" cy="1532141"/>
          </a:xfrm>
          <a:prstGeom prst="rect">
            <a:avLst/>
          </a:prstGeom>
        </p:spPr>
      </p:pic>
      <p:graphicFrame>
        <p:nvGraphicFramePr>
          <p:cNvPr id="21" name="Diagram 20">
            <a:extLst>
              <a:ext uri="{FF2B5EF4-FFF2-40B4-BE49-F238E27FC236}">
                <a16:creationId xmlns:a16="http://schemas.microsoft.com/office/drawing/2014/main" id="{B5713EE1-28EC-4118-ACAC-20968F2936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7104216"/>
              </p:ext>
            </p:extLst>
          </p:nvPr>
        </p:nvGraphicFramePr>
        <p:xfrm>
          <a:off x="6288503" y="3862224"/>
          <a:ext cx="5065295" cy="7403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22" name="TextBox 21">
            <a:extLst>
              <a:ext uri="{FF2B5EF4-FFF2-40B4-BE49-F238E27FC236}">
                <a16:creationId xmlns:a16="http://schemas.microsoft.com/office/drawing/2014/main" id="{DFB6D412-6B76-439C-BF32-C49D8576E3BE}"/>
              </a:ext>
            </a:extLst>
          </p:cNvPr>
          <p:cNvSpPr txBox="1"/>
          <p:nvPr/>
        </p:nvSpPr>
        <p:spPr>
          <a:xfrm>
            <a:off x="628650" y="1175247"/>
            <a:ext cx="5314950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Past and Current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1EDB96-7406-4A45-981F-C406BCBAFB5B}"/>
              </a:ext>
            </a:extLst>
          </p:cNvPr>
          <p:cNvSpPr txBox="1"/>
          <p:nvPr/>
        </p:nvSpPr>
        <p:spPr>
          <a:xfrm>
            <a:off x="6095999" y="1175247"/>
            <a:ext cx="5257799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Current Pricing on Amazon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203125E-9448-4237-81A1-97ADEA8F7402}"/>
              </a:ext>
            </a:extLst>
          </p:cNvPr>
          <p:cNvSpPr txBox="1"/>
          <p:nvPr/>
        </p:nvSpPr>
        <p:spPr>
          <a:xfrm>
            <a:off x="6095999" y="3300452"/>
            <a:ext cx="5257799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Potential Impact on Pricing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FEC66BC4-0F6C-40B2-B283-2491234B9F89}"/>
              </a:ext>
            </a:extLst>
          </p:cNvPr>
          <p:cNvSpPr txBox="1"/>
          <p:nvPr/>
        </p:nvSpPr>
        <p:spPr>
          <a:xfrm>
            <a:off x="6095999" y="4832592"/>
            <a:ext cx="5257799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Note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9B86F1C-E294-45E2-9758-6403063BA35B}"/>
              </a:ext>
            </a:extLst>
          </p:cNvPr>
          <p:cNvSpPr txBox="1"/>
          <p:nvPr/>
        </p:nvSpPr>
        <p:spPr>
          <a:xfrm>
            <a:off x="5943600" y="5390118"/>
            <a:ext cx="5410198" cy="873432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marL="228600" indent="-228600" algn="l">
              <a:buAutoNum type="arabicPeriod"/>
            </a:pPr>
            <a:r>
              <a:rPr lang="en-US" sz="1100" i="1" dirty="0"/>
              <a:t>Despite being in effect, tariffs are unlikely to result in price changes until company stockpiles are depleted. Many companies boosted imports to avoid paying taxes.</a:t>
            </a:r>
          </a:p>
          <a:p>
            <a:pPr marL="228600" indent="-228600" algn="l">
              <a:buAutoNum type="arabicPeriod"/>
            </a:pPr>
            <a:r>
              <a:rPr lang="en-US" sz="1100" b="1" i="1" dirty="0"/>
              <a:t>The cost to manufacture an individual door handle is in reality much lower than prices that are posted on Amazon. </a:t>
            </a:r>
          </a:p>
        </p:txBody>
      </p:sp>
      <p:sp>
        <p:nvSpPr>
          <p:cNvPr id="4" name="Explosion: 8 Points 3">
            <a:extLst>
              <a:ext uri="{FF2B5EF4-FFF2-40B4-BE49-F238E27FC236}">
                <a16:creationId xmlns:a16="http://schemas.microsoft.com/office/drawing/2014/main" id="{F4597B70-F96A-4BDC-A82B-900076AE2755}"/>
              </a:ext>
            </a:extLst>
          </p:cNvPr>
          <p:cNvSpPr/>
          <p:nvPr/>
        </p:nvSpPr>
        <p:spPr>
          <a:xfrm>
            <a:off x="4252706" y="5390118"/>
            <a:ext cx="1378576" cy="873432"/>
          </a:xfrm>
          <a:prstGeom prst="irregularSeal1">
            <a:avLst/>
          </a:prstGeom>
          <a:solidFill>
            <a:srgbClr val="FDCA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b="1" dirty="0">
                <a:solidFill>
                  <a:schemeClr val="tx1"/>
                </a:solidFill>
              </a:rPr>
              <a:t>5.10.2019</a:t>
            </a:r>
          </a:p>
        </p:txBody>
      </p:sp>
    </p:spTree>
    <p:extLst>
      <p:ext uri="{BB962C8B-B14F-4D97-AF65-F5344CB8AC3E}">
        <p14:creationId xmlns:p14="http://schemas.microsoft.com/office/powerpoint/2010/main" val="37182283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13" name="Footer Placeholder 8">
            <a:extLst>
              <a:ext uri="{FF2B5EF4-FFF2-40B4-BE49-F238E27FC236}">
                <a16:creationId xmlns:a16="http://schemas.microsoft.com/office/drawing/2014/main" id="{A97602EB-8BD5-4173-B1CF-18D4C6EA2CA6}"/>
              </a:ext>
            </a:extLst>
          </p:cNvPr>
          <p:cNvSpPr txBox="1">
            <a:spLocks/>
          </p:cNvSpPr>
          <p:nvPr/>
        </p:nvSpPr>
        <p:spPr>
          <a:xfrm>
            <a:off x="5100638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4" name="Slide Number Placeholder 9">
            <a:extLst>
              <a:ext uri="{FF2B5EF4-FFF2-40B4-BE49-F238E27FC236}">
                <a16:creationId xmlns:a16="http://schemas.microsoft.com/office/drawing/2014/main" id="{98D21C65-E015-4D69-9B2B-D8550FC120A2}"/>
              </a:ext>
            </a:extLst>
          </p:cNvPr>
          <p:cNvSpPr txBox="1">
            <a:spLocks/>
          </p:cNvSpPr>
          <p:nvPr/>
        </p:nvSpPr>
        <p:spPr>
          <a:xfrm>
            <a:off x="8186738" y="6356351"/>
            <a:ext cx="328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D0B71B-50D0-8142-8F07-578D02AF652D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34" name="Title 1">
            <a:extLst>
              <a:ext uri="{FF2B5EF4-FFF2-40B4-BE49-F238E27FC236}">
                <a16:creationId xmlns:a16="http://schemas.microsoft.com/office/drawing/2014/main" id="{B8BFECCA-8304-47F6-8AC9-61C37D42DC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 sz="2400" dirty="0"/>
              <a:t>Tariff Reclassification of Door Knobs</a:t>
            </a:r>
            <a:br>
              <a:rPr lang="en-US" dirty="0"/>
            </a:br>
            <a:endParaRPr lang="en-US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511DF19-FA05-4687-8ACB-07AD8765A7E9}"/>
              </a:ext>
            </a:extLst>
          </p:cNvPr>
          <p:cNvSpPr txBox="1"/>
          <p:nvPr/>
        </p:nvSpPr>
        <p:spPr>
          <a:xfrm>
            <a:off x="628650" y="1031252"/>
            <a:ext cx="10725149" cy="1325563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r>
              <a:rPr lang="en-US" dirty="0"/>
              <a:t>Current US tariffs </a:t>
            </a:r>
            <a:r>
              <a:rPr lang="en-US" b="1" dirty="0"/>
              <a:t>do </a:t>
            </a:r>
            <a:r>
              <a:rPr lang="en-US" b="1" u="sng" dirty="0"/>
              <a:t>NOT</a:t>
            </a:r>
            <a:r>
              <a:rPr lang="en-US" b="1" dirty="0"/>
              <a:t> leave room for reclassification</a:t>
            </a:r>
            <a:r>
              <a:rPr lang="en-US" dirty="0"/>
              <a:t>. All related HS codes shown below are also subject to US tariffs:</a:t>
            </a:r>
            <a:r>
              <a:rPr lang="en-US" i="1" dirty="0"/>
              <a:t>  </a:t>
            </a:r>
            <a:endParaRPr lang="en-US" b="1" i="1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25D977B-3A14-4002-9FBD-73C4CFF5EAB2}"/>
              </a:ext>
            </a:extLst>
          </p:cNvPr>
          <p:cNvSpPr/>
          <p:nvPr/>
        </p:nvSpPr>
        <p:spPr>
          <a:xfrm>
            <a:off x="838201" y="2356815"/>
            <a:ext cx="50170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All HS codes close to companies HS code of HS 8302.41 are subject to US tariffs. </a:t>
            </a:r>
          </a:p>
          <a:p>
            <a:endParaRPr lang="en-US" dirty="0"/>
          </a:p>
          <a:p>
            <a:r>
              <a:rPr lang="en-US" dirty="0"/>
              <a:t>8302.10.60, 8302.10.90</a:t>
            </a:r>
          </a:p>
          <a:p>
            <a:r>
              <a:rPr lang="en-US" dirty="0"/>
              <a:t>8302.20.00, 8302.30.30</a:t>
            </a:r>
          </a:p>
          <a:p>
            <a:r>
              <a:rPr lang="en-US" dirty="0"/>
              <a:t>8302.30.60, 8302.41.30</a:t>
            </a:r>
          </a:p>
          <a:p>
            <a:r>
              <a:rPr lang="en-US" dirty="0"/>
              <a:t>8302.41.60, 8302.41.90</a:t>
            </a:r>
          </a:p>
          <a:p>
            <a:r>
              <a:rPr lang="en-US" dirty="0"/>
              <a:t>8302.49.20, 8302.49.40 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A5F1199-B8D9-4DBB-82A7-992E8106A851}"/>
              </a:ext>
            </a:extLst>
          </p:cNvPr>
          <p:cNvSpPr txBox="1"/>
          <p:nvPr/>
        </p:nvSpPr>
        <p:spPr>
          <a:xfrm>
            <a:off x="838201" y="1879672"/>
            <a:ext cx="5017046" cy="4122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Neighboring HS Codes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8B1665A6-3B5F-4EF8-9C80-7A57F240C15E}"/>
              </a:ext>
            </a:extLst>
          </p:cNvPr>
          <p:cNvSpPr txBox="1"/>
          <p:nvPr/>
        </p:nvSpPr>
        <p:spPr>
          <a:xfrm>
            <a:off x="6095999" y="1879672"/>
            <a:ext cx="5257800" cy="41229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Integration with More Complex Products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0224CF1F-344E-4A2D-81F8-A71E7A3E3E01}"/>
              </a:ext>
            </a:extLst>
          </p:cNvPr>
          <p:cNvSpPr/>
          <p:nvPr/>
        </p:nvSpPr>
        <p:spPr>
          <a:xfrm>
            <a:off x="6015104" y="2291967"/>
            <a:ext cx="5257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Products that make use of company’s product, such as doors or drawers, are also subject to US tariffs. 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ADCD54B9-2E89-462E-AE61-30301C7BCF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688" y="4048027"/>
            <a:ext cx="1297755" cy="1297755"/>
          </a:xfrm>
          <a:prstGeom prst="rect">
            <a:avLst/>
          </a:prstGeom>
        </p:spPr>
      </p:pic>
      <p:pic>
        <p:nvPicPr>
          <p:cNvPr id="42" name="Graphic 41" descr="Add">
            <a:extLst>
              <a:ext uri="{FF2B5EF4-FFF2-40B4-BE49-F238E27FC236}">
                <a16:creationId xmlns:a16="http://schemas.microsoft.com/office/drawing/2014/main" id="{B2C2A3ED-9212-446D-8A32-E4633E263F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533757" y="4340849"/>
            <a:ext cx="642403" cy="642403"/>
          </a:xfrm>
          <a:prstGeom prst="rect">
            <a:avLst/>
          </a:prstGeom>
        </p:spPr>
      </p:pic>
      <p:pic>
        <p:nvPicPr>
          <p:cNvPr id="43" name="Graphic 42" descr="Pause">
            <a:extLst>
              <a:ext uri="{FF2B5EF4-FFF2-40B4-BE49-F238E27FC236}">
                <a16:creationId xmlns:a16="http://schemas.microsoft.com/office/drawing/2014/main" id="{945A5955-BAE8-441E-844E-C57740107D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5400000">
            <a:off x="9621518" y="4306526"/>
            <a:ext cx="692711" cy="692711"/>
          </a:xfrm>
          <a:prstGeom prst="rect">
            <a:avLst/>
          </a:prstGeom>
        </p:spPr>
      </p:pic>
      <p:sp>
        <p:nvSpPr>
          <p:cNvPr id="44" name="Rectangle 43">
            <a:extLst>
              <a:ext uri="{FF2B5EF4-FFF2-40B4-BE49-F238E27FC236}">
                <a16:creationId xmlns:a16="http://schemas.microsoft.com/office/drawing/2014/main" id="{5A2F0719-215B-4783-BF51-524A09BE606F}"/>
              </a:ext>
            </a:extLst>
          </p:cNvPr>
          <p:cNvSpPr/>
          <p:nvPr/>
        </p:nvSpPr>
        <p:spPr>
          <a:xfrm>
            <a:off x="10261385" y="4248122"/>
            <a:ext cx="116773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A2940"/>
                </a:solidFill>
              </a:rPr>
              <a:t>US</a:t>
            </a:r>
          </a:p>
          <a:p>
            <a:pPr algn="ctr"/>
            <a:r>
              <a:rPr lang="en-US" sz="2400" b="1" dirty="0">
                <a:solidFill>
                  <a:srgbClr val="1A2940"/>
                </a:solidFill>
              </a:rPr>
              <a:t>Tariffs</a:t>
            </a:r>
          </a:p>
          <a:p>
            <a:endParaRPr lang="en-US" dirty="0"/>
          </a:p>
        </p:txBody>
      </p:sp>
      <p:pic>
        <p:nvPicPr>
          <p:cNvPr id="17" name="Picture 2" descr="Image result for door knob brass">
            <a:extLst>
              <a:ext uri="{FF2B5EF4-FFF2-40B4-BE49-F238E27FC236}">
                <a16:creationId xmlns:a16="http://schemas.microsoft.com/office/drawing/2014/main" id="{059F6052-7F4D-413D-B314-5A5ED8577A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220" y="3767237"/>
            <a:ext cx="201930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70759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15" name="Title 3">
            <a:extLst>
              <a:ext uri="{FF2B5EF4-FFF2-40B4-BE49-F238E27FC236}">
                <a16:creationId xmlns:a16="http://schemas.microsoft.com/office/drawing/2014/main" id="{8ABBB03C-2C3A-4C95-A713-41F6D1E4A1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49" y="365126"/>
            <a:ext cx="10725149" cy="463549"/>
          </a:xfrm>
        </p:spPr>
        <p:txBody>
          <a:bodyPr/>
          <a:lstStyle/>
          <a:p>
            <a:r>
              <a:rPr lang="en-US" sz="2400" dirty="0"/>
              <a:t>HS Code Classification for Door Knobs &amp; Associated Inputs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A8D3BF3-8500-4347-B152-F9B5522797E0}"/>
              </a:ext>
            </a:extLst>
          </p:cNvPr>
          <p:cNvSpPr txBox="1"/>
          <p:nvPr/>
        </p:nvSpPr>
        <p:spPr>
          <a:xfrm>
            <a:off x="628649" y="1175247"/>
            <a:ext cx="5467351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Door Knob Inputs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B1A18E2-11B2-4B5A-BE8F-F49F2C24B870}"/>
              </a:ext>
            </a:extLst>
          </p:cNvPr>
          <p:cNvSpPr txBox="1"/>
          <p:nvPr/>
        </p:nvSpPr>
        <p:spPr>
          <a:xfrm>
            <a:off x="628649" y="4252051"/>
            <a:ext cx="5467351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Final Product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297A5A61-DF42-43D9-88D7-02266A204894}"/>
              </a:ext>
            </a:extLst>
          </p:cNvPr>
          <p:cNvSpPr txBox="1"/>
          <p:nvPr/>
        </p:nvSpPr>
        <p:spPr>
          <a:xfrm>
            <a:off x="628649" y="1712742"/>
            <a:ext cx="4767261" cy="237025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dirty="0"/>
              <a:t>Copper billets are the main input for door knobs. These are classified under </a:t>
            </a:r>
            <a:r>
              <a:rPr lang="en-US" b="1" dirty="0"/>
              <a:t>HS 7403.13 </a:t>
            </a:r>
          </a:p>
          <a:p>
            <a:pPr algn="l"/>
            <a:endParaRPr lang="en-US" b="1" dirty="0"/>
          </a:p>
          <a:p>
            <a:pPr algn="l"/>
            <a:r>
              <a:rPr lang="en-US" b="1" dirty="0"/>
              <a:t>Note: </a:t>
            </a:r>
            <a:r>
              <a:rPr lang="en-US" i="1" dirty="0"/>
              <a:t>Design services carried out in China are unlikely to impact the good’s origin</a:t>
            </a:r>
          </a:p>
          <a:p>
            <a:pPr algn="l"/>
            <a:endParaRPr lang="en-US" b="1" dirty="0"/>
          </a:p>
          <a:p>
            <a:pPr algn="l"/>
            <a:endParaRPr lang="en-US" b="1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360C610-6AE5-40CB-A30C-E19909C0EA9C}"/>
              </a:ext>
            </a:extLst>
          </p:cNvPr>
          <p:cNvSpPr txBox="1"/>
          <p:nvPr/>
        </p:nvSpPr>
        <p:spPr>
          <a:xfrm>
            <a:off x="628649" y="4789546"/>
            <a:ext cx="5467351" cy="89612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dirty="0"/>
              <a:t>Finished door knobs are commonly exported under </a:t>
            </a:r>
            <a:r>
              <a:rPr lang="en-US" b="1" dirty="0"/>
              <a:t>HS code 8302.41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3BD29C2-D0A5-4644-8811-61B3D12F2F6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09"/>
          <a:stretch/>
        </p:blipFill>
        <p:spPr>
          <a:xfrm>
            <a:off x="6261159" y="1137669"/>
            <a:ext cx="4295775" cy="2634723"/>
          </a:xfrm>
          <a:prstGeom prst="rect">
            <a:avLst/>
          </a:prstGeom>
        </p:spPr>
      </p:pic>
      <p:pic>
        <p:nvPicPr>
          <p:cNvPr id="2050" name="Picture 2" descr="Image result for door knob brass">
            <a:extLst>
              <a:ext uri="{FF2B5EF4-FFF2-40B4-BE49-F238E27FC236}">
                <a16:creationId xmlns:a16="http://schemas.microsoft.com/office/drawing/2014/main" id="{F279876A-948A-4AFA-98A7-C7DA0E709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8331" y="3827199"/>
            <a:ext cx="2474344" cy="2474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79541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9058BF92-78FD-46C0-BAB9-C97BA17B0C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8000" y="4792157"/>
            <a:ext cx="869923" cy="45785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592F1CA-0906-433E-AB64-3F2A4B22AF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0025" y="1053802"/>
            <a:ext cx="2933700" cy="2257574"/>
          </a:xfrm>
          <a:prstGeom prst="rect">
            <a:avLst/>
          </a:prstGeom>
        </p:spPr>
      </p:pic>
      <p:sp>
        <p:nvSpPr>
          <p:cNvPr id="20" name="Title 3">
            <a:extLst>
              <a:ext uri="{FF2B5EF4-FFF2-40B4-BE49-F238E27FC236}">
                <a16:creationId xmlns:a16="http://schemas.microsoft.com/office/drawing/2014/main" id="{E0A13E9B-78C5-45F4-81B0-793BB8BC5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63549"/>
          </a:xfrm>
        </p:spPr>
        <p:txBody>
          <a:bodyPr/>
          <a:lstStyle/>
          <a:p>
            <a:r>
              <a:rPr lang="en-US" sz="2400" dirty="0"/>
              <a:t>The Door Knob Manufacturing Process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179EB518-CD57-4D68-A2AC-5E08A4EC93B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09"/>
          <a:stretch/>
        </p:blipFill>
        <p:spPr>
          <a:xfrm>
            <a:off x="4885175" y="828674"/>
            <a:ext cx="2933700" cy="179932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304A86A-C9AF-4E89-8125-224EDEBFC4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350" y="4732734"/>
            <a:ext cx="2305050" cy="129659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0B7C418E-F35E-469B-B787-1D14264D7BE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" t="12463" r="13125"/>
          <a:stretch/>
        </p:blipFill>
        <p:spPr>
          <a:xfrm>
            <a:off x="8237975" y="1053801"/>
            <a:ext cx="2533650" cy="157419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2B84859-4200-46C0-9CD4-A41D4513AF5B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940"/>
          <a:stretch/>
        </p:blipFill>
        <p:spPr>
          <a:xfrm>
            <a:off x="5389608" y="4739591"/>
            <a:ext cx="2429267" cy="1296592"/>
          </a:xfrm>
          <a:prstGeom prst="rect">
            <a:avLst/>
          </a:prstGeom>
        </p:spPr>
      </p:pic>
      <p:graphicFrame>
        <p:nvGraphicFramePr>
          <p:cNvPr id="25" name="Diagram 24">
            <a:extLst>
              <a:ext uri="{FF2B5EF4-FFF2-40B4-BE49-F238E27FC236}">
                <a16:creationId xmlns:a16="http://schemas.microsoft.com/office/drawing/2014/main" id="{10CA9B97-2961-4DB1-8BF5-29E3A8AEBD6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5400487"/>
              </p:ext>
            </p:extLst>
          </p:nvPr>
        </p:nvGraphicFramePr>
        <p:xfrm>
          <a:off x="2258656" y="1727200"/>
          <a:ext cx="8186738" cy="340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26" name="Arrow: Right 25">
            <a:extLst>
              <a:ext uri="{FF2B5EF4-FFF2-40B4-BE49-F238E27FC236}">
                <a16:creationId xmlns:a16="http://schemas.microsoft.com/office/drawing/2014/main" id="{4DD0B568-65F3-4690-A3E6-C7F48026BBE6}"/>
              </a:ext>
            </a:extLst>
          </p:cNvPr>
          <p:cNvSpPr/>
          <p:nvPr/>
        </p:nvSpPr>
        <p:spPr>
          <a:xfrm>
            <a:off x="7976911" y="3917839"/>
            <a:ext cx="2171700" cy="129659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E11EB40-95A0-4AA9-8026-7EF45DEBBCB3}"/>
              </a:ext>
            </a:extLst>
          </p:cNvPr>
          <p:cNvSpPr txBox="1"/>
          <p:nvPr/>
        </p:nvSpPr>
        <p:spPr>
          <a:xfrm>
            <a:off x="8487825" y="4345762"/>
            <a:ext cx="1016975" cy="41356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>
                <a:solidFill>
                  <a:schemeClr val="bg1"/>
                </a:solidFill>
              </a:rPr>
              <a:t>Export</a:t>
            </a:r>
          </a:p>
        </p:txBody>
      </p:sp>
    </p:spTree>
    <p:extLst>
      <p:ext uri="{BB962C8B-B14F-4D97-AF65-F5344CB8AC3E}">
        <p14:creationId xmlns:p14="http://schemas.microsoft.com/office/powerpoint/2010/main" val="8448231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31</a:t>
            </a:fld>
            <a:endParaRPr lang="en-US" dirty="0"/>
          </a:p>
        </p:txBody>
      </p:sp>
      <p:sp>
        <p:nvSpPr>
          <p:cNvPr id="13" name="Footer Placeholder 8">
            <a:extLst>
              <a:ext uri="{FF2B5EF4-FFF2-40B4-BE49-F238E27FC236}">
                <a16:creationId xmlns:a16="http://schemas.microsoft.com/office/drawing/2014/main" id="{A97602EB-8BD5-4173-B1CF-18D4C6EA2CA6}"/>
              </a:ext>
            </a:extLst>
          </p:cNvPr>
          <p:cNvSpPr txBox="1">
            <a:spLocks/>
          </p:cNvSpPr>
          <p:nvPr/>
        </p:nvSpPr>
        <p:spPr>
          <a:xfrm>
            <a:off x="5100638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4" name="Slide Number Placeholder 9">
            <a:extLst>
              <a:ext uri="{FF2B5EF4-FFF2-40B4-BE49-F238E27FC236}">
                <a16:creationId xmlns:a16="http://schemas.microsoft.com/office/drawing/2014/main" id="{98D21C65-E015-4D69-9B2B-D8550FC120A2}"/>
              </a:ext>
            </a:extLst>
          </p:cNvPr>
          <p:cNvSpPr txBox="1">
            <a:spLocks/>
          </p:cNvSpPr>
          <p:nvPr/>
        </p:nvSpPr>
        <p:spPr>
          <a:xfrm>
            <a:off x="8186738" y="6356351"/>
            <a:ext cx="328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D0B71B-50D0-8142-8F07-578D02AF652D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FECDDD5-EDE3-4ADE-93FC-05CF9373E789}"/>
              </a:ext>
            </a:extLst>
          </p:cNvPr>
          <p:cNvSpPr txBox="1"/>
          <p:nvPr/>
        </p:nvSpPr>
        <p:spPr>
          <a:xfrm>
            <a:off x="6937847" y="842824"/>
            <a:ext cx="1016975" cy="41356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>
                <a:solidFill>
                  <a:schemeClr val="bg1"/>
                </a:solidFill>
              </a:rPr>
              <a:t>GSP</a:t>
            </a:r>
          </a:p>
        </p:txBody>
      </p:sp>
      <p:sp>
        <p:nvSpPr>
          <p:cNvPr id="24" name="Slide Number Placeholder 9">
            <a:extLst>
              <a:ext uri="{FF2B5EF4-FFF2-40B4-BE49-F238E27FC236}">
                <a16:creationId xmlns:a16="http://schemas.microsoft.com/office/drawing/2014/main" id="{F4BF4E4E-4903-4622-8C92-0AFA0E5CE3C1}"/>
              </a:ext>
            </a:extLst>
          </p:cNvPr>
          <p:cNvSpPr txBox="1">
            <a:spLocks/>
          </p:cNvSpPr>
          <p:nvPr/>
        </p:nvSpPr>
        <p:spPr>
          <a:xfrm>
            <a:off x="8186738" y="6356351"/>
            <a:ext cx="328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D0B71B-50D0-8142-8F07-578D02AF652D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25" name="Title 3">
            <a:extLst>
              <a:ext uri="{FF2B5EF4-FFF2-40B4-BE49-F238E27FC236}">
                <a16:creationId xmlns:a16="http://schemas.microsoft.com/office/drawing/2014/main" id="{625E82D5-42D0-46AB-943A-A35424F09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63549"/>
          </a:xfrm>
        </p:spPr>
        <p:txBody>
          <a:bodyPr/>
          <a:lstStyle/>
          <a:p>
            <a:r>
              <a:rPr lang="en-US" sz="2400" dirty="0"/>
              <a:t>Achieving “Made in Vietnam”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7737E1B-37FA-4A02-B0F8-AAC74054B89E}"/>
              </a:ext>
            </a:extLst>
          </p:cNvPr>
          <p:cNvSpPr txBox="1"/>
          <p:nvPr/>
        </p:nvSpPr>
        <p:spPr>
          <a:xfrm>
            <a:off x="628652" y="1212132"/>
            <a:ext cx="5200648" cy="4635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Changes are required for Vietnamese goods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9D6FEA95-F5C7-4EC1-8FF4-A75C0CD1795C}"/>
              </a:ext>
            </a:extLst>
          </p:cNvPr>
          <p:cNvSpPr txBox="1"/>
          <p:nvPr/>
        </p:nvSpPr>
        <p:spPr>
          <a:xfrm>
            <a:off x="623888" y="1568398"/>
            <a:ext cx="5200648" cy="1286608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endParaRPr lang="en-US" sz="1200" b="1" dirty="0"/>
          </a:p>
          <a:p>
            <a:r>
              <a:rPr lang="en-US" sz="1200" dirty="0"/>
              <a:t>Prevailing customs legislation in the United states requires to the following to confer originating status to company’s product (8302.41): </a:t>
            </a:r>
          </a:p>
          <a:p>
            <a:endParaRPr lang="en-US" sz="1200" dirty="0"/>
          </a:p>
          <a:p>
            <a:pPr lvl="1"/>
            <a:r>
              <a:rPr lang="en-US" sz="1400" i="1" dirty="0"/>
              <a:t>A change to subheading 8302.10 through 8302.60 from any other subheading, including another subheading within that group.</a:t>
            </a:r>
            <a:endParaRPr lang="en-US" sz="1400" b="1" i="1" dirty="0"/>
          </a:p>
          <a:p>
            <a:pPr lvl="1"/>
            <a:endParaRPr lang="en-US" sz="1400" b="1" i="1" dirty="0"/>
          </a:p>
          <a:p>
            <a:pPr lvl="1"/>
            <a:endParaRPr lang="en-US" sz="1050" i="1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AE9433C9-93E6-4E61-95B1-4D89FD4AD13F}"/>
              </a:ext>
            </a:extLst>
          </p:cNvPr>
          <p:cNvSpPr txBox="1"/>
          <p:nvPr/>
        </p:nvSpPr>
        <p:spPr>
          <a:xfrm>
            <a:off x="6096000" y="1198621"/>
            <a:ext cx="5467348" cy="47706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What will Company be required to relocate?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D97132F-44E7-4C36-A0C6-2D0B07E9B353}"/>
              </a:ext>
            </a:extLst>
          </p:cNvPr>
          <p:cNvSpPr txBox="1"/>
          <p:nvPr/>
        </p:nvSpPr>
        <p:spPr>
          <a:xfrm>
            <a:off x="5995984" y="1565171"/>
            <a:ext cx="5567364" cy="1565327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endParaRPr lang="en-US" sz="1200" b="1" dirty="0"/>
          </a:p>
          <a:p>
            <a:r>
              <a:rPr lang="en-US" sz="1200" dirty="0"/>
              <a:t>Current HS classifications do not make a distinction between Door Knobs that are molded and those that have been finished – through the surface preparation and coating. </a:t>
            </a:r>
          </a:p>
          <a:p>
            <a:endParaRPr lang="en-US" sz="1200" dirty="0"/>
          </a:p>
          <a:p>
            <a:r>
              <a:rPr lang="en-US" sz="1200" dirty="0"/>
              <a:t>Furthermore, prevailing US customs legislation does not confer originating status based on the value added in a third party.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6A29F9-FD72-449B-9A54-EE36019473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5995" y="3130498"/>
            <a:ext cx="4938709" cy="2823064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E0F4A8C5-2F2F-4C9D-A69D-140C5FDC9F56}"/>
              </a:ext>
            </a:extLst>
          </p:cNvPr>
          <p:cNvSpPr txBox="1"/>
          <p:nvPr/>
        </p:nvSpPr>
        <p:spPr>
          <a:xfrm>
            <a:off x="628652" y="3327294"/>
            <a:ext cx="5200648" cy="232202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endParaRPr lang="en-US" sz="1200" b="1" dirty="0"/>
          </a:p>
          <a:p>
            <a:pPr algn="ctr"/>
            <a:r>
              <a:rPr lang="en-US" b="1" dirty="0"/>
              <a:t>Inputs brought from China cannot be classified as 8302.41</a:t>
            </a:r>
          </a:p>
          <a:p>
            <a:pPr algn="ctr"/>
            <a:endParaRPr lang="en-US" b="1" i="1" dirty="0"/>
          </a:p>
          <a:p>
            <a:pPr algn="ctr"/>
            <a:r>
              <a:rPr lang="en-US" b="1" i="1" dirty="0"/>
              <a:t>At minimum, inputs must change the last 02 digits during processing.  </a:t>
            </a:r>
          </a:p>
          <a:p>
            <a:pPr algn="ctr"/>
            <a:endParaRPr lang="en-US" b="1" i="1" dirty="0"/>
          </a:p>
          <a:p>
            <a:pPr algn="ctr"/>
            <a:r>
              <a:rPr lang="en-US" b="1" i="1" dirty="0"/>
              <a:t>8302.40, for example, would be permitted. </a:t>
            </a:r>
          </a:p>
          <a:p>
            <a:pPr lvl="1"/>
            <a:endParaRPr lang="en-US" sz="1050" b="1" i="1" dirty="0"/>
          </a:p>
          <a:p>
            <a:pPr lvl="1"/>
            <a:endParaRPr lang="en-US" sz="1050" i="1" dirty="0"/>
          </a:p>
        </p:txBody>
      </p:sp>
    </p:spTree>
    <p:extLst>
      <p:ext uri="{BB962C8B-B14F-4D97-AF65-F5344CB8AC3E}">
        <p14:creationId xmlns:p14="http://schemas.microsoft.com/office/powerpoint/2010/main" val="28410029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13" name="Footer Placeholder 8">
            <a:extLst>
              <a:ext uri="{FF2B5EF4-FFF2-40B4-BE49-F238E27FC236}">
                <a16:creationId xmlns:a16="http://schemas.microsoft.com/office/drawing/2014/main" id="{A97602EB-8BD5-4173-B1CF-18D4C6EA2CA6}"/>
              </a:ext>
            </a:extLst>
          </p:cNvPr>
          <p:cNvSpPr txBox="1">
            <a:spLocks/>
          </p:cNvSpPr>
          <p:nvPr/>
        </p:nvSpPr>
        <p:spPr>
          <a:xfrm>
            <a:off x="5100638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4" name="Slide Number Placeholder 9">
            <a:extLst>
              <a:ext uri="{FF2B5EF4-FFF2-40B4-BE49-F238E27FC236}">
                <a16:creationId xmlns:a16="http://schemas.microsoft.com/office/drawing/2014/main" id="{98D21C65-E015-4D69-9B2B-D8550FC120A2}"/>
              </a:ext>
            </a:extLst>
          </p:cNvPr>
          <p:cNvSpPr txBox="1">
            <a:spLocks/>
          </p:cNvSpPr>
          <p:nvPr/>
        </p:nvSpPr>
        <p:spPr>
          <a:xfrm>
            <a:off x="8186738" y="6356351"/>
            <a:ext cx="328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D0B71B-50D0-8142-8F07-578D02AF652D}" type="slidenum">
              <a:rPr lang="en-US" smtClean="0"/>
              <a:pPr/>
              <a:t>32</a:t>
            </a:fld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BFCF8FC-D629-4963-BA29-DA3459CAF8B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09"/>
          <a:stretch/>
        </p:blipFill>
        <p:spPr>
          <a:xfrm>
            <a:off x="5493132" y="1961067"/>
            <a:ext cx="1101816" cy="675776"/>
          </a:xfrm>
          <a:prstGeom prst="rect">
            <a:avLst/>
          </a:prstGeom>
        </p:spPr>
      </p:pic>
      <p:sp>
        <p:nvSpPr>
          <p:cNvPr id="20" name="Title 3">
            <a:extLst>
              <a:ext uri="{FF2B5EF4-FFF2-40B4-BE49-F238E27FC236}">
                <a16:creationId xmlns:a16="http://schemas.microsoft.com/office/drawing/2014/main" id="{1E5CA1D3-AA29-4A0A-8FE0-63E9DBD5AF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63549"/>
          </a:xfrm>
        </p:spPr>
        <p:txBody>
          <a:bodyPr/>
          <a:lstStyle/>
          <a:p>
            <a:r>
              <a:rPr lang="en-US" sz="2400" dirty="0"/>
              <a:t>Relocation of Door Knob Manufacturing</a:t>
            </a:r>
          </a:p>
        </p:txBody>
      </p:sp>
      <p:sp>
        <p:nvSpPr>
          <p:cNvPr id="21" name="Arrow: Right 20">
            <a:extLst>
              <a:ext uri="{FF2B5EF4-FFF2-40B4-BE49-F238E27FC236}">
                <a16:creationId xmlns:a16="http://schemas.microsoft.com/office/drawing/2014/main" id="{2F47224B-DD51-4137-8E06-B70A9A6473DA}"/>
              </a:ext>
            </a:extLst>
          </p:cNvPr>
          <p:cNvSpPr/>
          <p:nvPr/>
        </p:nvSpPr>
        <p:spPr>
          <a:xfrm rot="5400000">
            <a:off x="6374297" y="2247116"/>
            <a:ext cx="3198341" cy="1125228"/>
          </a:xfrm>
          <a:prstGeom prst="rightArrow">
            <a:avLst/>
          </a:prstGeom>
          <a:solidFill>
            <a:srgbClr val="58595B"/>
          </a:solidFill>
          <a:ln>
            <a:solidFill>
              <a:srgbClr val="585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3B5437E5-01EA-4AB8-8C2B-CA0E87BA64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0308" y="4539466"/>
            <a:ext cx="3187155" cy="167745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74E57D18-6868-4AE6-8BEB-32479DAEE0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0066" y="2190168"/>
            <a:ext cx="1379568" cy="881841"/>
          </a:xfrm>
          <a:prstGeom prst="rect">
            <a:avLst/>
          </a:prstGeom>
        </p:spPr>
      </p:pic>
      <p:sp>
        <p:nvSpPr>
          <p:cNvPr id="24" name="Arrow: Right 23">
            <a:extLst>
              <a:ext uri="{FF2B5EF4-FFF2-40B4-BE49-F238E27FC236}">
                <a16:creationId xmlns:a16="http://schemas.microsoft.com/office/drawing/2014/main" id="{C47832B6-61E6-4913-BED6-683B86548100}"/>
              </a:ext>
            </a:extLst>
          </p:cNvPr>
          <p:cNvSpPr/>
          <p:nvPr/>
        </p:nvSpPr>
        <p:spPr>
          <a:xfrm rot="5400000">
            <a:off x="8266187" y="2507220"/>
            <a:ext cx="2678133" cy="1125228"/>
          </a:xfrm>
          <a:prstGeom prst="rightArrow">
            <a:avLst/>
          </a:prstGeom>
          <a:solidFill>
            <a:srgbClr val="58595B"/>
          </a:solidFill>
          <a:ln>
            <a:solidFill>
              <a:srgbClr val="585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15765740-8F85-4F37-AF16-F6B5B653C02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3683" y="1168828"/>
            <a:ext cx="1379568" cy="91971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5424D06-5A40-4314-A59D-268D83B4E9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5296" y="1638563"/>
            <a:ext cx="1379914" cy="919713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D184D1F1-B51D-4AE8-835F-96D24F0E3085}"/>
              </a:ext>
            </a:extLst>
          </p:cNvPr>
          <p:cNvSpPr/>
          <p:nvPr/>
        </p:nvSpPr>
        <p:spPr>
          <a:xfrm>
            <a:off x="7132282" y="1079993"/>
            <a:ext cx="3449242" cy="2080421"/>
          </a:xfrm>
          <a:prstGeom prst="rect">
            <a:avLst/>
          </a:prstGeom>
          <a:noFill/>
          <a:ln w="38100">
            <a:solidFill>
              <a:srgbClr val="FDCA3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Arrow: Right 27">
            <a:extLst>
              <a:ext uri="{FF2B5EF4-FFF2-40B4-BE49-F238E27FC236}">
                <a16:creationId xmlns:a16="http://schemas.microsoft.com/office/drawing/2014/main" id="{76220782-8D8B-46E3-813B-93A27B44232E}"/>
              </a:ext>
            </a:extLst>
          </p:cNvPr>
          <p:cNvSpPr/>
          <p:nvPr/>
        </p:nvSpPr>
        <p:spPr>
          <a:xfrm>
            <a:off x="5162311" y="1074462"/>
            <a:ext cx="2036134" cy="1125228"/>
          </a:xfrm>
          <a:prstGeom prst="rightArrow">
            <a:avLst/>
          </a:prstGeom>
          <a:solidFill>
            <a:srgbClr val="58595B"/>
          </a:solidFill>
          <a:ln>
            <a:solidFill>
              <a:srgbClr val="585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6A2C168-8828-496F-B277-7F4B36E1B0A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5885" y="1312590"/>
            <a:ext cx="3685951" cy="2452833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91B8591D-D694-4F43-B4AF-A7DFA5A8A163}"/>
              </a:ext>
            </a:extLst>
          </p:cNvPr>
          <p:cNvSpPr txBox="1"/>
          <p:nvPr/>
        </p:nvSpPr>
        <p:spPr>
          <a:xfrm>
            <a:off x="5779187" y="1430293"/>
            <a:ext cx="1016975" cy="41356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>
                <a:solidFill>
                  <a:schemeClr val="bg1"/>
                </a:solidFill>
              </a:rPr>
              <a:t>ACFTA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EFDD0B8-CC7E-4414-9AF2-20D4351E73DF}"/>
              </a:ext>
            </a:extLst>
          </p:cNvPr>
          <p:cNvSpPr txBox="1"/>
          <p:nvPr/>
        </p:nvSpPr>
        <p:spPr>
          <a:xfrm rot="5400000">
            <a:off x="7565588" y="3383070"/>
            <a:ext cx="775415" cy="41356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>
                <a:solidFill>
                  <a:schemeClr val="bg1"/>
                </a:solidFill>
              </a:rPr>
              <a:t>GSP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134CAD7-941F-474C-A381-8D7FC037D04E}"/>
              </a:ext>
            </a:extLst>
          </p:cNvPr>
          <p:cNvSpPr txBox="1"/>
          <p:nvPr/>
        </p:nvSpPr>
        <p:spPr>
          <a:xfrm rot="5400000">
            <a:off x="9222817" y="3378821"/>
            <a:ext cx="764872" cy="41356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>
                <a:solidFill>
                  <a:schemeClr val="bg1"/>
                </a:solidFill>
              </a:rPr>
              <a:t>MFN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AFC329E-3153-4681-80C1-C28B6C494CB8}"/>
              </a:ext>
            </a:extLst>
          </p:cNvPr>
          <p:cNvSpPr txBox="1"/>
          <p:nvPr/>
        </p:nvSpPr>
        <p:spPr>
          <a:xfrm>
            <a:off x="5723319" y="749178"/>
            <a:ext cx="683106" cy="50232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/>
            <a:r>
              <a:rPr lang="en-US" sz="2800" b="1" dirty="0"/>
              <a:t>2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BF62DE0-CB87-4FE8-9E08-00B9CE0FEE6F}"/>
              </a:ext>
            </a:extLst>
          </p:cNvPr>
          <p:cNvSpPr txBox="1"/>
          <p:nvPr/>
        </p:nvSpPr>
        <p:spPr>
          <a:xfrm>
            <a:off x="9730709" y="1134746"/>
            <a:ext cx="683106" cy="50232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/>
            <a:r>
              <a:rPr lang="en-US" sz="2800" b="1" dirty="0"/>
              <a:t>3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7B31AA34-C30E-4BB5-9140-4770413FF14B}"/>
              </a:ext>
            </a:extLst>
          </p:cNvPr>
          <p:cNvSpPr txBox="1"/>
          <p:nvPr/>
        </p:nvSpPr>
        <p:spPr>
          <a:xfrm>
            <a:off x="6696168" y="3874467"/>
            <a:ext cx="683106" cy="50232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/>
            <a:r>
              <a:rPr lang="en-US" sz="2800" b="1" dirty="0"/>
              <a:t>4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01F68B5-73E6-4719-97F7-DDCEF253FFF4}"/>
              </a:ext>
            </a:extLst>
          </p:cNvPr>
          <p:cNvSpPr txBox="1"/>
          <p:nvPr/>
        </p:nvSpPr>
        <p:spPr>
          <a:xfrm>
            <a:off x="3911682" y="749178"/>
            <a:ext cx="683106" cy="502329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 anchorCtr="0">
            <a:noAutofit/>
          </a:bodyPr>
          <a:lstStyle/>
          <a:p>
            <a:pPr algn="ctr"/>
            <a:r>
              <a:rPr lang="en-US" sz="2800" b="1" dirty="0"/>
              <a:t>1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496EBD6-EDAB-4936-9429-8EB8AA3253E4}"/>
              </a:ext>
            </a:extLst>
          </p:cNvPr>
          <p:cNvSpPr txBox="1"/>
          <p:nvPr/>
        </p:nvSpPr>
        <p:spPr>
          <a:xfrm>
            <a:off x="1873838" y="4539465"/>
            <a:ext cx="2598618" cy="1849653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r>
              <a:rPr lang="en-US" sz="1600" dirty="0"/>
              <a:t>1. Design &amp; Raw Material Sourcing + any other processed</a:t>
            </a:r>
            <a:endParaRPr lang="en-US" sz="1400" dirty="0"/>
          </a:p>
          <a:p>
            <a:endParaRPr lang="en-US" sz="1400" dirty="0"/>
          </a:p>
          <a:p>
            <a:r>
              <a:rPr lang="en-US" sz="1600" dirty="0"/>
              <a:t>2. Ship copper billets to third party</a:t>
            </a:r>
          </a:p>
          <a:p>
            <a:endParaRPr lang="en-US" sz="1600" b="1" dirty="0"/>
          </a:p>
          <a:p>
            <a:endParaRPr lang="en-US" sz="2000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429CCB9-BA1C-4F9B-92FC-982E6AEEE24B}"/>
              </a:ext>
            </a:extLst>
          </p:cNvPr>
          <p:cNvSpPr txBox="1"/>
          <p:nvPr/>
        </p:nvSpPr>
        <p:spPr>
          <a:xfrm>
            <a:off x="4624463" y="4534906"/>
            <a:ext cx="2179841" cy="1849654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r>
              <a:rPr lang="en-US" sz="1600" dirty="0"/>
              <a:t>3. Undertake forging, surface prep, and coating in third party market.</a:t>
            </a:r>
          </a:p>
          <a:p>
            <a:endParaRPr lang="en-US" sz="1400" dirty="0"/>
          </a:p>
          <a:p>
            <a:r>
              <a:rPr lang="en-US" sz="1600" dirty="0"/>
              <a:t>4. Ship finished door knobs to the United States</a:t>
            </a:r>
          </a:p>
          <a:p>
            <a:endParaRPr lang="en-US" sz="1600" b="1" dirty="0"/>
          </a:p>
          <a:p>
            <a:endParaRPr lang="en-US" sz="2000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8F3689D-23BB-42A4-91EF-86991DCDEE1E}"/>
              </a:ext>
            </a:extLst>
          </p:cNvPr>
          <p:cNvSpPr txBox="1"/>
          <p:nvPr/>
        </p:nvSpPr>
        <p:spPr>
          <a:xfrm>
            <a:off x="1715885" y="3950250"/>
            <a:ext cx="3685951" cy="42654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Proposed Operational Structure</a:t>
            </a:r>
          </a:p>
        </p:txBody>
      </p:sp>
      <p:pic>
        <p:nvPicPr>
          <p:cNvPr id="34" name="Picture 2" descr="Image result for door knob brass">
            <a:extLst>
              <a:ext uri="{FF2B5EF4-FFF2-40B4-BE49-F238E27FC236}">
                <a16:creationId xmlns:a16="http://schemas.microsoft.com/office/drawing/2014/main" id="{96688AC3-45AA-4BC6-9D20-F0DE86EE3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653" y="3276388"/>
            <a:ext cx="493415" cy="49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01617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13" name="Footer Placeholder 8">
            <a:extLst>
              <a:ext uri="{FF2B5EF4-FFF2-40B4-BE49-F238E27FC236}">
                <a16:creationId xmlns:a16="http://schemas.microsoft.com/office/drawing/2014/main" id="{A97602EB-8BD5-4173-B1CF-18D4C6EA2CA6}"/>
              </a:ext>
            </a:extLst>
          </p:cNvPr>
          <p:cNvSpPr txBox="1">
            <a:spLocks/>
          </p:cNvSpPr>
          <p:nvPr/>
        </p:nvSpPr>
        <p:spPr>
          <a:xfrm>
            <a:off x="5100638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4" name="Slide Number Placeholder 9">
            <a:extLst>
              <a:ext uri="{FF2B5EF4-FFF2-40B4-BE49-F238E27FC236}">
                <a16:creationId xmlns:a16="http://schemas.microsoft.com/office/drawing/2014/main" id="{98D21C65-E015-4D69-9B2B-D8550FC120A2}"/>
              </a:ext>
            </a:extLst>
          </p:cNvPr>
          <p:cNvSpPr txBox="1">
            <a:spLocks/>
          </p:cNvSpPr>
          <p:nvPr/>
        </p:nvSpPr>
        <p:spPr>
          <a:xfrm>
            <a:off x="8186738" y="6356351"/>
            <a:ext cx="328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D0B71B-50D0-8142-8F07-578D02AF652D}" type="slidenum">
              <a:rPr lang="en-US" smtClean="0"/>
              <a:pPr/>
              <a:t>33</a:t>
            </a:fld>
            <a:endParaRPr lang="en-US"/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6C0B0932-FD3A-455A-B916-E8AC4823CA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81" t="12463" r="13125"/>
          <a:stretch/>
        </p:blipFill>
        <p:spPr>
          <a:xfrm>
            <a:off x="6605036" y="1105932"/>
            <a:ext cx="1721947" cy="1574195"/>
          </a:xfrm>
          <a:prstGeom prst="rect">
            <a:avLst/>
          </a:prstGeom>
        </p:spPr>
      </p:pic>
      <p:sp>
        <p:nvSpPr>
          <p:cNvPr id="61" name="Title 3">
            <a:extLst>
              <a:ext uri="{FF2B5EF4-FFF2-40B4-BE49-F238E27FC236}">
                <a16:creationId xmlns:a16="http://schemas.microsoft.com/office/drawing/2014/main" id="{887D015D-7B24-4260-A210-2A6C47D71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63549"/>
          </a:xfrm>
        </p:spPr>
        <p:txBody>
          <a:bodyPr/>
          <a:lstStyle/>
          <a:p>
            <a:r>
              <a:rPr lang="en-US" sz="2400" dirty="0"/>
              <a:t>Assessing Exposure of Inputs (Billets) to Tariffs</a:t>
            </a:r>
          </a:p>
        </p:txBody>
      </p:sp>
      <p:pic>
        <p:nvPicPr>
          <p:cNvPr id="62" name="Picture 61">
            <a:extLst>
              <a:ext uri="{FF2B5EF4-FFF2-40B4-BE49-F238E27FC236}">
                <a16:creationId xmlns:a16="http://schemas.microsoft.com/office/drawing/2014/main" id="{F8C81572-4EAE-4CC1-BCF3-A150309C854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09"/>
          <a:stretch/>
        </p:blipFill>
        <p:spPr>
          <a:xfrm>
            <a:off x="1668297" y="1226273"/>
            <a:ext cx="2933700" cy="1799323"/>
          </a:xfrm>
          <a:prstGeom prst="rect">
            <a:avLst/>
          </a:prstGeom>
        </p:spPr>
      </p:pic>
      <p:sp>
        <p:nvSpPr>
          <p:cNvPr id="63" name="Rectangle 62">
            <a:extLst>
              <a:ext uri="{FF2B5EF4-FFF2-40B4-BE49-F238E27FC236}">
                <a16:creationId xmlns:a16="http://schemas.microsoft.com/office/drawing/2014/main" id="{BB04B92F-7595-41E0-B691-651968B1DFB9}"/>
              </a:ext>
            </a:extLst>
          </p:cNvPr>
          <p:cNvSpPr/>
          <p:nvPr/>
        </p:nvSpPr>
        <p:spPr>
          <a:xfrm>
            <a:off x="6448655" y="998360"/>
            <a:ext cx="3449242" cy="1799323"/>
          </a:xfrm>
          <a:prstGeom prst="rect">
            <a:avLst/>
          </a:prstGeom>
          <a:noFill/>
          <a:ln w="38100">
            <a:solidFill>
              <a:srgbClr val="FDCA33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Arrow: Right 63">
            <a:extLst>
              <a:ext uri="{FF2B5EF4-FFF2-40B4-BE49-F238E27FC236}">
                <a16:creationId xmlns:a16="http://schemas.microsoft.com/office/drawing/2014/main" id="{1C518097-1978-4344-ADC6-C8BF296C58E9}"/>
              </a:ext>
            </a:extLst>
          </p:cNvPr>
          <p:cNvSpPr/>
          <p:nvPr/>
        </p:nvSpPr>
        <p:spPr>
          <a:xfrm>
            <a:off x="4601997" y="1434887"/>
            <a:ext cx="2036134" cy="1125228"/>
          </a:xfrm>
          <a:prstGeom prst="rightArrow">
            <a:avLst/>
          </a:prstGeom>
          <a:solidFill>
            <a:srgbClr val="58595B"/>
          </a:solidFill>
          <a:ln>
            <a:solidFill>
              <a:srgbClr val="585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6F361ADE-776C-412D-BFAC-D1C04300E476}"/>
              </a:ext>
            </a:extLst>
          </p:cNvPr>
          <p:cNvSpPr txBox="1"/>
          <p:nvPr/>
        </p:nvSpPr>
        <p:spPr>
          <a:xfrm>
            <a:off x="5004072" y="1779787"/>
            <a:ext cx="1016975" cy="41356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>
                <a:solidFill>
                  <a:schemeClr val="bg1"/>
                </a:solidFill>
              </a:rPr>
              <a:t>ACFTA</a:t>
            </a:r>
          </a:p>
        </p:txBody>
      </p:sp>
      <p:pic>
        <p:nvPicPr>
          <p:cNvPr id="66" name="Picture 65">
            <a:extLst>
              <a:ext uri="{FF2B5EF4-FFF2-40B4-BE49-F238E27FC236}">
                <a16:creationId xmlns:a16="http://schemas.microsoft.com/office/drawing/2014/main" id="{9ADE59DC-4050-4ED2-8E8C-30EFCE45A6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5940" y="1205878"/>
            <a:ext cx="959513" cy="63967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B1B4A909-1D0D-4149-9DC4-D7D954251854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7" t="16846" r="27148"/>
          <a:stretch/>
        </p:blipFill>
        <p:spPr>
          <a:xfrm>
            <a:off x="8326983" y="1105932"/>
            <a:ext cx="1410364" cy="1078168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8CD8006F-C0C2-49CA-9C64-D7EC95993060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069" b="27940"/>
          <a:stretch/>
        </p:blipFill>
        <p:spPr>
          <a:xfrm>
            <a:off x="7308080" y="2076797"/>
            <a:ext cx="2429267" cy="598675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59D35162-CFD0-4001-BAC7-E6BA322C5A1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3276" y="1199719"/>
            <a:ext cx="980342" cy="65339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A3BF8FD4-A115-4FBA-98FA-1FA38336BB2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228" y="2020206"/>
            <a:ext cx="956655" cy="611508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71" name="TextBox 70">
            <a:extLst>
              <a:ext uri="{FF2B5EF4-FFF2-40B4-BE49-F238E27FC236}">
                <a16:creationId xmlns:a16="http://schemas.microsoft.com/office/drawing/2014/main" id="{11BA8F7C-DA5B-430C-9742-DC3E871E6891}"/>
              </a:ext>
            </a:extLst>
          </p:cNvPr>
          <p:cNvSpPr txBox="1"/>
          <p:nvPr/>
        </p:nvSpPr>
        <p:spPr>
          <a:xfrm rot="21061986">
            <a:off x="3007962" y="2617308"/>
            <a:ext cx="1180861" cy="322936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b="1" dirty="0"/>
              <a:t>HS 7403.13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B242369F-0CFC-4376-A9EC-CC1F18AA6EA3}"/>
              </a:ext>
            </a:extLst>
          </p:cNvPr>
          <p:cNvSpPr txBox="1"/>
          <p:nvPr/>
        </p:nvSpPr>
        <p:spPr>
          <a:xfrm rot="21248319">
            <a:off x="2151185" y="1144378"/>
            <a:ext cx="1831335" cy="26907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Copper Billets</a:t>
            </a:r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6CF5EA73-ADC6-4D8E-BDBE-7AACC3D2A0C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00000">
            <a:off x="1785548" y="2001932"/>
            <a:ext cx="895545" cy="595945"/>
          </a:xfrm>
          <a:prstGeom prst="rect">
            <a:avLst/>
          </a:prstGeom>
        </p:spPr>
      </p:pic>
      <p:graphicFrame>
        <p:nvGraphicFramePr>
          <p:cNvPr id="74" name="Table 73">
            <a:extLst>
              <a:ext uri="{FF2B5EF4-FFF2-40B4-BE49-F238E27FC236}">
                <a16:creationId xmlns:a16="http://schemas.microsoft.com/office/drawing/2014/main" id="{9F4206A9-8CB7-4622-B8BF-526D107CDE9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1884794"/>
              </p:ext>
            </p:extLst>
          </p:nvPr>
        </p:nvGraphicFramePr>
        <p:xfrm>
          <a:off x="628651" y="3511339"/>
          <a:ext cx="5683084" cy="22095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60666">
                  <a:extLst>
                    <a:ext uri="{9D8B030D-6E8A-4147-A177-3AD203B41FA5}">
                      <a16:colId xmlns:a16="http://schemas.microsoft.com/office/drawing/2014/main" val="3307493003"/>
                    </a:ext>
                  </a:extLst>
                </a:gridCol>
                <a:gridCol w="1661209">
                  <a:extLst>
                    <a:ext uri="{9D8B030D-6E8A-4147-A177-3AD203B41FA5}">
                      <a16:colId xmlns:a16="http://schemas.microsoft.com/office/drawing/2014/main" val="1481618722"/>
                    </a:ext>
                  </a:extLst>
                </a:gridCol>
                <a:gridCol w="1661209">
                  <a:extLst>
                    <a:ext uri="{9D8B030D-6E8A-4147-A177-3AD203B41FA5}">
                      <a16:colId xmlns:a16="http://schemas.microsoft.com/office/drawing/2014/main" val="1143959449"/>
                    </a:ext>
                  </a:extLst>
                </a:gridCol>
              </a:tblGrid>
              <a:tr h="398522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Importing country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Tariff regime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Total ad valorem equivalent tariff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8973115"/>
                  </a:ext>
                </a:extLst>
              </a:tr>
              <a:tr h="3018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Cambodia</a:t>
                      </a:r>
                      <a:endParaRPr lang="en-US" sz="1200" b="1" i="0" u="none" strike="noStrike" dirty="0">
                        <a:solidFill>
                          <a:srgbClr val="1A294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ACFTA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0%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108026670"/>
                  </a:ext>
                </a:extLst>
              </a:tr>
              <a:tr h="3018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India</a:t>
                      </a:r>
                      <a:endParaRPr lang="en-US" sz="1200" b="1" i="0" u="none" strike="noStrike">
                        <a:solidFill>
                          <a:srgbClr val="1A294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MFN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5.00%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48428600"/>
                  </a:ext>
                </a:extLst>
              </a:tr>
              <a:tr h="3018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Indonesia</a:t>
                      </a:r>
                      <a:endParaRPr lang="en-US" sz="1200" b="1" i="0" u="none" strike="noStrike" dirty="0">
                        <a:solidFill>
                          <a:srgbClr val="1A294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ACFTA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0%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10786686"/>
                  </a:ext>
                </a:extLst>
              </a:tr>
              <a:tr h="3018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Philippines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ACFTA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0%</a:t>
                      </a: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56812465"/>
                  </a:ext>
                </a:extLst>
              </a:tr>
              <a:tr h="3018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Thailand</a:t>
                      </a:r>
                      <a:endParaRPr lang="en-US" sz="1200" b="1" i="0" u="none" strike="noStrike" dirty="0">
                        <a:solidFill>
                          <a:srgbClr val="1A294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ACFTA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0%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777139652"/>
                  </a:ext>
                </a:extLst>
              </a:tr>
              <a:tr h="30184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Viet Nam</a:t>
                      </a:r>
                      <a:endParaRPr lang="en-US" sz="1200" b="1" i="0" u="none" strike="noStrike" dirty="0">
                        <a:solidFill>
                          <a:srgbClr val="1A294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ACFTA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effectLst/>
                          <a:latin typeface="+mn-lt"/>
                        </a:rPr>
                        <a:t>0%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749950229"/>
                  </a:ext>
                </a:extLst>
              </a:tr>
            </a:tbl>
          </a:graphicData>
        </a:graphic>
      </p:graphicFrame>
      <p:sp>
        <p:nvSpPr>
          <p:cNvPr id="75" name="TextBox 74">
            <a:extLst>
              <a:ext uri="{FF2B5EF4-FFF2-40B4-BE49-F238E27FC236}">
                <a16:creationId xmlns:a16="http://schemas.microsoft.com/office/drawing/2014/main" id="{E7D6B502-6843-4C78-9136-96362568DE1D}"/>
              </a:ext>
            </a:extLst>
          </p:cNvPr>
          <p:cNvSpPr txBox="1"/>
          <p:nvPr/>
        </p:nvSpPr>
        <p:spPr>
          <a:xfrm>
            <a:off x="6559274" y="3711957"/>
            <a:ext cx="3456150" cy="1286608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endParaRPr lang="en-US" sz="1400" b="1" dirty="0"/>
          </a:p>
          <a:p>
            <a:r>
              <a:rPr lang="en-US" sz="1200" b="1" dirty="0"/>
              <a:t>ACFTA removes tariffs on billets being shipped from China to all ASEAN markets. </a:t>
            </a:r>
          </a:p>
          <a:p>
            <a:endParaRPr lang="en-US" sz="1200" dirty="0"/>
          </a:p>
          <a:p>
            <a:r>
              <a:rPr lang="en-US" sz="1200" dirty="0"/>
              <a:t>Companies will need to comply with rules of origin requirements to qualify for tariff exemption</a:t>
            </a:r>
          </a:p>
          <a:p>
            <a:endParaRPr lang="en-US" sz="1400" b="1" i="1" dirty="0"/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E0F551BB-4DD5-4ABE-AB6A-8A4BED9C3863}"/>
              </a:ext>
            </a:extLst>
          </p:cNvPr>
          <p:cNvSpPr txBox="1"/>
          <p:nvPr/>
        </p:nvSpPr>
        <p:spPr>
          <a:xfrm>
            <a:off x="6574335" y="3511340"/>
            <a:ext cx="4779463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ACFTA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97F757CC-06BD-427D-8796-3D497D4465F4}"/>
              </a:ext>
            </a:extLst>
          </p:cNvPr>
          <p:cNvSpPr txBox="1"/>
          <p:nvPr/>
        </p:nvSpPr>
        <p:spPr>
          <a:xfrm>
            <a:off x="6600783" y="5081296"/>
            <a:ext cx="4748763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China to India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860B76EF-AECC-473B-B7B9-F39A9C7B6044}"/>
              </a:ext>
            </a:extLst>
          </p:cNvPr>
          <p:cNvSpPr txBox="1"/>
          <p:nvPr/>
        </p:nvSpPr>
        <p:spPr>
          <a:xfrm>
            <a:off x="6605035" y="5222745"/>
            <a:ext cx="4748763" cy="1286608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endParaRPr lang="en-US" sz="1400" b="1" dirty="0"/>
          </a:p>
          <a:p>
            <a:r>
              <a:rPr lang="en-US" sz="1200" dirty="0"/>
              <a:t>China and India’s bilateral and multilateral tariff concessions do NOT remove all tariffs. </a:t>
            </a:r>
          </a:p>
          <a:p>
            <a:endParaRPr lang="en-US" sz="1400" b="1" i="1" dirty="0"/>
          </a:p>
        </p:txBody>
      </p:sp>
    </p:spTree>
    <p:extLst>
      <p:ext uri="{BB962C8B-B14F-4D97-AF65-F5344CB8AC3E}">
        <p14:creationId xmlns:p14="http://schemas.microsoft.com/office/powerpoint/2010/main" val="292339747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13" name="Footer Placeholder 8">
            <a:extLst>
              <a:ext uri="{FF2B5EF4-FFF2-40B4-BE49-F238E27FC236}">
                <a16:creationId xmlns:a16="http://schemas.microsoft.com/office/drawing/2014/main" id="{A97602EB-8BD5-4173-B1CF-18D4C6EA2CA6}"/>
              </a:ext>
            </a:extLst>
          </p:cNvPr>
          <p:cNvSpPr txBox="1">
            <a:spLocks/>
          </p:cNvSpPr>
          <p:nvPr/>
        </p:nvSpPr>
        <p:spPr>
          <a:xfrm>
            <a:off x="5100638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4" name="Slide Number Placeholder 9">
            <a:extLst>
              <a:ext uri="{FF2B5EF4-FFF2-40B4-BE49-F238E27FC236}">
                <a16:creationId xmlns:a16="http://schemas.microsoft.com/office/drawing/2014/main" id="{98D21C65-E015-4D69-9B2B-D8550FC120A2}"/>
              </a:ext>
            </a:extLst>
          </p:cNvPr>
          <p:cNvSpPr txBox="1">
            <a:spLocks/>
          </p:cNvSpPr>
          <p:nvPr/>
        </p:nvSpPr>
        <p:spPr>
          <a:xfrm>
            <a:off x="8186738" y="6356351"/>
            <a:ext cx="328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D0B71B-50D0-8142-8F07-578D02AF652D}" type="slidenum">
              <a:rPr lang="en-US" smtClean="0"/>
              <a:pPr/>
              <a:t>34</a:t>
            </a:fld>
            <a:endParaRPr lang="en-US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6BA986F-E50F-453B-ADCA-645BA3287F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50" t="13802" r="69104" b="62518"/>
          <a:stretch/>
        </p:blipFill>
        <p:spPr>
          <a:xfrm>
            <a:off x="3559270" y="1104635"/>
            <a:ext cx="1379567" cy="1071265"/>
          </a:xfrm>
          <a:prstGeom prst="rect">
            <a:avLst/>
          </a:prstGeom>
        </p:spPr>
      </p:pic>
      <p:sp>
        <p:nvSpPr>
          <p:cNvPr id="28" name="Title 3">
            <a:extLst>
              <a:ext uri="{FF2B5EF4-FFF2-40B4-BE49-F238E27FC236}">
                <a16:creationId xmlns:a16="http://schemas.microsoft.com/office/drawing/2014/main" id="{2923E8EE-B00A-4637-95D6-271E5B7100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63549"/>
          </a:xfrm>
        </p:spPr>
        <p:txBody>
          <a:bodyPr/>
          <a:lstStyle/>
          <a:p>
            <a:r>
              <a:rPr lang="en-US" sz="2400" dirty="0"/>
              <a:t>Assessing Exposure of Door Knobs to US Tariffs</a:t>
            </a:r>
          </a:p>
        </p:txBody>
      </p:sp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E1271C11-DD09-45B4-A6ED-9509F19F71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0542953"/>
              </p:ext>
            </p:extLst>
          </p:nvPr>
        </p:nvGraphicFramePr>
        <p:xfrm>
          <a:off x="628650" y="2551236"/>
          <a:ext cx="5777025" cy="30939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7336">
                  <a:extLst>
                    <a:ext uri="{9D8B030D-6E8A-4147-A177-3AD203B41FA5}">
                      <a16:colId xmlns:a16="http://schemas.microsoft.com/office/drawing/2014/main" val="600519147"/>
                    </a:ext>
                  </a:extLst>
                </a:gridCol>
                <a:gridCol w="2775240">
                  <a:extLst>
                    <a:ext uri="{9D8B030D-6E8A-4147-A177-3AD203B41FA5}">
                      <a16:colId xmlns:a16="http://schemas.microsoft.com/office/drawing/2014/main" val="1826088226"/>
                    </a:ext>
                  </a:extLst>
                </a:gridCol>
                <a:gridCol w="1704449">
                  <a:extLst>
                    <a:ext uri="{9D8B030D-6E8A-4147-A177-3AD203B41FA5}">
                      <a16:colId xmlns:a16="http://schemas.microsoft.com/office/drawing/2014/main" val="2517472210"/>
                    </a:ext>
                  </a:extLst>
                </a:gridCol>
              </a:tblGrid>
              <a:tr h="41801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Exporting country</a:t>
                      </a:r>
                      <a:endParaRPr 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1A294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Tariff regime</a:t>
                      </a:r>
                      <a:endParaRPr 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1A294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1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Applied tariff (as reported)</a:t>
                      </a:r>
                      <a:endParaRPr lang="en-US" sz="10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rgbClr val="1A29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7290770"/>
                  </a:ext>
                </a:extLst>
              </a:tr>
              <a:tr h="218557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Cambodia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MFN duties (Applied)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3.50%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7577632"/>
                  </a:ext>
                </a:extLst>
              </a:tr>
              <a:tr h="286520">
                <a:tc vMerge="1"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Preferential tariff for GSP countries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0%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28482232"/>
                  </a:ext>
                </a:extLst>
              </a:tr>
              <a:tr h="218557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India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MFN duties (Applied)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3.50%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289275530"/>
                  </a:ext>
                </a:extLst>
              </a:tr>
              <a:tr h="286520">
                <a:tc vMerge="1"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Preferential tariff for GSP countries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0%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74601657"/>
                  </a:ext>
                </a:extLst>
              </a:tr>
              <a:tr h="218557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Indonesia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MFN duties (Applied)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3.50%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8300726"/>
                  </a:ext>
                </a:extLst>
              </a:tr>
              <a:tr h="286520">
                <a:tc vMerge="1"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Preferential tariff for GSP countries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0%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552787"/>
                  </a:ext>
                </a:extLst>
              </a:tr>
              <a:tr h="218557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Philippines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MFN duties (Applied)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3.50%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90020719"/>
                  </a:ext>
                </a:extLst>
              </a:tr>
              <a:tr h="218557">
                <a:tc vMerge="1"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Preferential tariff for GSP countries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95506698"/>
                  </a:ext>
                </a:extLst>
              </a:tr>
              <a:tr h="218557"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Thailand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MFN duties (Applied)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3.50%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9276643"/>
                  </a:ext>
                </a:extLst>
              </a:tr>
              <a:tr h="286520">
                <a:tc vMerge="1">
                  <a:txBody>
                    <a:bodyPr/>
                    <a:lstStyle/>
                    <a:p>
                      <a:pPr algn="ctr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Preferential tariff for GSP countries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0%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5884905"/>
                  </a:ext>
                </a:extLst>
              </a:tr>
              <a:tr h="218557"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>
                          <a:effectLst/>
                          <a:latin typeface="+mn-lt"/>
                        </a:rPr>
                        <a:t>Viet Nam</a:t>
                      </a:r>
                      <a:endParaRPr lang="en-US" sz="10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MFN duties (Applied)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00" u="none" strike="noStrike" dirty="0">
                          <a:effectLst/>
                          <a:latin typeface="+mn-lt"/>
                        </a:rPr>
                        <a:t>3.50%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20208526"/>
                  </a:ext>
                </a:extLst>
              </a:tr>
            </a:tbl>
          </a:graphicData>
        </a:graphic>
      </p:graphicFrame>
      <p:pic>
        <p:nvPicPr>
          <p:cNvPr id="30" name="Picture 29">
            <a:extLst>
              <a:ext uri="{FF2B5EF4-FFF2-40B4-BE49-F238E27FC236}">
                <a16:creationId xmlns:a16="http://schemas.microsoft.com/office/drawing/2014/main" id="{6150A5E0-8310-4ED5-9E3B-951CF0C232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14745">
            <a:off x="2723649" y="871713"/>
            <a:ext cx="794832" cy="529888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1243334-2296-48FB-8023-DEA2D59C5F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8564">
            <a:off x="2737106" y="1317207"/>
            <a:ext cx="695497" cy="463549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2" name="Arrow: Right 31">
            <a:extLst>
              <a:ext uri="{FF2B5EF4-FFF2-40B4-BE49-F238E27FC236}">
                <a16:creationId xmlns:a16="http://schemas.microsoft.com/office/drawing/2014/main" id="{0C169461-CEA2-4389-864D-F1DF10CCEA34}"/>
              </a:ext>
            </a:extLst>
          </p:cNvPr>
          <p:cNvSpPr/>
          <p:nvPr/>
        </p:nvSpPr>
        <p:spPr>
          <a:xfrm>
            <a:off x="5004282" y="813166"/>
            <a:ext cx="2036134" cy="1125228"/>
          </a:xfrm>
          <a:prstGeom prst="rightArrow">
            <a:avLst/>
          </a:prstGeom>
          <a:solidFill>
            <a:srgbClr val="58595B"/>
          </a:solidFill>
          <a:ln>
            <a:solidFill>
              <a:srgbClr val="58595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5483B03E-BF88-4182-81A6-1EED1FCDCD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19310">
            <a:off x="2709958" y="1791099"/>
            <a:ext cx="828966" cy="5298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857E3CB-FBEB-4BE5-9649-F611DA3D0CD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8404" y="816962"/>
            <a:ext cx="2581982" cy="1358938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1FECDDD5-EDE3-4ADE-93FC-05CF9373E789}"/>
              </a:ext>
            </a:extLst>
          </p:cNvPr>
          <p:cNvSpPr txBox="1"/>
          <p:nvPr/>
        </p:nvSpPr>
        <p:spPr>
          <a:xfrm>
            <a:off x="5513861" y="1212768"/>
            <a:ext cx="1016975" cy="41356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>
                <a:solidFill>
                  <a:schemeClr val="bg1"/>
                </a:solidFill>
              </a:rPr>
              <a:t>GSP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64BC551-1B79-4407-BD5C-2BF00654B9C8}"/>
              </a:ext>
            </a:extLst>
          </p:cNvPr>
          <p:cNvSpPr txBox="1"/>
          <p:nvPr/>
        </p:nvSpPr>
        <p:spPr>
          <a:xfrm>
            <a:off x="6530835" y="2575502"/>
            <a:ext cx="4822963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US GSP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927FE6EF-EC28-45AA-8393-A37536557567}"/>
              </a:ext>
            </a:extLst>
          </p:cNvPr>
          <p:cNvSpPr txBox="1"/>
          <p:nvPr/>
        </p:nvSpPr>
        <p:spPr>
          <a:xfrm>
            <a:off x="6530836" y="4426672"/>
            <a:ext cx="4822962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What about Vietnam?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3AE540E-389F-48A0-B884-9178A43C0115}"/>
              </a:ext>
            </a:extLst>
          </p:cNvPr>
          <p:cNvSpPr txBox="1"/>
          <p:nvPr/>
        </p:nvSpPr>
        <p:spPr>
          <a:xfrm>
            <a:off x="6530835" y="2740462"/>
            <a:ext cx="4822963" cy="1286608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endParaRPr lang="en-US" sz="1400" b="1" dirty="0"/>
          </a:p>
          <a:p>
            <a:r>
              <a:rPr lang="en-US" sz="1200" dirty="0"/>
              <a:t>All counties will provide significant tariff relief compared to tariffs currently applied to Chinese exports. </a:t>
            </a:r>
          </a:p>
          <a:p>
            <a:endParaRPr lang="en-US" sz="1200" dirty="0"/>
          </a:p>
          <a:p>
            <a:r>
              <a:rPr lang="en-US" sz="1200" dirty="0"/>
              <a:t>US GSP provides tariff reductions for developing countries. Many countries assessed will qualify for US GSP. </a:t>
            </a:r>
          </a:p>
          <a:p>
            <a:endParaRPr lang="en-US" sz="1400" b="1" i="1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26E813A-6829-4B03-B51D-CEA174EE0622}"/>
              </a:ext>
            </a:extLst>
          </p:cNvPr>
          <p:cNvSpPr txBox="1"/>
          <p:nvPr/>
        </p:nvSpPr>
        <p:spPr>
          <a:xfrm>
            <a:off x="6530836" y="4754219"/>
            <a:ext cx="4822962" cy="1286608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endParaRPr lang="en-US" sz="1400" b="1" dirty="0"/>
          </a:p>
          <a:p>
            <a:r>
              <a:rPr lang="en-US" sz="1200" dirty="0"/>
              <a:t>Vietnam and China are both ineligible for US GSP because of a cold war era line in GSP which disqualifies communist countries from receiving assistance.</a:t>
            </a:r>
          </a:p>
          <a:p>
            <a:endParaRPr lang="en-US" sz="1400" b="1" i="1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3AFAAB5-7594-4AD1-A116-EEA3AEBBEFFF}"/>
              </a:ext>
            </a:extLst>
          </p:cNvPr>
          <p:cNvSpPr txBox="1"/>
          <p:nvPr/>
        </p:nvSpPr>
        <p:spPr>
          <a:xfrm rot="21437710">
            <a:off x="3783736" y="2064897"/>
            <a:ext cx="1180861" cy="322936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sz="1400" b="1" dirty="0"/>
              <a:t>HS 8302.41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77CB4E4-E151-465C-9E04-73E8F7744277}"/>
              </a:ext>
            </a:extLst>
          </p:cNvPr>
          <p:cNvSpPr txBox="1"/>
          <p:nvPr/>
        </p:nvSpPr>
        <p:spPr>
          <a:xfrm rot="299559">
            <a:off x="3520589" y="938447"/>
            <a:ext cx="1831335" cy="269071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Door Knobs</a:t>
            </a:r>
          </a:p>
        </p:txBody>
      </p:sp>
    </p:spTree>
    <p:extLst>
      <p:ext uri="{BB962C8B-B14F-4D97-AF65-F5344CB8AC3E}">
        <p14:creationId xmlns:p14="http://schemas.microsoft.com/office/powerpoint/2010/main" val="12950044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13" name="Footer Placeholder 8">
            <a:extLst>
              <a:ext uri="{FF2B5EF4-FFF2-40B4-BE49-F238E27FC236}">
                <a16:creationId xmlns:a16="http://schemas.microsoft.com/office/drawing/2014/main" id="{A97602EB-8BD5-4173-B1CF-18D4C6EA2CA6}"/>
              </a:ext>
            </a:extLst>
          </p:cNvPr>
          <p:cNvSpPr txBox="1">
            <a:spLocks/>
          </p:cNvSpPr>
          <p:nvPr/>
        </p:nvSpPr>
        <p:spPr>
          <a:xfrm>
            <a:off x="5100638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4" name="Slide Number Placeholder 9">
            <a:extLst>
              <a:ext uri="{FF2B5EF4-FFF2-40B4-BE49-F238E27FC236}">
                <a16:creationId xmlns:a16="http://schemas.microsoft.com/office/drawing/2014/main" id="{98D21C65-E015-4D69-9B2B-D8550FC120A2}"/>
              </a:ext>
            </a:extLst>
          </p:cNvPr>
          <p:cNvSpPr txBox="1">
            <a:spLocks/>
          </p:cNvSpPr>
          <p:nvPr/>
        </p:nvSpPr>
        <p:spPr>
          <a:xfrm>
            <a:off x="8186738" y="6356351"/>
            <a:ext cx="328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D0B71B-50D0-8142-8F07-578D02AF652D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FECDDD5-EDE3-4ADE-93FC-05CF9373E789}"/>
              </a:ext>
            </a:extLst>
          </p:cNvPr>
          <p:cNvSpPr txBox="1"/>
          <p:nvPr/>
        </p:nvSpPr>
        <p:spPr>
          <a:xfrm>
            <a:off x="6937847" y="842824"/>
            <a:ext cx="1016975" cy="41356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>
                <a:solidFill>
                  <a:schemeClr val="bg1"/>
                </a:solidFill>
              </a:rPr>
              <a:t>GSP</a:t>
            </a:r>
          </a:p>
        </p:txBody>
      </p:sp>
      <p:sp>
        <p:nvSpPr>
          <p:cNvPr id="24" name="Slide Number Placeholder 9">
            <a:extLst>
              <a:ext uri="{FF2B5EF4-FFF2-40B4-BE49-F238E27FC236}">
                <a16:creationId xmlns:a16="http://schemas.microsoft.com/office/drawing/2014/main" id="{F4BF4E4E-4903-4622-8C92-0AFA0E5CE3C1}"/>
              </a:ext>
            </a:extLst>
          </p:cNvPr>
          <p:cNvSpPr txBox="1">
            <a:spLocks/>
          </p:cNvSpPr>
          <p:nvPr/>
        </p:nvSpPr>
        <p:spPr>
          <a:xfrm>
            <a:off x="8186738" y="6356351"/>
            <a:ext cx="328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D0B71B-50D0-8142-8F07-578D02AF652D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25" name="Title 3">
            <a:extLst>
              <a:ext uri="{FF2B5EF4-FFF2-40B4-BE49-F238E27FC236}">
                <a16:creationId xmlns:a16="http://schemas.microsoft.com/office/drawing/2014/main" id="{625E82D5-42D0-46AB-943A-A35424F09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63549"/>
          </a:xfrm>
        </p:spPr>
        <p:txBody>
          <a:bodyPr/>
          <a:lstStyle/>
          <a:p>
            <a:r>
              <a:rPr lang="en-US" sz="2400" dirty="0"/>
              <a:t>Treatment of Vietnamese Goods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1606924-A663-4950-8CFE-C08D78248A8E}"/>
              </a:ext>
            </a:extLst>
          </p:cNvPr>
          <p:cNvSpPr txBox="1"/>
          <p:nvPr/>
        </p:nvSpPr>
        <p:spPr>
          <a:xfrm>
            <a:off x="628651" y="828675"/>
            <a:ext cx="5411204" cy="32754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Lowest Tariff Exposure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C3FA02E-C917-4A82-A76A-1104C400D988}"/>
              </a:ext>
            </a:extLst>
          </p:cNvPr>
          <p:cNvSpPr txBox="1"/>
          <p:nvPr/>
        </p:nvSpPr>
        <p:spPr>
          <a:xfrm>
            <a:off x="6344653" y="828675"/>
            <a:ext cx="5009146" cy="77226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/>
              <a:t>Additional Considerations (Beyond Tariff Analysis)</a:t>
            </a:r>
          </a:p>
        </p:txBody>
      </p:sp>
      <p:graphicFrame>
        <p:nvGraphicFramePr>
          <p:cNvPr id="18" name="Diagram 17">
            <a:extLst>
              <a:ext uri="{FF2B5EF4-FFF2-40B4-BE49-F238E27FC236}">
                <a16:creationId xmlns:a16="http://schemas.microsoft.com/office/drawing/2014/main" id="{F02C9D15-5B1B-4810-89C0-BEC17579FF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54924576"/>
              </p:ext>
            </p:extLst>
          </p:nvPr>
        </p:nvGraphicFramePr>
        <p:xfrm>
          <a:off x="6344653" y="1805565"/>
          <a:ext cx="5009145" cy="41027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19C5952C-A060-428E-83C3-ADF5E6B3F4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1984016"/>
              </p:ext>
            </p:extLst>
          </p:nvPr>
        </p:nvGraphicFramePr>
        <p:xfrm>
          <a:off x="628650" y="1360853"/>
          <a:ext cx="5411204" cy="45474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47732">
                  <a:extLst>
                    <a:ext uri="{9D8B030D-6E8A-4147-A177-3AD203B41FA5}">
                      <a16:colId xmlns:a16="http://schemas.microsoft.com/office/drawing/2014/main" val="3307493003"/>
                    </a:ext>
                  </a:extLst>
                </a:gridCol>
                <a:gridCol w="1581736">
                  <a:extLst>
                    <a:ext uri="{9D8B030D-6E8A-4147-A177-3AD203B41FA5}">
                      <a16:colId xmlns:a16="http://schemas.microsoft.com/office/drawing/2014/main" val="1481618722"/>
                    </a:ext>
                  </a:extLst>
                </a:gridCol>
                <a:gridCol w="1581736">
                  <a:extLst>
                    <a:ext uri="{9D8B030D-6E8A-4147-A177-3AD203B41FA5}">
                      <a16:colId xmlns:a16="http://schemas.microsoft.com/office/drawing/2014/main" val="1143959449"/>
                    </a:ext>
                  </a:extLst>
                </a:gridCol>
              </a:tblGrid>
              <a:tr h="537311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chemeClr val="bg1"/>
                          </a:solidFill>
                          <a:effectLst/>
                          <a:latin typeface="Calibri" panose="020F0502020204030204" pitchFamily="34" charset="0"/>
                        </a:rPr>
                        <a:t>Country</a:t>
                      </a: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Input Import liability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u="none" strike="noStrike" dirty="0">
                          <a:solidFill>
                            <a:schemeClr val="bg1"/>
                          </a:solidFill>
                          <a:effectLst/>
                        </a:rPr>
                        <a:t>Export Liabilities</a:t>
                      </a:r>
                      <a:endParaRPr lang="en-US" sz="12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8973115"/>
                  </a:ext>
                </a:extLst>
              </a:tr>
              <a:tr h="44557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China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25%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82346405"/>
                  </a:ext>
                </a:extLst>
              </a:tr>
              <a:tr h="44557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Cambodia</a:t>
                      </a:r>
                      <a:endParaRPr lang="en-US" sz="1200" b="1" i="0" u="none" strike="noStrike" dirty="0">
                        <a:solidFill>
                          <a:srgbClr val="1A294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08026670"/>
                  </a:ext>
                </a:extLst>
              </a:tr>
              <a:tr h="44557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India</a:t>
                      </a:r>
                      <a:endParaRPr lang="en-US" sz="1200" b="1" i="0" u="none" strike="noStrike">
                        <a:solidFill>
                          <a:srgbClr val="1A294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5.0%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3.5%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48428600"/>
                  </a:ext>
                </a:extLst>
              </a:tr>
              <a:tr h="44557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Indonesia</a:t>
                      </a:r>
                      <a:endParaRPr lang="en-US" sz="1200" b="1" i="0" u="none" strike="noStrike" dirty="0">
                        <a:solidFill>
                          <a:srgbClr val="1A294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10786686"/>
                  </a:ext>
                </a:extLst>
              </a:tr>
              <a:tr h="44557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Philippines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56812465"/>
                  </a:ext>
                </a:extLst>
              </a:tr>
              <a:tr h="44557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i="0" u="none" strike="noStrike" dirty="0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Malaysia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28178579"/>
                  </a:ext>
                </a:extLst>
              </a:tr>
              <a:tr h="44557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Myanmar</a:t>
                      </a:r>
                      <a:endParaRPr lang="en-US" sz="1200" b="1" i="0" u="none" strike="noStrike" dirty="0">
                        <a:solidFill>
                          <a:srgbClr val="1A294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65123008"/>
                  </a:ext>
                </a:extLst>
              </a:tr>
              <a:tr h="44557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Thailand</a:t>
                      </a:r>
                      <a:endParaRPr lang="en-US" sz="1200" b="1" i="0" u="none" strike="noStrike">
                        <a:solidFill>
                          <a:srgbClr val="1A294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777139652"/>
                  </a:ext>
                </a:extLst>
              </a:tr>
              <a:tr h="445574">
                <a:tc>
                  <a:txBody>
                    <a:bodyPr/>
                    <a:lstStyle/>
                    <a:p>
                      <a:pPr algn="ctr" fontAlgn="b"/>
                      <a:r>
                        <a:rPr lang="en-US" sz="1200" b="1" u="none" strike="noStrike" dirty="0">
                          <a:solidFill>
                            <a:srgbClr val="1A2940"/>
                          </a:solidFill>
                          <a:effectLst/>
                          <a:latin typeface="+mn-lt"/>
                        </a:rPr>
                        <a:t>Viet Nam</a:t>
                      </a:r>
                      <a:endParaRPr lang="en-US" sz="1200" b="1" i="0" u="none" strike="noStrike" dirty="0">
                        <a:solidFill>
                          <a:srgbClr val="1A294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0%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3.5%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7499502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868958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A97F789-D141-6C4B-A35D-7AD8702F1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/>
              <a:t>How We Support</a:t>
            </a:r>
          </a:p>
        </p:txBody>
      </p:sp>
    </p:spTree>
    <p:extLst>
      <p:ext uri="{BB962C8B-B14F-4D97-AF65-F5344CB8AC3E}">
        <p14:creationId xmlns:p14="http://schemas.microsoft.com/office/powerpoint/2010/main" val="22573312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512EF9FB-0A1E-2E46-9DD3-9FB9806AA2C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www.dezshira.com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52C37F01-A8C9-AE4F-9D2F-ADE8B198A2E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D0B71B-50D0-8142-8F07-578D02AF652D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13" name="Footer Placeholder 8">
            <a:extLst>
              <a:ext uri="{FF2B5EF4-FFF2-40B4-BE49-F238E27FC236}">
                <a16:creationId xmlns:a16="http://schemas.microsoft.com/office/drawing/2014/main" id="{A97602EB-8BD5-4173-B1CF-18D4C6EA2CA6}"/>
              </a:ext>
            </a:extLst>
          </p:cNvPr>
          <p:cNvSpPr txBox="1">
            <a:spLocks/>
          </p:cNvSpPr>
          <p:nvPr/>
        </p:nvSpPr>
        <p:spPr>
          <a:xfrm>
            <a:off x="5100638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/>
              <a:t>www.dezshira.com</a:t>
            </a:r>
            <a:endParaRPr lang="en-US" dirty="0"/>
          </a:p>
        </p:txBody>
      </p:sp>
      <p:sp>
        <p:nvSpPr>
          <p:cNvPr id="14" name="Slide Number Placeholder 9">
            <a:extLst>
              <a:ext uri="{FF2B5EF4-FFF2-40B4-BE49-F238E27FC236}">
                <a16:creationId xmlns:a16="http://schemas.microsoft.com/office/drawing/2014/main" id="{98D21C65-E015-4D69-9B2B-D8550FC120A2}"/>
              </a:ext>
            </a:extLst>
          </p:cNvPr>
          <p:cNvSpPr txBox="1">
            <a:spLocks/>
          </p:cNvSpPr>
          <p:nvPr/>
        </p:nvSpPr>
        <p:spPr>
          <a:xfrm>
            <a:off x="8186738" y="6356351"/>
            <a:ext cx="328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D0B71B-50D0-8142-8F07-578D02AF652D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FECDDD5-EDE3-4ADE-93FC-05CF9373E789}"/>
              </a:ext>
            </a:extLst>
          </p:cNvPr>
          <p:cNvSpPr txBox="1"/>
          <p:nvPr/>
        </p:nvSpPr>
        <p:spPr>
          <a:xfrm>
            <a:off x="6937847" y="842824"/>
            <a:ext cx="1016975" cy="413565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t" anchorCtr="0">
            <a:noAutofit/>
          </a:bodyPr>
          <a:lstStyle/>
          <a:p>
            <a:pPr algn="l"/>
            <a:r>
              <a:rPr lang="en-US" b="1" dirty="0">
                <a:solidFill>
                  <a:schemeClr val="bg1"/>
                </a:solidFill>
              </a:rPr>
              <a:t>GSP</a:t>
            </a:r>
          </a:p>
        </p:txBody>
      </p:sp>
      <p:sp>
        <p:nvSpPr>
          <p:cNvPr id="24" name="Slide Number Placeholder 9">
            <a:extLst>
              <a:ext uri="{FF2B5EF4-FFF2-40B4-BE49-F238E27FC236}">
                <a16:creationId xmlns:a16="http://schemas.microsoft.com/office/drawing/2014/main" id="{F4BF4E4E-4903-4622-8C92-0AFA0E5CE3C1}"/>
              </a:ext>
            </a:extLst>
          </p:cNvPr>
          <p:cNvSpPr txBox="1">
            <a:spLocks/>
          </p:cNvSpPr>
          <p:nvPr/>
        </p:nvSpPr>
        <p:spPr>
          <a:xfrm>
            <a:off x="8186738" y="6356351"/>
            <a:ext cx="328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D0B71B-50D0-8142-8F07-578D02AF652D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25" name="Title 3">
            <a:extLst>
              <a:ext uri="{FF2B5EF4-FFF2-40B4-BE49-F238E27FC236}">
                <a16:creationId xmlns:a16="http://schemas.microsoft.com/office/drawing/2014/main" id="{625E82D5-42D0-46AB-943A-A35424F09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63549"/>
          </a:xfrm>
        </p:spPr>
        <p:txBody>
          <a:bodyPr/>
          <a:lstStyle/>
          <a:p>
            <a:r>
              <a:rPr lang="en-US" sz="2400" dirty="0"/>
              <a:t>Treatment of Vietnamese Goods</a:t>
            </a:r>
          </a:p>
        </p:txBody>
      </p:sp>
      <p:graphicFrame>
        <p:nvGraphicFramePr>
          <p:cNvPr id="15" name="Diagram 14">
            <a:extLst>
              <a:ext uri="{FF2B5EF4-FFF2-40B4-BE49-F238E27FC236}">
                <a16:creationId xmlns:a16="http://schemas.microsoft.com/office/drawing/2014/main" id="{9F3B9C7D-0030-4A20-9B8D-437EE0DC8CB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44491478"/>
              </p:ext>
            </p:extLst>
          </p:nvPr>
        </p:nvGraphicFramePr>
        <p:xfrm>
          <a:off x="782055" y="1508095"/>
          <a:ext cx="10515599" cy="41688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4195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8295142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311921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tndsD.VwL02mUBzeggNHDA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US60.f3JEuZyqXZ2vt_1A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NWPRsWHe0KZw1S6kqmocw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WhvfOq.n2k.fD6p.h.ka.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QuHVo.lQwESsKd3JcLccp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A032MuuHskOCAvW35BR5uw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RK7FnlpykOuau9cbHBlx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eyYdIdqDxkiY1CzSfJtC9w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GDDuAxCpUiGQTflEHFbCw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0WhFO.81NEueFCFtvovOmA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paDhfEU7Kk.FagmILaKFdA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rF168g8WcE2rTGemIrlXbQ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DPgBmEipUaZZw4nFYh0DQ"/>
</p:tagLst>
</file>

<file path=ppt/theme/theme1.xml><?xml version="1.0" encoding="utf-8"?>
<a:theme xmlns:a="http://schemas.openxmlformats.org/drawingml/2006/main" name="Corporate Theme">
  <a:themeElements>
    <a:clrScheme name="DSA 2018 PPT theme color">
      <a:dk1>
        <a:srgbClr val="1A293F"/>
      </a:dk1>
      <a:lt1>
        <a:srgbClr val="FFFFFF"/>
      </a:lt1>
      <a:dk2>
        <a:srgbClr val="44546A"/>
      </a:dk2>
      <a:lt2>
        <a:srgbClr val="E7E6E6"/>
      </a:lt2>
      <a:accent1>
        <a:srgbClr val="304C77"/>
      </a:accent1>
      <a:accent2>
        <a:srgbClr val="1D70BD"/>
      </a:accent2>
      <a:accent3>
        <a:srgbClr val="0096F0"/>
      </a:accent3>
      <a:accent4>
        <a:srgbClr val="2BBEFF"/>
      </a:accent4>
      <a:accent5>
        <a:srgbClr val="D3F0F4"/>
      </a:accent5>
      <a:accent6>
        <a:srgbClr val="EBEBEB"/>
      </a:accent6>
      <a:hlink>
        <a:srgbClr val="1D70BD"/>
      </a:hlink>
      <a:folHlink>
        <a:srgbClr val="304C7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solidFill>
          <a:schemeClr val="bg1">
            <a:lumMod val="95000"/>
          </a:schemeClr>
        </a:solidFill>
      </a:spPr>
      <a:bodyPr vert="horz" lIns="91440" tIns="45720" rIns="91440" bIns="45720" rtlCol="0" anchor="t" anchorCtr="0">
        <a:noAutofit/>
      </a:bodyPr>
      <a:lstStyle>
        <a:defPPr algn="l">
          <a:defRPr sz="140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28b726c5-67cc-465a-8b1a-16a5d7d3f959">R6FAJ7PZDZJT-2059333444-3111068</_dlc_DocId>
    <_dlc_DocIdUrl xmlns="28b726c5-67cc-465a-8b1a-16a5d7d3f959">
      <Url>https://dezenshira.sharepoint.com/sites/fileshare/corporate/_layouts/15/DocIdRedir.aspx?ID=R6FAJ7PZDZJT-2059333444-3111068</Url>
      <Description>R6FAJ7PZDZJT-2059333444-3111068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38A32C93B2804281EADFE3F8F4516D" ma:contentTypeVersion="507" ma:contentTypeDescription="Create a new document." ma:contentTypeScope="" ma:versionID="c041089d1b8a7e5762fd2f6f0de7c9cd">
  <xsd:schema xmlns:xsd="http://www.w3.org/2001/XMLSchema" xmlns:xs="http://www.w3.org/2001/XMLSchema" xmlns:p="http://schemas.microsoft.com/office/2006/metadata/properties" xmlns:ns2="28b726c5-67cc-465a-8b1a-16a5d7d3f959" xmlns:ns3="2eb6bd5c-7c43-4ff0-93e3-8dbd75644fcc" targetNamespace="http://schemas.microsoft.com/office/2006/metadata/properties" ma:root="true" ma:fieldsID="8614eebaebecbe57667047428acf7d0f" ns2:_="" ns3:_="">
    <xsd:import namespace="28b726c5-67cc-465a-8b1a-16a5d7d3f959"/>
    <xsd:import namespace="2eb6bd5c-7c43-4ff0-93e3-8dbd75644fc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2:SharedWithUsers" minOccurs="0"/>
                <xsd:element ref="ns2:SharedWithDetails" minOccurs="0"/>
                <xsd:element ref="ns3:MediaServiceOCR" minOccurs="0"/>
                <xsd:element ref="ns3:MediaServiceLocation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8b726c5-67cc-465a-8b1a-16a5d7d3f959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b6bd5c-7c43-4ff0-93e3-8dbd75644f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MediaServiceLocation" ma:internalName="MediaServiceLocation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05B2DE8-303F-4B69-B094-84EE4ED7F49C}">
  <ds:schemaRefs>
    <ds:schemaRef ds:uri="http://schemas.microsoft.com/office/infopath/2007/PartnerControls"/>
    <ds:schemaRef ds:uri="http://schemas.microsoft.com/office/2006/documentManagement/types"/>
    <ds:schemaRef ds:uri="28b726c5-67cc-465a-8b1a-16a5d7d3f959"/>
    <ds:schemaRef ds:uri="http://purl.org/dc/terms/"/>
    <ds:schemaRef ds:uri="2eb6bd5c-7c43-4ff0-93e3-8dbd75644fcc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F08745D-56C8-4D29-AEC4-12534D4FD7D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8b726c5-67cc-465a-8b1a-16a5d7d3f959"/>
    <ds:schemaRef ds:uri="2eb6bd5c-7c43-4ff0-93e3-8dbd75644f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6C13E81-5FB7-46B5-B8E6-2F46ACE5C012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AB0A9738-29DC-4A5B-A645-E219693C6ED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22024</TotalTime>
  <Words>2331</Words>
  <Application>Microsoft Office PowerPoint</Application>
  <PresentationFormat>Widescreen</PresentationFormat>
  <Paragraphs>621</Paragraphs>
  <Slides>38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3" baseType="lpstr">
      <vt:lpstr>Arial</vt:lpstr>
      <vt:lpstr>Arial</vt:lpstr>
      <vt:lpstr>Calibri</vt:lpstr>
      <vt:lpstr>Wingdings</vt:lpstr>
      <vt:lpstr>Corporate Theme</vt:lpstr>
      <vt:lpstr>Leveraging Free Trade Agreements in Vietnam</vt:lpstr>
      <vt:lpstr>PowerPoint Presentation</vt:lpstr>
      <vt:lpstr>Vietnam’s Positioning in 2019</vt:lpstr>
      <vt:lpstr>Background to the Trade War</vt:lpstr>
      <vt:lpstr>Impacts on Trade and Investment in Vietnam </vt:lpstr>
      <vt:lpstr>Vietnam Compared to the Competition </vt:lpstr>
      <vt:lpstr>Vietnam’s Competitive Advantage </vt:lpstr>
      <vt:lpstr>Vietnam’s Free Trade Agreement Network </vt:lpstr>
      <vt:lpstr>Trade Concepts </vt:lpstr>
      <vt:lpstr>Trade Concepts </vt:lpstr>
      <vt:lpstr>Tariffs: An Introduction </vt:lpstr>
      <vt:lpstr>Trade Agreements </vt:lpstr>
      <vt:lpstr>Trade Integration Compared </vt:lpstr>
      <vt:lpstr>HS Codes: An Introduction </vt:lpstr>
      <vt:lpstr>Tariff Reduction Options </vt:lpstr>
      <vt:lpstr>Rules of Origin</vt:lpstr>
      <vt:lpstr>What are Rules of Origin? </vt:lpstr>
      <vt:lpstr>Mapping Rules of Origin Requirements </vt:lpstr>
      <vt:lpstr>Classification of Goods </vt:lpstr>
      <vt:lpstr>Types of Guidelines Used to Determine Product Origin </vt:lpstr>
      <vt:lpstr>How to Confer “Originating Status” to Non-Wholly Obtained Products (Process Based Origin Requirements) </vt:lpstr>
      <vt:lpstr>How to Confer Originating Status to Non-Wholly Obtained Products (Regional Value Content Origin Requirements) </vt:lpstr>
      <vt:lpstr>CHINA +1  Tariff Reduction in Practice</vt:lpstr>
      <vt:lpstr>What level of processing will be sufficient to change products to “Made in Vietnam” </vt:lpstr>
      <vt:lpstr>Case Study Overview</vt:lpstr>
      <vt:lpstr>Historical Exposure of Door Knobs to Tariffs</vt:lpstr>
      <vt:lpstr>Tariff Reclassification of Door Knobs </vt:lpstr>
      <vt:lpstr>HS Code Classification for Door Knobs &amp; Associated Inputs</vt:lpstr>
      <vt:lpstr>The Door Knob Manufacturing Process</vt:lpstr>
      <vt:lpstr>Achieving “Made in Vietnam”</vt:lpstr>
      <vt:lpstr>Relocation of Door Knob Manufacturing</vt:lpstr>
      <vt:lpstr>Assessing Exposure of Inputs (Billets) to Tariffs</vt:lpstr>
      <vt:lpstr>Assessing Exposure of Door Knobs to US Tariffs</vt:lpstr>
      <vt:lpstr>Treatment of Vietnamese Goods</vt:lpstr>
      <vt:lpstr>How We Support</vt:lpstr>
      <vt:lpstr>Treatment of Vietnamese Goods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Huang</dc:creator>
  <cp:lastModifiedBy>Maxfield Brown</cp:lastModifiedBy>
  <cp:revision>455</cp:revision>
  <cp:lastPrinted>2018-03-12T06:31:48Z</cp:lastPrinted>
  <dcterms:created xsi:type="dcterms:W3CDTF">2018-03-11T16:13:39Z</dcterms:created>
  <dcterms:modified xsi:type="dcterms:W3CDTF">2019-08-22T07:33:28Z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dlc_DocIdItemGuid">
    <vt:lpwstr>aad84d0a-5bfb-43f4-a929-4f8fb157f077</vt:lpwstr>
  </property>
  <property fmtid="{D5CDD505-2E9C-101B-9397-08002B2CF9AE}" pid="3" name="ContentTypeId">
    <vt:lpwstr>0x0101002D38A32C93B2804281EADFE3F8F4516D</vt:lpwstr>
  </property>
</Properties>
</file>