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p:sldMasterIdLst>
    <p:sldMasterId id="2147483656" r:id="rId5"/>
  </p:sldMasterIdLst>
  <p:notesMasterIdLst>
    <p:notesMasterId r:id="rId30"/>
  </p:notesMasterIdLst>
  <p:sldIdLst>
    <p:sldId id="285" r:id="rId6"/>
    <p:sldId id="583" r:id="rId7"/>
    <p:sldId id="2340" r:id="rId8"/>
    <p:sldId id="284" r:id="rId9"/>
    <p:sldId id="259" r:id="rId10"/>
    <p:sldId id="585" r:id="rId11"/>
    <p:sldId id="257" r:id="rId12"/>
    <p:sldId id="586" r:id="rId13"/>
    <p:sldId id="584" r:id="rId14"/>
    <p:sldId id="587" r:id="rId15"/>
    <p:sldId id="588" r:id="rId16"/>
    <p:sldId id="589" r:id="rId17"/>
    <p:sldId id="590" r:id="rId18"/>
    <p:sldId id="592" r:id="rId19"/>
    <p:sldId id="591" r:id="rId20"/>
    <p:sldId id="593" r:id="rId21"/>
    <p:sldId id="594" r:id="rId22"/>
    <p:sldId id="2336" r:id="rId23"/>
    <p:sldId id="2337" r:id="rId24"/>
    <p:sldId id="595" r:id="rId25"/>
    <p:sldId id="2338" r:id="rId26"/>
    <p:sldId id="354" r:id="rId27"/>
    <p:sldId id="353" r:id="rId28"/>
    <p:sldId id="234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3300"/>
    <a:srgbClr val="FF9966"/>
    <a:srgbClr val="FF9999"/>
    <a:srgbClr val="AC6414"/>
    <a:srgbClr val="1A2940"/>
    <a:srgbClr val="58595B"/>
    <a:srgbClr val="314D77"/>
    <a:srgbClr val="217FD4"/>
    <a:srgbClr val="1E71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88" autoAdjust="0"/>
    <p:restoredTop sz="94249" autoAdjust="0"/>
  </p:normalViewPr>
  <p:slideViewPr>
    <p:cSldViewPr snapToGrid="0" snapToObjects="1">
      <p:cViewPr varScale="1">
        <p:scale>
          <a:sx n="63" d="100"/>
          <a:sy n="63" d="100"/>
        </p:scale>
        <p:origin x="894" y="66"/>
      </p:cViewPr>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Ellen%20Yin\Speech\Create%20a%20Competitive%20Salary%20Package%20and%20Retention%20Strategy\&#26032;&#24314;%20Microsoft%20Excel%20Worksheet.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Ellen%20Yin\Speech\Create%20a%20Competitive%20Salary%20Package%20and%20Retention%20Strategy\&#26032;&#24314;%20Microsoft%20Excel%20Workshee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Sheet1!$B$13</c:f>
              <c:strCache>
                <c:ptCount val="1"/>
                <c:pt idx="0">
                  <c:v>Working-age population (Millions)</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Sheet1!$C$12:$H$12</c:f>
              <c:numCache>
                <c:formatCode>General</c:formatCode>
                <c:ptCount val="6"/>
                <c:pt idx="0">
                  <c:v>2018</c:v>
                </c:pt>
                <c:pt idx="1">
                  <c:v>2012</c:v>
                </c:pt>
                <c:pt idx="2">
                  <c:v>2010</c:v>
                </c:pt>
                <c:pt idx="3">
                  <c:v>2000</c:v>
                </c:pt>
                <c:pt idx="4">
                  <c:v>1990</c:v>
                </c:pt>
                <c:pt idx="5">
                  <c:v>1982</c:v>
                </c:pt>
              </c:numCache>
            </c:numRef>
          </c:cat>
          <c:val>
            <c:numRef>
              <c:f>Sheet1!$C$13:$H$13</c:f>
              <c:numCache>
                <c:formatCode>General</c:formatCode>
                <c:ptCount val="6"/>
                <c:pt idx="0">
                  <c:v>897</c:v>
                </c:pt>
                <c:pt idx="1">
                  <c:v>922</c:v>
                </c:pt>
                <c:pt idx="2">
                  <c:v>916</c:v>
                </c:pt>
                <c:pt idx="3">
                  <c:v>808</c:v>
                </c:pt>
                <c:pt idx="4">
                  <c:v>699</c:v>
                </c:pt>
                <c:pt idx="5">
                  <c:v>567</c:v>
                </c:pt>
              </c:numCache>
            </c:numRef>
          </c:val>
          <c:extLst>
            <c:ext xmlns:c16="http://schemas.microsoft.com/office/drawing/2014/chart" uri="{C3380CC4-5D6E-409C-BE32-E72D297353CC}">
              <c16:uniqueId val="{00000000-C3EA-4382-ACAD-1C144469136F}"/>
            </c:ext>
          </c:extLst>
        </c:ser>
        <c:dLbls>
          <c:showLegendKey val="0"/>
          <c:showVal val="0"/>
          <c:showCatName val="0"/>
          <c:showSerName val="0"/>
          <c:showPercent val="0"/>
          <c:showBubbleSize val="0"/>
        </c:dLbls>
        <c:gapWidth val="182"/>
        <c:axId val="693281583"/>
        <c:axId val="698411455"/>
      </c:barChart>
      <c:catAx>
        <c:axId val="69328158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accent3">
                    <a:lumMod val="50000"/>
                  </a:schemeClr>
                </a:solidFill>
                <a:latin typeface="+mn-lt"/>
                <a:ea typeface="+mn-ea"/>
                <a:cs typeface="+mn-cs"/>
              </a:defRPr>
            </a:pPr>
            <a:endParaRPr lang="en-US"/>
          </a:p>
        </c:txPr>
        <c:crossAx val="698411455"/>
        <c:crosses val="autoZero"/>
        <c:auto val="1"/>
        <c:lblAlgn val="ctr"/>
        <c:lblOffset val="100"/>
        <c:noMultiLvlLbl val="0"/>
      </c:catAx>
      <c:valAx>
        <c:axId val="698411455"/>
        <c:scaling>
          <c:orientation val="minMax"/>
        </c:scaling>
        <c:delete val="1"/>
        <c:axPos val="b"/>
        <c:numFmt formatCode="General" sourceLinked="1"/>
        <c:majorTickMark val="none"/>
        <c:minorTickMark val="none"/>
        <c:tickLblPos val="nextTo"/>
        <c:crossAx val="69328158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Sheet2!$A$2</c:f>
              <c:strCache>
                <c:ptCount val="1"/>
                <c:pt idx="0">
                  <c:v>Over 60 years old population (Millions)</c:v>
                </c:pt>
              </c:strCache>
            </c:strRef>
          </c:tx>
          <c:spPr>
            <a:solidFill>
              <a:schemeClr val="accent4">
                <a:lumMod val="60000"/>
                <a:lumOff val="40000"/>
              </a:schemeClr>
            </a:solidFill>
            <a:ln>
              <a:noFill/>
            </a:ln>
            <a:effectLst/>
          </c:spPr>
          <c:invertIfNegative val="0"/>
          <c:dLbls>
            <c:dLbl>
              <c:idx val="1"/>
              <c:layout>
                <c:manualLayout>
                  <c:x val="-3.3333333333333381E-2"/>
                  <c:y val="1.851851851851851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5B8-4AD0-8900-7C71791646B7}"/>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accent1">
                        <a:lumMod val="7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Sheet2!$B$1:$F$1</c:f>
              <c:numCache>
                <c:formatCode>General</c:formatCode>
                <c:ptCount val="5"/>
                <c:pt idx="0">
                  <c:v>2007</c:v>
                </c:pt>
                <c:pt idx="1">
                  <c:v>2015</c:v>
                </c:pt>
                <c:pt idx="2">
                  <c:v>2016</c:v>
                </c:pt>
                <c:pt idx="3">
                  <c:v>2017</c:v>
                </c:pt>
                <c:pt idx="4">
                  <c:v>2018</c:v>
                </c:pt>
              </c:numCache>
            </c:numRef>
          </c:cat>
          <c:val>
            <c:numRef>
              <c:f>Sheet2!$B$2:$F$2</c:f>
              <c:numCache>
                <c:formatCode>General</c:formatCode>
                <c:ptCount val="5"/>
                <c:pt idx="0">
                  <c:v>153</c:v>
                </c:pt>
                <c:pt idx="1">
                  <c:v>222</c:v>
                </c:pt>
                <c:pt idx="2">
                  <c:v>229</c:v>
                </c:pt>
                <c:pt idx="3">
                  <c:v>248</c:v>
                </c:pt>
                <c:pt idx="4">
                  <c:v>249</c:v>
                </c:pt>
              </c:numCache>
            </c:numRef>
          </c:val>
          <c:extLst>
            <c:ext xmlns:c16="http://schemas.microsoft.com/office/drawing/2014/chart" uri="{C3380CC4-5D6E-409C-BE32-E72D297353CC}">
              <c16:uniqueId val="{00000001-D5B8-4AD0-8900-7C71791646B7}"/>
            </c:ext>
          </c:extLst>
        </c:ser>
        <c:dLbls>
          <c:showLegendKey val="0"/>
          <c:showVal val="0"/>
          <c:showCatName val="0"/>
          <c:showSerName val="0"/>
          <c:showPercent val="0"/>
          <c:showBubbleSize val="0"/>
        </c:dLbls>
        <c:gapWidth val="219"/>
        <c:overlap val="-27"/>
        <c:axId val="2134164160"/>
        <c:axId val="1906666640"/>
      </c:barChart>
      <c:lineChart>
        <c:grouping val="standard"/>
        <c:varyColors val="0"/>
        <c:ser>
          <c:idx val="1"/>
          <c:order val="1"/>
          <c:tx>
            <c:strRef>
              <c:f>Sheet2!$A$3</c:f>
              <c:strCache>
                <c:ptCount val="1"/>
                <c:pt idx="0">
                  <c:v>Proportion of people over the age of 60</c:v>
                </c:pt>
              </c:strCache>
            </c:strRef>
          </c:tx>
          <c:spPr>
            <a:ln w="28575" cap="rnd">
              <a:solidFill>
                <a:schemeClr val="accent2"/>
              </a:solidFill>
              <a:round/>
            </a:ln>
            <a:effectLst/>
          </c:spPr>
          <c:marker>
            <c:symbol val="none"/>
          </c:marker>
          <c:dLbls>
            <c:dLbl>
              <c:idx val="0"/>
              <c:layout>
                <c:manualLayout>
                  <c:x val="-4.4444444444444467E-2"/>
                  <c:y val="-9.72222222222222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5B8-4AD0-8900-7C71791646B7}"/>
                </c:ext>
              </c:extLst>
            </c:dLbl>
            <c:dLbl>
              <c:idx val="1"/>
              <c:layout>
                <c:manualLayout>
                  <c:x val="-2.7777777777777776E-2"/>
                  <c:y val="-0.1018518518518518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5B8-4AD0-8900-7C71791646B7}"/>
                </c:ext>
              </c:extLst>
            </c:dLbl>
            <c:dLbl>
              <c:idx val="2"/>
              <c:layout>
                <c:manualLayout>
                  <c:x val="-2.5000000000000001E-2"/>
                  <c:y val="-8.33333333333333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5B8-4AD0-8900-7C71791646B7}"/>
                </c:ext>
              </c:extLst>
            </c:dLbl>
            <c:dLbl>
              <c:idx val="3"/>
              <c:layout>
                <c:manualLayout>
                  <c:x val="0"/>
                  <c:y val="-8.33333333333333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5B8-4AD0-8900-7C71791646B7}"/>
                </c:ext>
              </c:extLst>
            </c:dLbl>
            <c:dLbl>
              <c:idx val="4"/>
              <c:layout>
                <c:manualLayout>
                  <c:x val="-2.7777777777778798E-3"/>
                  <c:y val="-8.33333333333333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5B8-4AD0-8900-7C71791646B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Sheet2!$B$1:$F$1</c:f>
              <c:numCache>
                <c:formatCode>General</c:formatCode>
                <c:ptCount val="5"/>
                <c:pt idx="0">
                  <c:v>2007</c:v>
                </c:pt>
                <c:pt idx="1">
                  <c:v>2015</c:v>
                </c:pt>
                <c:pt idx="2">
                  <c:v>2016</c:v>
                </c:pt>
                <c:pt idx="3">
                  <c:v>2017</c:v>
                </c:pt>
                <c:pt idx="4">
                  <c:v>2018</c:v>
                </c:pt>
              </c:numCache>
            </c:numRef>
          </c:cat>
          <c:val>
            <c:numRef>
              <c:f>Sheet2!$B$3:$F$3</c:f>
              <c:numCache>
                <c:formatCode>0.00%</c:formatCode>
                <c:ptCount val="5"/>
                <c:pt idx="0">
                  <c:v>0.11600000000000001</c:v>
                </c:pt>
                <c:pt idx="1">
                  <c:v>0.16200000000000001</c:v>
                </c:pt>
                <c:pt idx="2">
                  <c:v>0.16600000000000001</c:v>
                </c:pt>
                <c:pt idx="3">
                  <c:v>0.17299999999999999</c:v>
                </c:pt>
                <c:pt idx="4">
                  <c:v>0.17899999999999999</c:v>
                </c:pt>
              </c:numCache>
            </c:numRef>
          </c:val>
          <c:smooth val="0"/>
          <c:extLst>
            <c:ext xmlns:c16="http://schemas.microsoft.com/office/drawing/2014/chart" uri="{C3380CC4-5D6E-409C-BE32-E72D297353CC}">
              <c16:uniqueId val="{00000007-D5B8-4AD0-8900-7C71791646B7}"/>
            </c:ext>
          </c:extLst>
        </c:ser>
        <c:dLbls>
          <c:showLegendKey val="0"/>
          <c:showVal val="0"/>
          <c:showCatName val="0"/>
          <c:showSerName val="0"/>
          <c:showPercent val="0"/>
          <c:showBubbleSize val="0"/>
        </c:dLbls>
        <c:marker val="1"/>
        <c:smooth val="0"/>
        <c:axId val="2134178960"/>
        <c:axId val="1906651664"/>
      </c:lineChart>
      <c:catAx>
        <c:axId val="2134164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6666640"/>
        <c:crosses val="autoZero"/>
        <c:auto val="1"/>
        <c:lblAlgn val="ctr"/>
        <c:lblOffset val="100"/>
        <c:noMultiLvlLbl val="0"/>
      </c:catAx>
      <c:valAx>
        <c:axId val="190666664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34164160"/>
        <c:crosses val="autoZero"/>
        <c:crossBetween val="between"/>
      </c:valAx>
      <c:valAx>
        <c:axId val="1906651664"/>
        <c:scaling>
          <c:orientation val="minMax"/>
        </c:scaling>
        <c:delete val="0"/>
        <c:axPos val="r"/>
        <c:numFmt formatCode="0.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34178960"/>
        <c:crosses val="max"/>
        <c:crossBetween val="between"/>
      </c:valAx>
      <c:catAx>
        <c:axId val="2134178960"/>
        <c:scaling>
          <c:orientation val="minMax"/>
        </c:scaling>
        <c:delete val="1"/>
        <c:axPos val="b"/>
        <c:numFmt formatCode="General" sourceLinked="1"/>
        <c:majorTickMark val="out"/>
        <c:minorTickMark val="none"/>
        <c:tickLblPos val="nextTo"/>
        <c:crossAx val="190665166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1518858685135104"/>
          <c:y val="3.0416114678921639E-2"/>
          <c:w val="0.64453799838839332"/>
          <c:h val="0.90541030701482184"/>
        </c:manualLayout>
      </c:layout>
      <c:barChart>
        <c:barDir val="bar"/>
        <c:grouping val="clustered"/>
        <c:varyColors val="0"/>
        <c:ser>
          <c:idx val="0"/>
          <c:order val="0"/>
          <c:tx>
            <c:strRef>
              <c:f>Sheet3!$B$1</c:f>
              <c:strCache>
                <c:ptCount val="1"/>
                <c:pt idx="0">
                  <c:v>Proportion of Supply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accent1">
                        <a:lumMod val="7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Sheet3!$A$2:$A$13</c:f>
              <c:strCache>
                <c:ptCount val="12"/>
                <c:pt idx="0">
                  <c:v>Others</c:v>
                </c:pt>
                <c:pt idx="1">
                  <c:v>Transportation &amp; Trading</c:v>
                </c:pt>
                <c:pt idx="2">
                  <c:v>Energy &amp; Chemical</c:v>
                </c:pt>
                <c:pt idx="3">
                  <c:v>Outsourcing</c:v>
                </c:pt>
                <c:pt idx="4">
                  <c:v>Education and mass media</c:v>
                </c:pt>
                <c:pt idx="5">
                  <c:v>Pharmacy</c:v>
                </c:pt>
                <c:pt idx="6">
                  <c:v>Consumer goods</c:v>
                </c:pt>
                <c:pt idx="7">
                  <c:v>Electronic communication</c:v>
                </c:pt>
                <c:pt idx="8">
                  <c:v>Machine manufacturing</c:v>
                </c:pt>
                <c:pt idx="9">
                  <c:v>Real state</c:v>
                </c:pt>
                <c:pt idx="10">
                  <c:v>Fiance</c:v>
                </c:pt>
                <c:pt idx="11">
                  <c:v>Internet</c:v>
                </c:pt>
              </c:strCache>
            </c:strRef>
          </c:cat>
          <c:val>
            <c:numRef>
              <c:f>Sheet3!$B$2:$B$13</c:f>
              <c:numCache>
                <c:formatCode>0.00%</c:formatCode>
                <c:ptCount val="12"/>
                <c:pt idx="0">
                  <c:v>2.0500000000000001E-2</c:v>
                </c:pt>
                <c:pt idx="1">
                  <c:v>3.1600000000000003E-2</c:v>
                </c:pt>
                <c:pt idx="2">
                  <c:v>5.0999999999999997E-2</c:v>
                </c:pt>
                <c:pt idx="3">
                  <c:v>4.3900000000000002E-2</c:v>
                </c:pt>
                <c:pt idx="4">
                  <c:v>4.9500000000000002E-2</c:v>
                </c:pt>
                <c:pt idx="5">
                  <c:v>4.5900000000000003E-2</c:v>
                </c:pt>
                <c:pt idx="6">
                  <c:v>8.9899999999999994E-2</c:v>
                </c:pt>
                <c:pt idx="7">
                  <c:v>7.1300000000000002E-2</c:v>
                </c:pt>
                <c:pt idx="8">
                  <c:v>0.13370000000000001</c:v>
                </c:pt>
                <c:pt idx="9">
                  <c:v>0.1552</c:v>
                </c:pt>
                <c:pt idx="10">
                  <c:v>0.11550000000000001</c:v>
                </c:pt>
                <c:pt idx="11">
                  <c:v>0.1918</c:v>
                </c:pt>
              </c:numCache>
            </c:numRef>
          </c:val>
          <c:extLst>
            <c:ext xmlns:c16="http://schemas.microsoft.com/office/drawing/2014/chart" uri="{C3380CC4-5D6E-409C-BE32-E72D297353CC}">
              <c16:uniqueId val="{00000000-9FEE-464B-9051-72F2C99EE045}"/>
            </c:ext>
          </c:extLst>
        </c:ser>
        <c:ser>
          <c:idx val="1"/>
          <c:order val="1"/>
          <c:tx>
            <c:strRef>
              <c:f>Sheet3!$C$1</c:f>
              <c:strCache>
                <c:ptCount val="1"/>
                <c:pt idx="0">
                  <c:v>Proportion of Demand</c:v>
                </c:pt>
              </c:strCache>
            </c:strRef>
          </c:tx>
          <c:spPr>
            <a:solidFill>
              <a:schemeClr val="accent2"/>
            </a:solidFill>
            <a:ln cmpd="dbl">
              <a:solidFill>
                <a:schemeClr val="accent1"/>
              </a:solidFill>
            </a:ln>
            <a:effectLst/>
          </c:spPr>
          <c:invertIfNegative val="0"/>
          <c:dLbls>
            <c:dLbl>
              <c:idx val="11"/>
              <c:layout>
                <c:manualLayout>
                  <c:x val="-7.1855600149854093E-2"/>
                  <c:y val="5.09638044627171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3D0-4ABD-9924-84BF6E5CB3D5}"/>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Sheet3!$A$2:$A$13</c:f>
              <c:strCache>
                <c:ptCount val="12"/>
                <c:pt idx="0">
                  <c:v>Others</c:v>
                </c:pt>
                <c:pt idx="1">
                  <c:v>Transportation &amp; Trading</c:v>
                </c:pt>
                <c:pt idx="2">
                  <c:v>Energy &amp; Chemical</c:v>
                </c:pt>
                <c:pt idx="3">
                  <c:v>Outsourcing</c:v>
                </c:pt>
                <c:pt idx="4">
                  <c:v>Education and mass media</c:v>
                </c:pt>
                <c:pt idx="5">
                  <c:v>Pharmacy</c:v>
                </c:pt>
                <c:pt idx="6">
                  <c:v>Consumer goods</c:v>
                </c:pt>
                <c:pt idx="7">
                  <c:v>Electronic communication</c:v>
                </c:pt>
                <c:pt idx="8">
                  <c:v>Machine manufacturing</c:v>
                </c:pt>
                <c:pt idx="9">
                  <c:v>Real state</c:v>
                </c:pt>
                <c:pt idx="10">
                  <c:v>Fiance</c:v>
                </c:pt>
                <c:pt idx="11">
                  <c:v>Internet</c:v>
                </c:pt>
              </c:strCache>
            </c:strRef>
          </c:cat>
          <c:val>
            <c:numRef>
              <c:f>Sheet3!$C$2:$C$13</c:f>
              <c:numCache>
                <c:formatCode>0.00%</c:formatCode>
                <c:ptCount val="12"/>
                <c:pt idx="0">
                  <c:v>1.52E-2</c:v>
                </c:pt>
                <c:pt idx="1">
                  <c:v>1.9800000000000002E-2</c:v>
                </c:pt>
                <c:pt idx="2">
                  <c:v>3.1699999999999999E-2</c:v>
                </c:pt>
                <c:pt idx="3">
                  <c:v>3.4500000000000003E-2</c:v>
                </c:pt>
                <c:pt idx="4">
                  <c:v>3.8899999999999997E-2</c:v>
                </c:pt>
                <c:pt idx="5">
                  <c:v>5.6000000000000001E-2</c:v>
                </c:pt>
                <c:pt idx="6">
                  <c:v>5.8400000000000001E-2</c:v>
                </c:pt>
                <c:pt idx="7">
                  <c:v>6.3700000000000007E-2</c:v>
                </c:pt>
                <c:pt idx="8">
                  <c:v>7.3700000000000002E-2</c:v>
                </c:pt>
                <c:pt idx="9">
                  <c:v>0.14599999999999999</c:v>
                </c:pt>
                <c:pt idx="10">
                  <c:v>0.15179999999999999</c:v>
                </c:pt>
                <c:pt idx="11">
                  <c:v>0.31030000000000002</c:v>
                </c:pt>
              </c:numCache>
            </c:numRef>
          </c:val>
          <c:extLst>
            <c:ext xmlns:c16="http://schemas.microsoft.com/office/drawing/2014/chart" uri="{C3380CC4-5D6E-409C-BE32-E72D297353CC}">
              <c16:uniqueId val="{00000001-9FEE-464B-9051-72F2C99EE045}"/>
            </c:ext>
          </c:extLst>
        </c:ser>
        <c:dLbls>
          <c:showLegendKey val="0"/>
          <c:showVal val="0"/>
          <c:showCatName val="0"/>
          <c:showSerName val="0"/>
          <c:showPercent val="0"/>
          <c:showBubbleSize val="0"/>
        </c:dLbls>
        <c:gapWidth val="182"/>
        <c:axId val="184591520"/>
        <c:axId val="2134266064"/>
      </c:barChart>
      <c:catAx>
        <c:axId val="1845915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just">
              <a:defRPr sz="1050" b="0" i="0" u="none" strike="noStrike" kern="1200" baseline="0">
                <a:solidFill>
                  <a:schemeClr val="tx1">
                    <a:lumMod val="65000"/>
                    <a:lumOff val="35000"/>
                  </a:schemeClr>
                </a:solidFill>
                <a:latin typeface="+mn-lt"/>
                <a:ea typeface="+mn-ea"/>
                <a:cs typeface="+mn-cs"/>
              </a:defRPr>
            </a:pPr>
            <a:endParaRPr lang="en-US"/>
          </a:p>
        </c:txPr>
        <c:crossAx val="2134266064"/>
        <c:crosses val="autoZero"/>
        <c:auto val="1"/>
        <c:lblAlgn val="l"/>
        <c:lblOffset val="100"/>
        <c:noMultiLvlLbl val="0"/>
      </c:catAx>
      <c:valAx>
        <c:axId val="2134266064"/>
        <c:scaling>
          <c:orientation val="minMax"/>
        </c:scaling>
        <c:delete val="1"/>
        <c:axPos val="b"/>
        <c:numFmt formatCode="0.00%" sourceLinked="1"/>
        <c:majorTickMark val="none"/>
        <c:minorTickMark val="none"/>
        <c:tickLblPos val="nextTo"/>
        <c:crossAx val="184591520"/>
        <c:crosses val="autoZero"/>
        <c:crossBetween val="between"/>
      </c:valAx>
      <c:spPr>
        <a:noFill/>
        <a:ln>
          <a:noFill/>
        </a:ln>
        <a:effectLst/>
      </c:spPr>
    </c:plotArea>
    <c:legend>
      <c:legendPos val="b"/>
      <c:layout>
        <c:manualLayout>
          <c:xMode val="edge"/>
          <c:yMode val="edge"/>
          <c:x val="0.38277744049007523"/>
          <c:y val="0.94940888032145809"/>
          <c:w val="0.37222475813711692"/>
          <c:h val="5.0591119678541935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672D72-9633-481C-81DD-7750B267435C}" type="doc">
      <dgm:prSet loTypeId="urn:microsoft.com/office/officeart/2009/3/layout/StepUpProcess" loCatId="process" qsTypeId="urn:microsoft.com/office/officeart/2005/8/quickstyle/simple4" qsCatId="simple" csTypeId="urn:microsoft.com/office/officeart/2005/8/colors/colorful2" csCatId="colorful" phldr="1"/>
      <dgm:spPr/>
      <dgm:t>
        <a:bodyPr/>
        <a:lstStyle/>
        <a:p>
          <a:endParaRPr lang="en-US"/>
        </a:p>
      </dgm:t>
    </dgm:pt>
    <dgm:pt modelId="{F33F7B28-0A8B-4F8E-973A-5D496F1735EF}">
      <dgm:prSet custT="1"/>
      <dgm:spPr/>
      <dgm:t>
        <a:bodyPr/>
        <a:lstStyle/>
        <a:p>
          <a:r>
            <a:rPr lang="en-US" sz="1800" b="1" dirty="0">
              <a:latin typeface="+mj-lt"/>
            </a:rPr>
            <a:t>Phase I </a:t>
          </a:r>
        </a:p>
      </dgm:t>
    </dgm:pt>
    <dgm:pt modelId="{F8B30238-E204-4BF6-B0E7-BBB23B833CF4}" type="parTrans" cxnId="{716E6377-25DE-4008-AD0E-1C6BBFE0CB34}">
      <dgm:prSet/>
      <dgm:spPr/>
      <dgm:t>
        <a:bodyPr/>
        <a:lstStyle/>
        <a:p>
          <a:endParaRPr lang="en-US" sz="2000"/>
        </a:p>
      </dgm:t>
    </dgm:pt>
    <dgm:pt modelId="{D20EDC74-253C-4059-8FCB-61F33CC330DF}" type="sibTrans" cxnId="{716E6377-25DE-4008-AD0E-1C6BBFE0CB34}">
      <dgm:prSet/>
      <dgm:spPr/>
      <dgm:t>
        <a:bodyPr/>
        <a:lstStyle/>
        <a:p>
          <a:endParaRPr lang="en-US" sz="2400"/>
        </a:p>
      </dgm:t>
    </dgm:pt>
    <dgm:pt modelId="{22D4F01B-EDF4-4BA7-9C9C-98B88EAC7954}">
      <dgm:prSet custT="1"/>
      <dgm:spPr/>
      <dgm:t>
        <a:bodyPr/>
        <a:lstStyle/>
        <a:p>
          <a:r>
            <a:rPr lang="en-US" altLang="zh-CN" sz="1400" dirty="0">
              <a:latin typeface="+mj-lt"/>
            </a:rPr>
            <a:t>Be enthusiastic about job</a:t>
          </a:r>
          <a:endParaRPr lang="en-US" sz="1400" dirty="0">
            <a:latin typeface="+mj-lt"/>
          </a:endParaRPr>
        </a:p>
      </dgm:t>
    </dgm:pt>
    <dgm:pt modelId="{28E9220D-6B95-453D-8C7D-947C6FFF34BC}" type="parTrans" cxnId="{5DFD1797-9446-4F7C-8918-33BB1F1BA785}">
      <dgm:prSet/>
      <dgm:spPr/>
      <dgm:t>
        <a:bodyPr/>
        <a:lstStyle/>
        <a:p>
          <a:endParaRPr lang="en-US" sz="2000"/>
        </a:p>
      </dgm:t>
    </dgm:pt>
    <dgm:pt modelId="{AD19FD99-26D6-4C4F-975E-4F3EA7A70606}" type="sibTrans" cxnId="{5DFD1797-9446-4F7C-8918-33BB1F1BA785}">
      <dgm:prSet/>
      <dgm:spPr/>
      <dgm:t>
        <a:bodyPr/>
        <a:lstStyle/>
        <a:p>
          <a:endParaRPr lang="en-US" sz="2400"/>
        </a:p>
      </dgm:t>
    </dgm:pt>
    <dgm:pt modelId="{085274E1-5AEC-49C1-B662-BEE6B1CBEF4A}">
      <dgm:prSet custT="1"/>
      <dgm:spPr/>
      <dgm:t>
        <a:bodyPr/>
        <a:lstStyle/>
        <a:p>
          <a:r>
            <a:rPr lang="en-US" sz="1800" b="1" dirty="0">
              <a:latin typeface="+mj-lt"/>
            </a:rPr>
            <a:t>Phase II</a:t>
          </a:r>
        </a:p>
      </dgm:t>
    </dgm:pt>
    <dgm:pt modelId="{F6415C89-CFD4-461F-AC68-D9C7D4C102C0}" type="parTrans" cxnId="{F35A9C59-A3FC-4725-941B-EA4F6E531CBB}">
      <dgm:prSet/>
      <dgm:spPr/>
      <dgm:t>
        <a:bodyPr/>
        <a:lstStyle/>
        <a:p>
          <a:endParaRPr lang="en-US" sz="2000"/>
        </a:p>
      </dgm:t>
    </dgm:pt>
    <dgm:pt modelId="{E544D5EB-CFBC-453A-BCBE-43CB4F558EBF}" type="sibTrans" cxnId="{F35A9C59-A3FC-4725-941B-EA4F6E531CBB}">
      <dgm:prSet/>
      <dgm:spPr/>
      <dgm:t>
        <a:bodyPr/>
        <a:lstStyle/>
        <a:p>
          <a:endParaRPr lang="en-US" sz="2400"/>
        </a:p>
      </dgm:t>
    </dgm:pt>
    <dgm:pt modelId="{898A89A0-47D0-4BC5-A720-F474718A544C}">
      <dgm:prSet custT="1"/>
      <dgm:spPr/>
      <dgm:t>
        <a:bodyPr/>
        <a:lstStyle/>
        <a:p>
          <a:r>
            <a:rPr lang="en-US" sz="1400" dirty="0">
              <a:latin typeface="+mj-lt"/>
            </a:rPr>
            <a:t>Doubt the decision of accepting the job</a:t>
          </a:r>
        </a:p>
      </dgm:t>
    </dgm:pt>
    <dgm:pt modelId="{33FD4340-0FCD-44D3-BA45-C402E63E2663}" type="parTrans" cxnId="{49B786DA-12E9-4887-80A5-1D8A4D738EB1}">
      <dgm:prSet/>
      <dgm:spPr/>
      <dgm:t>
        <a:bodyPr/>
        <a:lstStyle/>
        <a:p>
          <a:endParaRPr lang="en-US" sz="2000"/>
        </a:p>
      </dgm:t>
    </dgm:pt>
    <dgm:pt modelId="{B933FAA4-0A2C-434F-8F85-7393F0EE18B2}" type="sibTrans" cxnId="{49B786DA-12E9-4887-80A5-1D8A4D738EB1}">
      <dgm:prSet/>
      <dgm:spPr/>
      <dgm:t>
        <a:bodyPr/>
        <a:lstStyle/>
        <a:p>
          <a:endParaRPr lang="en-US" sz="2400"/>
        </a:p>
      </dgm:t>
    </dgm:pt>
    <dgm:pt modelId="{6CA80825-DF70-478C-8368-C66043C3531E}">
      <dgm:prSet custT="1"/>
      <dgm:spPr/>
      <dgm:t>
        <a:bodyPr/>
        <a:lstStyle/>
        <a:p>
          <a:pPr marL="0" lvl="0" defTabSz="800100">
            <a:lnSpc>
              <a:spcPct val="90000"/>
            </a:lnSpc>
            <a:spcBef>
              <a:spcPct val="0"/>
            </a:spcBef>
            <a:spcAft>
              <a:spcPct val="35000"/>
            </a:spcAft>
            <a:buNone/>
          </a:pPr>
          <a:r>
            <a:rPr lang="en-US" sz="1800" b="1" dirty="0">
              <a:latin typeface="+mj-lt"/>
            </a:rPr>
            <a:t>Phase III </a:t>
          </a:r>
        </a:p>
      </dgm:t>
    </dgm:pt>
    <dgm:pt modelId="{4929095C-305B-4CEF-9322-28E52123309C}" type="parTrans" cxnId="{797A64EB-0A78-41E5-A156-92854868E102}">
      <dgm:prSet/>
      <dgm:spPr/>
      <dgm:t>
        <a:bodyPr/>
        <a:lstStyle/>
        <a:p>
          <a:endParaRPr lang="en-US" sz="2000"/>
        </a:p>
      </dgm:t>
    </dgm:pt>
    <dgm:pt modelId="{772EB060-F802-4304-AF18-20CB951B6082}" type="sibTrans" cxnId="{797A64EB-0A78-41E5-A156-92854868E102}">
      <dgm:prSet/>
      <dgm:spPr/>
      <dgm:t>
        <a:bodyPr/>
        <a:lstStyle/>
        <a:p>
          <a:endParaRPr lang="en-US" sz="2400"/>
        </a:p>
      </dgm:t>
    </dgm:pt>
    <dgm:pt modelId="{505CEEE1-8114-4ACD-B84B-39A92536D22D}">
      <dgm:prSet custT="1"/>
      <dgm:spPr/>
      <dgm:t>
        <a:bodyPr/>
        <a:lstStyle/>
        <a:p>
          <a:pPr marL="114300" lvl="1" indent="0" defTabSz="622300">
            <a:lnSpc>
              <a:spcPct val="90000"/>
            </a:lnSpc>
            <a:spcBef>
              <a:spcPct val="0"/>
            </a:spcBef>
            <a:spcAft>
              <a:spcPct val="15000"/>
            </a:spcAft>
          </a:pPr>
          <a:r>
            <a:rPr lang="en-US" sz="1400" dirty="0">
              <a:latin typeface="+mj-lt"/>
            </a:rPr>
            <a:t>Count the cost</a:t>
          </a:r>
        </a:p>
      </dgm:t>
    </dgm:pt>
    <dgm:pt modelId="{AD814D73-23AF-408B-8B56-5B19B7D139EB}" type="parTrans" cxnId="{344F6D51-F168-4E6D-8650-4D10720A7DB1}">
      <dgm:prSet/>
      <dgm:spPr/>
      <dgm:t>
        <a:bodyPr/>
        <a:lstStyle/>
        <a:p>
          <a:endParaRPr lang="en-US" sz="2000"/>
        </a:p>
      </dgm:t>
    </dgm:pt>
    <dgm:pt modelId="{DB1B312D-E7D6-4A15-9E5D-CD9C5A3D2434}" type="sibTrans" cxnId="{344F6D51-F168-4E6D-8650-4D10720A7DB1}">
      <dgm:prSet/>
      <dgm:spPr/>
      <dgm:t>
        <a:bodyPr/>
        <a:lstStyle/>
        <a:p>
          <a:endParaRPr lang="en-US" sz="2400"/>
        </a:p>
      </dgm:t>
    </dgm:pt>
    <dgm:pt modelId="{DD66405F-89B0-4F16-B5AE-698A2C24C134}">
      <dgm:prSet custT="1"/>
      <dgm:spPr/>
      <dgm:t>
        <a:bodyPr/>
        <a:lstStyle/>
        <a:p>
          <a:r>
            <a:rPr lang="en-US" sz="1800" b="1" dirty="0">
              <a:latin typeface="+mj-lt"/>
            </a:rPr>
            <a:t>Phase IV </a:t>
          </a:r>
        </a:p>
      </dgm:t>
    </dgm:pt>
    <dgm:pt modelId="{781A4793-07C5-40E6-9DBD-2C1A13506ED6}" type="parTrans" cxnId="{49D55DA8-E3F5-4725-96E7-8B6699DD8043}">
      <dgm:prSet/>
      <dgm:spPr/>
      <dgm:t>
        <a:bodyPr/>
        <a:lstStyle/>
        <a:p>
          <a:endParaRPr lang="en-US" sz="2000"/>
        </a:p>
      </dgm:t>
    </dgm:pt>
    <dgm:pt modelId="{416FE0DE-B309-425B-98FF-B030EAD66A7F}" type="sibTrans" cxnId="{49D55DA8-E3F5-4725-96E7-8B6699DD8043}">
      <dgm:prSet/>
      <dgm:spPr/>
      <dgm:t>
        <a:bodyPr/>
        <a:lstStyle/>
        <a:p>
          <a:endParaRPr lang="en-US" sz="2400"/>
        </a:p>
      </dgm:t>
    </dgm:pt>
    <dgm:pt modelId="{D933C2FF-D9E2-46CC-AD60-A38A82256A22}">
      <dgm:prSet custT="1"/>
      <dgm:spPr/>
      <dgm:t>
        <a:bodyPr/>
        <a:lstStyle/>
        <a:p>
          <a:r>
            <a:rPr lang="en-US" sz="1400" dirty="0">
              <a:latin typeface="+mj-lt"/>
            </a:rPr>
            <a:t>Ready for looking new job</a:t>
          </a:r>
        </a:p>
      </dgm:t>
    </dgm:pt>
    <dgm:pt modelId="{F3629C16-1486-43A1-A060-67452FE1E2B4}" type="parTrans" cxnId="{4B9B4680-14AF-4B76-A755-965FE4D4FDFA}">
      <dgm:prSet/>
      <dgm:spPr/>
      <dgm:t>
        <a:bodyPr/>
        <a:lstStyle/>
        <a:p>
          <a:endParaRPr lang="en-US" sz="2000"/>
        </a:p>
      </dgm:t>
    </dgm:pt>
    <dgm:pt modelId="{488674D6-BB75-485F-8CE7-9A4224957C64}" type="sibTrans" cxnId="{4B9B4680-14AF-4B76-A755-965FE4D4FDFA}">
      <dgm:prSet/>
      <dgm:spPr/>
      <dgm:t>
        <a:bodyPr/>
        <a:lstStyle/>
        <a:p>
          <a:endParaRPr lang="en-US" sz="2400"/>
        </a:p>
      </dgm:t>
    </dgm:pt>
    <dgm:pt modelId="{ABE7D5EB-D0EC-4CD1-A780-F25DD9F768DF}">
      <dgm:prSet custT="1"/>
      <dgm:spPr/>
      <dgm:t>
        <a:bodyPr/>
        <a:lstStyle/>
        <a:p>
          <a:r>
            <a:rPr lang="en-US" altLang="zh-CN" sz="1800" b="1">
              <a:latin typeface="+mj-lt"/>
            </a:rPr>
            <a:t>Phase V</a:t>
          </a:r>
          <a:endParaRPr lang="en-US" sz="1800" b="1">
            <a:latin typeface="+mj-lt"/>
          </a:endParaRPr>
        </a:p>
      </dgm:t>
    </dgm:pt>
    <dgm:pt modelId="{CF3A3AB2-05F2-4D73-A8A4-6917188134E7}" type="parTrans" cxnId="{55EFEE4D-246D-451D-8F08-DAE4BCFF9CA3}">
      <dgm:prSet/>
      <dgm:spPr/>
      <dgm:t>
        <a:bodyPr/>
        <a:lstStyle/>
        <a:p>
          <a:endParaRPr lang="en-US" sz="2400"/>
        </a:p>
      </dgm:t>
    </dgm:pt>
    <dgm:pt modelId="{CE678943-3F5E-42F5-9E6D-DE4CD2186E55}" type="sibTrans" cxnId="{55EFEE4D-246D-451D-8F08-DAE4BCFF9CA3}">
      <dgm:prSet/>
      <dgm:spPr/>
      <dgm:t>
        <a:bodyPr/>
        <a:lstStyle/>
        <a:p>
          <a:endParaRPr lang="en-US" sz="2400"/>
        </a:p>
      </dgm:t>
    </dgm:pt>
    <dgm:pt modelId="{09A4F41C-6880-4F40-8E96-2C3CF70F3EEB}">
      <dgm:prSet custT="1"/>
      <dgm:spPr/>
      <dgm:t>
        <a:bodyPr/>
        <a:lstStyle/>
        <a:p>
          <a:r>
            <a:rPr lang="en-US" sz="1400" dirty="0">
              <a:latin typeface="+mj-lt"/>
            </a:rPr>
            <a:t>Get the new offer or not</a:t>
          </a:r>
        </a:p>
      </dgm:t>
    </dgm:pt>
    <dgm:pt modelId="{01D02212-92E9-4A2D-8F12-21B9B35F1A8C}" type="parTrans" cxnId="{39FCCA6F-040D-43AC-A7CC-5674DDB018EC}">
      <dgm:prSet/>
      <dgm:spPr/>
      <dgm:t>
        <a:bodyPr/>
        <a:lstStyle/>
        <a:p>
          <a:endParaRPr lang="en-US" sz="2400"/>
        </a:p>
      </dgm:t>
    </dgm:pt>
    <dgm:pt modelId="{383EFB1A-07AE-4F6B-B5D3-571ABD304221}" type="sibTrans" cxnId="{39FCCA6F-040D-43AC-A7CC-5674DDB018EC}">
      <dgm:prSet/>
      <dgm:spPr/>
      <dgm:t>
        <a:bodyPr/>
        <a:lstStyle/>
        <a:p>
          <a:endParaRPr lang="en-US" sz="2400"/>
        </a:p>
      </dgm:t>
    </dgm:pt>
    <dgm:pt modelId="{27C958AD-3980-4B41-BC44-C470A269D4A5}">
      <dgm:prSet custT="1"/>
      <dgm:spPr/>
      <dgm:t>
        <a:bodyPr/>
        <a:lstStyle/>
        <a:p>
          <a:pPr marL="114300" lvl="1" indent="0" defTabSz="622300">
            <a:lnSpc>
              <a:spcPct val="90000"/>
            </a:lnSpc>
            <a:spcBef>
              <a:spcPct val="0"/>
            </a:spcBef>
            <a:spcAft>
              <a:spcPct val="15000"/>
            </a:spcAft>
          </a:pPr>
          <a:r>
            <a:rPr lang="en-US" sz="1400" dirty="0">
              <a:latin typeface="+mj-lt"/>
            </a:rPr>
            <a:t>Decide to leave</a:t>
          </a:r>
        </a:p>
      </dgm:t>
    </dgm:pt>
    <dgm:pt modelId="{9E860DED-4B27-440F-AE9F-0C471083CE12}" type="parTrans" cxnId="{177B19A8-C3A1-43F4-B80D-4E22CC72503A}">
      <dgm:prSet/>
      <dgm:spPr/>
      <dgm:t>
        <a:bodyPr/>
        <a:lstStyle/>
        <a:p>
          <a:endParaRPr lang="en-US"/>
        </a:p>
      </dgm:t>
    </dgm:pt>
    <dgm:pt modelId="{207F7764-03E4-4AB6-B69C-9D49DA5CD928}" type="sibTrans" cxnId="{177B19A8-C3A1-43F4-B80D-4E22CC72503A}">
      <dgm:prSet/>
      <dgm:spPr/>
      <dgm:t>
        <a:bodyPr/>
        <a:lstStyle/>
        <a:p>
          <a:endParaRPr lang="en-US"/>
        </a:p>
      </dgm:t>
    </dgm:pt>
    <dgm:pt modelId="{031078BB-5A4F-4D15-B7AC-01B7044AB8FD}">
      <dgm:prSet custT="1"/>
      <dgm:spPr/>
      <dgm:t>
        <a:bodyPr/>
        <a:lstStyle/>
        <a:p>
          <a:endParaRPr lang="en-US" sz="1400" dirty="0">
            <a:latin typeface="+mj-lt"/>
          </a:endParaRPr>
        </a:p>
      </dgm:t>
    </dgm:pt>
    <dgm:pt modelId="{78411B2D-24EB-4D1C-A7FF-CAE38A37F9E7}" type="parTrans" cxnId="{22F229EF-BAB0-44E5-A937-68585F99BD1D}">
      <dgm:prSet/>
      <dgm:spPr/>
      <dgm:t>
        <a:bodyPr/>
        <a:lstStyle/>
        <a:p>
          <a:endParaRPr lang="en-US"/>
        </a:p>
      </dgm:t>
    </dgm:pt>
    <dgm:pt modelId="{AF644961-0C8F-456F-B65D-845012C62D1E}" type="sibTrans" cxnId="{22F229EF-BAB0-44E5-A937-68585F99BD1D}">
      <dgm:prSet/>
      <dgm:spPr/>
      <dgm:t>
        <a:bodyPr/>
        <a:lstStyle/>
        <a:p>
          <a:endParaRPr lang="en-US"/>
        </a:p>
      </dgm:t>
    </dgm:pt>
    <dgm:pt modelId="{FA1EBDB8-CD2A-4C32-8EB3-EB6DAC4F8C1F}">
      <dgm:prSet custT="1"/>
      <dgm:spPr/>
      <dgm:t>
        <a:bodyPr/>
        <a:lstStyle/>
        <a:p>
          <a:r>
            <a:rPr lang="en-US" sz="1400" dirty="0">
              <a:latin typeface="+mj-lt"/>
            </a:rPr>
            <a:t>Seeing new companies</a:t>
          </a:r>
        </a:p>
      </dgm:t>
    </dgm:pt>
    <dgm:pt modelId="{C93A635C-9C66-4C60-8508-4845D748F786}" type="parTrans" cxnId="{F7A0C2E4-264D-47E8-BC25-E738419A6D1D}">
      <dgm:prSet/>
      <dgm:spPr/>
      <dgm:t>
        <a:bodyPr/>
        <a:lstStyle/>
        <a:p>
          <a:endParaRPr lang="en-US"/>
        </a:p>
      </dgm:t>
    </dgm:pt>
    <dgm:pt modelId="{7926446E-352E-4D56-A970-1619793CF624}" type="sibTrans" cxnId="{F7A0C2E4-264D-47E8-BC25-E738419A6D1D}">
      <dgm:prSet/>
      <dgm:spPr/>
      <dgm:t>
        <a:bodyPr/>
        <a:lstStyle/>
        <a:p>
          <a:endParaRPr lang="en-US"/>
        </a:p>
      </dgm:t>
    </dgm:pt>
    <dgm:pt modelId="{2EF56D89-DD7F-451E-B8AC-2AF538F31F28}">
      <dgm:prSet custT="1"/>
      <dgm:spPr/>
      <dgm:t>
        <a:bodyPr/>
        <a:lstStyle/>
        <a:p>
          <a:r>
            <a:rPr lang="en-US" sz="1400" dirty="0">
              <a:latin typeface="+mj-lt"/>
            </a:rPr>
            <a:t>Leaving with the offer or not</a:t>
          </a:r>
        </a:p>
      </dgm:t>
    </dgm:pt>
    <dgm:pt modelId="{A20FD8C8-B0CA-4591-BDA8-98DD0770DDAF}" type="parTrans" cxnId="{7EF4B326-05D1-455F-9EB2-9B2CCD569443}">
      <dgm:prSet/>
      <dgm:spPr/>
      <dgm:t>
        <a:bodyPr/>
        <a:lstStyle/>
        <a:p>
          <a:endParaRPr lang="en-US"/>
        </a:p>
      </dgm:t>
    </dgm:pt>
    <dgm:pt modelId="{F7557658-8583-4B7B-9481-0BAAA3E8B4D3}" type="sibTrans" cxnId="{7EF4B326-05D1-455F-9EB2-9B2CCD569443}">
      <dgm:prSet/>
      <dgm:spPr/>
      <dgm:t>
        <a:bodyPr/>
        <a:lstStyle/>
        <a:p>
          <a:endParaRPr lang="en-US"/>
        </a:p>
      </dgm:t>
    </dgm:pt>
    <dgm:pt modelId="{E6742B4D-2949-49AC-AA64-336A1800367B}">
      <dgm:prSet custT="1"/>
      <dgm:spPr/>
      <dgm:t>
        <a:bodyPr/>
        <a:lstStyle/>
        <a:p>
          <a:r>
            <a:rPr lang="en-US" sz="1400" dirty="0">
              <a:latin typeface="+mj-lt"/>
            </a:rPr>
            <a:t>Or stay but slack off </a:t>
          </a:r>
        </a:p>
      </dgm:t>
    </dgm:pt>
    <dgm:pt modelId="{7DE3DED5-070F-4007-8E87-A7E1467A5D10}" type="parTrans" cxnId="{09F964DF-5B6D-421F-8845-73682E2A228C}">
      <dgm:prSet/>
      <dgm:spPr/>
      <dgm:t>
        <a:bodyPr/>
        <a:lstStyle/>
        <a:p>
          <a:endParaRPr lang="en-US"/>
        </a:p>
      </dgm:t>
    </dgm:pt>
    <dgm:pt modelId="{BCE65512-2D2C-4ED1-9440-92E166D69F0F}" type="sibTrans" cxnId="{09F964DF-5B6D-421F-8845-73682E2A228C}">
      <dgm:prSet/>
      <dgm:spPr/>
      <dgm:t>
        <a:bodyPr/>
        <a:lstStyle/>
        <a:p>
          <a:endParaRPr lang="en-US"/>
        </a:p>
      </dgm:t>
    </dgm:pt>
    <dgm:pt modelId="{4AB43D5F-4099-4D60-BD66-33CC57C78DCA}" type="pres">
      <dgm:prSet presAssocID="{8D672D72-9633-481C-81DD-7750B267435C}" presName="rootnode" presStyleCnt="0">
        <dgm:presLayoutVars>
          <dgm:chMax/>
          <dgm:chPref/>
          <dgm:dir/>
          <dgm:animLvl val="lvl"/>
        </dgm:presLayoutVars>
      </dgm:prSet>
      <dgm:spPr/>
    </dgm:pt>
    <dgm:pt modelId="{63DE8D2F-73A8-46D6-957E-23F5F3FA2B28}" type="pres">
      <dgm:prSet presAssocID="{F33F7B28-0A8B-4F8E-973A-5D496F1735EF}" presName="composite" presStyleCnt="0"/>
      <dgm:spPr/>
    </dgm:pt>
    <dgm:pt modelId="{45824CC6-9661-4EEF-86C3-B9067DA93983}" type="pres">
      <dgm:prSet presAssocID="{F33F7B28-0A8B-4F8E-973A-5D496F1735EF}" presName="LShape" presStyleLbl="alignNode1" presStyleIdx="0" presStyleCnt="9"/>
      <dgm:spPr>
        <a:solidFill>
          <a:schemeClr val="tx2">
            <a:lumMod val="75000"/>
          </a:schemeClr>
        </a:solidFill>
      </dgm:spPr>
    </dgm:pt>
    <dgm:pt modelId="{E09CF58C-F164-4830-906B-7AB9F7592B1A}" type="pres">
      <dgm:prSet presAssocID="{F33F7B28-0A8B-4F8E-973A-5D496F1735EF}" presName="ParentText" presStyleLbl="revTx" presStyleIdx="0" presStyleCnt="5">
        <dgm:presLayoutVars>
          <dgm:chMax val="0"/>
          <dgm:chPref val="0"/>
          <dgm:bulletEnabled val="1"/>
        </dgm:presLayoutVars>
      </dgm:prSet>
      <dgm:spPr/>
    </dgm:pt>
    <dgm:pt modelId="{4EE201AD-B1C0-408E-A591-346920E58C92}" type="pres">
      <dgm:prSet presAssocID="{F33F7B28-0A8B-4F8E-973A-5D496F1735EF}" presName="Triangle" presStyleLbl="alignNode1" presStyleIdx="1" presStyleCnt="9"/>
      <dgm:spPr/>
    </dgm:pt>
    <dgm:pt modelId="{132CF15C-21B0-41AE-83C8-264610408DD7}" type="pres">
      <dgm:prSet presAssocID="{D20EDC74-253C-4059-8FCB-61F33CC330DF}" presName="sibTrans" presStyleCnt="0"/>
      <dgm:spPr/>
    </dgm:pt>
    <dgm:pt modelId="{3FA202FB-D01F-48C0-A0FA-C98DCE82DA8B}" type="pres">
      <dgm:prSet presAssocID="{D20EDC74-253C-4059-8FCB-61F33CC330DF}" presName="space" presStyleCnt="0"/>
      <dgm:spPr/>
    </dgm:pt>
    <dgm:pt modelId="{FE346E0F-F768-445A-9E6E-0276B21DBA92}" type="pres">
      <dgm:prSet presAssocID="{085274E1-5AEC-49C1-B662-BEE6B1CBEF4A}" presName="composite" presStyleCnt="0"/>
      <dgm:spPr/>
    </dgm:pt>
    <dgm:pt modelId="{959993AD-BDCA-4975-9C78-36AD2380EF72}" type="pres">
      <dgm:prSet presAssocID="{085274E1-5AEC-49C1-B662-BEE6B1CBEF4A}" presName="LShape" presStyleLbl="alignNode1" presStyleIdx="2" presStyleCnt="9"/>
      <dgm:spPr>
        <a:solidFill>
          <a:schemeClr val="tx2">
            <a:lumMod val="75000"/>
          </a:schemeClr>
        </a:solidFill>
      </dgm:spPr>
    </dgm:pt>
    <dgm:pt modelId="{FE9DF533-96CF-4D82-B39F-F5A9961FBA88}" type="pres">
      <dgm:prSet presAssocID="{085274E1-5AEC-49C1-B662-BEE6B1CBEF4A}" presName="ParentText" presStyleLbl="revTx" presStyleIdx="1" presStyleCnt="5">
        <dgm:presLayoutVars>
          <dgm:chMax val="0"/>
          <dgm:chPref val="0"/>
          <dgm:bulletEnabled val="1"/>
        </dgm:presLayoutVars>
      </dgm:prSet>
      <dgm:spPr/>
    </dgm:pt>
    <dgm:pt modelId="{970C1B8C-31DD-4DF4-AD4C-C83C5126D37F}" type="pres">
      <dgm:prSet presAssocID="{085274E1-5AEC-49C1-B662-BEE6B1CBEF4A}" presName="Triangle" presStyleLbl="alignNode1" presStyleIdx="3" presStyleCnt="9"/>
      <dgm:spPr/>
    </dgm:pt>
    <dgm:pt modelId="{059894FB-AC23-42C7-9C71-F2F383240CDC}" type="pres">
      <dgm:prSet presAssocID="{E544D5EB-CFBC-453A-BCBE-43CB4F558EBF}" presName="sibTrans" presStyleCnt="0"/>
      <dgm:spPr/>
    </dgm:pt>
    <dgm:pt modelId="{290CB68E-7897-4B46-A4D9-84706D6A3AD9}" type="pres">
      <dgm:prSet presAssocID="{E544D5EB-CFBC-453A-BCBE-43CB4F558EBF}" presName="space" presStyleCnt="0"/>
      <dgm:spPr/>
    </dgm:pt>
    <dgm:pt modelId="{A003F3B5-D96F-4B9A-BE81-328E37E79782}" type="pres">
      <dgm:prSet presAssocID="{6CA80825-DF70-478C-8368-C66043C3531E}" presName="composite" presStyleCnt="0"/>
      <dgm:spPr/>
    </dgm:pt>
    <dgm:pt modelId="{E000D061-098D-41CB-B800-427DE10F0447}" type="pres">
      <dgm:prSet presAssocID="{6CA80825-DF70-478C-8368-C66043C3531E}" presName="LShape" presStyleLbl="alignNode1" presStyleIdx="4" presStyleCnt="9"/>
      <dgm:spPr>
        <a:solidFill>
          <a:schemeClr val="tx2">
            <a:lumMod val="75000"/>
          </a:schemeClr>
        </a:solidFill>
      </dgm:spPr>
    </dgm:pt>
    <dgm:pt modelId="{189AB69B-DFB2-477B-B951-2B00363C8304}" type="pres">
      <dgm:prSet presAssocID="{6CA80825-DF70-478C-8368-C66043C3531E}" presName="ParentText" presStyleLbl="revTx" presStyleIdx="2" presStyleCnt="5">
        <dgm:presLayoutVars>
          <dgm:chMax val="0"/>
          <dgm:chPref val="0"/>
          <dgm:bulletEnabled val="1"/>
        </dgm:presLayoutVars>
      </dgm:prSet>
      <dgm:spPr/>
    </dgm:pt>
    <dgm:pt modelId="{33A155BD-9B83-4428-8EB2-19EB08188EE4}" type="pres">
      <dgm:prSet presAssocID="{6CA80825-DF70-478C-8368-C66043C3531E}" presName="Triangle" presStyleLbl="alignNode1" presStyleIdx="5" presStyleCnt="9"/>
      <dgm:spPr/>
    </dgm:pt>
    <dgm:pt modelId="{42AC92BD-C14A-44AA-B5BE-7F05C34B5B6D}" type="pres">
      <dgm:prSet presAssocID="{772EB060-F802-4304-AF18-20CB951B6082}" presName="sibTrans" presStyleCnt="0"/>
      <dgm:spPr/>
    </dgm:pt>
    <dgm:pt modelId="{45C12800-FFA6-454F-BE57-5D6787C21F8C}" type="pres">
      <dgm:prSet presAssocID="{772EB060-F802-4304-AF18-20CB951B6082}" presName="space" presStyleCnt="0"/>
      <dgm:spPr/>
    </dgm:pt>
    <dgm:pt modelId="{C0B49840-236C-4DA1-94FC-15B705E605B2}" type="pres">
      <dgm:prSet presAssocID="{DD66405F-89B0-4F16-B5AE-698A2C24C134}" presName="composite" presStyleCnt="0"/>
      <dgm:spPr/>
    </dgm:pt>
    <dgm:pt modelId="{B669B74F-A292-4CD8-AD5B-5B426AA4F74B}" type="pres">
      <dgm:prSet presAssocID="{DD66405F-89B0-4F16-B5AE-698A2C24C134}" presName="LShape" presStyleLbl="alignNode1" presStyleIdx="6" presStyleCnt="9"/>
      <dgm:spPr>
        <a:solidFill>
          <a:schemeClr val="tx2">
            <a:lumMod val="75000"/>
          </a:schemeClr>
        </a:solidFill>
      </dgm:spPr>
    </dgm:pt>
    <dgm:pt modelId="{4C4002AB-7FBE-4469-806B-6BC0A64B2832}" type="pres">
      <dgm:prSet presAssocID="{DD66405F-89B0-4F16-B5AE-698A2C24C134}" presName="ParentText" presStyleLbl="revTx" presStyleIdx="3" presStyleCnt="5">
        <dgm:presLayoutVars>
          <dgm:chMax val="0"/>
          <dgm:chPref val="0"/>
          <dgm:bulletEnabled val="1"/>
        </dgm:presLayoutVars>
      </dgm:prSet>
      <dgm:spPr/>
    </dgm:pt>
    <dgm:pt modelId="{1A4662E6-60C9-405D-A027-6FBB17E61FFE}" type="pres">
      <dgm:prSet presAssocID="{DD66405F-89B0-4F16-B5AE-698A2C24C134}" presName="Triangle" presStyleLbl="alignNode1" presStyleIdx="7" presStyleCnt="9"/>
      <dgm:spPr/>
    </dgm:pt>
    <dgm:pt modelId="{6E1CD682-EF60-49F1-9A04-7B962C09B2A5}" type="pres">
      <dgm:prSet presAssocID="{416FE0DE-B309-425B-98FF-B030EAD66A7F}" presName="sibTrans" presStyleCnt="0"/>
      <dgm:spPr/>
    </dgm:pt>
    <dgm:pt modelId="{C87435BF-8147-4E20-B0A3-688CDE03270C}" type="pres">
      <dgm:prSet presAssocID="{416FE0DE-B309-425B-98FF-B030EAD66A7F}" presName="space" presStyleCnt="0"/>
      <dgm:spPr/>
    </dgm:pt>
    <dgm:pt modelId="{512E02C8-548F-43CE-9A48-6F57DD8BD4F7}" type="pres">
      <dgm:prSet presAssocID="{ABE7D5EB-D0EC-4CD1-A780-F25DD9F768DF}" presName="composite" presStyleCnt="0"/>
      <dgm:spPr/>
    </dgm:pt>
    <dgm:pt modelId="{E0E1B560-D44D-476D-A629-5F4A2BD156E1}" type="pres">
      <dgm:prSet presAssocID="{ABE7D5EB-D0EC-4CD1-A780-F25DD9F768DF}" presName="LShape" presStyleLbl="alignNode1" presStyleIdx="8" presStyleCnt="9"/>
      <dgm:spPr>
        <a:solidFill>
          <a:schemeClr val="tx2">
            <a:lumMod val="75000"/>
          </a:schemeClr>
        </a:solidFill>
      </dgm:spPr>
    </dgm:pt>
    <dgm:pt modelId="{F3C11FDC-60BF-4192-A6E8-81BFE66522EE}" type="pres">
      <dgm:prSet presAssocID="{ABE7D5EB-D0EC-4CD1-A780-F25DD9F768DF}" presName="ParentText" presStyleLbl="revTx" presStyleIdx="4" presStyleCnt="5">
        <dgm:presLayoutVars>
          <dgm:chMax val="0"/>
          <dgm:chPref val="0"/>
          <dgm:bulletEnabled val="1"/>
        </dgm:presLayoutVars>
      </dgm:prSet>
      <dgm:spPr/>
    </dgm:pt>
  </dgm:ptLst>
  <dgm:cxnLst>
    <dgm:cxn modelId="{27284103-B443-4009-8D0A-538E45DC8CA5}" type="presOf" srcId="{898A89A0-47D0-4BC5-A720-F474718A544C}" destId="{FE9DF533-96CF-4D82-B39F-F5A9961FBA88}" srcOrd="0" destOrd="1" presId="urn:microsoft.com/office/officeart/2009/3/layout/StepUpProcess"/>
    <dgm:cxn modelId="{CE954C0A-E6EF-4304-87C4-752F7BB4F172}" type="presOf" srcId="{2EF56D89-DD7F-451E-B8AC-2AF538F31F28}" destId="{F3C11FDC-60BF-4192-A6E8-81BFE66522EE}" srcOrd="0" destOrd="2" presId="urn:microsoft.com/office/officeart/2009/3/layout/StepUpProcess"/>
    <dgm:cxn modelId="{581CF90A-6C2F-4B78-AA07-8281961C104E}" type="presOf" srcId="{6CA80825-DF70-478C-8368-C66043C3531E}" destId="{189AB69B-DFB2-477B-B951-2B00363C8304}" srcOrd="0" destOrd="0" presId="urn:microsoft.com/office/officeart/2009/3/layout/StepUpProcess"/>
    <dgm:cxn modelId="{1FB1490B-A108-4DD5-839A-C71EF20DB5E9}" type="presOf" srcId="{27C958AD-3980-4B41-BC44-C470A269D4A5}" destId="{189AB69B-DFB2-477B-B951-2B00363C8304}" srcOrd="0" destOrd="2" presId="urn:microsoft.com/office/officeart/2009/3/layout/StepUpProcess"/>
    <dgm:cxn modelId="{4974B40D-3317-40FC-A1AD-075FBCC3D2DB}" type="presOf" srcId="{8D672D72-9633-481C-81DD-7750B267435C}" destId="{4AB43D5F-4099-4D60-BD66-33CC57C78DCA}" srcOrd="0" destOrd="0" presId="urn:microsoft.com/office/officeart/2009/3/layout/StepUpProcess"/>
    <dgm:cxn modelId="{EABD331E-A129-4348-AE77-57221EBC40B7}" type="presOf" srcId="{ABE7D5EB-D0EC-4CD1-A780-F25DD9F768DF}" destId="{F3C11FDC-60BF-4192-A6E8-81BFE66522EE}" srcOrd="0" destOrd="0" presId="urn:microsoft.com/office/officeart/2009/3/layout/StepUpProcess"/>
    <dgm:cxn modelId="{7EF4B326-05D1-455F-9EB2-9B2CCD569443}" srcId="{ABE7D5EB-D0EC-4CD1-A780-F25DD9F768DF}" destId="{2EF56D89-DD7F-451E-B8AC-2AF538F31F28}" srcOrd="1" destOrd="0" parTransId="{A20FD8C8-B0CA-4591-BDA8-98DD0770DDAF}" sibTransId="{F7557658-8583-4B7B-9481-0BAAA3E8B4D3}"/>
    <dgm:cxn modelId="{AFD48840-BC58-4F1F-9BF6-2F96B3178DD4}" type="presOf" srcId="{085274E1-5AEC-49C1-B662-BEE6B1CBEF4A}" destId="{FE9DF533-96CF-4D82-B39F-F5A9961FBA88}" srcOrd="0" destOrd="0" presId="urn:microsoft.com/office/officeart/2009/3/layout/StepUpProcess"/>
    <dgm:cxn modelId="{55EFEE4D-246D-451D-8F08-DAE4BCFF9CA3}" srcId="{8D672D72-9633-481C-81DD-7750B267435C}" destId="{ABE7D5EB-D0EC-4CD1-A780-F25DD9F768DF}" srcOrd="4" destOrd="0" parTransId="{CF3A3AB2-05F2-4D73-A8A4-6917188134E7}" sibTransId="{CE678943-3F5E-42F5-9E6D-DE4CD2186E55}"/>
    <dgm:cxn modelId="{DE2ECB6E-FDDE-4B15-9B97-B966D4D72C3F}" type="presOf" srcId="{031078BB-5A4F-4D15-B7AC-01B7044AB8FD}" destId="{4C4002AB-7FBE-4469-806B-6BC0A64B2832}" srcOrd="0" destOrd="3" presId="urn:microsoft.com/office/officeart/2009/3/layout/StepUpProcess"/>
    <dgm:cxn modelId="{39FCCA6F-040D-43AC-A7CC-5674DDB018EC}" srcId="{ABE7D5EB-D0EC-4CD1-A780-F25DD9F768DF}" destId="{09A4F41C-6880-4F40-8E96-2C3CF70F3EEB}" srcOrd="0" destOrd="0" parTransId="{01D02212-92E9-4A2D-8F12-21B9B35F1A8C}" sibTransId="{383EFB1A-07AE-4F6B-B5D3-571ABD304221}"/>
    <dgm:cxn modelId="{344F6D51-F168-4E6D-8650-4D10720A7DB1}" srcId="{6CA80825-DF70-478C-8368-C66043C3531E}" destId="{505CEEE1-8114-4ACD-B84B-39A92536D22D}" srcOrd="0" destOrd="0" parTransId="{AD814D73-23AF-408B-8B56-5B19B7D139EB}" sibTransId="{DB1B312D-E7D6-4A15-9E5D-CD9C5A3D2434}"/>
    <dgm:cxn modelId="{716E6377-25DE-4008-AD0E-1C6BBFE0CB34}" srcId="{8D672D72-9633-481C-81DD-7750B267435C}" destId="{F33F7B28-0A8B-4F8E-973A-5D496F1735EF}" srcOrd="0" destOrd="0" parTransId="{F8B30238-E204-4BF6-B0E7-BBB23B833CF4}" sibTransId="{D20EDC74-253C-4059-8FCB-61F33CC330DF}"/>
    <dgm:cxn modelId="{F35A9C59-A3FC-4725-941B-EA4F6E531CBB}" srcId="{8D672D72-9633-481C-81DD-7750B267435C}" destId="{085274E1-5AEC-49C1-B662-BEE6B1CBEF4A}" srcOrd="1" destOrd="0" parTransId="{F6415C89-CFD4-461F-AC68-D9C7D4C102C0}" sibTransId="{E544D5EB-CFBC-453A-BCBE-43CB4F558EBF}"/>
    <dgm:cxn modelId="{4B9B4680-14AF-4B76-A755-965FE4D4FDFA}" srcId="{DD66405F-89B0-4F16-B5AE-698A2C24C134}" destId="{D933C2FF-D9E2-46CC-AD60-A38A82256A22}" srcOrd="0" destOrd="0" parTransId="{F3629C16-1486-43A1-A060-67452FE1E2B4}" sibTransId="{488674D6-BB75-485F-8CE7-9A4224957C64}"/>
    <dgm:cxn modelId="{30FD098A-C658-4E73-984A-ED8F0AEDA5AC}" type="presOf" srcId="{D933C2FF-D9E2-46CC-AD60-A38A82256A22}" destId="{4C4002AB-7FBE-4469-806B-6BC0A64B2832}" srcOrd="0" destOrd="1" presId="urn:microsoft.com/office/officeart/2009/3/layout/StepUpProcess"/>
    <dgm:cxn modelId="{C95C158B-3309-4730-A4B1-5397B6CBE1AA}" type="presOf" srcId="{09A4F41C-6880-4F40-8E96-2C3CF70F3EEB}" destId="{F3C11FDC-60BF-4192-A6E8-81BFE66522EE}" srcOrd="0" destOrd="1" presId="urn:microsoft.com/office/officeart/2009/3/layout/StepUpProcess"/>
    <dgm:cxn modelId="{B643078F-D1AC-4D1B-98CB-9222E62B8782}" type="presOf" srcId="{F33F7B28-0A8B-4F8E-973A-5D496F1735EF}" destId="{E09CF58C-F164-4830-906B-7AB9F7592B1A}" srcOrd="0" destOrd="0" presId="urn:microsoft.com/office/officeart/2009/3/layout/StepUpProcess"/>
    <dgm:cxn modelId="{5DFD1797-9446-4F7C-8918-33BB1F1BA785}" srcId="{F33F7B28-0A8B-4F8E-973A-5D496F1735EF}" destId="{22D4F01B-EDF4-4BA7-9C9C-98B88EAC7954}" srcOrd="0" destOrd="0" parTransId="{28E9220D-6B95-453D-8C7D-947C6FFF34BC}" sibTransId="{AD19FD99-26D6-4C4F-975E-4F3EA7A70606}"/>
    <dgm:cxn modelId="{177B19A8-C3A1-43F4-B80D-4E22CC72503A}" srcId="{6CA80825-DF70-478C-8368-C66043C3531E}" destId="{27C958AD-3980-4B41-BC44-C470A269D4A5}" srcOrd="1" destOrd="0" parTransId="{9E860DED-4B27-440F-AE9F-0C471083CE12}" sibTransId="{207F7764-03E4-4AB6-B69C-9D49DA5CD928}"/>
    <dgm:cxn modelId="{49D55DA8-E3F5-4725-96E7-8B6699DD8043}" srcId="{8D672D72-9633-481C-81DD-7750B267435C}" destId="{DD66405F-89B0-4F16-B5AE-698A2C24C134}" srcOrd="3" destOrd="0" parTransId="{781A4793-07C5-40E6-9DBD-2C1A13506ED6}" sibTransId="{416FE0DE-B309-425B-98FF-B030EAD66A7F}"/>
    <dgm:cxn modelId="{C52F37AD-91FD-477D-BE4F-DEC5845FDE63}" type="presOf" srcId="{22D4F01B-EDF4-4BA7-9C9C-98B88EAC7954}" destId="{E09CF58C-F164-4830-906B-7AB9F7592B1A}" srcOrd="0" destOrd="1" presId="urn:microsoft.com/office/officeart/2009/3/layout/StepUpProcess"/>
    <dgm:cxn modelId="{8B57E7AD-9FAB-4D83-9AEE-1E341E15F053}" type="presOf" srcId="{FA1EBDB8-CD2A-4C32-8EB3-EB6DAC4F8C1F}" destId="{4C4002AB-7FBE-4469-806B-6BC0A64B2832}" srcOrd="0" destOrd="2" presId="urn:microsoft.com/office/officeart/2009/3/layout/StepUpProcess"/>
    <dgm:cxn modelId="{230028C4-2FEB-4E00-AECC-82950D3E4EC6}" type="presOf" srcId="{505CEEE1-8114-4ACD-B84B-39A92536D22D}" destId="{189AB69B-DFB2-477B-B951-2B00363C8304}" srcOrd="0" destOrd="1" presId="urn:microsoft.com/office/officeart/2009/3/layout/StepUpProcess"/>
    <dgm:cxn modelId="{49B786DA-12E9-4887-80A5-1D8A4D738EB1}" srcId="{085274E1-5AEC-49C1-B662-BEE6B1CBEF4A}" destId="{898A89A0-47D0-4BC5-A720-F474718A544C}" srcOrd="0" destOrd="0" parTransId="{33FD4340-0FCD-44D3-BA45-C402E63E2663}" sibTransId="{B933FAA4-0A2C-434F-8F85-7393F0EE18B2}"/>
    <dgm:cxn modelId="{09F964DF-5B6D-421F-8845-73682E2A228C}" srcId="{ABE7D5EB-D0EC-4CD1-A780-F25DD9F768DF}" destId="{E6742B4D-2949-49AC-AA64-336A1800367B}" srcOrd="2" destOrd="0" parTransId="{7DE3DED5-070F-4007-8E87-A7E1467A5D10}" sibTransId="{BCE65512-2D2C-4ED1-9440-92E166D69F0F}"/>
    <dgm:cxn modelId="{F7A0C2E4-264D-47E8-BC25-E738419A6D1D}" srcId="{DD66405F-89B0-4F16-B5AE-698A2C24C134}" destId="{FA1EBDB8-CD2A-4C32-8EB3-EB6DAC4F8C1F}" srcOrd="1" destOrd="0" parTransId="{C93A635C-9C66-4C60-8508-4845D748F786}" sibTransId="{7926446E-352E-4D56-A970-1619793CF624}"/>
    <dgm:cxn modelId="{797A64EB-0A78-41E5-A156-92854868E102}" srcId="{8D672D72-9633-481C-81DD-7750B267435C}" destId="{6CA80825-DF70-478C-8368-C66043C3531E}" srcOrd="2" destOrd="0" parTransId="{4929095C-305B-4CEF-9322-28E52123309C}" sibTransId="{772EB060-F802-4304-AF18-20CB951B6082}"/>
    <dgm:cxn modelId="{60F91AED-C7EC-42B7-8782-09E1D1031FC4}" type="presOf" srcId="{E6742B4D-2949-49AC-AA64-336A1800367B}" destId="{F3C11FDC-60BF-4192-A6E8-81BFE66522EE}" srcOrd="0" destOrd="3" presId="urn:microsoft.com/office/officeart/2009/3/layout/StepUpProcess"/>
    <dgm:cxn modelId="{22F229EF-BAB0-44E5-A937-68585F99BD1D}" srcId="{DD66405F-89B0-4F16-B5AE-698A2C24C134}" destId="{031078BB-5A4F-4D15-B7AC-01B7044AB8FD}" srcOrd="2" destOrd="0" parTransId="{78411B2D-24EB-4D1C-A7FF-CAE38A37F9E7}" sibTransId="{AF644961-0C8F-456F-B65D-845012C62D1E}"/>
    <dgm:cxn modelId="{7F555FFD-1D21-41B6-9805-F8786F52A472}" type="presOf" srcId="{DD66405F-89B0-4F16-B5AE-698A2C24C134}" destId="{4C4002AB-7FBE-4469-806B-6BC0A64B2832}" srcOrd="0" destOrd="0" presId="urn:microsoft.com/office/officeart/2009/3/layout/StepUpProcess"/>
    <dgm:cxn modelId="{3137E709-17AE-4B98-A470-00088AFF0FC2}" type="presParOf" srcId="{4AB43D5F-4099-4D60-BD66-33CC57C78DCA}" destId="{63DE8D2F-73A8-46D6-957E-23F5F3FA2B28}" srcOrd="0" destOrd="0" presId="urn:microsoft.com/office/officeart/2009/3/layout/StepUpProcess"/>
    <dgm:cxn modelId="{CC6C2EEA-15A0-40A2-B2BA-7EDA806A15E4}" type="presParOf" srcId="{63DE8D2F-73A8-46D6-957E-23F5F3FA2B28}" destId="{45824CC6-9661-4EEF-86C3-B9067DA93983}" srcOrd="0" destOrd="0" presId="urn:microsoft.com/office/officeart/2009/3/layout/StepUpProcess"/>
    <dgm:cxn modelId="{DDC26C9B-7364-440F-AD16-E897A2EAC464}" type="presParOf" srcId="{63DE8D2F-73A8-46D6-957E-23F5F3FA2B28}" destId="{E09CF58C-F164-4830-906B-7AB9F7592B1A}" srcOrd="1" destOrd="0" presId="urn:microsoft.com/office/officeart/2009/3/layout/StepUpProcess"/>
    <dgm:cxn modelId="{8A0D4B78-27D0-4F8E-A10A-67AC544E1BB9}" type="presParOf" srcId="{63DE8D2F-73A8-46D6-957E-23F5F3FA2B28}" destId="{4EE201AD-B1C0-408E-A591-346920E58C92}" srcOrd="2" destOrd="0" presId="urn:microsoft.com/office/officeart/2009/3/layout/StepUpProcess"/>
    <dgm:cxn modelId="{47261532-9989-4C0C-9613-BD58516B9068}" type="presParOf" srcId="{4AB43D5F-4099-4D60-BD66-33CC57C78DCA}" destId="{132CF15C-21B0-41AE-83C8-264610408DD7}" srcOrd="1" destOrd="0" presId="urn:microsoft.com/office/officeart/2009/3/layout/StepUpProcess"/>
    <dgm:cxn modelId="{1E763C13-E28C-46DF-B32C-6744BA0B6FD5}" type="presParOf" srcId="{132CF15C-21B0-41AE-83C8-264610408DD7}" destId="{3FA202FB-D01F-48C0-A0FA-C98DCE82DA8B}" srcOrd="0" destOrd="0" presId="urn:microsoft.com/office/officeart/2009/3/layout/StepUpProcess"/>
    <dgm:cxn modelId="{43F25C30-E0F2-40AC-B13E-FC8C7E10AEC7}" type="presParOf" srcId="{4AB43D5F-4099-4D60-BD66-33CC57C78DCA}" destId="{FE346E0F-F768-445A-9E6E-0276B21DBA92}" srcOrd="2" destOrd="0" presId="urn:microsoft.com/office/officeart/2009/3/layout/StepUpProcess"/>
    <dgm:cxn modelId="{35C06DD4-9E5C-4B49-821F-2B91714D6485}" type="presParOf" srcId="{FE346E0F-F768-445A-9E6E-0276B21DBA92}" destId="{959993AD-BDCA-4975-9C78-36AD2380EF72}" srcOrd="0" destOrd="0" presId="urn:microsoft.com/office/officeart/2009/3/layout/StepUpProcess"/>
    <dgm:cxn modelId="{1FB92878-75DC-4FA7-A858-DDC78E7FDA37}" type="presParOf" srcId="{FE346E0F-F768-445A-9E6E-0276B21DBA92}" destId="{FE9DF533-96CF-4D82-B39F-F5A9961FBA88}" srcOrd="1" destOrd="0" presId="urn:microsoft.com/office/officeart/2009/3/layout/StepUpProcess"/>
    <dgm:cxn modelId="{FC54F69E-F53C-4BB8-BBD8-87FA1B6F0629}" type="presParOf" srcId="{FE346E0F-F768-445A-9E6E-0276B21DBA92}" destId="{970C1B8C-31DD-4DF4-AD4C-C83C5126D37F}" srcOrd="2" destOrd="0" presId="urn:microsoft.com/office/officeart/2009/3/layout/StepUpProcess"/>
    <dgm:cxn modelId="{319B695E-913D-43E9-A144-8C7CAC376524}" type="presParOf" srcId="{4AB43D5F-4099-4D60-BD66-33CC57C78DCA}" destId="{059894FB-AC23-42C7-9C71-F2F383240CDC}" srcOrd="3" destOrd="0" presId="urn:microsoft.com/office/officeart/2009/3/layout/StepUpProcess"/>
    <dgm:cxn modelId="{3332189F-9B11-4D49-8709-8F14479A9C98}" type="presParOf" srcId="{059894FB-AC23-42C7-9C71-F2F383240CDC}" destId="{290CB68E-7897-4B46-A4D9-84706D6A3AD9}" srcOrd="0" destOrd="0" presId="urn:microsoft.com/office/officeart/2009/3/layout/StepUpProcess"/>
    <dgm:cxn modelId="{D901CD5B-D98A-4EFA-8B57-C324DC7C9946}" type="presParOf" srcId="{4AB43D5F-4099-4D60-BD66-33CC57C78DCA}" destId="{A003F3B5-D96F-4B9A-BE81-328E37E79782}" srcOrd="4" destOrd="0" presId="urn:microsoft.com/office/officeart/2009/3/layout/StepUpProcess"/>
    <dgm:cxn modelId="{16F0D17B-F1D6-4D93-8060-2F985727072F}" type="presParOf" srcId="{A003F3B5-D96F-4B9A-BE81-328E37E79782}" destId="{E000D061-098D-41CB-B800-427DE10F0447}" srcOrd="0" destOrd="0" presId="urn:microsoft.com/office/officeart/2009/3/layout/StepUpProcess"/>
    <dgm:cxn modelId="{DD7EE602-F537-40DC-AFB1-DFCC8C40D44E}" type="presParOf" srcId="{A003F3B5-D96F-4B9A-BE81-328E37E79782}" destId="{189AB69B-DFB2-477B-B951-2B00363C8304}" srcOrd="1" destOrd="0" presId="urn:microsoft.com/office/officeart/2009/3/layout/StepUpProcess"/>
    <dgm:cxn modelId="{49CD9EC9-A29A-4320-AC33-80C676E6200A}" type="presParOf" srcId="{A003F3B5-D96F-4B9A-BE81-328E37E79782}" destId="{33A155BD-9B83-4428-8EB2-19EB08188EE4}" srcOrd="2" destOrd="0" presId="urn:microsoft.com/office/officeart/2009/3/layout/StepUpProcess"/>
    <dgm:cxn modelId="{244C4DB2-3954-4EC7-91A4-4249CE3FB4D3}" type="presParOf" srcId="{4AB43D5F-4099-4D60-BD66-33CC57C78DCA}" destId="{42AC92BD-C14A-44AA-B5BE-7F05C34B5B6D}" srcOrd="5" destOrd="0" presId="urn:microsoft.com/office/officeart/2009/3/layout/StepUpProcess"/>
    <dgm:cxn modelId="{FBEF7E1A-A862-480C-9D11-875185B7829D}" type="presParOf" srcId="{42AC92BD-C14A-44AA-B5BE-7F05C34B5B6D}" destId="{45C12800-FFA6-454F-BE57-5D6787C21F8C}" srcOrd="0" destOrd="0" presId="urn:microsoft.com/office/officeart/2009/3/layout/StepUpProcess"/>
    <dgm:cxn modelId="{FACCDE26-1F96-401C-96DA-EB81F6BC3B36}" type="presParOf" srcId="{4AB43D5F-4099-4D60-BD66-33CC57C78DCA}" destId="{C0B49840-236C-4DA1-94FC-15B705E605B2}" srcOrd="6" destOrd="0" presId="urn:microsoft.com/office/officeart/2009/3/layout/StepUpProcess"/>
    <dgm:cxn modelId="{A75CA236-6402-4936-97D3-3D1D20D4403E}" type="presParOf" srcId="{C0B49840-236C-4DA1-94FC-15B705E605B2}" destId="{B669B74F-A292-4CD8-AD5B-5B426AA4F74B}" srcOrd="0" destOrd="0" presId="urn:microsoft.com/office/officeart/2009/3/layout/StepUpProcess"/>
    <dgm:cxn modelId="{F0F77ECD-01C9-4B6A-AF05-CE82496FE6E3}" type="presParOf" srcId="{C0B49840-236C-4DA1-94FC-15B705E605B2}" destId="{4C4002AB-7FBE-4469-806B-6BC0A64B2832}" srcOrd="1" destOrd="0" presId="urn:microsoft.com/office/officeart/2009/3/layout/StepUpProcess"/>
    <dgm:cxn modelId="{BB223450-009C-4E4A-88F2-A991FE5F41E5}" type="presParOf" srcId="{C0B49840-236C-4DA1-94FC-15B705E605B2}" destId="{1A4662E6-60C9-405D-A027-6FBB17E61FFE}" srcOrd="2" destOrd="0" presId="urn:microsoft.com/office/officeart/2009/3/layout/StepUpProcess"/>
    <dgm:cxn modelId="{C3791077-E872-4D85-AC8A-388E24405192}" type="presParOf" srcId="{4AB43D5F-4099-4D60-BD66-33CC57C78DCA}" destId="{6E1CD682-EF60-49F1-9A04-7B962C09B2A5}" srcOrd="7" destOrd="0" presId="urn:microsoft.com/office/officeart/2009/3/layout/StepUpProcess"/>
    <dgm:cxn modelId="{9907ADFE-E3CF-440B-8DB3-1CB3827D4411}" type="presParOf" srcId="{6E1CD682-EF60-49F1-9A04-7B962C09B2A5}" destId="{C87435BF-8147-4E20-B0A3-688CDE03270C}" srcOrd="0" destOrd="0" presId="urn:microsoft.com/office/officeart/2009/3/layout/StepUpProcess"/>
    <dgm:cxn modelId="{67A76837-840E-4F62-B5FF-3540EE20A88E}" type="presParOf" srcId="{4AB43D5F-4099-4D60-BD66-33CC57C78DCA}" destId="{512E02C8-548F-43CE-9A48-6F57DD8BD4F7}" srcOrd="8" destOrd="0" presId="urn:microsoft.com/office/officeart/2009/3/layout/StepUpProcess"/>
    <dgm:cxn modelId="{0D51EABD-A0CA-4AD7-BD16-A363E05F9CD9}" type="presParOf" srcId="{512E02C8-548F-43CE-9A48-6F57DD8BD4F7}" destId="{E0E1B560-D44D-476D-A629-5F4A2BD156E1}" srcOrd="0" destOrd="0" presId="urn:microsoft.com/office/officeart/2009/3/layout/StepUpProcess"/>
    <dgm:cxn modelId="{4AD2E9D2-FFB3-400E-BD1A-D12A86789262}" type="presParOf" srcId="{512E02C8-548F-43CE-9A48-6F57DD8BD4F7}" destId="{F3C11FDC-60BF-4192-A6E8-81BFE66522EE}"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D68C9F-3E93-4DDB-B3C5-C194CB6A02E5}" type="doc">
      <dgm:prSet loTypeId="urn:microsoft.com/office/officeart/2005/8/layout/hProcess7" loCatId="process" qsTypeId="urn:microsoft.com/office/officeart/2005/8/quickstyle/3d6" qsCatId="3D" csTypeId="urn:microsoft.com/office/officeart/2005/8/colors/accent1_2" csCatId="accent1" phldr="1"/>
      <dgm:spPr/>
      <dgm:t>
        <a:bodyPr/>
        <a:lstStyle/>
        <a:p>
          <a:endParaRPr lang="zh-CN" altLang="en-US"/>
        </a:p>
      </dgm:t>
    </dgm:pt>
    <dgm:pt modelId="{B2567AE6-B8A8-4D7F-B928-A1D5C4AA732A}">
      <dgm:prSet phldrT="[Text]" custT="1"/>
      <dgm:spPr>
        <a:solidFill>
          <a:schemeClr val="accent3">
            <a:lumMod val="40000"/>
            <a:lumOff val="60000"/>
          </a:schemeClr>
        </a:solidFill>
      </dgm:spPr>
      <dgm:t>
        <a:bodyPr vert="horz" lIns="0" tIns="274320" rIns="0" bIns="0" anchor="t"/>
        <a:lstStyle/>
        <a:p>
          <a:pPr algn="l"/>
          <a:r>
            <a:rPr lang="en-US" altLang="zh-CN" sz="2800" b="1" dirty="0">
              <a:solidFill>
                <a:schemeClr val="bg1"/>
              </a:solidFill>
            </a:rPr>
            <a:t>Review internal TC system</a:t>
          </a:r>
          <a:endParaRPr lang="zh-CN" altLang="en-US" sz="2800" b="1" dirty="0">
            <a:solidFill>
              <a:schemeClr val="bg1"/>
            </a:solidFill>
          </a:endParaRPr>
        </a:p>
      </dgm:t>
    </dgm:pt>
    <dgm:pt modelId="{790A4171-5C9F-402C-B6F3-8C4890A64D9E}" type="parTrans" cxnId="{2CD315DF-2675-40DD-826B-B7044EEC5DB6}">
      <dgm:prSet/>
      <dgm:spPr/>
      <dgm:t>
        <a:bodyPr/>
        <a:lstStyle/>
        <a:p>
          <a:pPr algn="l"/>
          <a:endParaRPr lang="zh-CN" altLang="en-US"/>
        </a:p>
      </dgm:t>
    </dgm:pt>
    <dgm:pt modelId="{0485C2DA-359A-46F9-B065-B8582072D241}" type="sibTrans" cxnId="{2CD315DF-2675-40DD-826B-B7044EEC5DB6}">
      <dgm:prSet/>
      <dgm:spPr/>
      <dgm:t>
        <a:bodyPr/>
        <a:lstStyle/>
        <a:p>
          <a:pPr algn="l"/>
          <a:endParaRPr lang="zh-CN" altLang="en-US"/>
        </a:p>
      </dgm:t>
    </dgm:pt>
    <dgm:pt modelId="{6F214D7B-949C-4866-84C9-4197436EC2EC}">
      <dgm:prSet phldrT="[Text]" custT="1"/>
      <dgm:spPr>
        <a:solidFill>
          <a:schemeClr val="accent2">
            <a:lumMod val="40000"/>
            <a:lumOff val="60000"/>
          </a:schemeClr>
        </a:solidFill>
      </dgm:spPr>
      <dgm:t>
        <a:bodyPr lIns="0" tIns="274320" rIns="0" bIns="0"/>
        <a:lstStyle/>
        <a:p>
          <a:pPr algn="l"/>
          <a:r>
            <a:rPr lang="en-US" altLang="en-US" sz="2800" b="1" dirty="0"/>
            <a:t>Questionnaire survey</a:t>
          </a:r>
          <a:endParaRPr lang="zh-CN" altLang="en-US" sz="2800" b="1" dirty="0"/>
        </a:p>
      </dgm:t>
    </dgm:pt>
    <dgm:pt modelId="{F59ED310-89A1-4636-9B10-EAD3B47E9BF8}" type="parTrans" cxnId="{CDFC545A-2D9F-4E2F-88B5-84507BA8D277}">
      <dgm:prSet/>
      <dgm:spPr/>
      <dgm:t>
        <a:bodyPr/>
        <a:lstStyle/>
        <a:p>
          <a:pPr algn="l"/>
          <a:endParaRPr lang="zh-CN" altLang="en-US"/>
        </a:p>
      </dgm:t>
    </dgm:pt>
    <dgm:pt modelId="{546640ED-A39D-4110-B437-32398BA64EC3}" type="sibTrans" cxnId="{CDFC545A-2D9F-4E2F-88B5-84507BA8D277}">
      <dgm:prSet/>
      <dgm:spPr/>
      <dgm:t>
        <a:bodyPr/>
        <a:lstStyle/>
        <a:p>
          <a:pPr algn="l"/>
          <a:endParaRPr lang="zh-CN" altLang="en-US"/>
        </a:p>
      </dgm:t>
    </dgm:pt>
    <dgm:pt modelId="{9E488AC5-E574-42DB-B3E4-E94F0ECE46E6}">
      <dgm:prSet phldrT="[Text]" custT="1"/>
      <dgm:spPr>
        <a:solidFill>
          <a:schemeClr val="accent2">
            <a:lumMod val="60000"/>
            <a:lumOff val="40000"/>
          </a:schemeClr>
        </a:solidFill>
      </dgm:spPr>
      <dgm:t>
        <a:bodyPr tIns="274320" rIns="0"/>
        <a:lstStyle/>
        <a:p>
          <a:pPr algn="l"/>
          <a:r>
            <a:rPr lang="en-US" altLang="en-US" sz="2800" b="1" dirty="0"/>
            <a:t>Problem area analysis</a:t>
          </a:r>
          <a:endParaRPr lang="zh-CN" altLang="en-US" sz="2800" b="1" dirty="0"/>
        </a:p>
      </dgm:t>
    </dgm:pt>
    <dgm:pt modelId="{5584BD76-9592-4EEB-906A-4E971C52F431}" type="parTrans" cxnId="{BC54B59B-F2D9-47B8-98C8-6D17C27771A6}">
      <dgm:prSet/>
      <dgm:spPr/>
      <dgm:t>
        <a:bodyPr/>
        <a:lstStyle/>
        <a:p>
          <a:pPr algn="l"/>
          <a:endParaRPr lang="zh-CN" altLang="en-US"/>
        </a:p>
      </dgm:t>
    </dgm:pt>
    <dgm:pt modelId="{FB7944BC-E3CF-4D57-B6FD-42E19564F78D}" type="sibTrans" cxnId="{BC54B59B-F2D9-47B8-98C8-6D17C27771A6}">
      <dgm:prSet/>
      <dgm:spPr/>
      <dgm:t>
        <a:bodyPr/>
        <a:lstStyle/>
        <a:p>
          <a:pPr algn="l"/>
          <a:endParaRPr lang="zh-CN" altLang="en-US"/>
        </a:p>
      </dgm:t>
    </dgm:pt>
    <dgm:pt modelId="{60C72B6D-904B-4690-B707-7302877C8974}">
      <dgm:prSet phldrT="[Text]" custT="1"/>
      <dgm:spPr>
        <a:solidFill>
          <a:schemeClr val="accent2"/>
        </a:solidFill>
      </dgm:spPr>
      <dgm:t>
        <a:bodyPr tIns="365760"/>
        <a:lstStyle/>
        <a:p>
          <a:pPr algn="l"/>
          <a:r>
            <a:rPr lang="en-US" sz="2800" b="1" dirty="0">
              <a:solidFill>
                <a:schemeClr val="bg1"/>
              </a:solidFill>
            </a:rPr>
            <a:t>Optimization TC system</a:t>
          </a:r>
          <a:endParaRPr lang="zh-CN" altLang="en-US" sz="2800" b="1" dirty="0"/>
        </a:p>
      </dgm:t>
    </dgm:pt>
    <dgm:pt modelId="{B76701DF-2DC0-430B-8CE4-8D12F77CBAEA}" type="parTrans" cxnId="{151BEF3D-864E-44B4-9AAE-D89A6A851362}">
      <dgm:prSet/>
      <dgm:spPr/>
      <dgm:t>
        <a:bodyPr/>
        <a:lstStyle/>
        <a:p>
          <a:pPr algn="l"/>
          <a:endParaRPr lang="zh-CN" altLang="en-US"/>
        </a:p>
      </dgm:t>
    </dgm:pt>
    <dgm:pt modelId="{E1096DB3-6BCC-4D6A-8E1E-120D3EAA88BD}" type="sibTrans" cxnId="{151BEF3D-864E-44B4-9AAE-D89A6A851362}">
      <dgm:prSet/>
      <dgm:spPr/>
      <dgm:t>
        <a:bodyPr/>
        <a:lstStyle/>
        <a:p>
          <a:pPr algn="l"/>
          <a:endParaRPr lang="zh-CN" altLang="en-US"/>
        </a:p>
      </dgm:t>
    </dgm:pt>
    <dgm:pt modelId="{EBED5545-DB59-43C8-ABC4-FA1240BB909D}" type="pres">
      <dgm:prSet presAssocID="{80D68C9F-3E93-4DDB-B3C5-C194CB6A02E5}" presName="Name0" presStyleCnt="0">
        <dgm:presLayoutVars>
          <dgm:dir/>
          <dgm:animLvl val="lvl"/>
          <dgm:resizeHandles val="exact"/>
        </dgm:presLayoutVars>
      </dgm:prSet>
      <dgm:spPr/>
    </dgm:pt>
    <dgm:pt modelId="{9B952C70-A61A-4329-BA19-F8A39DBBA231}" type="pres">
      <dgm:prSet presAssocID="{B2567AE6-B8A8-4D7F-B928-A1D5C4AA732A}" presName="compositeNode" presStyleCnt="0">
        <dgm:presLayoutVars>
          <dgm:bulletEnabled val="1"/>
        </dgm:presLayoutVars>
      </dgm:prSet>
      <dgm:spPr/>
    </dgm:pt>
    <dgm:pt modelId="{BE2882FB-8327-4D2F-8D76-BC7E2169F783}" type="pres">
      <dgm:prSet presAssocID="{B2567AE6-B8A8-4D7F-B928-A1D5C4AA732A}" presName="bgRect" presStyleLbl="node1" presStyleIdx="0" presStyleCnt="4" custLinFactNeighborX="-17417" custLinFactNeighborY="98"/>
      <dgm:spPr/>
    </dgm:pt>
    <dgm:pt modelId="{CEE38448-C0CD-49D1-B418-CF28DB01321A}" type="pres">
      <dgm:prSet presAssocID="{B2567AE6-B8A8-4D7F-B928-A1D5C4AA732A}" presName="parentNode" presStyleLbl="node1" presStyleIdx="0" presStyleCnt="4">
        <dgm:presLayoutVars>
          <dgm:chMax val="0"/>
          <dgm:bulletEnabled val="1"/>
        </dgm:presLayoutVars>
      </dgm:prSet>
      <dgm:spPr/>
    </dgm:pt>
    <dgm:pt modelId="{7EF586BD-AAB8-49DA-9526-ED1578D81A63}" type="pres">
      <dgm:prSet presAssocID="{0485C2DA-359A-46F9-B065-B8582072D241}" presName="hSp" presStyleCnt="0"/>
      <dgm:spPr/>
    </dgm:pt>
    <dgm:pt modelId="{819D9348-2CD2-4F78-9DC8-344E29A0437F}" type="pres">
      <dgm:prSet presAssocID="{0485C2DA-359A-46F9-B065-B8582072D241}" presName="vProcSp" presStyleCnt="0"/>
      <dgm:spPr/>
    </dgm:pt>
    <dgm:pt modelId="{58150638-BF16-49CF-B1B5-6E422D4DFB17}" type="pres">
      <dgm:prSet presAssocID="{0485C2DA-359A-46F9-B065-B8582072D241}" presName="vSp1" presStyleCnt="0"/>
      <dgm:spPr/>
    </dgm:pt>
    <dgm:pt modelId="{32B39EA9-2395-4E31-B5DE-9AF32DA275A1}" type="pres">
      <dgm:prSet presAssocID="{0485C2DA-359A-46F9-B065-B8582072D241}" presName="simulatedConn" presStyleLbl="solidFgAcc1" presStyleIdx="0" presStyleCnt="3"/>
      <dgm:spPr>
        <a:ln>
          <a:solidFill>
            <a:schemeClr val="accent2"/>
          </a:solidFill>
        </a:ln>
      </dgm:spPr>
    </dgm:pt>
    <dgm:pt modelId="{BEB03784-C39A-4878-B236-2E98D1642F6E}" type="pres">
      <dgm:prSet presAssocID="{0485C2DA-359A-46F9-B065-B8582072D241}" presName="vSp2" presStyleCnt="0"/>
      <dgm:spPr/>
    </dgm:pt>
    <dgm:pt modelId="{0E394CF7-5928-4EBA-A013-B40775F537EA}" type="pres">
      <dgm:prSet presAssocID="{0485C2DA-359A-46F9-B065-B8582072D241}" presName="sibTrans" presStyleCnt="0"/>
      <dgm:spPr/>
    </dgm:pt>
    <dgm:pt modelId="{CDF8DFEC-2FE3-4538-9661-4B685407ADF5}" type="pres">
      <dgm:prSet presAssocID="{6F214D7B-949C-4866-84C9-4197436EC2EC}" presName="compositeNode" presStyleCnt="0">
        <dgm:presLayoutVars>
          <dgm:bulletEnabled val="1"/>
        </dgm:presLayoutVars>
      </dgm:prSet>
      <dgm:spPr/>
    </dgm:pt>
    <dgm:pt modelId="{7D6FCEB8-5646-4231-A739-ADCC1B3125A9}" type="pres">
      <dgm:prSet presAssocID="{6F214D7B-949C-4866-84C9-4197436EC2EC}" presName="bgRect" presStyleLbl="node1" presStyleIdx="1" presStyleCnt="4" custLinFactNeighborX="-1163" custLinFactNeighborY="485"/>
      <dgm:spPr/>
    </dgm:pt>
    <dgm:pt modelId="{C3A6627B-4D95-437E-BF3F-2FEF4448CDAC}" type="pres">
      <dgm:prSet presAssocID="{6F214D7B-949C-4866-84C9-4197436EC2EC}" presName="parentNode" presStyleLbl="node1" presStyleIdx="1" presStyleCnt="4">
        <dgm:presLayoutVars>
          <dgm:chMax val="0"/>
          <dgm:bulletEnabled val="1"/>
        </dgm:presLayoutVars>
      </dgm:prSet>
      <dgm:spPr/>
    </dgm:pt>
    <dgm:pt modelId="{D69BFD26-8D0B-4531-A06A-1885A37C6BE8}" type="pres">
      <dgm:prSet presAssocID="{546640ED-A39D-4110-B437-32398BA64EC3}" presName="hSp" presStyleCnt="0"/>
      <dgm:spPr/>
    </dgm:pt>
    <dgm:pt modelId="{93D3D4FE-7F5E-43E4-8C03-FF1FE278A7B2}" type="pres">
      <dgm:prSet presAssocID="{546640ED-A39D-4110-B437-32398BA64EC3}" presName="vProcSp" presStyleCnt="0"/>
      <dgm:spPr/>
    </dgm:pt>
    <dgm:pt modelId="{5D2302D5-F1FC-4744-ACF6-1311CA036C17}" type="pres">
      <dgm:prSet presAssocID="{546640ED-A39D-4110-B437-32398BA64EC3}" presName="vSp1" presStyleCnt="0"/>
      <dgm:spPr/>
    </dgm:pt>
    <dgm:pt modelId="{A6A17F57-A71C-46D5-970D-D43D1586E469}" type="pres">
      <dgm:prSet presAssocID="{546640ED-A39D-4110-B437-32398BA64EC3}" presName="simulatedConn" presStyleLbl="solidFgAcc1" presStyleIdx="1" presStyleCnt="3"/>
      <dgm:spPr>
        <a:ln>
          <a:solidFill>
            <a:schemeClr val="accent2"/>
          </a:solidFill>
        </a:ln>
      </dgm:spPr>
    </dgm:pt>
    <dgm:pt modelId="{D4CE1389-FF4C-4D23-A32D-89B43FF7A2F9}" type="pres">
      <dgm:prSet presAssocID="{546640ED-A39D-4110-B437-32398BA64EC3}" presName="vSp2" presStyleCnt="0"/>
      <dgm:spPr/>
    </dgm:pt>
    <dgm:pt modelId="{F6148200-5CD0-4B6E-845A-60E3B72AB806}" type="pres">
      <dgm:prSet presAssocID="{546640ED-A39D-4110-B437-32398BA64EC3}" presName="sibTrans" presStyleCnt="0"/>
      <dgm:spPr/>
    </dgm:pt>
    <dgm:pt modelId="{A5FE0D1F-DB9A-4C89-9837-4A9059947C76}" type="pres">
      <dgm:prSet presAssocID="{9E488AC5-E574-42DB-B3E4-E94F0ECE46E6}" presName="compositeNode" presStyleCnt="0">
        <dgm:presLayoutVars>
          <dgm:bulletEnabled val="1"/>
        </dgm:presLayoutVars>
      </dgm:prSet>
      <dgm:spPr/>
    </dgm:pt>
    <dgm:pt modelId="{B6382B2A-806A-49F5-B847-45109B8CA8E3}" type="pres">
      <dgm:prSet presAssocID="{9E488AC5-E574-42DB-B3E4-E94F0ECE46E6}" presName="bgRect" presStyleLbl="node1" presStyleIdx="2" presStyleCnt="4"/>
      <dgm:spPr/>
    </dgm:pt>
    <dgm:pt modelId="{69800176-0048-4531-994A-6CC942BE6788}" type="pres">
      <dgm:prSet presAssocID="{9E488AC5-E574-42DB-B3E4-E94F0ECE46E6}" presName="parentNode" presStyleLbl="node1" presStyleIdx="2" presStyleCnt="4">
        <dgm:presLayoutVars>
          <dgm:chMax val="0"/>
          <dgm:bulletEnabled val="1"/>
        </dgm:presLayoutVars>
      </dgm:prSet>
      <dgm:spPr/>
    </dgm:pt>
    <dgm:pt modelId="{E09741C5-CCB0-4911-8706-5E7C190FD29B}" type="pres">
      <dgm:prSet presAssocID="{FB7944BC-E3CF-4D57-B6FD-42E19564F78D}" presName="hSp" presStyleCnt="0"/>
      <dgm:spPr/>
    </dgm:pt>
    <dgm:pt modelId="{55C5C70A-2F0D-4B46-B93F-5AD4C7EDEA3E}" type="pres">
      <dgm:prSet presAssocID="{FB7944BC-E3CF-4D57-B6FD-42E19564F78D}" presName="vProcSp" presStyleCnt="0"/>
      <dgm:spPr/>
    </dgm:pt>
    <dgm:pt modelId="{BCB136EE-65D3-40F7-9D3C-FE9802580480}" type="pres">
      <dgm:prSet presAssocID="{FB7944BC-E3CF-4D57-B6FD-42E19564F78D}" presName="vSp1" presStyleCnt="0"/>
      <dgm:spPr/>
    </dgm:pt>
    <dgm:pt modelId="{C659F46E-EFF2-430F-9D63-7751AC2115BC}" type="pres">
      <dgm:prSet presAssocID="{FB7944BC-E3CF-4D57-B6FD-42E19564F78D}" presName="simulatedConn" presStyleLbl="solidFgAcc1" presStyleIdx="2" presStyleCnt="3"/>
      <dgm:spPr>
        <a:ln>
          <a:solidFill>
            <a:schemeClr val="accent2"/>
          </a:solidFill>
        </a:ln>
      </dgm:spPr>
    </dgm:pt>
    <dgm:pt modelId="{EFE23A57-D558-42CC-810F-74CA5C4AC628}" type="pres">
      <dgm:prSet presAssocID="{FB7944BC-E3CF-4D57-B6FD-42E19564F78D}" presName="vSp2" presStyleCnt="0"/>
      <dgm:spPr/>
    </dgm:pt>
    <dgm:pt modelId="{9F42928A-ED39-44ED-BA02-1175E39FBC2F}" type="pres">
      <dgm:prSet presAssocID="{FB7944BC-E3CF-4D57-B6FD-42E19564F78D}" presName="sibTrans" presStyleCnt="0"/>
      <dgm:spPr/>
    </dgm:pt>
    <dgm:pt modelId="{62728357-AE0D-4691-B1C6-72DCE0810C2C}" type="pres">
      <dgm:prSet presAssocID="{60C72B6D-904B-4690-B707-7302877C8974}" presName="compositeNode" presStyleCnt="0">
        <dgm:presLayoutVars>
          <dgm:bulletEnabled val="1"/>
        </dgm:presLayoutVars>
      </dgm:prSet>
      <dgm:spPr/>
    </dgm:pt>
    <dgm:pt modelId="{0BCFA166-2E95-4D9E-82FD-3213F8FFA126}" type="pres">
      <dgm:prSet presAssocID="{60C72B6D-904B-4690-B707-7302877C8974}" presName="bgRect" presStyleLbl="node1" presStyleIdx="3" presStyleCnt="4"/>
      <dgm:spPr/>
    </dgm:pt>
    <dgm:pt modelId="{C670BC75-B8CD-433A-968E-5BF0403011DB}" type="pres">
      <dgm:prSet presAssocID="{60C72B6D-904B-4690-B707-7302877C8974}" presName="parentNode" presStyleLbl="node1" presStyleIdx="3" presStyleCnt="4">
        <dgm:presLayoutVars>
          <dgm:chMax val="0"/>
          <dgm:bulletEnabled val="1"/>
        </dgm:presLayoutVars>
      </dgm:prSet>
      <dgm:spPr/>
    </dgm:pt>
  </dgm:ptLst>
  <dgm:cxnLst>
    <dgm:cxn modelId="{A3173D26-5B02-4958-97BC-D72469F9E084}" type="presOf" srcId="{9E488AC5-E574-42DB-B3E4-E94F0ECE46E6}" destId="{69800176-0048-4531-994A-6CC942BE6788}" srcOrd="1" destOrd="0" presId="urn:microsoft.com/office/officeart/2005/8/layout/hProcess7"/>
    <dgm:cxn modelId="{30E35F34-3395-44DF-A960-A1AF90DAD532}" type="presOf" srcId="{9E488AC5-E574-42DB-B3E4-E94F0ECE46E6}" destId="{B6382B2A-806A-49F5-B847-45109B8CA8E3}" srcOrd="0" destOrd="0" presId="urn:microsoft.com/office/officeart/2005/8/layout/hProcess7"/>
    <dgm:cxn modelId="{151BEF3D-864E-44B4-9AAE-D89A6A851362}" srcId="{80D68C9F-3E93-4DDB-B3C5-C194CB6A02E5}" destId="{60C72B6D-904B-4690-B707-7302877C8974}" srcOrd="3" destOrd="0" parTransId="{B76701DF-2DC0-430B-8CE4-8D12F77CBAEA}" sibTransId="{E1096DB3-6BCC-4D6A-8E1E-120D3EAA88BD}"/>
    <dgm:cxn modelId="{095ADF5F-D68B-4BFF-A77A-03CC7BCB14F1}" type="presOf" srcId="{6F214D7B-949C-4866-84C9-4197436EC2EC}" destId="{7D6FCEB8-5646-4231-A739-ADCC1B3125A9}" srcOrd="0" destOrd="0" presId="urn:microsoft.com/office/officeart/2005/8/layout/hProcess7"/>
    <dgm:cxn modelId="{CDFC545A-2D9F-4E2F-88B5-84507BA8D277}" srcId="{80D68C9F-3E93-4DDB-B3C5-C194CB6A02E5}" destId="{6F214D7B-949C-4866-84C9-4197436EC2EC}" srcOrd="1" destOrd="0" parTransId="{F59ED310-89A1-4636-9B10-EAD3B47E9BF8}" sibTransId="{546640ED-A39D-4110-B437-32398BA64EC3}"/>
    <dgm:cxn modelId="{BC54B59B-F2D9-47B8-98C8-6D17C27771A6}" srcId="{80D68C9F-3E93-4DDB-B3C5-C194CB6A02E5}" destId="{9E488AC5-E574-42DB-B3E4-E94F0ECE46E6}" srcOrd="2" destOrd="0" parTransId="{5584BD76-9592-4EEB-906A-4E971C52F431}" sibTransId="{FB7944BC-E3CF-4D57-B6FD-42E19564F78D}"/>
    <dgm:cxn modelId="{8AB3ED9B-E40C-48B0-96DC-308A5B0BD9CA}" type="presOf" srcId="{B2567AE6-B8A8-4D7F-B928-A1D5C4AA732A}" destId="{BE2882FB-8327-4D2F-8D76-BC7E2169F783}" srcOrd="0" destOrd="0" presId="urn:microsoft.com/office/officeart/2005/8/layout/hProcess7"/>
    <dgm:cxn modelId="{2CD315DF-2675-40DD-826B-B7044EEC5DB6}" srcId="{80D68C9F-3E93-4DDB-B3C5-C194CB6A02E5}" destId="{B2567AE6-B8A8-4D7F-B928-A1D5C4AA732A}" srcOrd="0" destOrd="0" parTransId="{790A4171-5C9F-402C-B6F3-8C4890A64D9E}" sibTransId="{0485C2DA-359A-46F9-B065-B8582072D241}"/>
    <dgm:cxn modelId="{DDDEC2EB-A495-4BED-B126-181DBBE9FD14}" type="presOf" srcId="{60C72B6D-904B-4690-B707-7302877C8974}" destId="{C670BC75-B8CD-433A-968E-5BF0403011DB}" srcOrd="1" destOrd="0" presId="urn:microsoft.com/office/officeart/2005/8/layout/hProcess7"/>
    <dgm:cxn modelId="{245A77F2-B92C-4CC3-B887-5176F669DA8A}" type="presOf" srcId="{60C72B6D-904B-4690-B707-7302877C8974}" destId="{0BCFA166-2E95-4D9E-82FD-3213F8FFA126}" srcOrd="0" destOrd="0" presId="urn:microsoft.com/office/officeart/2005/8/layout/hProcess7"/>
    <dgm:cxn modelId="{017A64F4-3294-4E4D-976A-1B7F260BA7AD}" type="presOf" srcId="{B2567AE6-B8A8-4D7F-B928-A1D5C4AA732A}" destId="{CEE38448-C0CD-49D1-B418-CF28DB01321A}" srcOrd="1" destOrd="0" presId="urn:microsoft.com/office/officeart/2005/8/layout/hProcess7"/>
    <dgm:cxn modelId="{CB8E61F9-8ED6-49B9-AAB7-94897F26F1F8}" type="presOf" srcId="{6F214D7B-949C-4866-84C9-4197436EC2EC}" destId="{C3A6627B-4D95-437E-BF3F-2FEF4448CDAC}" srcOrd="1" destOrd="0" presId="urn:microsoft.com/office/officeart/2005/8/layout/hProcess7"/>
    <dgm:cxn modelId="{B3B2F1FC-1B40-4B96-BFB2-46FCBC2E4279}" type="presOf" srcId="{80D68C9F-3E93-4DDB-B3C5-C194CB6A02E5}" destId="{EBED5545-DB59-43C8-ABC4-FA1240BB909D}" srcOrd="0" destOrd="0" presId="urn:microsoft.com/office/officeart/2005/8/layout/hProcess7"/>
    <dgm:cxn modelId="{D22933C8-8487-4898-8552-FEF9CA93F36D}" type="presParOf" srcId="{EBED5545-DB59-43C8-ABC4-FA1240BB909D}" destId="{9B952C70-A61A-4329-BA19-F8A39DBBA231}" srcOrd="0" destOrd="0" presId="urn:microsoft.com/office/officeart/2005/8/layout/hProcess7"/>
    <dgm:cxn modelId="{E0AD6696-06C0-44D3-AC01-696099291A0C}" type="presParOf" srcId="{9B952C70-A61A-4329-BA19-F8A39DBBA231}" destId="{BE2882FB-8327-4D2F-8D76-BC7E2169F783}" srcOrd="0" destOrd="0" presId="urn:microsoft.com/office/officeart/2005/8/layout/hProcess7"/>
    <dgm:cxn modelId="{FDF40BAA-38DF-4407-9F05-5875E4B1EE00}" type="presParOf" srcId="{9B952C70-A61A-4329-BA19-F8A39DBBA231}" destId="{CEE38448-C0CD-49D1-B418-CF28DB01321A}" srcOrd="1" destOrd="0" presId="urn:microsoft.com/office/officeart/2005/8/layout/hProcess7"/>
    <dgm:cxn modelId="{4041D2D3-86FE-497E-A2F4-5789E6340749}" type="presParOf" srcId="{EBED5545-DB59-43C8-ABC4-FA1240BB909D}" destId="{7EF586BD-AAB8-49DA-9526-ED1578D81A63}" srcOrd="1" destOrd="0" presId="urn:microsoft.com/office/officeart/2005/8/layout/hProcess7"/>
    <dgm:cxn modelId="{C0AE2F61-34D3-42C1-BC1C-F5140D9ED2A0}" type="presParOf" srcId="{EBED5545-DB59-43C8-ABC4-FA1240BB909D}" destId="{819D9348-2CD2-4F78-9DC8-344E29A0437F}" srcOrd="2" destOrd="0" presId="urn:microsoft.com/office/officeart/2005/8/layout/hProcess7"/>
    <dgm:cxn modelId="{E2048247-5396-49EB-A34B-2A97BA665EEF}" type="presParOf" srcId="{819D9348-2CD2-4F78-9DC8-344E29A0437F}" destId="{58150638-BF16-49CF-B1B5-6E422D4DFB17}" srcOrd="0" destOrd="0" presId="urn:microsoft.com/office/officeart/2005/8/layout/hProcess7"/>
    <dgm:cxn modelId="{A2B7B0F9-9922-4F5E-AB31-F5A477279471}" type="presParOf" srcId="{819D9348-2CD2-4F78-9DC8-344E29A0437F}" destId="{32B39EA9-2395-4E31-B5DE-9AF32DA275A1}" srcOrd="1" destOrd="0" presId="urn:microsoft.com/office/officeart/2005/8/layout/hProcess7"/>
    <dgm:cxn modelId="{9920319E-1D66-4BC2-83B8-38E821425147}" type="presParOf" srcId="{819D9348-2CD2-4F78-9DC8-344E29A0437F}" destId="{BEB03784-C39A-4878-B236-2E98D1642F6E}" srcOrd="2" destOrd="0" presId="urn:microsoft.com/office/officeart/2005/8/layout/hProcess7"/>
    <dgm:cxn modelId="{094B867A-AE41-48B6-A9C5-39C8EC8CDA39}" type="presParOf" srcId="{EBED5545-DB59-43C8-ABC4-FA1240BB909D}" destId="{0E394CF7-5928-4EBA-A013-B40775F537EA}" srcOrd="3" destOrd="0" presId="urn:microsoft.com/office/officeart/2005/8/layout/hProcess7"/>
    <dgm:cxn modelId="{D60ADFED-27C4-482F-9EBB-99911F579D45}" type="presParOf" srcId="{EBED5545-DB59-43C8-ABC4-FA1240BB909D}" destId="{CDF8DFEC-2FE3-4538-9661-4B685407ADF5}" srcOrd="4" destOrd="0" presId="urn:microsoft.com/office/officeart/2005/8/layout/hProcess7"/>
    <dgm:cxn modelId="{F4A4DC39-2334-487B-BD6B-EF1A8A488C21}" type="presParOf" srcId="{CDF8DFEC-2FE3-4538-9661-4B685407ADF5}" destId="{7D6FCEB8-5646-4231-A739-ADCC1B3125A9}" srcOrd="0" destOrd="0" presId="urn:microsoft.com/office/officeart/2005/8/layout/hProcess7"/>
    <dgm:cxn modelId="{6AFBC485-CC20-4CD1-A900-F20D2D32AC05}" type="presParOf" srcId="{CDF8DFEC-2FE3-4538-9661-4B685407ADF5}" destId="{C3A6627B-4D95-437E-BF3F-2FEF4448CDAC}" srcOrd="1" destOrd="0" presId="urn:microsoft.com/office/officeart/2005/8/layout/hProcess7"/>
    <dgm:cxn modelId="{DC834478-1D2F-48FD-AC0E-E18FBD9E9F8F}" type="presParOf" srcId="{EBED5545-DB59-43C8-ABC4-FA1240BB909D}" destId="{D69BFD26-8D0B-4531-A06A-1885A37C6BE8}" srcOrd="5" destOrd="0" presId="urn:microsoft.com/office/officeart/2005/8/layout/hProcess7"/>
    <dgm:cxn modelId="{EAD5F3D4-8E7C-4794-9540-61EBEE225117}" type="presParOf" srcId="{EBED5545-DB59-43C8-ABC4-FA1240BB909D}" destId="{93D3D4FE-7F5E-43E4-8C03-FF1FE278A7B2}" srcOrd="6" destOrd="0" presId="urn:microsoft.com/office/officeart/2005/8/layout/hProcess7"/>
    <dgm:cxn modelId="{A9776757-155A-489D-AAD5-A5AF766E9F53}" type="presParOf" srcId="{93D3D4FE-7F5E-43E4-8C03-FF1FE278A7B2}" destId="{5D2302D5-F1FC-4744-ACF6-1311CA036C17}" srcOrd="0" destOrd="0" presId="urn:microsoft.com/office/officeart/2005/8/layout/hProcess7"/>
    <dgm:cxn modelId="{4D5117DF-D969-4D19-96D4-39A4F8CBA615}" type="presParOf" srcId="{93D3D4FE-7F5E-43E4-8C03-FF1FE278A7B2}" destId="{A6A17F57-A71C-46D5-970D-D43D1586E469}" srcOrd="1" destOrd="0" presId="urn:microsoft.com/office/officeart/2005/8/layout/hProcess7"/>
    <dgm:cxn modelId="{C929C522-2E95-4A11-9AB3-D30FE5379557}" type="presParOf" srcId="{93D3D4FE-7F5E-43E4-8C03-FF1FE278A7B2}" destId="{D4CE1389-FF4C-4D23-A32D-89B43FF7A2F9}" srcOrd="2" destOrd="0" presId="urn:microsoft.com/office/officeart/2005/8/layout/hProcess7"/>
    <dgm:cxn modelId="{C30EC41B-0BE4-47A1-9287-F9DFB1E1C901}" type="presParOf" srcId="{EBED5545-DB59-43C8-ABC4-FA1240BB909D}" destId="{F6148200-5CD0-4B6E-845A-60E3B72AB806}" srcOrd="7" destOrd="0" presId="urn:microsoft.com/office/officeart/2005/8/layout/hProcess7"/>
    <dgm:cxn modelId="{4323BD79-97D6-4BE0-800A-D4C4E37FC35A}" type="presParOf" srcId="{EBED5545-DB59-43C8-ABC4-FA1240BB909D}" destId="{A5FE0D1F-DB9A-4C89-9837-4A9059947C76}" srcOrd="8" destOrd="0" presId="urn:microsoft.com/office/officeart/2005/8/layout/hProcess7"/>
    <dgm:cxn modelId="{BBD7C83A-E014-4AAC-A0BC-E6119A3B5B93}" type="presParOf" srcId="{A5FE0D1F-DB9A-4C89-9837-4A9059947C76}" destId="{B6382B2A-806A-49F5-B847-45109B8CA8E3}" srcOrd="0" destOrd="0" presId="urn:microsoft.com/office/officeart/2005/8/layout/hProcess7"/>
    <dgm:cxn modelId="{FB90098E-0ED3-40E2-A3CA-6C5D1A3E8EC9}" type="presParOf" srcId="{A5FE0D1F-DB9A-4C89-9837-4A9059947C76}" destId="{69800176-0048-4531-994A-6CC942BE6788}" srcOrd="1" destOrd="0" presId="urn:microsoft.com/office/officeart/2005/8/layout/hProcess7"/>
    <dgm:cxn modelId="{C2C17F39-D3A8-42EE-9CEA-5D43536F6406}" type="presParOf" srcId="{EBED5545-DB59-43C8-ABC4-FA1240BB909D}" destId="{E09741C5-CCB0-4911-8706-5E7C190FD29B}" srcOrd="9" destOrd="0" presId="urn:microsoft.com/office/officeart/2005/8/layout/hProcess7"/>
    <dgm:cxn modelId="{3A70CFE5-4C6B-47D0-A84E-55E12E6A633C}" type="presParOf" srcId="{EBED5545-DB59-43C8-ABC4-FA1240BB909D}" destId="{55C5C70A-2F0D-4B46-B93F-5AD4C7EDEA3E}" srcOrd="10" destOrd="0" presId="urn:microsoft.com/office/officeart/2005/8/layout/hProcess7"/>
    <dgm:cxn modelId="{DB0ECFAC-F623-4167-92AF-4FDF0A78238A}" type="presParOf" srcId="{55C5C70A-2F0D-4B46-B93F-5AD4C7EDEA3E}" destId="{BCB136EE-65D3-40F7-9D3C-FE9802580480}" srcOrd="0" destOrd="0" presId="urn:microsoft.com/office/officeart/2005/8/layout/hProcess7"/>
    <dgm:cxn modelId="{77798ADF-7DBE-425A-9A74-3899948F3AB4}" type="presParOf" srcId="{55C5C70A-2F0D-4B46-B93F-5AD4C7EDEA3E}" destId="{C659F46E-EFF2-430F-9D63-7751AC2115BC}" srcOrd="1" destOrd="0" presId="urn:microsoft.com/office/officeart/2005/8/layout/hProcess7"/>
    <dgm:cxn modelId="{39061367-57B4-4248-AB83-DD52444499A6}" type="presParOf" srcId="{55C5C70A-2F0D-4B46-B93F-5AD4C7EDEA3E}" destId="{EFE23A57-D558-42CC-810F-74CA5C4AC628}" srcOrd="2" destOrd="0" presId="urn:microsoft.com/office/officeart/2005/8/layout/hProcess7"/>
    <dgm:cxn modelId="{A00765E2-D02A-4FA7-8EDB-23AEEA1AFE45}" type="presParOf" srcId="{EBED5545-DB59-43C8-ABC4-FA1240BB909D}" destId="{9F42928A-ED39-44ED-BA02-1175E39FBC2F}" srcOrd="11" destOrd="0" presId="urn:microsoft.com/office/officeart/2005/8/layout/hProcess7"/>
    <dgm:cxn modelId="{F47A5778-9B53-4BCB-BDE1-A041C3F2E044}" type="presParOf" srcId="{EBED5545-DB59-43C8-ABC4-FA1240BB909D}" destId="{62728357-AE0D-4691-B1C6-72DCE0810C2C}" srcOrd="12" destOrd="0" presId="urn:microsoft.com/office/officeart/2005/8/layout/hProcess7"/>
    <dgm:cxn modelId="{6CE94359-6CDA-4F7C-AEE6-B010887488B7}" type="presParOf" srcId="{62728357-AE0D-4691-B1C6-72DCE0810C2C}" destId="{0BCFA166-2E95-4D9E-82FD-3213F8FFA126}" srcOrd="0" destOrd="0" presId="urn:microsoft.com/office/officeart/2005/8/layout/hProcess7"/>
    <dgm:cxn modelId="{DA618F06-C52C-4FFC-A603-60D792EE732A}" type="presParOf" srcId="{62728357-AE0D-4691-B1C6-72DCE0810C2C}" destId="{C670BC75-B8CD-433A-968E-5BF0403011DB}" srcOrd="1" destOrd="0" presId="urn:microsoft.com/office/officeart/2005/8/layout/hProcess7"/>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824CC6-9661-4EEF-86C3-B9067DA93983}">
      <dsp:nvSpPr>
        <dsp:cNvPr id="0" name=""/>
        <dsp:cNvSpPr/>
      </dsp:nvSpPr>
      <dsp:spPr>
        <a:xfrm rot="5400000">
          <a:off x="491500" y="1558429"/>
          <a:ext cx="1046186" cy="1740830"/>
        </a:xfrm>
        <a:prstGeom prst="corner">
          <a:avLst>
            <a:gd name="adj1" fmla="val 16120"/>
            <a:gd name="adj2" fmla="val 16110"/>
          </a:avLst>
        </a:prstGeom>
        <a:solidFill>
          <a:schemeClr val="tx2">
            <a:lumMod val="7500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09CF58C-F164-4830-906B-7AB9F7592B1A}">
      <dsp:nvSpPr>
        <dsp:cNvPr id="0" name=""/>
        <dsp:cNvSpPr/>
      </dsp:nvSpPr>
      <dsp:spPr>
        <a:xfrm>
          <a:off x="316866" y="2078563"/>
          <a:ext cx="1571631" cy="1377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mj-lt"/>
            </a:rPr>
            <a:t>Phase I </a:t>
          </a:r>
        </a:p>
        <a:p>
          <a:pPr marL="114300" lvl="1" indent="-114300" algn="l" defTabSz="622300">
            <a:lnSpc>
              <a:spcPct val="90000"/>
            </a:lnSpc>
            <a:spcBef>
              <a:spcPct val="0"/>
            </a:spcBef>
            <a:spcAft>
              <a:spcPct val="15000"/>
            </a:spcAft>
            <a:buChar char="•"/>
          </a:pPr>
          <a:r>
            <a:rPr lang="en-US" altLang="zh-CN" sz="1400" kern="1200" dirty="0">
              <a:latin typeface="+mj-lt"/>
            </a:rPr>
            <a:t>Be enthusiastic about job</a:t>
          </a:r>
          <a:endParaRPr lang="en-US" sz="1400" kern="1200" dirty="0">
            <a:latin typeface="+mj-lt"/>
          </a:endParaRPr>
        </a:p>
      </dsp:txBody>
      <dsp:txXfrm>
        <a:off x="316866" y="2078563"/>
        <a:ext cx="1571631" cy="1377627"/>
      </dsp:txXfrm>
    </dsp:sp>
    <dsp:sp modelId="{4EE201AD-B1C0-408E-A591-346920E58C92}">
      <dsp:nvSpPr>
        <dsp:cNvPr id="0" name=""/>
        <dsp:cNvSpPr/>
      </dsp:nvSpPr>
      <dsp:spPr>
        <a:xfrm>
          <a:off x="1591963" y="1430267"/>
          <a:ext cx="296534" cy="296534"/>
        </a:xfrm>
        <a:prstGeom prst="triangle">
          <a:avLst>
            <a:gd name="adj" fmla="val 100000"/>
          </a:avLst>
        </a:prstGeom>
        <a:gradFill rotWithShape="0">
          <a:gsLst>
            <a:gs pos="0">
              <a:schemeClr val="accent2">
                <a:hueOff val="-47819"/>
                <a:satOff val="3326"/>
                <a:lumOff val="539"/>
                <a:alphaOff val="0"/>
                <a:satMod val="103000"/>
                <a:lumMod val="102000"/>
                <a:tint val="94000"/>
              </a:schemeClr>
            </a:gs>
            <a:gs pos="50000">
              <a:schemeClr val="accent2">
                <a:hueOff val="-47819"/>
                <a:satOff val="3326"/>
                <a:lumOff val="539"/>
                <a:alphaOff val="0"/>
                <a:satMod val="110000"/>
                <a:lumMod val="100000"/>
                <a:shade val="100000"/>
              </a:schemeClr>
            </a:gs>
            <a:gs pos="100000">
              <a:schemeClr val="accent2">
                <a:hueOff val="-47819"/>
                <a:satOff val="3326"/>
                <a:lumOff val="539"/>
                <a:alphaOff val="0"/>
                <a:lumMod val="99000"/>
                <a:satMod val="120000"/>
                <a:shade val="78000"/>
              </a:schemeClr>
            </a:gs>
          </a:gsLst>
          <a:lin ang="5400000" scaled="0"/>
        </a:gradFill>
        <a:ln w="6350" cap="flat" cmpd="sng" algn="ctr">
          <a:solidFill>
            <a:schemeClr val="accent2">
              <a:hueOff val="-47819"/>
              <a:satOff val="3326"/>
              <a:lumOff val="53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59993AD-BDCA-4975-9C78-36AD2380EF72}">
      <dsp:nvSpPr>
        <dsp:cNvPr id="0" name=""/>
        <dsp:cNvSpPr/>
      </dsp:nvSpPr>
      <dsp:spPr>
        <a:xfrm rot="5400000">
          <a:off x="2415485" y="1082337"/>
          <a:ext cx="1046186" cy="1740830"/>
        </a:xfrm>
        <a:prstGeom prst="corner">
          <a:avLst>
            <a:gd name="adj1" fmla="val 16120"/>
            <a:gd name="adj2" fmla="val 16110"/>
          </a:avLst>
        </a:prstGeom>
        <a:solidFill>
          <a:schemeClr val="tx2">
            <a:lumMod val="75000"/>
          </a:schemeClr>
        </a:solidFill>
        <a:ln w="6350" cap="flat" cmpd="sng" algn="ctr">
          <a:solidFill>
            <a:schemeClr val="accent2">
              <a:hueOff val="-95639"/>
              <a:satOff val="6652"/>
              <a:lumOff val="1078"/>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E9DF533-96CF-4D82-B39F-F5A9961FBA88}">
      <dsp:nvSpPr>
        <dsp:cNvPr id="0" name=""/>
        <dsp:cNvSpPr/>
      </dsp:nvSpPr>
      <dsp:spPr>
        <a:xfrm>
          <a:off x="2240850" y="1602471"/>
          <a:ext cx="1571631" cy="1377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mj-lt"/>
            </a:rPr>
            <a:t>Phase II</a:t>
          </a:r>
        </a:p>
        <a:p>
          <a:pPr marL="114300" lvl="1" indent="-114300" algn="l" defTabSz="622300">
            <a:lnSpc>
              <a:spcPct val="90000"/>
            </a:lnSpc>
            <a:spcBef>
              <a:spcPct val="0"/>
            </a:spcBef>
            <a:spcAft>
              <a:spcPct val="15000"/>
            </a:spcAft>
            <a:buChar char="•"/>
          </a:pPr>
          <a:r>
            <a:rPr lang="en-US" sz="1400" kern="1200" dirty="0">
              <a:latin typeface="+mj-lt"/>
            </a:rPr>
            <a:t>Doubt the decision of accepting the job</a:t>
          </a:r>
        </a:p>
      </dsp:txBody>
      <dsp:txXfrm>
        <a:off x="2240850" y="1602471"/>
        <a:ext cx="1571631" cy="1377627"/>
      </dsp:txXfrm>
    </dsp:sp>
    <dsp:sp modelId="{970C1B8C-31DD-4DF4-AD4C-C83C5126D37F}">
      <dsp:nvSpPr>
        <dsp:cNvPr id="0" name=""/>
        <dsp:cNvSpPr/>
      </dsp:nvSpPr>
      <dsp:spPr>
        <a:xfrm>
          <a:off x="3515948" y="954175"/>
          <a:ext cx="296534" cy="296534"/>
        </a:xfrm>
        <a:prstGeom prst="triangle">
          <a:avLst>
            <a:gd name="adj" fmla="val 100000"/>
          </a:avLst>
        </a:prstGeom>
        <a:gradFill rotWithShape="0">
          <a:gsLst>
            <a:gs pos="0">
              <a:schemeClr val="accent2">
                <a:hueOff val="-143458"/>
                <a:satOff val="9979"/>
                <a:lumOff val="1617"/>
                <a:alphaOff val="0"/>
                <a:satMod val="103000"/>
                <a:lumMod val="102000"/>
                <a:tint val="94000"/>
              </a:schemeClr>
            </a:gs>
            <a:gs pos="50000">
              <a:schemeClr val="accent2">
                <a:hueOff val="-143458"/>
                <a:satOff val="9979"/>
                <a:lumOff val="1617"/>
                <a:alphaOff val="0"/>
                <a:satMod val="110000"/>
                <a:lumMod val="100000"/>
                <a:shade val="100000"/>
              </a:schemeClr>
            </a:gs>
            <a:gs pos="100000">
              <a:schemeClr val="accent2">
                <a:hueOff val="-143458"/>
                <a:satOff val="9979"/>
                <a:lumOff val="1617"/>
                <a:alphaOff val="0"/>
                <a:lumMod val="99000"/>
                <a:satMod val="120000"/>
                <a:shade val="78000"/>
              </a:schemeClr>
            </a:gs>
          </a:gsLst>
          <a:lin ang="5400000" scaled="0"/>
        </a:gradFill>
        <a:ln w="6350" cap="flat" cmpd="sng" algn="ctr">
          <a:solidFill>
            <a:schemeClr val="accent2">
              <a:hueOff val="-143458"/>
              <a:satOff val="9979"/>
              <a:lumOff val="161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000D061-098D-41CB-B800-427DE10F0447}">
      <dsp:nvSpPr>
        <dsp:cNvPr id="0" name=""/>
        <dsp:cNvSpPr/>
      </dsp:nvSpPr>
      <dsp:spPr>
        <a:xfrm rot="5400000">
          <a:off x="4339469" y="606245"/>
          <a:ext cx="1046186" cy="1740830"/>
        </a:xfrm>
        <a:prstGeom prst="corner">
          <a:avLst>
            <a:gd name="adj1" fmla="val 16120"/>
            <a:gd name="adj2" fmla="val 16110"/>
          </a:avLst>
        </a:prstGeom>
        <a:solidFill>
          <a:schemeClr val="tx2">
            <a:lumMod val="75000"/>
          </a:schemeClr>
        </a:solidFill>
        <a:ln w="6350" cap="flat" cmpd="sng" algn="ctr">
          <a:solidFill>
            <a:schemeClr val="accent2">
              <a:hueOff val="-191278"/>
              <a:satOff val="13305"/>
              <a:lumOff val="215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89AB69B-DFB2-477B-B951-2B00363C8304}">
      <dsp:nvSpPr>
        <dsp:cNvPr id="0" name=""/>
        <dsp:cNvSpPr/>
      </dsp:nvSpPr>
      <dsp:spPr>
        <a:xfrm>
          <a:off x="4164835" y="1126379"/>
          <a:ext cx="1571631" cy="1377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mj-lt"/>
            </a:rPr>
            <a:t>Phase III </a:t>
          </a:r>
        </a:p>
        <a:p>
          <a:pPr marL="114300" lvl="1" indent="0" algn="l" defTabSz="622300">
            <a:lnSpc>
              <a:spcPct val="90000"/>
            </a:lnSpc>
            <a:spcBef>
              <a:spcPct val="0"/>
            </a:spcBef>
            <a:spcAft>
              <a:spcPct val="15000"/>
            </a:spcAft>
            <a:buChar char="•"/>
          </a:pPr>
          <a:r>
            <a:rPr lang="en-US" sz="1400" kern="1200" dirty="0">
              <a:latin typeface="+mj-lt"/>
            </a:rPr>
            <a:t>Count the cost</a:t>
          </a:r>
        </a:p>
        <a:p>
          <a:pPr marL="114300" lvl="1" indent="0" algn="l" defTabSz="622300">
            <a:lnSpc>
              <a:spcPct val="90000"/>
            </a:lnSpc>
            <a:spcBef>
              <a:spcPct val="0"/>
            </a:spcBef>
            <a:spcAft>
              <a:spcPct val="15000"/>
            </a:spcAft>
            <a:buChar char="•"/>
          </a:pPr>
          <a:r>
            <a:rPr lang="en-US" sz="1400" kern="1200" dirty="0">
              <a:latin typeface="+mj-lt"/>
            </a:rPr>
            <a:t>Decide to leave</a:t>
          </a:r>
        </a:p>
      </dsp:txBody>
      <dsp:txXfrm>
        <a:off x="4164835" y="1126379"/>
        <a:ext cx="1571631" cy="1377627"/>
      </dsp:txXfrm>
    </dsp:sp>
    <dsp:sp modelId="{33A155BD-9B83-4428-8EB2-19EB08188EE4}">
      <dsp:nvSpPr>
        <dsp:cNvPr id="0" name=""/>
        <dsp:cNvSpPr/>
      </dsp:nvSpPr>
      <dsp:spPr>
        <a:xfrm>
          <a:off x="5439932" y="478084"/>
          <a:ext cx="296534" cy="296534"/>
        </a:xfrm>
        <a:prstGeom prst="triangle">
          <a:avLst>
            <a:gd name="adj" fmla="val 100000"/>
          </a:avLst>
        </a:prstGeom>
        <a:gradFill rotWithShape="0">
          <a:gsLst>
            <a:gs pos="0">
              <a:schemeClr val="accent2">
                <a:hueOff val="-239097"/>
                <a:satOff val="16631"/>
                <a:lumOff val="2696"/>
                <a:alphaOff val="0"/>
                <a:satMod val="103000"/>
                <a:lumMod val="102000"/>
                <a:tint val="94000"/>
              </a:schemeClr>
            </a:gs>
            <a:gs pos="50000">
              <a:schemeClr val="accent2">
                <a:hueOff val="-239097"/>
                <a:satOff val="16631"/>
                <a:lumOff val="2696"/>
                <a:alphaOff val="0"/>
                <a:satMod val="110000"/>
                <a:lumMod val="100000"/>
                <a:shade val="100000"/>
              </a:schemeClr>
            </a:gs>
            <a:gs pos="100000">
              <a:schemeClr val="accent2">
                <a:hueOff val="-239097"/>
                <a:satOff val="16631"/>
                <a:lumOff val="2696"/>
                <a:alphaOff val="0"/>
                <a:lumMod val="99000"/>
                <a:satMod val="120000"/>
                <a:shade val="78000"/>
              </a:schemeClr>
            </a:gs>
          </a:gsLst>
          <a:lin ang="5400000" scaled="0"/>
        </a:gradFill>
        <a:ln w="6350" cap="flat" cmpd="sng" algn="ctr">
          <a:solidFill>
            <a:schemeClr val="accent2">
              <a:hueOff val="-239097"/>
              <a:satOff val="16631"/>
              <a:lumOff val="269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669B74F-A292-4CD8-AD5B-5B426AA4F74B}">
      <dsp:nvSpPr>
        <dsp:cNvPr id="0" name=""/>
        <dsp:cNvSpPr/>
      </dsp:nvSpPr>
      <dsp:spPr>
        <a:xfrm rot="5400000">
          <a:off x="6263454" y="130154"/>
          <a:ext cx="1046186" cy="1740830"/>
        </a:xfrm>
        <a:prstGeom prst="corner">
          <a:avLst>
            <a:gd name="adj1" fmla="val 16120"/>
            <a:gd name="adj2" fmla="val 16110"/>
          </a:avLst>
        </a:prstGeom>
        <a:solidFill>
          <a:schemeClr val="tx2">
            <a:lumMod val="75000"/>
          </a:schemeClr>
        </a:solidFill>
        <a:ln w="6350" cap="flat" cmpd="sng" algn="ctr">
          <a:solidFill>
            <a:schemeClr val="accent2">
              <a:hueOff val="-286917"/>
              <a:satOff val="19957"/>
              <a:lumOff val="323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C4002AB-7FBE-4469-806B-6BC0A64B2832}">
      <dsp:nvSpPr>
        <dsp:cNvPr id="0" name=""/>
        <dsp:cNvSpPr/>
      </dsp:nvSpPr>
      <dsp:spPr>
        <a:xfrm>
          <a:off x="6088819" y="650287"/>
          <a:ext cx="1571631" cy="1377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mj-lt"/>
            </a:rPr>
            <a:t>Phase IV </a:t>
          </a:r>
        </a:p>
        <a:p>
          <a:pPr marL="114300" lvl="1" indent="-114300" algn="l" defTabSz="622300">
            <a:lnSpc>
              <a:spcPct val="90000"/>
            </a:lnSpc>
            <a:spcBef>
              <a:spcPct val="0"/>
            </a:spcBef>
            <a:spcAft>
              <a:spcPct val="15000"/>
            </a:spcAft>
            <a:buChar char="•"/>
          </a:pPr>
          <a:r>
            <a:rPr lang="en-US" sz="1400" kern="1200" dirty="0">
              <a:latin typeface="+mj-lt"/>
            </a:rPr>
            <a:t>Ready for looking new job</a:t>
          </a:r>
        </a:p>
        <a:p>
          <a:pPr marL="114300" lvl="1" indent="-114300" algn="l" defTabSz="622300">
            <a:lnSpc>
              <a:spcPct val="90000"/>
            </a:lnSpc>
            <a:spcBef>
              <a:spcPct val="0"/>
            </a:spcBef>
            <a:spcAft>
              <a:spcPct val="15000"/>
            </a:spcAft>
            <a:buChar char="•"/>
          </a:pPr>
          <a:r>
            <a:rPr lang="en-US" sz="1400" kern="1200" dirty="0">
              <a:latin typeface="+mj-lt"/>
            </a:rPr>
            <a:t>Seeing new companies</a:t>
          </a:r>
        </a:p>
        <a:p>
          <a:pPr marL="114300" lvl="1" indent="-114300" algn="l" defTabSz="622300">
            <a:lnSpc>
              <a:spcPct val="90000"/>
            </a:lnSpc>
            <a:spcBef>
              <a:spcPct val="0"/>
            </a:spcBef>
            <a:spcAft>
              <a:spcPct val="15000"/>
            </a:spcAft>
            <a:buChar char="•"/>
          </a:pPr>
          <a:endParaRPr lang="en-US" sz="1400" kern="1200" dirty="0">
            <a:latin typeface="+mj-lt"/>
          </a:endParaRPr>
        </a:p>
      </dsp:txBody>
      <dsp:txXfrm>
        <a:off x="6088819" y="650287"/>
        <a:ext cx="1571631" cy="1377627"/>
      </dsp:txXfrm>
    </dsp:sp>
    <dsp:sp modelId="{1A4662E6-60C9-405D-A027-6FBB17E61FFE}">
      <dsp:nvSpPr>
        <dsp:cNvPr id="0" name=""/>
        <dsp:cNvSpPr/>
      </dsp:nvSpPr>
      <dsp:spPr>
        <a:xfrm>
          <a:off x="7363917" y="1992"/>
          <a:ext cx="296534" cy="296534"/>
        </a:xfrm>
        <a:prstGeom prst="triangle">
          <a:avLst>
            <a:gd name="adj" fmla="val 100000"/>
          </a:avLst>
        </a:prstGeom>
        <a:gradFill rotWithShape="0">
          <a:gsLst>
            <a:gs pos="0">
              <a:schemeClr val="accent2">
                <a:hueOff val="-334736"/>
                <a:satOff val="23284"/>
                <a:lumOff val="3774"/>
                <a:alphaOff val="0"/>
                <a:satMod val="103000"/>
                <a:lumMod val="102000"/>
                <a:tint val="94000"/>
              </a:schemeClr>
            </a:gs>
            <a:gs pos="50000">
              <a:schemeClr val="accent2">
                <a:hueOff val="-334736"/>
                <a:satOff val="23284"/>
                <a:lumOff val="3774"/>
                <a:alphaOff val="0"/>
                <a:satMod val="110000"/>
                <a:lumMod val="100000"/>
                <a:shade val="100000"/>
              </a:schemeClr>
            </a:gs>
            <a:gs pos="100000">
              <a:schemeClr val="accent2">
                <a:hueOff val="-334736"/>
                <a:satOff val="23284"/>
                <a:lumOff val="3774"/>
                <a:alphaOff val="0"/>
                <a:lumMod val="99000"/>
                <a:satMod val="120000"/>
                <a:shade val="78000"/>
              </a:schemeClr>
            </a:gs>
          </a:gsLst>
          <a:lin ang="5400000" scaled="0"/>
        </a:gradFill>
        <a:ln w="6350" cap="flat" cmpd="sng" algn="ctr">
          <a:solidFill>
            <a:schemeClr val="accent2">
              <a:hueOff val="-334736"/>
              <a:satOff val="23284"/>
              <a:lumOff val="377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0E1B560-D44D-476D-A629-5F4A2BD156E1}">
      <dsp:nvSpPr>
        <dsp:cNvPr id="0" name=""/>
        <dsp:cNvSpPr/>
      </dsp:nvSpPr>
      <dsp:spPr>
        <a:xfrm rot="5400000">
          <a:off x="8187438" y="-345937"/>
          <a:ext cx="1046186" cy="1740830"/>
        </a:xfrm>
        <a:prstGeom prst="corner">
          <a:avLst>
            <a:gd name="adj1" fmla="val 16120"/>
            <a:gd name="adj2" fmla="val 16110"/>
          </a:avLst>
        </a:prstGeom>
        <a:solidFill>
          <a:schemeClr val="tx2">
            <a:lumMod val="75000"/>
          </a:schemeClr>
        </a:solidFill>
        <a:ln w="6350" cap="flat" cmpd="sng" algn="ctr">
          <a:solidFill>
            <a:schemeClr val="accent2">
              <a:hueOff val="-382556"/>
              <a:satOff val="26610"/>
              <a:lumOff val="431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3C11FDC-60BF-4192-A6E8-81BFE66522EE}">
      <dsp:nvSpPr>
        <dsp:cNvPr id="0" name=""/>
        <dsp:cNvSpPr/>
      </dsp:nvSpPr>
      <dsp:spPr>
        <a:xfrm>
          <a:off x="8012804" y="174195"/>
          <a:ext cx="1571631" cy="1377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altLang="zh-CN" sz="1800" b="1" kern="1200">
              <a:latin typeface="+mj-lt"/>
            </a:rPr>
            <a:t>Phase V</a:t>
          </a:r>
          <a:endParaRPr lang="en-US" sz="1800" b="1" kern="1200">
            <a:latin typeface="+mj-lt"/>
          </a:endParaRPr>
        </a:p>
        <a:p>
          <a:pPr marL="114300" lvl="1" indent="-114300" algn="l" defTabSz="622300">
            <a:lnSpc>
              <a:spcPct val="90000"/>
            </a:lnSpc>
            <a:spcBef>
              <a:spcPct val="0"/>
            </a:spcBef>
            <a:spcAft>
              <a:spcPct val="15000"/>
            </a:spcAft>
            <a:buChar char="•"/>
          </a:pPr>
          <a:r>
            <a:rPr lang="en-US" sz="1400" kern="1200" dirty="0">
              <a:latin typeface="+mj-lt"/>
            </a:rPr>
            <a:t>Get the new offer or not</a:t>
          </a:r>
        </a:p>
        <a:p>
          <a:pPr marL="114300" lvl="1" indent="-114300" algn="l" defTabSz="622300">
            <a:lnSpc>
              <a:spcPct val="90000"/>
            </a:lnSpc>
            <a:spcBef>
              <a:spcPct val="0"/>
            </a:spcBef>
            <a:spcAft>
              <a:spcPct val="15000"/>
            </a:spcAft>
            <a:buChar char="•"/>
          </a:pPr>
          <a:r>
            <a:rPr lang="en-US" sz="1400" kern="1200" dirty="0">
              <a:latin typeface="+mj-lt"/>
            </a:rPr>
            <a:t>Leaving with the offer or not</a:t>
          </a:r>
        </a:p>
        <a:p>
          <a:pPr marL="114300" lvl="1" indent="-114300" algn="l" defTabSz="622300">
            <a:lnSpc>
              <a:spcPct val="90000"/>
            </a:lnSpc>
            <a:spcBef>
              <a:spcPct val="0"/>
            </a:spcBef>
            <a:spcAft>
              <a:spcPct val="15000"/>
            </a:spcAft>
            <a:buChar char="•"/>
          </a:pPr>
          <a:r>
            <a:rPr lang="en-US" sz="1400" kern="1200" dirty="0">
              <a:latin typeface="+mj-lt"/>
            </a:rPr>
            <a:t>Or stay but slack off </a:t>
          </a:r>
        </a:p>
      </dsp:txBody>
      <dsp:txXfrm>
        <a:off x="8012804" y="174195"/>
        <a:ext cx="1571631" cy="13776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2882FB-8327-4D2F-8D76-BC7E2169F783}">
      <dsp:nvSpPr>
        <dsp:cNvPr id="0" name=""/>
        <dsp:cNvSpPr/>
      </dsp:nvSpPr>
      <dsp:spPr>
        <a:xfrm>
          <a:off x="0" y="0"/>
          <a:ext cx="2419970" cy="2593302"/>
        </a:xfrm>
        <a:prstGeom prst="roundRect">
          <a:avLst>
            <a:gd name="adj" fmla="val 5000"/>
          </a:avLst>
        </a:prstGeom>
        <a:solidFill>
          <a:schemeClr val="accent3">
            <a:lumMod val="40000"/>
            <a:lumOff val="6000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0" tIns="274320" rIns="0" bIns="0" numCol="1" spcCol="1270" anchor="t" anchorCtr="0">
          <a:noAutofit/>
        </a:bodyPr>
        <a:lstStyle/>
        <a:p>
          <a:pPr marL="0" lvl="0" indent="0" algn="l" defTabSz="1244600">
            <a:lnSpc>
              <a:spcPct val="90000"/>
            </a:lnSpc>
            <a:spcBef>
              <a:spcPct val="0"/>
            </a:spcBef>
            <a:spcAft>
              <a:spcPct val="35000"/>
            </a:spcAft>
            <a:buNone/>
          </a:pPr>
          <a:r>
            <a:rPr lang="en-US" altLang="zh-CN" sz="2800" b="1" kern="1200" dirty="0">
              <a:solidFill>
                <a:schemeClr val="bg1"/>
              </a:solidFill>
            </a:rPr>
            <a:t>Review internal TC system</a:t>
          </a:r>
          <a:endParaRPr lang="zh-CN" altLang="en-US" sz="2800" b="1" kern="1200" dirty="0">
            <a:solidFill>
              <a:schemeClr val="bg1"/>
            </a:solidFill>
          </a:endParaRPr>
        </a:p>
      </dsp:txBody>
      <dsp:txXfrm rot="16200000">
        <a:off x="-821256" y="821256"/>
        <a:ext cx="2126507" cy="483994"/>
      </dsp:txXfrm>
    </dsp:sp>
    <dsp:sp modelId="{7D6FCEB8-5646-4231-A739-ADCC1B3125A9}">
      <dsp:nvSpPr>
        <dsp:cNvPr id="0" name=""/>
        <dsp:cNvSpPr/>
      </dsp:nvSpPr>
      <dsp:spPr>
        <a:xfrm>
          <a:off x="2480548" y="0"/>
          <a:ext cx="2419970" cy="2593302"/>
        </a:xfrm>
        <a:prstGeom prst="roundRect">
          <a:avLst>
            <a:gd name="adj" fmla="val 5000"/>
          </a:avLst>
        </a:prstGeom>
        <a:solidFill>
          <a:schemeClr val="accent2">
            <a:lumMod val="40000"/>
            <a:lumOff val="6000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0" tIns="274320" rIns="0" bIns="0" numCol="1" spcCol="1270" anchor="t" anchorCtr="0">
          <a:noAutofit/>
        </a:bodyPr>
        <a:lstStyle/>
        <a:p>
          <a:pPr marL="0" lvl="0" indent="0" algn="l" defTabSz="1244600">
            <a:lnSpc>
              <a:spcPct val="90000"/>
            </a:lnSpc>
            <a:spcBef>
              <a:spcPct val="0"/>
            </a:spcBef>
            <a:spcAft>
              <a:spcPct val="35000"/>
            </a:spcAft>
            <a:buNone/>
          </a:pPr>
          <a:r>
            <a:rPr lang="en-US" altLang="en-US" sz="2800" b="1" kern="1200" dirty="0"/>
            <a:t>Questionnaire survey</a:t>
          </a:r>
          <a:endParaRPr lang="zh-CN" altLang="en-US" sz="2800" b="1" kern="1200" dirty="0"/>
        </a:p>
      </dsp:txBody>
      <dsp:txXfrm rot="16200000">
        <a:off x="1659291" y="821256"/>
        <a:ext cx="2126507" cy="483994"/>
      </dsp:txXfrm>
    </dsp:sp>
    <dsp:sp modelId="{32B39EA9-2395-4E31-B5DE-9AF32DA275A1}">
      <dsp:nvSpPr>
        <dsp:cNvPr id="0" name=""/>
        <dsp:cNvSpPr/>
      </dsp:nvSpPr>
      <dsp:spPr>
        <a:xfrm rot="5400000">
          <a:off x="2330374" y="2040044"/>
          <a:ext cx="380835" cy="362995"/>
        </a:xfrm>
        <a:prstGeom prst="flowChartExtract">
          <a:avLst/>
        </a:prstGeom>
        <a:solidFill>
          <a:schemeClr val="lt1">
            <a:hueOff val="0"/>
            <a:satOff val="0"/>
            <a:lumOff val="0"/>
            <a:alphaOff val="0"/>
          </a:schemeClr>
        </a:solidFill>
        <a:ln w="6350" cap="flat" cmpd="sng" algn="ctr">
          <a:solidFill>
            <a:schemeClr val="accent2"/>
          </a:solidFill>
          <a:prstDash val="solid"/>
          <a:miter lim="800000"/>
        </a:ln>
        <a:effectLst/>
        <a:sp3d z="152400" prstMaterial="plastic">
          <a:bevelT w="25400" h="25400"/>
          <a:bevelB w="25400" h="25400"/>
        </a:sp3d>
      </dsp:spPr>
      <dsp:style>
        <a:lnRef idx="1">
          <a:scrgbClr r="0" g="0" b="0"/>
        </a:lnRef>
        <a:fillRef idx="1">
          <a:scrgbClr r="0" g="0" b="0"/>
        </a:fillRef>
        <a:effectRef idx="2">
          <a:scrgbClr r="0" g="0" b="0"/>
        </a:effectRef>
        <a:fontRef idx="minor"/>
      </dsp:style>
    </dsp:sp>
    <dsp:sp modelId="{B6382B2A-806A-49F5-B847-45109B8CA8E3}">
      <dsp:nvSpPr>
        <dsp:cNvPr id="0" name=""/>
        <dsp:cNvSpPr/>
      </dsp:nvSpPr>
      <dsp:spPr>
        <a:xfrm>
          <a:off x="5013361" y="0"/>
          <a:ext cx="2419970" cy="2593302"/>
        </a:xfrm>
        <a:prstGeom prst="roundRect">
          <a:avLst>
            <a:gd name="adj" fmla="val 5000"/>
          </a:avLst>
        </a:prstGeom>
        <a:solidFill>
          <a:schemeClr val="accent2">
            <a:lumMod val="60000"/>
            <a:lumOff val="4000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0" tIns="274320" rIns="0" bIns="0" numCol="1" spcCol="1270" anchor="t" anchorCtr="0">
          <a:noAutofit/>
        </a:bodyPr>
        <a:lstStyle/>
        <a:p>
          <a:pPr marL="0" lvl="0" indent="0" algn="l" defTabSz="1244600">
            <a:lnSpc>
              <a:spcPct val="90000"/>
            </a:lnSpc>
            <a:spcBef>
              <a:spcPct val="0"/>
            </a:spcBef>
            <a:spcAft>
              <a:spcPct val="35000"/>
            </a:spcAft>
            <a:buNone/>
          </a:pPr>
          <a:r>
            <a:rPr lang="en-US" altLang="en-US" sz="2800" b="1" kern="1200" dirty="0"/>
            <a:t>Problem area analysis</a:t>
          </a:r>
          <a:endParaRPr lang="zh-CN" altLang="en-US" sz="2800" b="1" kern="1200" dirty="0"/>
        </a:p>
      </dsp:txBody>
      <dsp:txXfrm rot="16200000">
        <a:off x="4192104" y="821256"/>
        <a:ext cx="2126507" cy="483994"/>
      </dsp:txXfrm>
    </dsp:sp>
    <dsp:sp modelId="{A6A17F57-A71C-46D5-970D-D43D1586E469}">
      <dsp:nvSpPr>
        <dsp:cNvPr id="0" name=""/>
        <dsp:cNvSpPr/>
      </dsp:nvSpPr>
      <dsp:spPr>
        <a:xfrm rot="5400000">
          <a:off x="4835043" y="2040044"/>
          <a:ext cx="380835" cy="362995"/>
        </a:xfrm>
        <a:prstGeom prst="flowChartExtract">
          <a:avLst/>
        </a:prstGeom>
        <a:solidFill>
          <a:schemeClr val="lt1">
            <a:hueOff val="0"/>
            <a:satOff val="0"/>
            <a:lumOff val="0"/>
            <a:alphaOff val="0"/>
          </a:schemeClr>
        </a:solidFill>
        <a:ln w="6350" cap="flat" cmpd="sng" algn="ctr">
          <a:solidFill>
            <a:schemeClr val="accent2"/>
          </a:solidFill>
          <a:prstDash val="solid"/>
          <a:miter lim="800000"/>
        </a:ln>
        <a:effectLst/>
        <a:sp3d z="152400" prstMaterial="plastic">
          <a:bevelT w="25400" h="25400"/>
          <a:bevelB w="25400" h="25400"/>
        </a:sp3d>
      </dsp:spPr>
      <dsp:style>
        <a:lnRef idx="1">
          <a:scrgbClr r="0" g="0" b="0"/>
        </a:lnRef>
        <a:fillRef idx="1">
          <a:scrgbClr r="0" g="0" b="0"/>
        </a:fillRef>
        <a:effectRef idx="2">
          <a:scrgbClr r="0" g="0" b="0"/>
        </a:effectRef>
        <a:fontRef idx="minor"/>
      </dsp:style>
    </dsp:sp>
    <dsp:sp modelId="{0BCFA166-2E95-4D9E-82FD-3213F8FFA126}">
      <dsp:nvSpPr>
        <dsp:cNvPr id="0" name=""/>
        <dsp:cNvSpPr/>
      </dsp:nvSpPr>
      <dsp:spPr>
        <a:xfrm>
          <a:off x="7518030" y="0"/>
          <a:ext cx="2419970" cy="2593302"/>
        </a:xfrm>
        <a:prstGeom prst="roundRect">
          <a:avLst>
            <a:gd name="adj" fmla="val 5000"/>
          </a:avLst>
        </a:prstGeom>
        <a:solidFill>
          <a:schemeClr val="accent2"/>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0" tIns="365760" rIns="124460" bIns="0" numCol="1" spcCol="1270" anchor="t" anchorCtr="0">
          <a:noAutofit/>
        </a:bodyPr>
        <a:lstStyle/>
        <a:p>
          <a:pPr marL="0" lvl="0" indent="0" algn="l" defTabSz="1244600">
            <a:lnSpc>
              <a:spcPct val="90000"/>
            </a:lnSpc>
            <a:spcBef>
              <a:spcPct val="0"/>
            </a:spcBef>
            <a:spcAft>
              <a:spcPct val="35000"/>
            </a:spcAft>
            <a:buNone/>
          </a:pPr>
          <a:r>
            <a:rPr lang="en-US" sz="2800" b="1" kern="1200" dirty="0">
              <a:solidFill>
                <a:schemeClr val="bg1"/>
              </a:solidFill>
            </a:rPr>
            <a:t>Optimization TC system</a:t>
          </a:r>
          <a:endParaRPr lang="zh-CN" altLang="en-US" sz="2800" b="1" kern="1200" dirty="0"/>
        </a:p>
      </dsp:txBody>
      <dsp:txXfrm rot="16200000">
        <a:off x="6696773" y="821256"/>
        <a:ext cx="2126507" cy="483994"/>
      </dsp:txXfrm>
    </dsp:sp>
    <dsp:sp modelId="{C659F46E-EFF2-430F-9D63-7751AC2115BC}">
      <dsp:nvSpPr>
        <dsp:cNvPr id="0" name=""/>
        <dsp:cNvSpPr/>
      </dsp:nvSpPr>
      <dsp:spPr>
        <a:xfrm rot="5400000">
          <a:off x="7339712" y="2040044"/>
          <a:ext cx="380835" cy="362995"/>
        </a:xfrm>
        <a:prstGeom prst="flowChartExtract">
          <a:avLst/>
        </a:prstGeom>
        <a:solidFill>
          <a:schemeClr val="lt1">
            <a:hueOff val="0"/>
            <a:satOff val="0"/>
            <a:lumOff val="0"/>
            <a:alphaOff val="0"/>
          </a:schemeClr>
        </a:solidFill>
        <a:ln w="6350" cap="flat" cmpd="sng" algn="ctr">
          <a:solidFill>
            <a:schemeClr val="accent2"/>
          </a:solidFill>
          <a:prstDash val="solid"/>
          <a:miter lim="800000"/>
        </a:ln>
        <a:effectLst/>
        <a:sp3d z="152400" prstMaterial="plastic">
          <a:bevelT w="25400" h="25400"/>
          <a:bevelB w="25400" h="25400"/>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B7FE5A-D2B9-294C-B5D9-D0833C70C2A1}" type="datetimeFigureOut">
              <a:rPr lang="en-US" smtClean="0"/>
              <a:t>9/10/2019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B5567-BA7D-1E45-A1F9-97402DBABF7E}" type="slidenum">
              <a:rPr lang="en-US" smtClean="0"/>
              <a:t>‹#›</a:t>
            </a:fld>
            <a:endParaRPr lang="en-US"/>
          </a:p>
        </p:txBody>
      </p:sp>
    </p:spTree>
    <p:extLst>
      <p:ext uri="{BB962C8B-B14F-4D97-AF65-F5344CB8AC3E}">
        <p14:creationId xmlns:p14="http://schemas.microsoft.com/office/powerpoint/2010/main" val="295006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70B5567-BA7D-1E45-A1F9-97402DBABF7E}" type="slidenum">
              <a:rPr lang="en-US" smtClean="0"/>
              <a:t>2</a:t>
            </a:fld>
            <a:endParaRPr lang="en-US"/>
          </a:p>
        </p:txBody>
      </p:sp>
    </p:spTree>
    <p:extLst>
      <p:ext uri="{BB962C8B-B14F-4D97-AF65-F5344CB8AC3E}">
        <p14:creationId xmlns:p14="http://schemas.microsoft.com/office/powerpoint/2010/main" val="1166136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68875"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916273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0B5567-BA7D-1E45-A1F9-97402DBABF7E}" type="slidenum">
              <a:rPr lang="en-US" smtClean="0"/>
              <a:t>4</a:t>
            </a:fld>
            <a:endParaRPr lang="en-US"/>
          </a:p>
        </p:txBody>
      </p:sp>
    </p:spTree>
    <p:extLst>
      <p:ext uri="{BB962C8B-B14F-4D97-AF65-F5344CB8AC3E}">
        <p14:creationId xmlns:p14="http://schemas.microsoft.com/office/powerpoint/2010/main" val="711167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b="0" dirty="0">
                <a:latin typeface="Calibri" panose="020F0502020204030204" pitchFamily="34" charset="0"/>
                <a:cs typeface="Calibri" panose="020F0502020204030204" pitchFamily="34" charset="0"/>
              </a:rPr>
              <a:t>if monthly wage capped at 300% of local average, working year must be capped at 12 years</a:t>
            </a:r>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19</a:t>
            </a:fld>
            <a:endParaRPr lang="en-US"/>
          </a:p>
        </p:txBody>
      </p:sp>
    </p:spTree>
    <p:extLst>
      <p:ext uri="{BB962C8B-B14F-4D97-AF65-F5344CB8AC3E}">
        <p14:creationId xmlns:p14="http://schemas.microsoft.com/office/powerpoint/2010/main" val="3424998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2563" y="835025"/>
            <a:ext cx="7412038" cy="41703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370B5567-BA7D-1E45-A1F9-97402DBABF7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0582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2563" y="835025"/>
            <a:ext cx="7412038" cy="41703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370B5567-BA7D-1E45-A1F9-97402DBABF7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581394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1.jp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02CC-AD69-ED47-A837-36988BA02171}"/>
              </a:ext>
            </a:extLst>
          </p:cNvPr>
          <p:cNvSpPr>
            <a:spLocks noGrp="1"/>
          </p:cNvSpPr>
          <p:nvPr>
            <p:ph type="ctrTitle"/>
          </p:nvPr>
        </p:nvSpPr>
        <p:spPr>
          <a:xfrm>
            <a:off x="511628" y="1710192"/>
            <a:ext cx="4827815" cy="2551565"/>
          </a:xfrm>
        </p:spPr>
        <p:txBody>
          <a:bodyPr anchor="b">
            <a:normAutofit/>
          </a:bodyPr>
          <a:lstStyle>
            <a:lvl1pPr algn="l">
              <a:defRPr sz="26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E371D44-84E3-1244-8B17-21A70E02AB73}"/>
              </a:ext>
            </a:extLst>
          </p:cNvPr>
          <p:cNvSpPr>
            <a:spLocks noGrp="1"/>
          </p:cNvSpPr>
          <p:nvPr>
            <p:ph type="subTitle" idx="1"/>
          </p:nvPr>
        </p:nvSpPr>
        <p:spPr>
          <a:xfrm>
            <a:off x="511628" y="4490356"/>
            <a:ext cx="4827815" cy="375557"/>
          </a:xfrm>
          <a:prstGeom prst="rect">
            <a:avLst/>
          </a:prstGeom>
        </p:spPr>
        <p:txBody>
          <a:bodyPr/>
          <a:lstStyle>
            <a:lvl1pPr marL="0" indent="0" algn="l">
              <a:buNone/>
              <a:defRPr sz="1600" b="0">
                <a:solidFill>
                  <a:srgbClr val="FDCA3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 name="Rectangle 27">
            <a:extLst>
              <a:ext uri="{FF2B5EF4-FFF2-40B4-BE49-F238E27FC236}">
                <a16:creationId xmlns:a16="http://schemas.microsoft.com/office/drawing/2014/main" id="{E33BAFA1-D73C-6F4D-AC26-A7694088EE66}"/>
              </a:ext>
            </a:extLst>
          </p:cNvPr>
          <p:cNvSpPr>
            <a:spLocks noChangeArrowheads="1"/>
          </p:cNvSpPr>
          <p:nvPr userDrawn="1">
            <p:custDataLst>
              <p:tags r:id="rId1"/>
            </p:custDataLst>
          </p:nvPr>
        </p:nvSpPr>
        <p:spPr bwMode="auto">
          <a:xfrm>
            <a:off x="-1157288" y="0"/>
            <a:ext cx="955675" cy="3889375"/>
          </a:xfrm>
          <a:prstGeom prst="rect">
            <a:avLst/>
          </a:prstGeom>
          <a:solidFill>
            <a:schemeClr val="bg1"/>
          </a:solidFill>
          <a:ln w="12700" algn="ctr">
            <a:noFill/>
            <a:miter lim="800000"/>
            <a:headEnd/>
            <a:tailEnd/>
          </a:ln>
        </p:spPr>
        <p:txBody>
          <a:bodyPr wrap="none" lIns="0" tIns="0" rIns="0" bIns="0"/>
          <a:lstStyle/>
          <a:p>
            <a:pPr algn="ctr"/>
            <a:r>
              <a:rPr lang="en-GB" sz="900" b="0" dirty="0">
                <a:solidFill>
                  <a:srgbClr val="1A2940"/>
                </a:solidFill>
                <a:latin typeface="Arial" panose="020B0604020202020204" pitchFamily="34" charset="0"/>
                <a:cs typeface="Arial" panose="020B0604020202020204" pitchFamily="34" charset="0"/>
              </a:rPr>
              <a:t>Primary </a:t>
            </a:r>
            <a:r>
              <a:rPr lang="en-GB" sz="900" b="0" dirty="0" err="1">
                <a:solidFill>
                  <a:srgbClr val="1A2940"/>
                </a:solidFill>
                <a:latin typeface="Arial" panose="020B0604020202020204" pitchFamily="34" charset="0"/>
                <a:cs typeface="Arial" panose="020B0604020202020204" pitchFamily="34" charset="0"/>
              </a:rPr>
              <a:t>colors</a:t>
            </a:r>
            <a:endParaRPr lang="en-GB" sz="900" b="0" dirty="0">
              <a:solidFill>
                <a:srgbClr val="1A2940"/>
              </a:solidFill>
              <a:latin typeface="Arial" panose="020B0604020202020204" pitchFamily="34" charset="0"/>
              <a:cs typeface="Arial" panose="020B0604020202020204" pitchFamily="34" charset="0"/>
            </a:endParaRPr>
          </a:p>
        </p:txBody>
      </p:sp>
      <p:grpSp>
        <p:nvGrpSpPr>
          <p:cNvPr id="10" name="Group 50">
            <a:extLst>
              <a:ext uri="{FF2B5EF4-FFF2-40B4-BE49-F238E27FC236}">
                <a16:creationId xmlns:a16="http://schemas.microsoft.com/office/drawing/2014/main" id="{542FE3AA-3B36-924B-B1AD-E57D337F80F4}"/>
              </a:ext>
            </a:extLst>
          </p:cNvPr>
          <p:cNvGrpSpPr>
            <a:grpSpLocks/>
          </p:cNvGrpSpPr>
          <p:nvPr userDrawn="1"/>
        </p:nvGrpSpPr>
        <p:grpSpPr bwMode="auto">
          <a:xfrm>
            <a:off x="-893764" y="180975"/>
            <a:ext cx="428625" cy="585788"/>
            <a:chOff x="12661025" y="-1313976"/>
            <a:chExt cx="464559" cy="585856"/>
          </a:xfrm>
          <a:solidFill>
            <a:srgbClr val="1A2940"/>
          </a:solidFill>
        </p:grpSpPr>
        <p:sp>
          <p:nvSpPr>
            <p:cNvPr id="26" name="Rectangle 25">
              <a:extLst>
                <a:ext uri="{FF2B5EF4-FFF2-40B4-BE49-F238E27FC236}">
                  <a16:creationId xmlns:a16="http://schemas.microsoft.com/office/drawing/2014/main" id="{AB188A39-AA79-8649-B2AD-925E9E071E0B}"/>
                </a:ext>
              </a:extLst>
            </p:cNvPr>
            <p:cNvSpPr>
              <a:spLocks noChangeArrowheads="1"/>
            </p:cNvSpPr>
            <p:nvPr userDrawn="1">
              <p:custDataLst>
                <p:tags r:id="rId12"/>
              </p:custDataLst>
            </p:nvPr>
          </p:nvSpPr>
          <p:spPr bwMode="auto">
            <a:xfrm>
              <a:off x="12661025" y="-1313976"/>
              <a:ext cx="464559" cy="585856"/>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7" name="Rectangle 14">
              <a:extLst>
                <a:ext uri="{FF2B5EF4-FFF2-40B4-BE49-F238E27FC236}">
                  <a16:creationId xmlns:a16="http://schemas.microsoft.com/office/drawing/2014/main" id="{900D854E-7BE6-024A-B548-88062B043826}"/>
                </a:ext>
              </a:extLst>
            </p:cNvPr>
            <p:cNvSpPr>
              <a:spLocks noChangeArrowheads="1"/>
            </p:cNvSpPr>
            <p:nvPr userDrawn="1">
              <p:custDataLst>
                <p:tags r:id="rId13"/>
              </p:custDataLst>
            </p:nvPr>
          </p:nvSpPr>
          <p:spPr bwMode="auto">
            <a:xfrm>
              <a:off x="12726408" y="-1252056"/>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12</a:t>
              </a:r>
            </a:p>
            <a:p>
              <a:pPr defTabSz="914724">
                <a:defRPr/>
              </a:pPr>
              <a:r>
                <a:rPr lang="en-GB" sz="1000" dirty="0">
                  <a:solidFill>
                    <a:schemeClr val="bg2"/>
                  </a:solidFill>
                  <a:latin typeface="Arial" panose="020B0604020202020204" pitchFamily="34" charset="0"/>
                  <a:cs typeface="Arial" panose="020B0604020202020204" pitchFamily="34" charset="0"/>
                </a:rPr>
                <a:t>G 39</a:t>
              </a:r>
            </a:p>
            <a:p>
              <a:pPr defTabSz="914724">
                <a:defRPr/>
              </a:pPr>
              <a:r>
                <a:rPr lang="en-GB" sz="1000" dirty="0">
                  <a:solidFill>
                    <a:schemeClr val="bg2"/>
                  </a:solidFill>
                  <a:latin typeface="Arial" panose="020B0604020202020204" pitchFamily="34" charset="0"/>
                  <a:cs typeface="Arial" panose="020B0604020202020204" pitchFamily="34" charset="0"/>
                </a:rPr>
                <a:t>B 64</a:t>
              </a:r>
            </a:p>
          </p:txBody>
        </p:sp>
      </p:grpSp>
      <p:grpSp>
        <p:nvGrpSpPr>
          <p:cNvPr id="11" name="Group 52">
            <a:extLst>
              <a:ext uri="{FF2B5EF4-FFF2-40B4-BE49-F238E27FC236}">
                <a16:creationId xmlns:a16="http://schemas.microsoft.com/office/drawing/2014/main" id="{996C4E64-F496-1C49-B10F-01D474A169E1}"/>
              </a:ext>
            </a:extLst>
          </p:cNvPr>
          <p:cNvGrpSpPr>
            <a:grpSpLocks/>
          </p:cNvGrpSpPr>
          <p:nvPr userDrawn="1"/>
        </p:nvGrpSpPr>
        <p:grpSpPr bwMode="auto">
          <a:xfrm>
            <a:off x="-893764" y="1414463"/>
            <a:ext cx="428625" cy="584200"/>
            <a:chOff x="12661025" y="59430"/>
            <a:chExt cx="464559" cy="584268"/>
          </a:xfrm>
          <a:solidFill>
            <a:srgbClr val="FDCA33"/>
          </a:solidFill>
        </p:grpSpPr>
        <p:sp>
          <p:nvSpPr>
            <p:cNvPr id="24" name="Rectangle 25">
              <a:extLst>
                <a:ext uri="{FF2B5EF4-FFF2-40B4-BE49-F238E27FC236}">
                  <a16:creationId xmlns:a16="http://schemas.microsoft.com/office/drawing/2014/main" id="{85811C85-1C3E-D245-9A6B-71DB86276F84}"/>
                </a:ext>
              </a:extLst>
            </p:cNvPr>
            <p:cNvSpPr>
              <a:spLocks noChangeArrowheads="1"/>
            </p:cNvSpPr>
            <p:nvPr userDrawn="1">
              <p:custDataLst>
                <p:tags r:id="rId10"/>
              </p:custDataLst>
            </p:nvPr>
          </p:nvSpPr>
          <p:spPr bwMode="auto">
            <a:xfrm>
              <a:off x="12661025" y="5943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5" name="Rectangle 16">
              <a:extLst>
                <a:ext uri="{FF2B5EF4-FFF2-40B4-BE49-F238E27FC236}">
                  <a16:creationId xmlns:a16="http://schemas.microsoft.com/office/drawing/2014/main" id="{130E7AE0-E930-1D4F-932C-EF7D2F9358B3}"/>
                </a:ext>
              </a:extLst>
            </p:cNvPr>
            <p:cNvSpPr>
              <a:spLocks noChangeArrowheads="1"/>
            </p:cNvSpPr>
            <p:nvPr userDrawn="1">
              <p:custDataLst>
                <p:tags r:id="rId11"/>
              </p:custDataLst>
            </p:nvPr>
          </p:nvSpPr>
          <p:spPr bwMode="auto">
            <a:xfrm>
              <a:off x="12719525" y="11023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253</a:t>
              </a:r>
            </a:p>
            <a:p>
              <a:pPr defTabSz="914724">
                <a:defRPr/>
              </a:pPr>
              <a:r>
                <a:rPr lang="en-GB" sz="1000" dirty="0">
                  <a:solidFill>
                    <a:schemeClr val="bg1"/>
                  </a:solidFill>
                  <a:latin typeface="Arial" panose="020B0604020202020204" pitchFamily="34" charset="0"/>
                  <a:cs typeface="Arial" panose="020B0604020202020204" pitchFamily="34" charset="0"/>
                </a:rPr>
                <a:t>G 202</a:t>
              </a:r>
            </a:p>
            <a:p>
              <a:pPr defTabSz="914724">
                <a:defRPr/>
              </a:pPr>
              <a:r>
                <a:rPr lang="en-GB" sz="1000" dirty="0">
                  <a:solidFill>
                    <a:schemeClr val="bg1"/>
                  </a:solidFill>
                  <a:latin typeface="Arial" panose="020B0604020202020204" pitchFamily="34" charset="0"/>
                  <a:cs typeface="Arial" panose="020B0604020202020204" pitchFamily="34" charset="0"/>
                </a:rPr>
                <a:t>B 51</a:t>
              </a:r>
            </a:p>
          </p:txBody>
        </p:sp>
      </p:grpSp>
      <p:grpSp>
        <p:nvGrpSpPr>
          <p:cNvPr id="12" name="Group 53">
            <a:extLst>
              <a:ext uri="{FF2B5EF4-FFF2-40B4-BE49-F238E27FC236}">
                <a16:creationId xmlns:a16="http://schemas.microsoft.com/office/drawing/2014/main" id="{235D5C31-91D4-AF43-B093-646D5DA4B3AD}"/>
              </a:ext>
            </a:extLst>
          </p:cNvPr>
          <p:cNvGrpSpPr>
            <a:grpSpLocks/>
          </p:cNvGrpSpPr>
          <p:nvPr userDrawn="1"/>
        </p:nvGrpSpPr>
        <p:grpSpPr bwMode="auto">
          <a:xfrm>
            <a:off x="-893764" y="2030413"/>
            <a:ext cx="428625" cy="584200"/>
            <a:chOff x="12661025" y="853322"/>
            <a:chExt cx="464559" cy="584268"/>
          </a:xfrm>
          <a:solidFill>
            <a:srgbClr val="314D77"/>
          </a:solidFill>
        </p:grpSpPr>
        <p:sp>
          <p:nvSpPr>
            <p:cNvPr id="22" name="Rectangle 25">
              <a:extLst>
                <a:ext uri="{FF2B5EF4-FFF2-40B4-BE49-F238E27FC236}">
                  <a16:creationId xmlns:a16="http://schemas.microsoft.com/office/drawing/2014/main" id="{CD83BC62-C434-2549-8990-7CAF54D70034}"/>
                </a:ext>
              </a:extLst>
            </p:cNvPr>
            <p:cNvSpPr>
              <a:spLocks noChangeArrowheads="1"/>
            </p:cNvSpPr>
            <p:nvPr userDrawn="1">
              <p:custDataLst>
                <p:tags r:id="rId8"/>
              </p:custDataLst>
            </p:nvPr>
          </p:nvSpPr>
          <p:spPr bwMode="auto">
            <a:xfrm>
              <a:off x="12661025" y="853322"/>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3" name="Rectangle 22">
              <a:extLst>
                <a:ext uri="{FF2B5EF4-FFF2-40B4-BE49-F238E27FC236}">
                  <a16:creationId xmlns:a16="http://schemas.microsoft.com/office/drawing/2014/main" id="{36873F7D-8C56-374D-9F95-6695EE14FA52}"/>
                </a:ext>
              </a:extLst>
            </p:cNvPr>
            <p:cNvSpPr>
              <a:spLocks noChangeArrowheads="1"/>
            </p:cNvSpPr>
            <p:nvPr userDrawn="1">
              <p:custDataLst>
                <p:tags r:id="rId9"/>
              </p:custDataLst>
            </p:nvPr>
          </p:nvSpPr>
          <p:spPr bwMode="auto">
            <a:xfrm>
              <a:off x="12719525" y="915241"/>
              <a:ext cx="359640"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49</a:t>
              </a:r>
            </a:p>
            <a:p>
              <a:pPr defTabSz="914724">
                <a:defRPr/>
              </a:pPr>
              <a:r>
                <a:rPr lang="en-GB" sz="1000" dirty="0">
                  <a:solidFill>
                    <a:schemeClr val="bg2"/>
                  </a:solidFill>
                  <a:latin typeface="Arial" panose="020B0604020202020204" pitchFamily="34" charset="0"/>
                  <a:cs typeface="Arial" panose="020B0604020202020204" pitchFamily="34" charset="0"/>
                </a:rPr>
                <a:t>G 77</a:t>
              </a:r>
            </a:p>
            <a:p>
              <a:pPr defTabSz="914724">
                <a:defRPr/>
              </a:pPr>
              <a:r>
                <a:rPr lang="en-GB" sz="1000" dirty="0">
                  <a:solidFill>
                    <a:schemeClr val="bg2"/>
                  </a:solidFill>
                  <a:latin typeface="Arial" panose="020B0604020202020204" pitchFamily="34" charset="0"/>
                  <a:cs typeface="Arial" panose="020B0604020202020204" pitchFamily="34" charset="0"/>
                </a:rPr>
                <a:t>B 119</a:t>
              </a:r>
            </a:p>
          </p:txBody>
        </p:sp>
      </p:grpSp>
      <p:grpSp>
        <p:nvGrpSpPr>
          <p:cNvPr id="13" name="Group 54">
            <a:extLst>
              <a:ext uri="{FF2B5EF4-FFF2-40B4-BE49-F238E27FC236}">
                <a16:creationId xmlns:a16="http://schemas.microsoft.com/office/drawing/2014/main" id="{F8BD1B2F-77C0-4941-ACDA-65C7131E30F3}"/>
              </a:ext>
            </a:extLst>
          </p:cNvPr>
          <p:cNvGrpSpPr>
            <a:grpSpLocks/>
          </p:cNvGrpSpPr>
          <p:nvPr userDrawn="1"/>
        </p:nvGrpSpPr>
        <p:grpSpPr bwMode="auto">
          <a:xfrm>
            <a:off x="-893764" y="2646363"/>
            <a:ext cx="428625" cy="585787"/>
            <a:chOff x="12661025" y="1513377"/>
            <a:chExt cx="464559" cy="585855"/>
          </a:xfrm>
          <a:solidFill>
            <a:srgbClr val="1E71BD"/>
          </a:solidFill>
        </p:grpSpPr>
        <p:sp>
          <p:nvSpPr>
            <p:cNvPr id="20" name="Rectangle 25">
              <a:extLst>
                <a:ext uri="{FF2B5EF4-FFF2-40B4-BE49-F238E27FC236}">
                  <a16:creationId xmlns:a16="http://schemas.microsoft.com/office/drawing/2014/main" id="{D5CD800C-668A-F241-9799-D8B19DEC9C5D}"/>
                </a:ext>
              </a:extLst>
            </p:cNvPr>
            <p:cNvSpPr>
              <a:spLocks noChangeArrowheads="1"/>
            </p:cNvSpPr>
            <p:nvPr userDrawn="1">
              <p:custDataLst>
                <p:tags r:id="rId6"/>
              </p:custDataLst>
            </p:nvPr>
          </p:nvSpPr>
          <p:spPr bwMode="auto">
            <a:xfrm>
              <a:off x="12661025" y="1513377"/>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1" name="Rectangle 17">
              <a:extLst>
                <a:ext uri="{FF2B5EF4-FFF2-40B4-BE49-F238E27FC236}">
                  <a16:creationId xmlns:a16="http://schemas.microsoft.com/office/drawing/2014/main" id="{C527C249-F8D8-BC4F-B36F-EF5ACB0D56EB}"/>
                </a:ext>
              </a:extLst>
            </p:cNvPr>
            <p:cNvSpPr>
              <a:spLocks noChangeArrowheads="1"/>
            </p:cNvSpPr>
            <p:nvPr userDrawn="1">
              <p:custDataLst>
                <p:tags r:id="rId7"/>
              </p:custDataLst>
            </p:nvPr>
          </p:nvSpPr>
          <p:spPr bwMode="auto">
            <a:xfrm>
              <a:off x="12719525" y="157529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30</a:t>
              </a:r>
            </a:p>
            <a:p>
              <a:pPr defTabSz="914724">
                <a:defRPr/>
              </a:pPr>
              <a:r>
                <a:rPr lang="en-GB" sz="1000" dirty="0">
                  <a:solidFill>
                    <a:schemeClr val="bg1"/>
                  </a:solidFill>
                  <a:latin typeface="Arial" panose="020B0604020202020204" pitchFamily="34" charset="0"/>
                  <a:cs typeface="Arial" panose="020B0604020202020204" pitchFamily="34" charset="0"/>
                </a:rPr>
                <a:t>G 113</a:t>
              </a:r>
            </a:p>
            <a:p>
              <a:pPr defTabSz="914724">
                <a:defRPr/>
              </a:pPr>
              <a:r>
                <a:rPr lang="en-GB" sz="1000" dirty="0">
                  <a:solidFill>
                    <a:schemeClr val="bg1"/>
                  </a:solidFill>
                  <a:latin typeface="Arial" panose="020B0604020202020204" pitchFamily="34" charset="0"/>
                  <a:cs typeface="Arial" panose="020B0604020202020204" pitchFamily="34" charset="0"/>
                </a:rPr>
                <a:t>B 189</a:t>
              </a:r>
            </a:p>
          </p:txBody>
        </p:sp>
      </p:grpSp>
      <p:grpSp>
        <p:nvGrpSpPr>
          <p:cNvPr id="14" name="Group 55">
            <a:extLst>
              <a:ext uri="{FF2B5EF4-FFF2-40B4-BE49-F238E27FC236}">
                <a16:creationId xmlns:a16="http://schemas.microsoft.com/office/drawing/2014/main" id="{3218EC47-D0C7-2A43-AB6F-01DDB3C4C3E6}"/>
              </a:ext>
            </a:extLst>
          </p:cNvPr>
          <p:cNvGrpSpPr>
            <a:grpSpLocks/>
          </p:cNvGrpSpPr>
          <p:nvPr userDrawn="1"/>
        </p:nvGrpSpPr>
        <p:grpSpPr bwMode="auto">
          <a:xfrm>
            <a:off x="-893764" y="3262313"/>
            <a:ext cx="428625" cy="585787"/>
            <a:chOff x="12661025" y="2333768"/>
            <a:chExt cx="464559" cy="585855"/>
          </a:xfrm>
          <a:solidFill>
            <a:srgbClr val="217FD4"/>
          </a:solidFill>
        </p:grpSpPr>
        <p:sp>
          <p:nvSpPr>
            <p:cNvPr id="18" name="Rectangle 25">
              <a:extLst>
                <a:ext uri="{FF2B5EF4-FFF2-40B4-BE49-F238E27FC236}">
                  <a16:creationId xmlns:a16="http://schemas.microsoft.com/office/drawing/2014/main" id="{1567067A-0CE8-C34B-85FE-42E6B3546669}"/>
                </a:ext>
              </a:extLst>
            </p:cNvPr>
            <p:cNvSpPr>
              <a:spLocks noChangeArrowheads="1"/>
            </p:cNvSpPr>
            <p:nvPr userDrawn="1">
              <p:custDataLst>
                <p:tags r:id="rId4"/>
              </p:custDataLst>
            </p:nvPr>
          </p:nvSpPr>
          <p:spPr bwMode="auto">
            <a:xfrm>
              <a:off x="12661025" y="2333768"/>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9" name="Rectangle 19">
              <a:extLst>
                <a:ext uri="{FF2B5EF4-FFF2-40B4-BE49-F238E27FC236}">
                  <a16:creationId xmlns:a16="http://schemas.microsoft.com/office/drawing/2014/main" id="{C96F9E53-39CB-5C4E-855E-CB750CE9177D}"/>
                </a:ext>
              </a:extLst>
            </p:cNvPr>
            <p:cNvSpPr>
              <a:spLocks noChangeArrowheads="1"/>
            </p:cNvSpPr>
            <p:nvPr userDrawn="1">
              <p:custDataLst>
                <p:tags r:id="rId5"/>
              </p:custDataLst>
            </p:nvPr>
          </p:nvSpPr>
          <p:spPr bwMode="auto">
            <a:xfrm>
              <a:off x="12719525" y="2395687"/>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33</a:t>
              </a:r>
            </a:p>
            <a:p>
              <a:pPr defTabSz="914724">
                <a:defRPr/>
              </a:pPr>
              <a:r>
                <a:rPr lang="en-GB" sz="1000" dirty="0">
                  <a:solidFill>
                    <a:schemeClr val="bg1"/>
                  </a:solidFill>
                  <a:latin typeface="Arial" panose="020B0604020202020204" pitchFamily="34" charset="0"/>
                  <a:cs typeface="Arial" panose="020B0604020202020204" pitchFamily="34" charset="0"/>
                </a:rPr>
                <a:t>G 127</a:t>
              </a:r>
            </a:p>
            <a:p>
              <a:pPr defTabSz="914724">
                <a:defRPr/>
              </a:pPr>
              <a:r>
                <a:rPr lang="en-GB" sz="1000" dirty="0">
                  <a:solidFill>
                    <a:schemeClr val="bg1"/>
                  </a:solidFill>
                  <a:latin typeface="Arial" panose="020B0604020202020204" pitchFamily="34" charset="0"/>
                  <a:cs typeface="Arial" panose="020B0604020202020204" pitchFamily="34" charset="0"/>
                </a:rPr>
                <a:t>B 212</a:t>
              </a:r>
            </a:p>
          </p:txBody>
        </p:sp>
      </p:grpSp>
      <p:grpSp>
        <p:nvGrpSpPr>
          <p:cNvPr id="15" name="Group 51">
            <a:extLst>
              <a:ext uri="{FF2B5EF4-FFF2-40B4-BE49-F238E27FC236}">
                <a16:creationId xmlns:a16="http://schemas.microsoft.com/office/drawing/2014/main" id="{C74808B1-54E4-9941-B4D1-5DD08F15B05B}"/>
              </a:ext>
            </a:extLst>
          </p:cNvPr>
          <p:cNvGrpSpPr>
            <a:grpSpLocks/>
          </p:cNvGrpSpPr>
          <p:nvPr userDrawn="1"/>
        </p:nvGrpSpPr>
        <p:grpSpPr bwMode="auto">
          <a:xfrm>
            <a:off x="-893764" y="798513"/>
            <a:ext cx="428625" cy="584200"/>
            <a:chOff x="12661025" y="-640070"/>
            <a:chExt cx="464559" cy="584268"/>
          </a:xfrm>
          <a:solidFill>
            <a:srgbClr val="58595B"/>
          </a:solidFill>
        </p:grpSpPr>
        <p:sp>
          <p:nvSpPr>
            <p:cNvPr id="16" name="Rectangle 25">
              <a:extLst>
                <a:ext uri="{FF2B5EF4-FFF2-40B4-BE49-F238E27FC236}">
                  <a16:creationId xmlns:a16="http://schemas.microsoft.com/office/drawing/2014/main" id="{70584D81-A3A2-8E46-9F7A-B598DF48D45A}"/>
                </a:ext>
              </a:extLst>
            </p:cNvPr>
            <p:cNvSpPr>
              <a:spLocks noChangeArrowheads="1"/>
            </p:cNvSpPr>
            <p:nvPr userDrawn="1">
              <p:custDataLst>
                <p:tags r:id="rId2"/>
              </p:custDataLst>
            </p:nvPr>
          </p:nvSpPr>
          <p:spPr bwMode="auto">
            <a:xfrm>
              <a:off x="12661025" y="-64007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7" name="Rectangle 15">
              <a:extLst>
                <a:ext uri="{FF2B5EF4-FFF2-40B4-BE49-F238E27FC236}">
                  <a16:creationId xmlns:a16="http://schemas.microsoft.com/office/drawing/2014/main" id="{67536E8A-8B3E-5B40-B75E-D23F4E523728}"/>
                </a:ext>
              </a:extLst>
            </p:cNvPr>
            <p:cNvSpPr>
              <a:spLocks noChangeArrowheads="1"/>
            </p:cNvSpPr>
            <p:nvPr userDrawn="1">
              <p:custDataLst>
                <p:tags r:id="rId3"/>
              </p:custDataLst>
            </p:nvPr>
          </p:nvSpPr>
          <p:spPr bwMode="auto">
            <a:xfrm>
              <a:off x="12719525" y="-578151"/>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88</a:t>
              </a:r>
            </a:p>
            <a:p>
              <a:pPr defTabSz="914724">
                <a:defRPr/>
              </a:pPr>
              <a:r>
                <a:rPr lang="en-GB" sz="1000" dirty="0">
                  <a:solidFill>
                    <a:schemeClr val="bg2"/>
                  </a:solidFill>
                  <a:latin typeface="Arial" panose="020B0604020202020204" pitchFamily="34" charset="0"/>
                  <a:cs typeface="Arial" panose="020B0604020202020204" pitchFamily="34" charset="0"/>
                </a:rPr>
                <a:t>G 89</a:t>
              </a:r>
            </a:p>
            <a:p>
              <a:pPr defTabSz="914724">
                <a:defRPr/>
              </a:pPr>
              <a:r>
                <a:rPr lang="en-GB" sz="1000" dirty="0">
                  <a:solidFill>
                    <a:schemeClr val="bg2"/>
                  </a:solidFill>
                  <a:latin typeface="Arial" panose="020B0604020202020204" pitchFamily="34" charset="0"/>
                  <a:cs typeface="Arial" panose="020B0604020202020204" pitchFamily="34" charset="0"/>
                </a:rPr>
                <a:t>B 91</a:t>
              </a:r>
            </a:p>
          </p:txBody>
        </p:sp>
      </p:grpSp>
      <p:sp>
        <p:nvSpPr>
          <p:cNvPr id="29" name="Content Placeholder 4">
            <a:extLst>
              <a:ext uri="{FF2B5EF4-FFF2-40B4-BE49-F238E27FC236}">
                <a16:creationId xmlns:a16="http://schemas.microsoft.com/office/drawing/2014/main" id="{F346796D-1756-1840-85BD-23B88AAF8966}"/>
              </a:ext>
            </a:extLst>
          </p:cNvPr>
          <p:cNvSpPr>
            <a:spLocks noGrp="1"/>
          </p:cNvSpPr>
          <p:nvPr>
            <p:ph sz="quarter" idx="10" hasCustomPrompt="1"/>
          </p:nvPr>
        </p:nvSpPr>
        <p:spPr>
          <a:xfrm>
            <a:off x="511627" y="6187721"/>
            <a:ext cx="3052763" cy="417513"/>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a:lvl1pPr>
            <a:lvl2pPr marL="457200" indent="0">
              <a:buNone/>
              <a:defRPr/>
            </a:lvl2pPr>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lvl3pPr>
            <a:lvl4pPr marL="1371600" indent="0">
              <a:buNone/>
              <a:defRPr/>
            </a:lvl4pPr>
            <a:lvl5pPr marL="1828800" indent="0">
              <a:buNone/>
              <a:defRPr/>
            </a:lvl5pPr>
          </a:lstStyle>
          <a:p>
            <a:pPr lvl="0"/>
            <a:r>
              <a:rPr kumimoji="0" lang="en-US" sz="1300" b="0" i="0" u="none" strike="noStrike" kern="1200" cap="none" spc="0" normalizeH="0" baseline="0" noProof="0" dirty="0">
                <a:ln>
                  <a:noFill/>
                </a:ln>
                <a:solidFill>
                  <a:srgbClr val="58595B"/>
                </a:solidFill>
                <a:effectLst/>
                <a:uLnTx/>
                <a:uFillTx/>
                <a:latin typeface="+mn-lt"/>
                <a:ea typeface="+mn-ea"/>
                <a:cs typeface="+mn-cs"/>
              </a:rPr>
              <a:t>Click to edit date and time</a:t>
            </a:r>
            <a:endParaRPr lang="en-US" dirty="0"/>
          </a:p>
        </p:txBody>
      </p:sp>
    </p:spTree>
    <p:extLst>
      <p:ext uri="{BB962C8B-B14F-4D97-AF65-F5344CB8AC3E}">
        <p14:creationId xmlns:p14="http://schemas.microsoft.com/office/powerpoint/2010/main" val="38536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C38B4F-DBCC-2A41-B9C0-52921CBF6402}"/>
              </a:ext>
            </a:extLst>
          </p:cNvPr>
          <p:cNvSpPr>
            <a:spLocks noGrp="1"/>
          </p:cNvSpPr>
          <p:nvPr>
            <p:ph type="sldNum" sz="quarter" idx="10"/>
          </p:nvPr>
        </p:nvSpPr>
        <p:spPr/>
        <p:txBody>
          <a:bodyPr/>
          <a:lstStyle/>
          <a:p>
            <a:fld id="{5AD0B71B-50D0-8142-8F07-578D02AF652D}" type="slidenum">
              <a:rPr lang="en-US" smtClean="0"/>
              <a:pPr/>
              <a:t>‹#›</a:t>
            </a:fld>
            <a:endParaRPr lang="en-US"/>
          </a:p>
        </p:txBody>
      </p:sp>
      <p:sp>
        <p:nvSpPr>
          <p:cNvPr id="4" name="Footer Placeholder 3">
            <a:extLst>
              <a:ext uri="{FF2B5EF4-FFF2-40B4-BE49-F238E27FC236}">
                <a16:creationId xmlns:a16="http://schemas.microsoft.com/office/drawing/2014/main" id="{DB37E9B2-9F22-A441-B675-124D5BB35C64}"/>
              </a:ext>
            </a:extLst>
          </p:cNvPr>
          <p:cNvSpPr>
            <a:spLocks noGrp="1"/>
          </p:cNvSpPr>
          <p:nvPr>
            <p:ph type="ftr" sz="quarter" idx="11"/>
          </p:nvPr>
        </p:nvSpPr>
        <p:spPr/>
        <p:txBody>
          <a:bodyPr/>
          <a:lstStyle/>
          <a:p>
            <a:r>
              <a:rPr lang="en-US"/>
              <a:t>www.dezshira.com</a:t>
            </a:r>
            <a:endParaRPr lang="en-US" dirty="0"/>
          </a:p>
        </p:txBody>
      </p:sp>
      <p:sp>
        <p:nvSpPr>
          <p:cNvPr id="14" name="Content Placeholder 13">
            <a:extLst>
              <a:ext uri="{FF2B5EF4-FFF2-40B4-BE49-F238E27FC236}">
                <a16:creationId xmlns:a16="http://schemas.microsoft.com/office/drawing/2014/main" id="{C4F95B9F-E28E-D14D-BC26-52990C0B2813}"/>
              </a:ext>
            </a:extLst>
          </p:cNvPr>
          <p:cNvSpPr>
            <a:spLocks noGrp="1"/>
          </p:cNvSpPr>
          <p:nvPr>
            <p:ph sz="quarter" idx="12" hasCustomPrompt="1"/>
          </p:nvPr>
        </p:nvSpPr>
        <p:spPr>
          <a:xfrm>
            <a:off x="3556000" y="2143124"/>
            <a:ext cx="7359650" cy="3757613"/>
          </a:xfrm>
          <a:prstGeom prst="rect">
            <a:avLst/>
          </a:prstGeom>
        </p:spPr>
        <p:txBody>
          <a:bodyPr anchor="t"/>
          <a:lstStyle>
            <a:lvl1pPr>
              <a:defRPr>
                <a:solidFill>
                  <a:srgbClr val="58595B"/>
                </a:solidFill>
              </a:defRPr>
            </a:lvl1pPr>
            <a:lvl2pPr marL="914400" indent="-457200">
              <a:buFont typeface="+mj-lt"/>
              <a:buAutoNum type="arabicPeriod"/>
              <a:defRPr>
                <a:solidFill>
                  <a:srgbClr val="58595B"/>
                </a:solidFill>
              </a:defRPr>
            </a:lvl2pPr>
            <a:lvl3pPr marL="1371600" indent="-457200">
              <a:buFont typeface="+mj-lt"/>
              <a:buAutoNum type="arabicPeriod"/>
              <a:defRPr>
                <a:solidFill>
                  <a:srgbClr val="58595B"/>
                </a:solidFill>
              </a:defRPr>
            </a:lvl3pPr>
            <a:lvl4pPr marL="1714500" indent="-342900">
              <a:buFont typeface="+mj-lt"/>
              <a:buAutoNum type="arabicPeriod"/>
              <a:defRPr>
                <a:solidFill>
                  <a:srgbClr val="58595B"/>
                </a:solidFill>
              </a:defRPr>
            </a:lvl4pPr>
            <a:lvl5pPr marL="2171700" indent="-342900">
              <a:buFont typeface="+mj-lt"/>
              <a:buAutoNum type="arabicPeriod"/>
              <a:defRPr>
                <a:solidFill>
                  <a:srgbClr val="58595B"/>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1584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3F3E-37C9-1040-A65B-ADE527AEC431}"/>
              </a:ext>
            </a:extLst>
          </p:cNvPr>
          <p:cNvSpPr>
            <a:spLocks noGrp="1"/>
          </p:cNvSpPr>
          <p:nvPr>
            <p:ph type="title"/>
          </p:nvPr>
        </p:nvSpPr>
        <p:spPr>
          <a:xfrm>
            <a:off x="838200" y="4131128"/>
            <a:ext cx="5671088" cy="1992085"/>
          </a:xfrm>
        </p:spPr>
        <p:txBody>
          <a:bodyPr anchor="t"/>
          <a:lstStyle>
            <a:lvl1pPr>
              <a:defRPr sz="36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85518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F0F6-0D01-E643-87FB-1AC2A2134F83}"/>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9A4616D-CB23-1C47-9691-9A74BCEE7144}"/>
              </a:ext>
            </a:extLst>
          </p:cNvPr>
          <p:cNvSpPr>
            <a:spLocks noGrp="1"/>
          </p:cNvSpPr>
          <p:nvPr>
            <p:ph idx="1"/>
          </p:nvPr>
        </p:nvSpPr>
        <p:spPr>
          <a:xfrm>
            <a:off x="838200" y="1825625"/>
            <a:ext cx="10515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63FCA7-BA30-3046-85FD-B6AE3DB721B5}"/>
              </a:ext>
            </a:extLst>
          </p:cNvPr>
          <p:cNvSpPr>
            <a:spLocks noGrp="1"/>
          </p:cNvSpPr>
          <p:nvPr>
            <p:ph type="ftr" sz="quarter" idx="10"/>
          </p:nvPr>
        </p:nvSpPr>
        <p:spPr>
          <a:xfrm>
            <a:off x="6800850" y="6356350"/>
            <a:ext cx="4114800" cy="365125"/>
          </a:xfrm>
          <a:prstGeom prst="rect">
            <a:avLst/>
          </a:prstGeom>
        </p:spPr>
        <p:txBody>
          <a:bodyPr/>
          <a:lstStyle/>
          <a:p>
            <a:r>
              <a:rPr lang="en-US"/>
              <a:t>www.dezshira.com</a:t>
            </a:r>
            <a:endParaRPr lang="en-US" dirty="0"/>
          </a:p>
        </p:txBody>
      </p:sp>
      <p:sp>
        <p:nvSpPr>
          <p:cNvPr id="9" name="Slide Number Placeholder 8">
            <a:extLst>
              <a:ext uri="{FF2B5EF4-FFF2-40B4-BE49-F238E27FC236}">
                <a16:creationId xmlns:a16="http://schemas.microsoft.com/office/drawing/2014/main" id="{D6FD4B55-0DA3-B64A-B235-3D5A05131A75}"/>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499445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5AAA-49E0-7F46-8F68-E9673AD9B90D}"/>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354668C1-E776-D64F-B75D-3A772F4EE632}"/>
              </a:ext>
            </a:extLst>
          </p:cNvPr>
          <p:cNvSpPr>
            <a:spLocks noGrp="1"/>
          </p:cNvSpPr>
          <p:nvPr>
            <p:ph sz="half" idx="1"/>
          </p:nvPr>
        </p:nvSpPr>
        <p:spPr>
          <a:xfrm>
            <a:off x="838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71BFD1-5183-824A-9369-35141D5B2E33}"/>
              </a:ext>
            </a:extLst>
          </p:cNvPr>
          <p:cNvSpPr>
            <a:spLocks noGrp="1"/>
          </p:cNvSpPr>
          <p:nvPr>
            <p:ph sz="half" idx="2"/>
          </p:nvPr>
        </p:nvSpPr>
        <p:spPr>
          <a:xfrm>
            <a:off x="6172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A6454D99-FD64-7E40-AE1D-B0C1E834E69C}"/>
              </a:ext>
            </a:extLst>
          </p:cNvPr>
          <p:cNvSpPr>
            <a:spLocks noGrp="1"/>
          </p:cNvSpPr>
          <p:nvPr>
            <p:ph type="ftr" sz="quarter" idx="11"/>
          </p:nvPr>
        </p:nvSpPr>
        <p:spPr>
          <a:xfrm>
            <a:off x="6800850" y="6356350"/>
            <a:ext cx="4114800" cy="365125"/>
          </a:xfrm>
          <a:prstGeom prst="rect">
            <a:avLst/>
          </a:prstGeom>
        </p:spPr>
        <p:txBody>
          <a:bodyPr/>
          <a:lstStyle>
            <a:lvl1pPr>
              <a:defRPr>
                <a:solidFill>
                  <a:schemeClr val="bg1">
                    <a:lumMod val="50000"/>
                  </a:schemeClr>
                </a:solidFill>
              </a:defRPr>
            </a:lvl1pPr>
          </a:lstStyle>
          <a:p>
            <a:r>
              <a:rPr lang="en-US"/>
              <a:t>www.dezshira.com</a:t>
            </a:r>
            <a:endParaRPr lang="en-US" dirty="0"/>
          </a:p>
        </p:txBody>
      </p:sp>
      <p:sp>
        <p:nvSpPr>
          <p:cNvPr id="7" name="Slide Number Placeholder 6">
            <a:extLst>
              <a:ext uri="{FF2B5EF4-FFF2-40B4-BE49-F238E27FC236}">
                <a16:creationId xmlns:a16="http://schemas.microsoft.com/office/drawing/2014/main" id="{27F7DE30-72E9-AF48-B01A-CE5F56C828AC}"/>
              </a:ext>
            </a:extLst>
          </p:cNvPr>
          <p:cNvSpPr>
            <a:spLocks noGrp="1"/>
          </p:cNvSpPr>
          <p:nvPr>
            <p:ph type="sldNum" sz="quarter" idx="12"/>
          </p:nvPr>
        </p:nvSpPr>
        <p:spPr/>
        <p:txBody>
          <a:bodyPr/>
          <a:lstStyle>
            <a:lvl1pPr>
              <a:defRPr>
                <a:solidFill>
                  <a:schemeClr val="bg1">
                    <a:lumMod val="50000"/>
                  </a:schemeClr>
                </a:solidFill>
              </a:defRPr>
            </a:lvl1pPr>
          </a:lstStyle>
          <a:p>
            <a:fld id="{5AD0B71B-50D0-8142-8F07-578D02AF652D}" type="slidenum">
              <a:rPr lang="en-US" smtClean="0"/>
              <a:pPr/>
              <a:t>‹#›</a:t>
            </a:fld>
            <a:endParaRPr lang="en-US" dirty="0"/>
          </a:p>
        </p:txBody>
      </p:sp>
    </p:spTree>
    <p:extLst>
      <p:ext uri="{BB962C8B-B14F-4D97-AF65-F5344CB8AC3E}">
        <p14:creationId xmlns:p14="http://schemas.microsoft.com/office/powerpoint/2010/main" val="363455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CB52348-CA6F-ED40-8CF1-23F694FCDEF9}"/>
              </a:ext>
            </a:extLst>
          </p:cNvPr>
          <p:cNvSpPr>
            <a:spLocks noGrp="1"/>
          </p:cNvSpPr>
          <p:nvPr>
            <p:ph type="ftr" sz="quarter" idx="10"/>
          </p:nvPr>
        </p:nvSpPr>
        <p:spPr/>
        <p:txBody>
          <a:bodyPr/>
          <a:lstStyle/>
          <a:p>
            <a:r>
              <a:rPr lang="en-US"/>
              <a:t>www.dezshira.com</a:t>
            </a:r>
            <a:endParaRPr lang="en-US" dirty="0"/>
          </a:p>
        </p:txBody>
      </p:sp>
      <p:sp>
        <p:nvSpPr>
          <p:cNvPr id="7" name="Slide Number Placeholder 6">
            <a:extLst>
              <a:ext uri="{FF2B5EF4-FFF2-40B4-BE49-F238E27FC236}">
                <a16:creationId xmlns:a16="http://schemas.microsoft.com/office/drawing/2014/main" id="{A7BE99AB-D047-B044-9EE2-3CB4B5E4A60F}"/>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313301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06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7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F0A3DB-F53B-9D4D-B6B7-62F02314E58B}"/>
              </a:ext>
            </a:extLst>
          </p:cNvPr>
          <p:cNvSpPr>
            <a:spLocks noGrp="1"/>
          </p:cNvSpPr>
          <p:nvPr>
            <p:ph type="title"/>
          </p:nvPr>
        </p:nvSpPr>
        <p:spPr>
          <a:xfrm>
            <a:off x="838200" y="365125"/>
            <a:ext cx="10515600" cy="1325563"/>
          </a:xfrm>
          <a:prstGeom prst="rect">
            <a:avLst/>
          </a:prstGeom>
        </p:spPr>
        <p:txBody>
          <a:bodyPr vert="horz" lIns="91440" tIns="45720" rIns="91440" bIns="45720" rtlCol="0" anchor="t" anchorCtr="0">
            <a:noAutofit/>
          </a:bodyPr>
          <a:lstStyle/>
          <a:p>
            <a:r>
              <a:rPr lang="en-US" dirty="0"/>
              <a:t>Click to edit Master title style</a:t>
            </a:r>
          </a:p>
        </p:txBody>
      </p:sp>
      <p:sp>
        <p:nvSpPr>
          <p:cNvPr id="6" name="Slide Number Placeholder 5">
            <a:extLst>
              <a:ext uri="{FF2B5EF4-FFF2-40B4-BE49-F238E27FC236}">
                <a16:creationId xmlns:a16="http://schemas.microsoft.com/office/drawing/2014/main" id="{51EDE201-E8BF-4243-91E3-718C921EC6C5}"/>
              </a:ext>
            </a:extLst>
          </p:cNvPr>
          <p:cNvSpPr>
            <a:spLocks noGrp="1"/>
          </p:cNvSpPr>
          <p:nvPr>
            <p:ph type="sldNum" sz="quarter" idx="4"/>
          </p:nvPr>
        </p:nvSpPr>
        <p:spPr>
          <a:xfrm>
            <a:off x="10915650" y="6356350"/>
            <a:ext cx="438149" cy="365125"/>
          </a:xfrm>
          <a:prstGeom prst="rect">
            <a:avLst/>
          </a:prstGeom>
        </p:spPr>
        <p:txBody>
          <a:bodyPr vert="horz" lIns="91440" tIns="45720" rIns="91440" bIns="4572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5AD0B71B-50D0-8142-8F07-578D02AF652D}" type="slidenum">
              <a:rPr lang="en-US" smtClean="0"/>
              <a:pPr/>
              <a:t>‹#›</a:t>
            </a:fld>
            <a:endParaRPr lang="en-US"/>
          </a:p>
        </p:txBody>
      </p:sp>
      <p:sp>
        <p:nvSpPr>
          <p:cNvPr id="9" name="Footer Placeholder 8">
            <a:extLst>
              <a:ext uri="{FF2B5EF4-FFF2-40B4-BE49-F238E27FC236}">
                <a16:creationId xmlns:a16="http://schemas.microsoft.com/office/drawing/2014/main" id="{77400146-A5C4-4544-B03C-150E1872EC23}"/>
              </a:ext>
            </a:extLst>
          </p:cNvPr>
          <p:cNvSpPr>
            <a:spLocks noGrp="1"/>
          </p:cNvSpPr>
          <p:nvPr>
            <p:ph type="ftr" sz="quarter" idx="3"/>
          </p:nvPr>
        </p:nvSpPr>
        <p:spPr>
          <a:xfrm>
            <a:off x="6800850" y="6356350"/>
            <a:ext cx="41148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en-US"/>
              <a:t>www.dezshira.com</a:t>
            </a:r>
            <a:endParaRPr lang="en-US" dirty="0"/>
          </a:p>
        </p:txBody>
      </p:sp>
    </p:spTree>
    <p:extLst>
      <p:ext uri="{BB962C8B-B14F-4D97-AF65-F5344CB8AC3E}">
        <p14:creationId xmlns:p14="http://schemas.microsoft.com/office/powerpoint/2010/main" val="3953044533"/>
      </p:ext>
    </p:extLst>
  </p:cSld>
  <p:clrMap bg1="lt1" tx1="dk1" bg2="lt2" tx2="dk2" accent1="accent1" accent2="accent2" accent3="accent3" accent4="accent4" accent5="accent5" accent6="accent6" hlink="hlink" folHlink="folHlink"/>
  <p:sldLayoutIdLst>
    <p:sldLayoutId id="2147483657" r:id="rId1"/>
    <p:sldLayoutId id="2147483664" r:id="rId2"/>
    <p:sldLayoutId id="2147483660" r:id="rId3"/>
    <p:sldLayoutId id="2147483658" r:id="rId4"/>
    <p:sldLayoutId id="2147483659" r:id="rId5"/>
    <p:sldLayoutId id="2147483661" r:id="rId6"/>
    <p:sldLayoutId id="2147483662" r:id="rId7"/>
    <p:sldLayoutId id="2147483663" r:id="rId8"/>
  </p:sldLayoutIdLst>
  <p:hf hdr="0" dt="0"/>
  <p:txStyles>
    <p:title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3.png"/><Relationship Id="rId18" Type="http://schemas.microsoft.com/office/2007/relationships/hdphoto" Target="../media/hdphoto8.wdp"/><Relationship Id="rId3" Type="http://schemas.openxmlformats.org/officeDocument/2006/relationships/image" Target="../media/image8.png"/><Relationship Id="rId7" Type="http://schemas.openxmlformats.org/officeDocument/2006/relationships/image" Target="../media/image10.png"/><Relationship Id="rId12" Type="http://schemas.microsoft.com/office/2007/relationships/hdphoto" Target="../media/hdphoto5.wdp"/><Relationship Id="rId17" Type="http://schemas.openxmlformats.org/officeDocument/2006/relationships/image" Target="../media/image15.png"/><Relationship Id="rId2" Type="http://schemas.openxmlformats.org/officeDocument/2006/relationships/notesSlide" Target="../notesSlides/notesSlide2.xml"/><Relationship Id="rId16" Type="http://schemas.microsoft.com/office/2007/relationships/hdphoto" Target="../media/hdphoto7.wdp"/><Relationship Id="rId1" Type="http://schemas.openxmlformats.org/officeDocument/2006/relationships/slideLayout" Target="../slideLayouts/slideLayout4.xml"/><Relationship Id="rId6" Type="http://schemas.microsoft.com/office/2007/relationships/hdphoto" Target="../media/hdphoto2.wdp"/><Relationship Id="rId11" Type="http://schemas.openxmlformats.org/officeDocument/2006/relationships/image" Target="../media/image12.png"/><Relationship Id="rId5" Type="http://schemas.openxmlformats.org/officeDocument/2006/relationships/image" Target="../media/image9.png"/><Relationship Id="rId15" Type="http://schemas.openxmlformats.org/officeDocument/2006/relationships/image" Target="../media/image14.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1.png"/><Relationship Id="rId14" Type="http://schemas.microsoft.com/office/2007/relationships/hdphoto" Target="../media/hdphoto6.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hart" Target="../charts/chart1.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chart" Target="../charts/chart3.xml"/><Relationship Id="rId1" Type="http://schemas.openxmlformats.org/officeDocument/2006/relationships/slideLayout" Target="../slideLayouts/slideLayout4.xml"/><Relationship Id="rId4" Type="http://schemas.openxmlformats.org/officeDocument/2006/relationships/image" Target="../media/image19.emf"/></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23.emf"/><Relationship Id="rId5" Type="http://schemas.openxmlformats.org/officeDocument/2006/relationships/package" Target="../embeddings/Microsoft_Excel_Worksheet2.xlsx"/><Relationship Id="rId4" Type="http://schemas.openxmlformats.org/officeDocument/2006/relationships/image" Target="../media/image22.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microsoft.com/office/2007/relationships/hdphoto" Target="../media/hdphoto9.wd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www.asiabriefing.com/store/book/human-resources-payroll-china-2019-2020.html" TargetMode="External"/><Relationship Id="rId3" Type="http://schemas.openxmlformats.org/officeDocument/2006/relationships/hyperlink" Target="https://www.dezshira.com/library" TargetMode="External"/><Relationship Id="rId7" Type="http://schemas.openxmlformats.org/officeDocument/2006/relationships/hyperlink" Target="http://www.china-briefing.com/" TargetMode="External"/><Relationship Id="rId12"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9.jpeg"/><Relationship Id="rId11" Type="http://schemas.openxmlformats.org/officeDocument/2006/relationships/image" Target="../media/image33.jpeg"/><Relationship Id="rId5" Type="http://schemas.openxmlformats.org/officeDocument/2006/relationships/hyperlink" Target="http://www.asiabriefing.com/" TargetMode="External"/><Relationship Id="rId10" Type="http://schemas.openxmlformats.org/officeDocument/2006/relationships/image" Target="../media/image32.jpeg"/><Relationship Id="rId4" Type="http://schemas.openxmlformats.org/officeDocument/2006/relationships/hyperlink" Target="http://www.asiabriefing.com/store/" TargetMode="External"/><Relationship Id="rId9" Type="http://schemas.openxmlformats.org/officeDocument/2006/relationships/image" Target="../media/image31.jpeg"/><Relationship Id="rId1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6DAAF2B-23B7-7D42-9590-055967C4B898}"/>
              </a:ext>
            </a:extLst>
          </p:cNvPr>
          <p:cNvSpPr>
            <a:spLocks noGrp="1"/>
          </p:cNvSpPr>
          <p:nvPr>
            <p:ph type="ctrTitle"/>
          </p:nvPr>
        </p:nvSpPr>
        <p:spPr/>
        <p:txBody>
          <a:bodyPr/>
          <a:lstStyle/>
          <a:p>
            <a:r>
              <a:rPr lang="en-US" dirty="0"/>
              <a:t>Retention Strategy Under Total Compensation</a:t>
            </a:r>
          </a:p>
        </p:txBody>
      </p:sp>
      <p:sp>
        <p:nvSpPr>
          <p:cNvPr id="6" name="Subtitle 5">
            <a:extLst>
              <a:ext uri="{FF2B5EF4-FFF2-40B4-BE49-F238E27FC236}">
                <a16:creationId xmlns:a16="http://schemas.microsoft.com/office/drawing/2014/main" id="{D296BACD-28E4-F24A-A81D-27186177EB89}"/>
              </a:ext>
            </a:extLst>
          </p:cNvPr>
          <p:cNvSpPr>
            <a:spLocks noGrp="1"/>
          </p:cNvSpPr>
          <p:nvPr>
            <p:ph type="subTitle" idx="1"/>
          </p:nvPr>
        </p:nvSpPr>
        <p:spPr/>
        <p:txBody>
          <a:bodyPr/>
          <a:lstStyle/>
          <a:p>
            <a:r>
              <a:rPr lang="en-US" dirty="0"/>
              <a:t>Prepared for European Chamber</a:t>
            </a:r>
          </a:p>
          <a:p>
            <a:r>
              <a:rPr lang="en-US" dirty="0"/>
              <a:t>Ellen Yin</a:t>
            </a:r>
          </a:p>
          <a:p>
            <a:r>
              <a:rPr lang="en-US" dirty="0"/>
              <a:t>Sep 2019</a:t>
            </a:r>
          </a:p>
        </p:txBody>
      </p:sp>
      <p:sp>
        <p:nvSpPr>
          <p:cNvPr id="2" name="Slide Number Placeholder 1">
            <a:extLst>
              <a:ext uri="{FF2B5EF4-FFF2-40B4-BE49-F238E27FC236}">
                <a16:creationId xmlns:a16="http://schemas.microsoft.com/office/drawing/2014/main" id="{F58D3632-0B91-964F-87F4-F750BD0A129C}"/>
              </a:ext>
            </a:extLst>
          </p:cNvPr>
          <p:cNvSpPr>
            <a:spLocks noGrp="1"/>
          </p:cNvSpPr>
          <p:nvPr>
            <p:ph type="sldNum" sz="quarter" idx="4294967295"/>
          </p:nvPr>
        </p:nvSpPr>
        <p:spPr>
          <a:xfrm>
            <a:off x="11753850" y="6356350"/>
            <a:ext cx="438150" cy="365125"/>
          </a:xfrm>
        </p:spPr>
        <p:txBody>
          <a:bodyPr/>
          <a:lstStyle/>
          <a:p>
            <a:fld id="{5AD0B71B-50D0-8142-8F07-578D02AF652D}" type="slidenum">
              <a:rPr lang="en-US" smtClean="0"/>
              <a:pPr/>
              <a:t>2</a:t>
            </a:fld>
            <a:endParaRPr lang="en-US"/>
          </a:p>
        </p:txBody>
      </p:sp>
      <p:pic>
        <p:nvPicPr>
          <p:cNvPr id="4" name="Picture 3">
            <a:extLst>
              <a:ext uri="{FF2B5EF4-FFF2-40B4-BE49-F238E27FC236}">
                <a16:creationId xmlns:a16="http://schemas.microsoft.com/office/drawing/2014/main" id="{A143A459-EFE7-40C0-AC4E-788A942EA0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6009" y="291548"/>
            <a:ext cx="1113399" cy="834888"/>
          </a:xfrm>
          <a:prstGeom prst="rect">
            <a:avLst/>
          </a:prstGeom>
        </p:spPr>
      </p:pic>
    </p:spTree>
    <p:extLst>
      <p:ext uri="{BB962C8B-B14F-4D97-AF65-F5344CB8AC3E}">
        <p14:creationId xmlns:p14="http://schemas.microsoft.com/office/powerpoint/2010/main" val="2537262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solidFill>
                  <a:srgbClr val="1A293F">
                    <a:tint val="75000"/>
                  </a:srgbClr>
                </a:solidFill>
              </a:rPr>
              <a:pPr/>
              <a:t>3</a:t>
            </a:fld>
            <a:endParaRPr lang="en-US" dirty="0">
              <a:solidFill>
                <a:srgbClr val="1A293F">
                  <a:tint val="75000"/>
                </a:srgbClr>
              </a:solidFill>
            </a:endParaRPr>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2152650" y="365126"/>
            <a:ext cx="7886700" cy="548640"/>
          </a:xfrm>
        </p:spPr>
        <p:txBody>
          <a:bodyPr/>
          <a:lstStyle/>
          <a:p>
            <a:r>
              <a:rPr lang="en-US" dirty="0"/>
              <a:t>DSA Service Suite</a:t>
            </a:r>
          </a:p>
        </p:txBody>
      </p:sp>
      <p:sp>
        <p:nvSpPr>
          <p:cNvPr id="17" name="Text Placeholder 22">
            <a:extLst>
              <a:ext uri="{FF2B5EF4-FFF2-40B4-BE49-F238E27FC236}">
                <a16:creationId xmlns:a16="http://schemas.microsoft.com/office/drawing/2014/main" id="{5070C557-2476-4D2B-B89F-D77CDA9AD719}"/>
              </a:ext>
            </a:extLst>
          </p:cNvPr>
          <p:cNvSpPr txBox="1">
            <a:spLocks/>
          </p:cNvSpPr>
          <p:nvPr/>
        </p:nvSpPr>
        <p:spPr bwMode="auto">
          <a:xfrm>
            <a:off x="3753171" y="157507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Pre-Investment and Entry Strategy Advisory</a:t>
            </a:r>
          </a:p>
        </p:txBody>
      </p:sp>
      <p:sp>
        <p:nvSpPr>
          <p:cNvPr id="18" name="Text Placeholder 23">
            <a:extLst>
              <a:ext uri="{FF2B5EF4-FFF2-40B4-BE49-F238E27FC236}">
                <a16:creationId xmlns:a16="http://schemas.microsoft.com/office/drawing/2014/main" id="{AF673E67-863C-46B9-B7C5-10BC890F00F3}"/>
              </a:ext>
            </a:extLst>
          </p:cNvPr>
          <p:cNvSpPr txBox="1">
            <a:spLocks/>
          </p:cNvSpPr>
          <p:nvPr/>
        </p:nvSpPr>
        <p:spPr bwMode="auto">
          <a:xfrm>
            <a:off x="3753171" y="273712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Corporate and Tax Structuring</a:t>
            </a:r>
          </a:p>
        </p:txBody>
      </p:sp>
      <p:sp>
        <p:nvSpPr>
          <p:cNvPr id="19" name="Text Placeholder 27">
            <a:extLst>
              <a:ext uri="{FF2B5EF4-FFF2-40B4-BE49-F238E27FC236}">
                <a16:creationId xmlns:a16="http://schemas.microsoft.com/office/drawing/2014/main" id="{48179036-73B9-4261-9454-97C2423A3AFC}"/>
              </a:ext>
            </a:extLst>
          </p:cNvPr>
          <p:cNvSpPr txBox="1">
            <a:spLocks/>
          </p:cNvSpPr>
          <p:nvPr/>
        </p:nvSpPr>
        <p:spPr bwMode="auto">
          <a:xfrm>
            <a:off x="3753171" y="3970620"/>
            <a:ext cx="2339975" cy="896937"/>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Cross-border Transactional Support</a:t>
            </a:r>
          </a:p>
        </p:txBody>
      </p:sp>
      <p:sp>
        <p:nvSpPr>
          <p:cNvPr id="20" name="Text Placeholder 27">
            <a:extLst>
              <a:ext uri="{FF2B5EF4-FFF2-40B4-BE49-F238E27FC236}">
                <a16:creationId xmlns:a16="http://schemas.microsoft.com/office/drawing/2014/main" id="{2ED196DA-097B-4FA9-A61C-210BEB4F7037}"/>
              </a:ext>
            </a:extLst>
          </p:cNvPr>
          <p:cNvSpPr txBox="1">
            <a:spLocks/>
          </p:cNvSpPr>
          <p:nvPr/>
        </p:nvSpPr>
        <p:spPr>
          <a:xfrm>
            <a:off x="3753171" y="5143779"/>
            <a:ext cx="2339975" cy="895350"/>
          </a:xfrm>
          <a:prstGeom prst="rect">
            <a:avLst/>
          </a:prstGeom>
        </p:spPr>
        <p:txBody>
          <a:bodyPr lIns="0" tIns="0" rIns="0" bIns="0"/>
          <a:lstStyle/>
          <a:p>
            <a:pPr marL="0" lvl="1" defTabSz="957998">
              <a:lnSpc>
                <a:spcPct val="106000"/>
              </a:lnSpc>
              <a:spcBef>
                <a:spcPts val="576"/>
              </a:spcBef>
              <a:defRPr/>
            </a:pPr>
            <a:r>
              <a:rPr lang="nl-NL" sz="1600" dirty="0">
                <a:solidFill>
                  <a:srgbClr val="58595B"/>
                </a:solidFill>
              </a:rPr>
              <a:t>Audit Financial Review, Due Diligence</a:t>
            </a:r>
          </a:p>
        </p:txBody>
      </p:sp>
      <p:sp>
        <p:nvSpPr>
          <p:cNvPr id="29" name="Text Placeholder 22">
            <a:extLst>
              <a:ext uri="{FF2B5EF4-FFF2-40B4-BE49-F238E27FC236}">
                <a16:creationId xmlns:a16="http://schemas.microsoft.com/office/drawing/2014/main" id="{9D2B4022-E9BA-4E32-8996-1CA9F9FCAFD4}"/>
              </a:ext>
            </a:extLst>
          </p:cNvPr>
          <p:cNvSpPr txBox="1">
            <a:spLocks/>
          </p:cNvSpPr>
          <p:nvPr/>
        </p:nvSpPr>
        <p:spPr bwMode="auto">
          <a:xfrm>
            <a:off x="7904656" y="157507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Accounting, Pa</a:t>
            </a:r>
            <a:r>
              <a:rPr lang="en-US" altLang="zh-CN" sz="1600" dirty="0" err="1">
                <a:solidFill>
                  <a:srgbClr val="58595B"/>
                </a:solidFill>
              </a:rPr>
              <a:t>yr</a:t>
            </a:r>
            <a:r>
              <a:rPr lang="nl-NL" sz="1600" dirty="0">
                <a:solidFill>
                  <a:srgbClr val="58595B"/>
                </a:solidFill>
              </a:rPr>
              <a:t>oll, and Treasury</a:t>
            </a:r>
          </a:p>
        </p:txBody>
      </p:sp>
      <p:sp>
        <p:nvSpPr>
          <p:cNvPr id="30" name="Text Placeholder 23">
            <a:extLst>
              <a:ext uri="{FF2B5EF4-FFF2-40B4-BE49-F238E27FC236}">
                <a16:creationId xmlns:a16="http://schemas.microsoft.com/office/drawing/2014/main" id="{F2542E65-BD02-4363-B8E9-63445D4233D3}"/>
              </a:ext>
            </a:extLst>
          </p:cNvPr>
          <p:cNvSpPr txBox="1">
            <a:spLocks/>
          </p:cNvSpPr>
          <p:nvPr/>
        </p:nvSpPr>
        <p:spPr bwMode="auto">
          <a:xfrm>
            <a:off x="7904656" y="2737129"/>
            <a:ext cx="2339975" cy="896938"/>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Tax and Compliance</a:t>
            </a:r>
          </a:p>
        </p:txBody>
      </p:sp>
      <p:sp>
        <p:nvSpPr>
          <p:cNvPr id="31" name="Text Placeholder 27">
            <a:extLst>
              <a:ext uri="{FF2B5EF4-FFF2-40B4-BE49-F238E27FC236}">
                <a16:creationId xmlns:a16="http://schemas.microsoft.com/office/drawing/2014/main" id="{F10EE990-DC14-459E-83F3-89F9F87B65EA}"/>
              </a:ext>
            </a:extLst>
          </p:cNvPr>
          <p:cNvSpPr txBox="1">
            <a:spLocks/>
          </p:cNvSpPr>
          <p:nvPr/>
        </p:nvSpPr>
        <p:spPr bwMode="auto">
          <a:xfrm>
            <a:off x="7904656" y="3970620"/>
            <a:ext cx="2339975" cy="896937"/>
          </a:xfrm>
          <a:prstGeom prst="rect">
            <a:avLst/>
          </a:prstGeom>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defTabSz="957998">
              <a:spcBef>
                <a:spcPts val="576"/>
              </a:spcBef>
              <a:buNone/>
              <a:defRPr/>
            </a:pPr>
            <a:r>
              <a:rPr lang="nl-NL" sz="1600" dirty="0">
                <a:solidFill>
                  <a:srgbClr val="58595B"/>
                </a:solidFill>
              </a:rPr>
              <a:t>Employment law and HR</a:t>
            </a:r>
          </a:p>
        </p:txBody>
      </p:sp>
      <p:sp>
        <p:nvSpPr>
          <p:cNvPr id="32" name="Text Placeholder 27">
            <a:extLst>
              <a:ext uri="{FF2B5EF4-FFF2-40B4-BE49-F238E27FC236}">
                <a16:creationId xmlns:a16="http://schemas.microsoft.com/office/drawing/2014/main" id="{D9C0748B-22C5-427D-8063-A2BDD9C3B388}"/>
              </a:ext>
            </a:extLst>
          </p:cNvPr>
          <p:cNvSpPr txBox="1">
            <a:spLocks/>
          </p:cNvSpPr>
          <p:nvPr/>
        </p:nvSpPr>
        <p:spPr>
          <a:xfrm>
            <a:off x="7904656" y="5143779"/>
            <a:ext cx="2339975" cy="895350"/>
          </a:xfrm>
          <a:prstGeom prst="rect">
            <a:avLst/>
          </a:prstGeom>
        </p:spPr>
        <p:txBody>
          <a:bodyPr lIns="0" tIns="0" rIns="0" bIns="0"/>
          <a:lstStyle/>
          <a:p>
            <a:pPr marL="0" lvl="1" defTabSz="957998">
              <a:lnSpc>
                <a:spcPct val="106000"/>
              </a:lnSpc>
              <a:spcBef>
                <a:spcPts val="576"/>
              </a:spcBef>
              <a:defRPr/>
            </a:pPr>
            <a:r>
              <a:rPr lang="nl-NL" sz="1600" dirty="0">
                <a:solidFill>
                  <a:srgbClr val="58595B"/>
                </a:solidFill>
              </a:rPr>
              <a:t>ERP and Financial System Advisory</a:t>
            </a:r>
          </a:p>
        </p:txBody>
      </p:sp>
      <p:sp>
        <p:nvSpPr>
          <p:cNvPr id="11" name="Rectangle 10">
            <a:extLst>
              <a:ext uri="{FF2B5EF4-FFF2-40B4-BE49-F238E27FC236}">
                <a16:creationId xmlns:a16="http://schemas.microsoft.com/office/drawing/2014/main" id="{F4664B42-407A-41E4-8152-E0982CDEF2C2}"/>
              </a:ext>
            </a:extLst>
          </p:cNvPr>
          <p:cNvSpPr>
            <a:spLocks noChangeArrowheads="1"/>
          </p:cNvSpPr>
          <p:nvPr/>
        </p:nvSpPr>
        <p:spPr bwMode="gray">
          <a:xfrm>
            <a:off x="2037083" y="3783012"/>
            <a:ext cx="1552575" cy="895350"/>
          </a:xfrm>
          <a:prstGeom prst="rect">
            <a:avLst/>
          </a:prstGeom>
          <a:solidFill>
            <a:srgbClr val="217FD4"/>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12" name="Rectangle 11">
            <a:extLst>
              <a:ext uri="{FF2B5EF4-FFF2-40B4-BE49-F238E27FC236}">
                <a16:creationId xmlns:a16="http://schemas.microsoft.com/office/drawing/2014/main" id="{A89CA751-C78E-4CBA-8F7F-F15EB6E576E8}"/>
              </a:ext>
            </a:extLst>
          </p:cNvPr>
          <p:cNvSpPr>
            <a:spLocks noChangeArrowheads="1"/>
          </p:cNvSpPr>
          <p:nvPr/>
        </p:nvSpPr>
        <p:spPr bwMode="gray">
          <a:xfrm>
            <a:off x="2037083" y="4954587"/>
            <a:ext cx="1552575" cy="895350"/>
          </a:xfrm>
          <a:prstGeom prst="rect">
            <a:avLst/>
          </a:prstGeom>
          <a:solidFill>
            <a:srgbClr val="FDCA33"/>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6" name="Rectangle 4">
            <a:extLst>
              <a:ext uri="{FF2B5EF4-FFF2-40B4-BE49-F238E27FC236}">
                <a16:creationId xmlns:a16="http://schemas.microsoft.com/office/drawing/2014/main" id="{5DF9B299-BED3-411C-8FAF-89DC3482C2AD}"/>
              </a:ext>
            </a:extLst>
          </p:cNvPr>
          <p:cNvSpPr>
            <a:spLocks noChangeArrowheads="1"/>
          </p:cNvSpPr>
          <p:nvPr/>
        </p:nvSpPr>
        <p:spPr bwMode="gray">
          <a:xfrm>
            <a:off x="2037083" y="1377950"/>
            <a:ext cx="1552575" cy="895350"/>
          </a:xfrm>
          <a:prstGeom prst="rect">
            <a:avLst/>
          </a:prstGeom>
          <a:solidFill>
            <a:srgbClr val="314D77"/>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grpSp>
        <p:nvGrpSpPr>
          <p:cNvPr id="7" name="Group 6">
            <a:extLst>
              <a:ext uri="{FF2B5EF4-FFF2-40B4-BE49-F238E27FC236}">
                <a16:creationId xmlns:a16="http://schemas.microsoft.com/office/drawing/2014/main" id="{3A658588-D7D8-4916-8CFF-B6D13CE55648}"/>
              </a:ext>
            </a:extLst>
          </p:cNvPr>
          <p:cNvGrpSpPr/>
          <p:nvPr/>
        </p:nvGrpSpPr>
        <p:grpSpPr>
          <a:xfrm>
            <a:off x="2037083" y="2547937"/>
            <a:ext cx="1552575" cy="895350"/>
            <a:chOff x="513080" y="2547937"/>
            <a:chExt cx="1552575" cy="895350"/>
          </a:xfrm>
        </p:grpSpPr>
        <p:sp>
          <p:nvSpPr>
            <p:cNvPr id="8" name="Rectangle 7">
              <a:extLst>
                <a:ext uri="{FF2B5EF4-FFF2-40B4-BE49-F238E27FC236}">
                  <a16:creationId xmlns:a16="http://schemas.microsoft.com/office/drawing/2014/main" id="{C106EEA3-D7BA-41AE-800C-AD4D37BBF3D3}"/>
                </a:ext>
              </a:extLst>
            </p:cNvPr>
            <p:cNvSpPr>
              <a:spLocks noChangeArrowheads="1"/>
            </p:cNvSpPr>
            <p:nvPr/>
          </p:nvSpPr>
          <p:spPr bwMode="gray">
            <a:xfrm>
              <a:off x="513080" y="2547937"/>
              <a:ext cx="1552575" cy="895350"/>
            </a:xfrm>
            <a:prstGeom prst="rect">
              <a:avLst/>
            </a:prstGeom>
            <a:solidFill>
              <a:srgbClr val="1E71BD"/>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pic>
          <p:nvPicPr>
            <p:cNvPr id="34" name="Picture 33">
              <a:extLst>
                <a:ext uri="{FF2B5EF4-FFF2-40B4-BE49-F238E27FC236}">
                  <a16:creationId xmlns:a16="http://schemas.microsoft.com/office/drawing/2014/main" id="{C8408DA4-C4F0-4796-B8FE-6E4575E5A8E7}"/>
                </a:ext>
              </a:extLst>
            </p:cNvPr>
            <p:cNvPicPr>
              <a:picLocks noChangeAspect="1"/>
            </p:cNvPicPr>
            <p:nvPr/>
          </p:nvPicPr>
          <p:blipFill rotWithShape="1">
            <a:blip r:embed="rId3" cstate="print">
              <a:lum bright="70000" contrast="-70000"/>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a:stretch/>
          </p:blipFill>
          <p:spPr>
            <a:xfrm>
              <a:off x="841650" y="2613025"/>
              <a:ext cx="871886" cy="743726"/>
            </a:xfrm>
            <a:prstGeom prst="rect">
              <a:avLst/>
            </a:prstGeom>
          </p:spPr>
        </p:pic>
      </p:grpSp>
      <p:pic>
        <p:nvPicPr>
          <p:cNvPr id="13" name="Picture 12">
            <a:extLst>
              <a:ext uri="{FF2B5EF4-FFF2-40B4-BE49-F238E27FC236}">
                <a16:creationId xmlns:a16="http://schemas.microsoft.com/office/drawing/2014/main" id="{BB4C486E-9E7E-4057-9640-2B96110D7659}"/>
              </a:ext>
            </a:extLst>
          </p:cNvPr>
          <p:cNvPicPr>
            <a:picLocks noChangeAspect="1"/>
          </p:cNvPicPr>
          <p:nvPr/>
        </p:nvPicPr>
        <p:blipFill rotWithShape="1">
          <a:blip r:embed="rId5" cstate="print">
            <a:lum bright="70000" contrast="-70000"/>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rcRect/>
          <a:stretch/>
        </p:blipFill>
        <p:spPr>
          <a:xfrm>
            <a:off x="2412034" y="3863494"/>
            <a:ext cx="825502" cy="721550"/>
          </a:xfrm>
          <a:prstGeom prst="rect">
            <a:avLst/>
          </a:prstGeom>
        </p:spPr>
      </p:pic>
      <p:pic>
        <p:nvPicPr>
          <p:cNvPr id="37" name="Picture 36">
            <a:extLst>
              <a:ext uri="{FF2B5EF4-FFF2-40B4-BE49-F238E27FC236}">
                <a16:creationId xmlns:a16="http://schemas.microsoft.com/office/drawing/2014/main" id="{BC624671-719F-4A9D-A5BE-9AAC679E0873}"/>
              </a:ext>
            </a:extLst>
          </p:cNvPr>
          <p:cNvPicPr>
            <a:picLocks noChangeAspect="1"/>
          </p:cNvPicPr>
          <p:nvPr/>
        </p:nvPicPr>
        <p:blipFill rotWithShape="1">
          <a:blip r:embed="rId7" cstate="print">
            <a:lum bright="70000" contrast="-70000"/>
            <a:extLst>
              <a:ext uri="{BEBA8EAE-BF5A-486C-A8C5-ECC9F3942E4B}">
                <a14:imgProps xmlns:a14="http://schemas.microsoft.com/office/drawing/2010/main">
                  <a14:imgLayer r:embed="rId8">
                    <a14:imgEffect>
                      <a14:artisticPhotocopy/>
                    </a14:imgEffect>
                  </a14:imgLayer>
                </a14:imgProps>
              </a:ext>
              <a:ext uri="{28A0092B-C50C-407E-A947-70E740481C1C}">
                <a14:useLocalDpi xmlns:a14="http://schemas.microsoft.com/office/drawing/2010/main" val="0"/>
              </a:ext>
            </a:extLst>
          </a:blip>
          <a:srcRect/>
          <a:stretch/>
        </p:blipFill>
        <p:spPr>
          <a:xfrm>
            <a:off x="2349609" y="4997006"/>
            <a:ext cx="927521" cy="791184"/>
          </a:xfrm>
          <a:prstGeom prst="rect">
            <a:avLst/>
          </a:prstGeom>
        </p:spPr>
      </p:pic>
      <p:sp>
        <p:nvSpPr>
          <p:cNvPr id="21" name="Rectangle 4">
            <a:extLst>
              <a:ext uri="{FF2B5EF4-FFF2-40B4-BE49-F238E27FC236}">
                <a16:creationId xmlns:a16="http://schemas.microsoft.com/office/drawing/2014/main" id="{C1B15258-CAA6-4B46-B7AD-2C50FC462334}"/>
              </a:ext>
            </a:extLst>
          </p:cNvPr>
          <p:cNvSpPr>
            <a:spLocks noChangeArrowheads="1"/>
          </p:cNvSpPr>
          <p:nvPr/>
        </p:nvSpPr>
        <p:spPr bwMode="gray">
          <a:xfrm>
            <a:off x="6188568" y="1377950"/>
            <a:ext cx="1552575" cy="895350"/>
          </a:xfrm>
          <a:prstGeom prst="rect">
            <a:avLst/>
          </a:prstGeom>
          <a:solidFill>
            <a:srgbClr val="314D77"/>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2" name="Rectangle 21">
            <a:extLst>
              <a:ext uri="{FF2B5EF4-FFF2-40B4-BE49-F238E27FC236}">
                <a16:creationId xmlns:a16="http://schemas.microsoft.com/office/drawing/2014/main" id="{F023D752-E428-4D81-B2CC-97ADBBC313BE}"/>
              </a:ext>
            </a:extLst>
          </p:cNvPr>
          <p:cNvSpPr>
            <a:spLocks noChangeArrowheads="1"/>
          </p:cNvSpPr>
          <p:nvPr/>
        </p:nvSpPr>
        <p:spPr bwMode="gray">
          <a:xfrm>
            <a:off x="6188568" y="2547937"/>
            <a:ext cx="1552575" cy="895350"/>
          </a:xfrm>
          <a:prstGeom prst="rect">
            <a:avLst/>
          </a:prstGeom>
          <a:solidFill>
            <a:srgbClr val="1E71BD"/>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3" name="Rectangle 22">
            <a:extLst>
              <a:ext uri="{FF2B5EF4-FFF2-40B4-BE49-F238E27FC236}">
                <a16:creationId xmlns:a16="http://schemas.microsoft.com/office/drawing/2014/main" id="{F9835507-E729-40EC-A558-77257AF40ECB}"/>
              </a:ext>
            </a:extLst>
          </p:cNvPr>
          <p:cNvSpPr>
            <a:spLocks noChangeArrowheads="1"/>
          </p:cNvSpPr>
          <p:nvPr/>
        </p:nvSpPr>
        <p:spPr bwMode="gray">
          <a:xfrm>
            <a:off x="6188568" y="3783012"/>
            <a:ext cx="1552575" cy="895350"/>
          </a:xfrm>
          <a:prstGeom prst="rect">
            <a:avLst/>
          </a:prstGeom>
          <a:solidFill>
            <a:srgbClr val="217FD4"/>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sp>
        <p:nvSpPr>
          <p:cNvPr id="24" name="Rectangle 23">
            <a:extLst>
              <a:ext uri="{FF2B5EF4-FFF2-40B4-BE49-F238E27FC236}">
                <a16:creationId xmlns:a16="http://schemas.microsoft.com/office/drawing/2014/main" id="{BBC495BF-489D-48FE-BA8D-642E443A8053}"/>
              </a:ext>
            </a:extLst>
          </p:cNvPr>
          <p:cNvSpPr>
            <a:spLocks noChangeArrowheads="1"/>
          </p:cNvSpPr>
          <p:nvPr/>
        </p:nvSpPr>
        <p:spPr bwMode="gray">
          <a:xfrm>
            <a:off x="6188568" y="4954587"/>
            <a:ext cx="1552575" cy="895350"/>
          </a:xfrm>
          <a:prstGeom prst="rect">
            <a:avLst/>
          </a:prstGeom>
          <a:solidFill>
            <a:srgbClr val="FDCA33"/>
          </a:solidFill>
          <a:ln w="12700" algn="ctr">
            <a:noFill/>
            <a:miter lim="800000"/>
            <a:headEnd/>
            <a:tailEnd/>
          </a:ln>
        </p:spPr>
        <p:txBody>
          <a:bodyPr lIns="72000" tIns="72000" rIns="72000" bIns="72000" anchor="ctr" anchorCtr="1"/>
          <a:lstStyle/>
          <a:p>
            <a:pPr algn="ctr">
              <a:lnSpc>
                <a:spcPct val="106000"/>
              </a:lnSpc>
              <a:defRPr/>
            </a:pPr>
            <a:endParaRPr lang="en-US" sz="1400" b="1" dirty="0">
              <a:solidFill>
                <a:srgbClr val="FFFFFF"/>
              </a:solidFill>
            </a:endParaRPr>
          </a:p>
        </p:txBody>
      </p:sp>
      <p:pic>
        <p:nvPicPr>
          <p:cNvPr id="33" name="Picture 32">
            <a:extLst>
              <a:ext uri="{FF2B5EF4-FFF2-40B4-BE49-F238E27FC236}">
                <a16:creationId xmlns:a16="http://schemas.microsoft.com/office/drawing/2014/main" id="{0FA18AFC-6312-413B-8837-940280AE91E2}"/>
              </a:ext>
            </a:extLst>
          </p:cNvPr>
          <p:cNvPicPr>
            <a:picLocks noChangeAspect="1"/>
          </p:cNvPicPr>
          <p:nvPr/>
        </p:nvPicPr>
        <p:blipFill rotWithShape="1">
          <a:blip r:embed="rId9" cstate="print">
            <a:lum bright="70000" contrast="-70000"/>
            <a:extLst>
              <a:ext uri="{BEBA8EAE-BF5A-486C-A8C5-ECC9F3942E4B}">
                <a14:imgProps xmlns:a14="http://schemas.microsoft.com/office/drawing/2010/main">
                  <a14:imgLayer r:embed="rId10">
                    <a14:imgEffect>
                      <a14:artisticPhotocopy/>
                    </a14:imgEffect>
                  </a14:imgLayer>
                </a14:imgProps>
              </a:ext>
              <a:ext uri="{28A0092B-C50C-407E-A947-70E740481C1C}">
                <a14:useLocalDpi xmlns:a14="http://schemas.microsoft.com/office/drawing/2010/main" val="0"/>
              </a:ext>
            </a:extLst>
          </a:blip>
          <a:srcRect/>
          <a:stretch/>
        </p:blipFill>
        <p:spPr>
          <a:xfrm>
            <a:off x="6501552" y="2571317"/>
            <a:ext cx="979144" cy="857516"/>
          </a:xfrm>
          <a:prstGeom prst="rect">
            <a:avLst/>
          </a:prstGeom>
        </p:spPr>
      </p:pic>
      <p:pic>
        <p:nvPicPr>
          <p:cNvPr id="5" name="Picture 4">
            <a:extLst>
              <a:ext uri="{FF2B5EF4-FFF2-40B4-BE49-F238E27FC236}">
                <a16:creationId xmlns:a16="http://schemas.microsoft.com/office/drawing/2014/main" id="{5934F258-99D8-41E0-A6C7-BED003B98E04}"/>
              </a:ext>
            </a:extLst>
          </p:cNvPr>
          <p:cNvPicPr>
            <a:picLocks noChangeAspect="1"/>
          </p:cNvPicPr>
          <p:nvPr/>
        </p:nvPicPr>
        <p:blipFill rotWithShape="1">
          <a:blip r:embed="rId11" cstate="print">
            <a:biLevel thresh="25000"/>
            <a:extLst>
              <a:ext uri="{BEBA8EAE-BF5A-486C-A8C5-ECC9F3942E4B}">
                <a14:imgProps xmlns:a14="http://schemas.microsoft.com/office/drawing/2010/main">
                  <a14:imgLayer r:embed="rId12">
                    <a14:imgEffect>
                      <a14:artisticPhotocopy/>
                    </a14:imgEffect>
                  </a14:imgLayer>
                </a14:imgProps>
              </a:ext>
              <a:ext uri="{28A0092B-C50C-407E-A947-70E740481C1C}">
                <a14:useLocalDpi xmlns:a14="http://schemas.microsoft.com/office/drawing/2010/main" val="0"/>
              </a:ext>
            </a:extLst>
          </a:blip>
          <a:srcRect/>
          <a:stretch/>
        </p:blipFill>
        <p:spPr>
          <a:xfrm>
            <a:off x="2411186" y="1441686"/>
            <a:ext cx="979144" cy="818377"/>
          </a:xfrm>
          <a:prstGeom prst="rect">
            <a:avLst/>
          </a:prstGeom>
        </p:spPr>
      </p:pic>
      <p:pic>
        <p:nvPicPr>
          <p:cNvPr id="35" name="Picture 34">
            <a:extLst>
              <a:ext uri="{FF2B5EF4-FFF2-40B4-BE49-F238E27FC236}">
                <a16:creationId xmlns:a16="http://schemas.microsoft.com/office/drawing/2014/main" id="{C3D12B57-C20E-45F1-8F9B-AC24C04D8A15}"/>
              </a:ext>
            </a:extLst>
          </p:cNvPr>
          <p:cNvPicPr>
            <a:picLocks noChangeAspect="1"/>
          </p:cNvPicPr>
          <p:nvPr/>
        </p:nvPicPr>
        <p:blipFill rotWithShape="1">
          <a:blip r:embed="rId13" cstate="print">
            <a:lum bright="70000" contrast="-70000"/>
            <a:extLst>
              <a:ext uri="{BEBA8EAE-BF5A-486C-A8C5-ECC9F3942E4B}">
                <a14:imgProps xmlns:a14="http://schemas.microsoft.com/office/drawing/2010/main">
                  <a14:imgLayer r:embed="rId14">
                    <a14:imgEffect>
                      <a14:artisticPhotocopy/>
                    </a14:imgEffect>
                  </a14:imgLayer>
                </a14:imgProps>
              </a:ext>
              <a:ext uri="{28A0092B-C50C-407E-A947-70E740481C1C}">
                <a14:useLocalDpi xmlns:a14="http://schemas.microsoft.com/office/drawing/2010/main" val="0"/>
              </a:ext>
            </a:extLst>
          </a:blip>
          <a:srcRect/>
          <a:stretch/>
        </p:blipFill>
        <p:spPr>
          <a:xfrm>
            <a:off x="6227345" y="3914545"/>
            <a:ext cx="1450529" cy="654698"/>
          </a:xfrm>
          <a:prstGeom prst="rect">
            <a:avLst/>
          </a:prstGeom>
        </p:spPr>
      </p:pic>
      <p:pic>
        <p:nvPicPr>
          <p:cNvPr id="39" name="Picture 38">
            <a:extLst>
              <a:ext uri="{FF2B5EF4-FFF2-40B4-BE49-F238E27FC236}">
                <a16:creationId xmlns:a16="http://schemas.microsoft.com/office/drawing/2014/main" id="{4654FEF9-5BEC-4F2A-A47D-276384307EE6}"/>
              </a:ext>
            </a:extLst>
          </p:cNvPr>
          <p:cNvPicPr>
            <a:picLocks noChangeAspect="1"/>
          </p:cNvPicPr>
          <p:nvPr/>
        </p:nvPicPr>
        <p:blipFill rotWithShape="1">
          <a:blip r:embed="rId15" cstate="print">
            <a:lum bright="70000" contrast="-70000"/>
            <a:extLst>
              <a:ext uri="{BEBA8EAE-BF5A-486C-A8C5-ECC9F3942E4B}">
                <a14:imgProps xmlns:a14="http://schemas.microsoft.com/office/drawing/2010/main">
                  <a14:imgLayer r:embed="rId16">
                    <a14:imgEffect>
                      <a14:artisticPhotocopy/>
                    </a14:imgEffect>
                  </a14:imgLayer>
                </a14:imgProps>
              </a:ext>
              <a:ext uri="{28A0092B-C50C-407E-A947-70E740481C1C}">
                <a14:useLocalDpi xmlns:a14="http://schemas.microsoft.com/office/drawing/2010/main" val="0"/>
              </a:ext>
            </a:extLst>
          </a:blip>
          <a:srcRect/>
          <a:stretch/>
        </p:blipFill>
        <p:spPr>
          <a:xfrm>
            <a:off x="6530922" y="5003080"/>
            <a:ext cx="920404" cy="785113"/>
          </a:xfrm>
          <a:prstGeom prst="rect">
            <a:avLst/>
          </a:prstGeom>
        </p:spPr>
      </p:pic>
      <p:pic>
        <p:nvPicPr>
          <p:cNvPr id="3" name="Picture 2">
            <a:extLst>
              <a:ext uri="{FF2B5EF4-FFF2-40B4-BE49-F238E27FC236}">
                <a16:creationId xmlns:a16="http://schemas.microsoft.com/office/drawing/2014/main" id="{A87B56D9-8E24-4CEB-8236-78251FE58E4E}"/>
              </a:ext>
            </a:extLst>
          </p:cNvPr>
          <p:cNvPicPr>
            <a:picLocks noChangeAspect="1"/>
          </p:cNvPicPr>
          <p:nvPr/>
        </p:nvPicPr>
        <p:blipFill rotWithShape="1">
          <a:blip r:embed="rId17" cstate="print">
            <a:lum bright="70000" contrast="-70000"/>
            <a:extLst>
              <a:ext uri="{BEBA8EAE-BF5A-486C-A8C5-ECC9F3942E4B}">
                <a14:imgProps xmlns:a14="http://schemas.microsoft.com/office/drawing/2010/main">
                  <a14:imgLayer r:embed="rId18">
                    <a14:imgEffect>
                      <a14:artisticPhotocopy/>
                    </a14:imgEffect>
                  </a14:imgLayer>
                </a14:imgProps>
              </a:ext>
              <a:ext uri="{28A0092B-C50C-407E-A947-70E740481C1C}">
                <a14:useLocalDpi xmlns:a14="http://schemas.microsoft.com/office/drawing/2010/main" val="0"/>
              </a:ext>
            </a:extLst>
          </a:blip>
          <a:srcRect/>
          <a:stretch/>
        </p:blipFill>
        <p:spPr>
          <a:xfrm>
            <a:off x="6517135" y="1425811"/>
            <a:ext cx="895434" cy="763813"/>
          </a:xfrm>
          <a:prstGeom prst="rect">
            <a:avLst/>
          </a:prstGeom>
        </p:spPr>
      </p:pic>
    </p:spTree>
    <p:extLst>
      <p:ext uri="{BB962C8B-B14F-4D97-AF65-F5344CB8AC3E}">
        <p14:creationId xmlns:p14="http://schemas.microsoft.com/office/powerpoint/2010/main" val="3999450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6318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661F7-08C5-1C46-9907-96E8D0DA220F}"/>
              </a:ext>
            </a:extLst>
          </p:cNvPr>
          <p:cNvSpPr>
            <a:spLocks noGrp="1"/>
          </p:cNvSpPr>
          <p:nvPr>
            <p:ph type="sldNum" sz="quarter" idx="10"/>
          </p:nvPr>
        </p:nvSpPr>
        <p:spPr/>
        <p:txBody>
          <a:bodyPr/>
          <a:lstStyle/>
          <a:p>
            <a:fld id="{5AD0B71B-50D0-8142-8F07-578D02AF652D}" type="slidenum">
              <a:rPr lang="en-US" smtClean="0"/>
              <a:pPr/>
              <a:t>5</a:t>
            </a:fld>
            <a:endParaRPr lang="en-US"/>
          </a:p>
        </p:txBody>
      </p:sp>
      <p:sp>
        <p:nvSpPr>
          <p:cNvPr id="3" name="Footer Placeholder 2">
            <a:extLst>
              <a:ext uri="{FF2B5EF4-FFF2-40B4-BE49-F238E27FC236}">
                <a16:creationId xmlns:a16="http://schemas.microsoft.com/office/drawing/2014/main" id="{AC75052B-3735-6F4A-B584-3568D09E56E4}"/>
              </a:ext>
            </a:extLst>
          </p:cNvPr>
          <p:cNvSpPr>
            <a:spLocks noGrp="1"/>
          </p:cNvSpPr>
          <p:nvPr>
            <p:ph type="ftr" sz="quarter" idx="11"/>
          </p:nvPr>
        </p:nvSpPr>
        <p:spPr/>
        <p:txBody>
          <a:bodyPr/>
          <a:lstStyle/>
          <a:p>
            <a:r>
              <a:rPr lang="en-US"/>
              <a:t>www.dezshira.com</a:t>
            </a:r>
            <a:endParaRPr lang="en-US" dirty="0"/>
          </a:p>
        </p:txBody>
      </p:sp>
      <p:sp>
        <p:nvSpPr>
          <p:cNvPr id="7" name="Rectangle 6">
            <a:extLst>
              <a:ext uri="{FF2B5EF4-FFF2-40B4-BE49-F238E27FC236}">
                <a16:creationId xmlns:a16="http://schemas.microsoft.com/office/drawing/2014/main" id="{892089E0-410E-47DC-96F9-0C19820A5BF9}"/>
              </a:ext>
            </a:extLst>
          </p:cNvPr>
          <p:cNvSpPr/>
          <p:nvPr/>
        </p:nvSpPr>
        <p:spPr>
          <a:xfrm>
            <a:off x="3707954" y="706496"/>
            <a:ext cx="4476290" cy="707886"/>
          </a:xfrm>
          <a:prstGeom prst="rect">
            <a:avLst/>
          </a:prstGeom>
          <a:noFill/>
        </p:spPr>
        <p:txBody>
          <a:bodyPr wrap="none" lIns="91440" tIns="45720" rIns="91440" bIns="45720">
            <a:spAutoFit/>
          </a:bodyPr>
          <a:lstStyle/>
          <a:p>
            <a:pPr defTabSz="228600"/>
            <a:r>
              <a:rPr lang="en-US" altLang="zh-CN" sz="4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Table of Contents</a:t>
            </a:r>
          </a:p>
        </p:txBody>
      </p:sp>
      <p:sp>
        <p:nvSpPr>
          <p:cNvPr id="8" name="Content Placeholder 6">
            <a:extLst>
              <a:ext uri="{FF2B5EF4-FFF2-40B4-BE49-F238E27FC236}">
                <a16:creationId xmlns:a16="http://schemas.microsoft.com/office/drawing/2014/main" id="{ED8BC5EB-7538-4505-9F3D-D1D6821D2D63}"/>
              </a:ext>
            </a:extLst>
          </p:cNvPr>
          <p:cNvSpPr txBox="1">
            <a:spLocks/>
          </p:cNvSpPr>
          <p:nvPr/>
        </p:nvSpPr>
        <p:spPr>
          <a:xfrm>
            <a:off x="4354651" y="2145299"/>
            <a:ext cx="6350863" cy="4288339"/>
          </a:xfrm>
          <a:prstGeom prst="rect">
            <a:avLst/>
          </a:prstGeom>
        </p:spPr>
        <p:txBody>
          <a:bodyPr anchor="t"/>
          <a:lstStyle>
            <a:lvl1pPr marL="0" indent="0" algn="l" defTabSz="685800" rtl="0" eaLnBrk="1" latinLnBrk="0" hangingPunct="1">
              <a:lnSpc>
                <a:spcPct val="90000"/>
              </a:lnSpc>
              <a:spcBef>
                <a:spcPts val="750"/>
              </a:spcBef>
              <a:buFont typeface="Arial" panose="020B0604020202020204" pitchFamily="34" charset="0"/>
              <a:buNone/>
              <a:defRPr sz="750" b="1" kern="1200">
                <a:solidFill>
                  <a:srgbClr val="58595B"/>
                </a:solidFill>
                <a:latin typeface="+mn-lt"/>
                <a:ea typeface="+mn-ea"/>
                <a:cs typeface="+mn-cs"/>
              </a:defRPr>
            </a:lvl1pPr>
            <a:lvl2pPr marL="685800" indent="-342900" algn="l" defTabSz="685800" rtl="0" eaLnBrk="1" latinLnBrk="0" hangingPunct="1">
              <a:lnSpc>
                <a:spcPct val="90000"/>
              </a:lnSpc>
              <a:spcBef>
                <a:spcPts val="375"/>
              </a:spcBef>
              <a:buFont typeface="+mj-lt"/>
              <a:buAutoNum type="arabicPeriod"/>
              <a:defRPr sz="1800" kern="1200">
                <a:solidFill>
                  <a:srgbClr val="58595B"/>
                </a:solidFill>
                <a:latin typeface="+mn-lt"/>
                <a:ea typeface="+mn-ea"/>
                <a:cs typeface="+mn-cs"/>
              </a:defRPr>
            </a:lvl2pPr>
            <a:lvl3pPr marL="1028700" indent="-342900" algn="l" defTabSz="685800" rtl="0" eaLnBrk="1" latinLnBrk="0" hangingPunct="1">
              <a:lnSpc>
                <a:spcPct val="90000"/>
              </a:lnSpc>
              <a:spcBef>
                <a:spcPts val="375"/>
              </a:spcBef>
              <a:buFont typeface="+mj-lt"/>
              <a:buAutoNum type="arabicPeriod"/>
              <a:defRPr sz="1500" kern="1200">
                <a:solidFill>
                  <a:srgbClr val="58595B"/>
                </a:solidFill>
                <a:latin typeface="+mn-lt"/>
                <a:ea typeface="+mn-ea"/>
                <a:cs typeface="+mn-cs"/>
              </a:defRPr>
            </a:lvl3pPr>
            <a:lvl4pPr marL="1285875" indent="-257175" algn="l" defTabSz="685800" rtl="0" eaLnBrk="1" latinLnBrk="0" hangingPunct="1">
              <a:lnSpc>
                <a:spcPct val="90000"/>
              </a:lnSpc>
              <a:spcBef>
                <a:spcPts val="375"/>
              </a:spcBef>
              <a:buFont typeface="+mj-lt"/>
              <a:buAutoNum type="arabicPeriod"/>
              <a:defRPr sz="1350" kern="1200">
                <a:solidFill>
                  <a:srgbClr val="58595B"/>
                </a:solidFill>
                <a:latin typeface="+mn-lt"/>
                <a:ea typeface="+mn-ea"/>
                <a:cs typeface="+mn-cs"/>
              </a:defRPr>
            </a:lvl4pPr>
            <a:lvl5pPr marL="1628775" indent="-257175" algn="l" defTabSz="685800" rtl="0" eaLnBrk="1" latinLnBrk="0" hangingPunct="1">
              <a:lnSpc>
                <a:spcPct val="90000"/>
              </a:lnSpc>
              <a:spcBef>
                <a:spcPts val="375"/>
              </a:spcBef>
              <a:buFont typeface="+mj-lt"/>
              <a:buAutoNum type="arabicPeriod"/>
              <a:defRPr sz="1350" kern="1200">
                <a:solidFill>
                  <a:srgbClr val="58595B"/>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US" sz="1800" u="sng" dirty="0">
                <a:solidFill>
                  <a:schemeClr val="accent6">
                    <a:lumMod val="10000"/>
                  </a:schemeClr>
                </a:solidFill>
              </a:rPr>
              <a:t>01</a:t>
            </a:r>
            <a:r>
              <a:rPr lang="en-US" sz="1800" dirty="0">
                <a:solidFill>
                  <a:schemeClr val="accent6">
                    <a:lumMod val="10000"/>
                  </a:schemeClr>
                </a:solidFill>
              </a:rPr>
              <a:t> </a:t>
            </a:r>
            <a:r>
              <a:rPr lang="en-US" altLang="zh-CN" sz="1800" dirty="0">
                <a:solidFill>
                  <a:schemeClr val="accent6">
                    <a:lumMod val="10000"/>
                  </a:schemeClr>
                </a:solidFill>
              </a:rPr>
              <a:t>The hidden reasons employees leave</a:t>
            </a:r>
          </a:p>
          <a:p>
            <a:pPr marL="720000" indent="-285750">
              <a:lnSpc>
                <a:spcPct val="100000"/>
              </a:lnSpc>
              <a:buFont typeface="Arial" panose="020B0604020202020204" pitchFamily="34" charset="0"/>
              <a:buChar char="•"/>
            </a:pPr>
            <a:r>
              <a:rPr lang="en-US" altLang="zh-CN" sz="1400" b="0" dirty="0"/>
              <a:t>Why should care about employees leaving</a:t>
            </a:r>
          </a:p>
          <a:p>
            <a:pPr marL="720000" indent="-285750">
              <a:lnSpc>
                <a:spcPct val="100000"/>
              </a:lnSpc>
              <a:buFont typeface="Arial" panose="020B0604020202020204" pitchFamily="34" charset="0"/>
              <a:buChar char="•"/>
            </a:pPr>
            <a:r>
              <a:rPr lang="en-US" altLang="zh-CN" sz="1400" b="0" dirty="0"/>
              <a:t>Pull &amp; Push leaving reason</a:t>
            </a:r>
          </a:p>
          <a:p>
            <a:pPr>
              <a:lnSpc>
                <a:spcPct val="150000"/>
              </a:lnSpc>
            </a:pPr>
            <a:r>
              <a:rPr lang="en-US" sz="1800" u="sng" dirty="0">
                <a:solidFill>
                  <a:schemeClr val="accent6">
                    <a:lumMod val="10000"/>
                  </a:schemeClr>
                </a:solidFill>
              </a:rPr>
              <a:t>02</a:t>
            </a:r>
            <a:r>
              <a:rPr lang="en-US" sz="1800" dirty="0">
                <a:solidFill>
                  <a:schemeClr val="accent6">
                    <a:lumMod val="10000"/>
                  </a:schemeClr>
                </a:solidFill>
              </a:rPr>
              <a:t>  Total compensation</a:t>
            </a:r>
          </a:p>
          <a:p>
            <a:pPr marL="720000" indent="-285750">
              <a:lnSpc>
                <a:spcPct val="100000"/>
              </a:lnSpc>
              <a:buFont typeface="Arial" panose="020B0604020202020204" pitchFamily="34" charset="0"/>
              <a:buChar char="•"/>
            </a:pPr>
            <a:r>
              <a:rPr lang="en-US" altLang="zh-CN" sz="1400" b="0" dirty="0"/>
              <a:t>What’s the total compensation</a:t>
            </a:r>
          </a:p>
          <a:p>
            <a:pPr marL="720000" indent="-285750">
              <a:lnSpc>
                <a:spcPct val="100000"/>
              </a:lnSpc>
              <a:buFont typeface="Arial" panose="020B0604020202020204" pitchFamily="34" charset="0"/>
              <a:buChar char="•"/>
            </a:pPr>
            <a:r>
              <a:rPr lang="en-US" altLang="zh-CN" sz="1400" b="0" dirty="0"/>
              <a:t>How to optimize total compensation for employees</a:t>
            </a:r>
            <a:endParaRPr lang="en-US" sz="1400" dirty="0">
              <a:solidFill>
                <a:schemeClr val="accent6">
                  <a:lumMod val="10000"/>
                </a:schemeClr>
              </a:solidFill>
            </a:endParaRPr>
          </a:p>
          <a:p>
            <a:pPr>
              <a:lnSpc>
                <a:spcPct val="150000"/>
              </a:lnSpc>
            </a:pPr>
            <a:r>
              <a:rPr lang="en-US" sz="1800" u="sng" dirty="0">
                <a:solidFill>
                  <a:schemeClr val="accent6">
                    <a:lumMod val="10000"/>
                  </a:schemeClr>
                </a:solidFill>
              </a:rPr>
              <a:t>03</a:t>
            </a:r>
            <a:r>
              <a:rPr lang="en-US" sz="1800" dirty="0">
                <a:solidFill>
                  <a:schemeClr val="accent6">
                    <a:lumMod val="10000"/>
                  </a:schemeClr>
                </a:solidFill>
              </a:rPr>
              <a:t>  Retention strategy</a:t>
            </a:r>
          </a:p>
          <a:p>
            <a:pPr marL="720000" indent="-285750">
              <a:lnSpc>
                <a:spcPct val="100000"/>
              </a:lnSpc>
              <a:buFont typeface="Arial" panose="020B0604020202020204" pitchFamily="34" charset="0"/>
              <a:buChar char="•"/>
            </a:pPr>
            <a:r>
              <a:rPr lang="en-US" altLang="zh-CN" sz="1400" b="0" dirty="0"/>
              <a:t>Action recognition</a:t>
            </a:r>
          </a:p>
          <a:p>
            <a:pPr marL="720000" indent="-285750">
              <a:lnSpc>
                <a:spcPct val="100000"/>
              </a:lnSpc>
              <a:buFont typeface="Arial" panose="020B0604020202020204" pitchFamily="34" charset="0"/>
              <a:buChar char="•"/>
            </a:pPr>
            <a:r>
              <a:rPr lang="en-US" altLang="zh-CN" sz="1400" b="0" dirty="0"/>
              <a:t>Psychological contract</a:t>
            </a:r>
            <a:endParaRPr lang="en-US" sz="1600" dirty="0">
              <a:solidFill>
                <a:schemeClr val="accent6">
                  <a:lumMod val="10000"/>
                </a:schemeClr>
              </a:solidFill>
            </a:endParaRPr>
          </a:p>
          <a:p>
            <a:pPr marL="662850" indent="-285750">
              <a:lnSpc>
                <a:spcPct val="150000"/>
              </a:lnSpc>
              <a:buFont typeface="Arial" panose="020B0604020202020204" pitchFamily="34" charset="0"/>
              <a:buChar char="•"/>
            </a:pPr>
            <a:endParaRPr lang="en-US" sz="1500" b="0" dirty="0"/>
          </a:p>
        </p:txBody>
      </p:sp>
    </p:spTree>
    <p:extLst>
      <p:ext uri="{BB962C8B-B14F-4D97-AF65-F5344CB8AC3E}">
        <p14:creationId xmlns:p14="http://schemas.microsoft.com/office/powerpoint/2010/main" val="4260937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992945" y="2852224"/>
            <a:ext cx="4774810" cy="384517"/>
          </a:xfrm>
        </p:spPr>
        <p:txBody>
          <a:bodyPr/>
          <a:lstStyle/>
          <a:p>
            <a:r>
              <a:rPr lang="en-US" altLang="zh-CN" sz="2400" b="0" dirty="0">
                <a:solidFill>
                  <a:srgbClr val="FFC000"/>
                </a:solidFill>
              </a:rPr>
              <a:t>Section 1</a:t>
            </a:r>
            <a:endParaRPr lang="en-US" sz="2400" b="0" dirty="0">
              <a:solidFill>
                <a:srgbClr val="FFC000"/>
              </a:solidFill>
            </a:endParaRPr>
          </a:p>
        </p:txBody>
      </p:sp>
      <p:sp>
        <p:nvSpPr>
          <p:cNvPr id="3" name="Title 3">
            <a:extLst>
              <a:ext uri="{FF2B5EF4-FFF2-40B4-BE49-F238E27FC236}">
                <a16:creationId xmlns:a16="http://schemas.microsoft.com/office/drawing/2014/main" id="{04EC05FF-A5CA-4AA8-8150-C27A212AFDBF}"/>
              </a:ext>
            </a:extLst>
          </p:cNvPr>
          <p:cNvSpPr txBox="1">
            <a:spLocks/>
          </p:cNvSpPr>
          <p:nvPr/>
        </p:nvSpPr>
        <p:spPr>
          <a:xfrm>
            <a:off x="887437" y="3819294"/>
            <a:ext cx="5208563" cy="1327137"/>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600" b="1" kern="1200" baseline="0">
                <a:solidFill>
                  <a:schemeClr val="bg1"/>
                </a:solidFill>
                <a:latin typeface="Arial" panose="020B0604020202020204" pitchFamily="34" charset="0"/>
                <a:ea typeface="+mj-ea"/>
                <a:cs typeface="Arial" panose="020B0604020202020204" pitchFamily="34" charset="0"/>
              </a:defRPr>
            </a:lvl1pPr>
          </a:lstStyle>
          <a:p>
            <a:r>
              <a:rPr lang="en-US" altLang="zh-CN" b="0" dirty="0"/>
              <a:t>The hidden reasons employees leave</a:t>
            </a:r>
            <a:r>
              <a:rPr lang="en-US" b="0" dirty="0"/>
              <a:t>s</a:t>
            </a:r>
          </a:p>
        </p:txBody>
      </p:sp>
    </p:spTree>
    <p:extLst>
      <p:ext uri="{BB962C8B-B14F-4D97-AF65-F5344CB8AC3E}">
        <p14:creationId xmlns:p14="http://schemas.microsoft.com/office/powerpoint/2010/main" val="2948072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7</a:t>
            </a:fld>
            <a:endParaRPr lang="en-US"/>
          </a:p>
        </p:txBody>
      </p:sp>
      <p:sp>
        <p:nvSpPr>
          <p:cNvPr id="8" name="Title 4">
            <a:extLst>
              <a:ext uri="{FF2B5EF4-FFF2-40B4-BE49-F238E27FC236}">
                <a16:creationId xmlns:a16="http://schemas.microsoft.com/office/drawing/2014/main" id="{369D7A94-DD5B-4088-93DC-1A2C688A2231}"/>
              </a:ext>
            </a:extLst>
          </p:cNvPr>
          <p:cNvSpPr>
            <a:spLocks noGrp="1"/>
          </p:cNvSpPr>
          <p:nvPr>
            <p:ph type="title"/>
          </p:nvPr>
        </p:nvSpPr>
        <p:spPr>
          <a:xfrm>
            <a:off x="884748" y="20228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Why should care about employees leaving?</a:t>
            </a:r>
            <a:endParaRPr lang="en-US" sz="2800" dirty="0">
              <a:solidFill>
                <a:schemeClr val="accent3">
                  <a:lumMod val="50000"/>
                </a:schemeClr>
              </a:solidFill>
            </a:endParaRPr>
          </a:p>
        </p:txBody>
      </p:sp>
      <p:cxnSp>
        <p:nvCxnSpPr>
          <p:cNvPr id="7" name="Gerader Verbinder 83">
            <a:extLst>
              <a:ext uri="{FF2B5EF4-FFF2-40B4-BE49-F238E27FC236}">
                <a16:creationId xmlns:a16="http://schemas.microsoft.com/office/drawing/2014/main" id="{24C3BA35-965E-4405-AA3B-58BC26D6F412}"/>
              </a:ext>
            </a:extLst>
          </p:cNvPr>
          <p:cNvCxnSpPr>
            <a:cxnSpLocks/>
          </p:cNvCxnSpPr>
          <p:nvPr/>
        </p:nvCxnSpPr>
        <p:spPr>
          <a:xfrm>
            <a:off x="593454" y="256745"/>
            <a:ext cx="0" cy="758477"/>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61" name="Freeform: Shape 2">
            <a:extLst>
              <a:ext uri="{FF2B5EF4-FFF2-40B4-BE49-F238E27FC236}">
                <a16:creationId xmlns:a16="http://schemas.microsoft.com/office/drawing/2014/main" id="{87721F3F-E5F8-4823-857E-BBBE34B62D0B}"/>
              </a:ext>
            </a:extLst>
          </p:cNvPr>
          <p:cNvSpPr>
            <a:spLocks/>
          </p:cNvSpPr>
          <p:nvPr/>
        </p:nvSpPr>
        <p:spPr bwMode="auto">
          <a:xfrm>
            <a:off x="4299143" y="2454778"/>
            <a:ext cx="3109441" cy="3680215"/>
          </a:xfrm>
          <a:custGeom>
            <a:avLst/>
            <a:gdLst>
              <a:gd name="T0" fmla="*/ 3316 w 7300"/>
              <a:gd name="T1" fmla="*/ 18 h 8640"/>
              <a:gd name="T2" fmla="*/ 2829 w 7300"/>
              <a:gd name="T3" fmla="*/ 100 h 8640"/>
              <a:gd name="T4" fmla="*/ 2381 w 7300"/>
              <a:gd name="T5" fmla="*/ 250 h 8640"/>
              <a:gd name="T6" fmla="*/ 1976 w 7300"/>
              <a:gd name="T7" fmla="*/ 462 h 8640"/>
              <a:gd name="T8" fmla="*/ 1614 w 7300"/>
              <a:gd name="T9" fmla="*/ 730 h 8640"/>
              <a:gd name="T10" fmla="*/ 1300 w 7300"/>
              <a:gd name="T11" fmla="*/ 1052 h 8640"/>
              <a:gd name="T12" fmla="*/ 1036 w 7300"/>
              <a:gd name="T13" fmla="*/ 1422 h 8640"/>
              <a:gd name="T14" fmla="*/ 828 w 7300"/>
              <a:gd name="T15" fmla="*/ 1834 h 8640"/>
              <a:gd name="T16" fmla="*/ 674 w 7300"/>
              <a:gd name="T17" fmla="*/ 2285 h 8640"/>
              <a:gd name="T18" fmla="*/ 580 w 7300"/>
              <a:gd name="T19" fmla="*/ 2770 h 8640"/>
              <a:gd name="T20" fmla="*/ 548 w 7300"/>
              <a:gd name="T21" fmla="*/ 3284 h 8640"/>
              <a:gd name="T22" fmla="*/ 576 w 7300"/>
              <a:gd name="T23" fmla="*/ 3407 h 8640"/>
              <a:gd name="T24" fmla="*/ 612 w 7300"/>
              <a:gd name="T25" fmla="*/ 3626 h 8640"/>
              <a:gd name="T26" fmla="*/ 581 w 7300"/>
              <a:gd name="T27" fmla="*/ 3787 h 8640"/>
              <a:gd name="T28" fmla="*/ 348 w 7300"/>
              <a:gd name="T29" fmla="*/ 4388 h 8640"/>
              <a:gd name="T30" fmla="*/ 27 w 7300"/>
              <a:gd name="T31" fmla="*/ 5114 h 8640"/>
              <a:gd name="T32" fmla="*/ 4 w 7300"/>
              <a:gd name="T33" fmla="*/ 5330 h 8640"/>
              <a:gd name="T34" fmla="*/ 54 w 7300"/>
              <a:gd name="T35" fmla="*/ 5469 h 8640"/>
              <a:gd name="T36" fmla="*/ 130 w 7300"/>
              <a:gd name="T37" fmla="*/ 5540 h 8640"/>
              <a:gd name="T38" fmla="*/ 248 w 7300"/>
              <a:gd name="T39" fmla="*/ 5565 h 8640"/>
              <a:gd name="T40" fmla="*/ 371 w 7300"/>
              <a:gd name="T41" fmla="*/ 5576 h 8640"/>
              <a:gd name="T42" fmla="*/ 471 w 7300"/>
              <a:gd name="T43" fmla="*/ 5617 h 8640"/>
              <a:gd name="T44" fmla="*/ 517 w 7300"/>
              <a:gd name="T45" fmla="*/ 5681 h 8640"/>
              <a:gd name="T46" fmla="*/ 517 w 7300"/>
              <a:gd name="T47" fmla="*/ 5754 h 8640"/>
              <a:gd name="T48" fmla="*/ 473 w 7300"/>
              <a:gd name="T49" fmla="*/ 5827 h 8640"/>
              <a:gd name="T50" fmla="*/ 419 w 7300"/>
              <a:gd name="T51" fmla="*/ 5877 h 8640"/>
              <a:gd name="T52" fmla="*/ 408 w 7300"/>
              <a:gd name="T53" fmla="*/ 5993 h 8640"/>
              <a:gd name="T54" fmla="*/ 453 w 7300"/>
              <a:gd name="T55" fmla="*/ 6125 h 8640"/>
              <a:gd name="T56" fmla="*/ 553 w 7300"/>
              <a:gd name="T57" fmla="*/ 6193 h 8640"/>
              <a:gd name="T58" fmla="*/ 822 w 7300"/>
              <a:gd name="T59" fmla="*/ 6305 h 8640"/>
              <a:gd name="T60" fmla="*/ 774 w 7300"/>
              <a:gd name="T61" fmla="*/ 6366 h 8640"/>
              <a:gd name="T62" fmla="*/ 683 w 7300"/>
              <a:gd name="T63" fmla="*/ 6462 h 8640"/>
              <a:gd name="T64" fmla="*/ 683 w 7300"/>
              <a:gd name="T65" fmla="*/ 6580 h 8640"/>
              <a:gd name="T66" fmla="*/ 799 w 7300"/>
              <a:gd name="T67" fmla="*/ 6783 h 8640"/>
              <a:gd name="T68" fmla="*/ 1034 w 7300"/>
              <a:gd name="T69" fmla="*/ 6958 h 8640"/>
              <a:gd name="T70" fmla="*/ 1065 w 7300"/>
              <a:gd name="T71" fmla="*/ 7078 h 8640"/>
              <a:gd name="T72" fmla="*/ 1020 w 7300"/>
              <a:gd name="T73" fmla="*/ 7402 h 8640"/>
              <a:gd name="T74" fmla="*/ 1006 w 7300"/>
              <a:gd name="T75" fmla="*/ 7586 h 8640"/>
              <a:gd name="T76" fmla="*/ 1111 w 7300"/>
              <a:gd name="T77" fmla="*/ 7807 h 8640"/>
              <a:gd name="T78" fmla="*/ 1227 w 7300"/>
              <a:gd name="T79" fmla="*/ 7927 h 8640"/>
              <a:gd name="T80" fmla="*/ 1388 w 7300"/>
              <a:gd name="T81" fmla="*/ 8012 h 8640"/>
              <a:gd name="T82" fmla="*/ 1559 w 7300"/>
              <a:gd name="T83" fmla="*/ 8039 h 8640"/>
              <a:gd name="T84" fmla="*/ 1896 w 7300"/>
              <a:gd name="T85" fmla="*/ 7998 h 8640"/>
              <a:gd name="T86" fmla="*/ 2401 w 7300"/>
              <a:gd name="T87" fmla="*/ 7859 h 8640"/>
              <a:gd name="T88" fmla="*/ 5813 w 7300"/>
              <a:gd name="T89" fmla="*/ 6489 h 8640"/>
              <a:gd name="T90" fmla="*/ 6191 w 7300"/>
              <a:gd name="T91" fmla="*/ 5934 h 8640"/>
              <a:gd name="T92" fmla="*/ 6699 w 7300"/>
              <a:gd name="T93" fmla="*/ 5190 h 8640"/>
              <a:gd name="T94" fmla="*/ 7000 w 7300"/>
              <a:gd name="T95" fmla="*/ 4650 h 8640"/>
              <a:gd name="T96" fmla="*/ 7207 w 7300"/>
              <a:gd name="T97" fmla="*/ 4090 h 8640"/>
              <a:gd name="T98" fmla="*/ 7257 w 7300"/>
              <a:gd name="T99" fmla="*/ 3810 h 8640"/>
              <a:gd name="T100" fmla="*/ 7300 w 7300"/>
              <a:gd name="T101" fmla="*/ 3127 h 8640"/>
              <a:gd name="T102" fmla="*/ 7238 w 7300"/>
              <a:gd name="T103" fmla="*/ 2511 h 8640"/>
              <a:gd name="T104" fmla="*/ 7081 w 7300"/>
              <a:gd name="T105" fmla="*/ 1964 h 8640"/>
              <a:gd name="T106" fmla="*/ 6838 w 7300"/>
              <a:gd name="T107" fmla="*/ 1484 h 8640"/>
              <a:gd name="T108" fmla="*/ 6517 w 7300"/>
              <a:gd name="T109" fmla="*/ 1072 h 8640"/>
              <a:gd name="T110" fmla="*/ 6128 w 7300"/>
              <a:gd name="T111" fmla="*/ 728 h 8640"/>
              <a:gd name="T112" fmla="*/ 5679 w 7300"/>
              <a:gd name="T113" fmla="*/ 449 h 8640"/>
              <a:gd name="T114" fmla="*/ 5178 w 7300"/>
              <a:gd name="T115" fmla="*/ 237 h 8640"/>
              <a:gd name="T116" fmla="*/ 4635 w 7300"/>
              <a:gd name="T117" fmla="*/ 93 h 8640"/>
              <a:gd name="T118" fmla="*/ 4059 w 7300"/>
              <a:gd name="T119" fmla="*/ 16 h 8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00" h="8640">
                <a:moveTo>
                  <a:pt x="3660" y="0"/>
                </a:moveTo>
                <a:lnTo>
                  <a:pt x="3660" y="0"/>
                </a:lnTo>
                <a:lnTo>
                  <a:pt x="3572" y="2"/>
                </a:lnTo>
                <a:lnTo>
                  <a:pt x="3485" y="5"/>
                </a:lnTo>
                <a:lnTo>
                  <a:pt x="3399" y="11"/>
                </a:lnTo>
                <a:lnTo>
                  <a:pt x="3316" y="18"/>
                </a:lnTo>
                <a:lnTo>
                  <a:pt x="3232" y="27"/>
                </a:lnTo>
                <a:lnTo>
                  <a:pt x="3150" y="37"/>
                </a:lnTo>
                <a:lnTo>
                  <a:pt x="3068" y="50"/>
                </a:lnTo>
                <a:lnTo>
                  <a:pt x="2987" y="64"/>
                </a:lnTo>
                <a:lnTo>
                  <a:pt x="2907" y="82"/>
                </a:lnTo>
                <a:lnTo>
                  <a:pt x="2829" y="100"/>
                </a:lnTo>
                <a:lnTo>
                  <a:pt x="2752" y="121"/>
                </a:lnTo>
                <a:lnTo>
                  <a:pt x="2675" y="143"/>
                </a:lnTo>
                <a:lnTo>
                  <a:pt x="2600" y="168"/>
                </a:lnTo>
                <a:lnTo>
                  <a:pt x="2525" y="193"/>
                </a:lnTo>
                <a:lnTo>
                  <a:pt x="2454" y="221"/>
                </a:lnTo>
                <a:lnTo>
                  <a:pt x="2381" y="250"/>
                </a:lnTo>
                <a:lnTo>
                  <a:pt x="2311" y="282"/>
                </a:lnTo>
                <a:lnTo>
                  <a:pt x="2242" y="314"/>
                </a:lnTo>
                <a:lnTo>
                  <a:pt x="2174" y="348"/>
                </a:lnTo>
                <a:lnTo>
                  <a:pt x="2106" y="383"/>
                </a:lnTo>
                <a:lnTo>
                  <a:pt x="2040" y="423"/>
                </a:lnTo>
                <a:lnTo>
                  <a:pt x="1976" y="462"/>
                </a:lnTo>
                <a:lnTo>
                  <a:pt x="1912" y="503"/>
                </a:lnTo>
                <a:lnTo>
                  <a:pt x="1850" y="546"/>
                </a:lnTo>
                <a:lnTo>
                  <a:pt x="1789" y="589"/>
                </a:lnTo>
                <a:lnTo>
                  <a:pt x="1730" y="635"/>
                </a:lnTo>
                <a:lnTo>
                  <a:pt x="1671" y="681"/>
                </a:lnTo>
                <a:lnTo>
                  <a:pt x="1614" y="730"/>
                </a:lnTo>
                <a:lnTo>
                  <a:pt x="1559" y="779"/>
                </a:lnTo>
                <a:lnTo>
                  <a:pt x="1504" y="831"/>
                </a:lnTo>
                <a:lnTo>
                  <a:pt x="1452" y="885"/>
                </a:lnTo>
                <a:lnTo>
                  <a:pt x="1400" y="938"/>
                </a:lnTo>
                <a:lnTo>
                  <a:pt x="1350" y="995"/>
                </a:lnTo>
                <a:lnTo>
                  <a:pt x="1300" y="1052"/>
                </a:lnTo>
                <a:lnTo>
                  <a:pt x="1254" y="1109"/>
                </a:lnTo>
                <a:lnTo>
                  <a:pt x="1207" y="1170"/>
                </a:lnTo>
                <a:lnTo>
                  <a:pt x="1163" y="1231"/>
                </a:lnTo>
                <a:lnTo>
                  <a:pt x="1118" y="1293"/>
                </a:lnTo>
                <a:lnTo>
                  <a:pt x="1077" y="1356"/>
                </a:lnTo>
                <a:lnTo>
                  <a:pt x="1036" y="1422"/>
                </a:lnTo>
                <a:lnTo>
                  <a:pt x="999" y="1488"/>
                </a:lnTo>
                <a:lnTo>
                  <a:pt x="961" y="1554"/>
                </a:lnTo>
                <a:lnTo>
                  <a:pt x="926" y="1621"/>
                </a:lnTo>
                <a:lnTo>
                  <a:pt x="892" y="1691"/>
                </a:lnTo>
                <a:lnTo>
                  <a:pt x="858" y="1762"/>
                </a:lnTo>
                <a:lnTo>
                  <a:pt x="828" y="1834"/>
                </a:lnTo>
                <a:lnTo>
                  <a:pt x="797" y="1907"/>
                </a:lnTo>
                <a:lnTo>
                  <a:pt x="769" y="1980"/>
                </a:lnTo>
                <a:lnTo>
                  <a:pt x="744" y="2055"/>
                </a:lnTo>
                <a:lnTo>
                  <a:pt x="719" y="2130"/>
                </a:lnTo>
                <a:lnTo>
                  <a:pt x="696" y="2206"/>
                </a:lnTo>
                <a:lnTo>
                  <a:pt x="674" y="2285"/>
                </a:lnTo>
                <a:lnTo>
                  <a:pt x="653" y="2363"/>
                </a:lnTo>
                <a:lnTo>
                  <a:pt x="635" y="2444"/>
                </a:lnTo>
                <a:lnTo>
                  <a:pt x="619" y="2524"/>
                </a:lnTo>
                <a:lnTo>
                  <a:pt x="603" y="2604"/>
                </a:lnTo>
                <a:lnTo>
                  <a:pt x="590" y="2686"/>
                </a:lnTo>
                <a:lnTo>
                  <a:pt x="580" y="2770"/>
                </a:lnTo>
                <a:lnTo>
                  <a:pt x="569" y="2854"/>
                </a:lnTo>
                <a:lnTo>
                  <a:pt x="562" y="2938"/>
                </a:lnTo>
                <a:lnTo>
                  <a:pt x="555" y="3023"/>
                </a:lnTo>
                <a:lnTo>
                  <a:pt x="551" y="3111"/>
                </a:lnTo>
                <a:lnTo>
                  <a:pt x="548" y="3196"/>
                </a:lnTo>
                <a:lnTo>
                  <a:pt x="548" y="3284"/>
                </a:lnTo>
                <a:lnTo>
                  <a:pt x="548" y="3284"/>
                </a:lnTo>
                <a:lnTo>
                  <a:pt x="548" y="3302"/>
                </a:lnTo>
                <a:lnTo>
                  <a:pt x="549" y="3316"/>
                </a:lnTo>
                <a:lnTo>
                  <a:pt x="556" y="3346"/>
                </a:lnTo>
                <a:lnTo>
                  <a:pt x="565" y="3375"/>
                </a:lnTo>
                <a:lnTo>
                  <a:pt x="576" y="3407"/>
                </a:lnTo>
                <a:lnTo>
                  <a:pt x="589" y="3444"/>
                </a:lnTo>
                <a:lnTo>
                  <a:pt x="599" y="3491"/>
                </a:lnTo>
                <a:lnTo>
                  <a:pt x="605" y="3519"/>
                </a:lnTo>
                <a:lnTo>
                  <a:pt x="608" y="3551"/>
                </a:lnTo>
                <a:lnTo>
                  <a:pt x="610" y="3587"/>
                </a:lnTo>
                <a:lnTo>
                  <a:pt x="612" y="3626"/>
                </a:lnTo>
                <a:lnTo>
                  <a:pt x="612" y="3626"/>
                </a:lnTo>
                <a:lnTo>
                  <a:pt x="612" y="3649"/>
                </a:lnTo>
                <a:lnTo>
                  <a:pt x="608" y="3678"/>
                </a:lnTo>
                <a:lnTo>
                  <a:pt x="601" y="3710"/>
                </a:lnTo>
                <a:lnTo>
                  <a:pt x="592" y="3747"/>
                </a:lnTo>
                <a:lnTo>
                  <a:pt x="581" y="3787"/>
                </a:lnTo>
                <a:lnTo>
                  <a:pt x="567" y="3831"/>
                </a:lnTo>
                <a:lnTo>
                  <a:pt x="533" y="3928"/>
                </a:lnTo>
                <a:lnTo>
                  <a:pt x="494" y="4035"/>
                </a:lnTo>
                <a:lnTo>
                  <a:pt x="448" y="4149"/>
                </a:lnTo>
                <a:lnTo>
                  <a:pt x="400" y="4266"/>
                </a:lnTo>
                <a:lnTo>
                  <a:pt x="348" y="4388"/>
                </a:lnTo>
                <a:lnTo>
                  <a:pt x="243" y="4625"/>
                </a:lnTo>
                <a:lnTo>
                  <a:pt x="148" y="4839"/>
                </a:lnTo>
                <a:lnTo>
                  <a:pt x="71" y="5008"/>
                </a:lnTo>
                <a:lnTo>
                  <a:pt x="45" y="5071"/>
                </a:lnTo>
                <a:lnTo>
                  <a:pt x="27" y="5114"/>
                </a:lnTo>
                <a:lnTo>
                  <a:pt x="27" y="5114"/>
                </a:lnTo>
                <a:lnTo>
                  <a:pt x="16" y="5146"/>
                </a:lnTo>
                <a:lnTo>
                  <a:pt x="7" y="5180"/>
                </a:lnTo>
                <a:lnTo>
                  <a:pt x="2" y="5217"/>
                </a:lnTo>
                <a:lnTo>
                  <a:pt x="0" y="5255"/>
                </a:lnTo>
                <a:lnTo>
                  <a:pt x="0" y="5292"/>
                </a:lnTo>
                <a:lnTo>
                  <a:pt x="4" y="5330"/>
                </a:lnTo>
                <a:lnTo>
                  <a:pt x="11" y="5367"/>
                </a:lnTo>
                <a:lnTo>
                  <a:pt x="21" y="5403"/>
                </a:lnTo>
                <a:lnTo>
                  <a:pt x="29" y="5421"/>
                </a:lnTo>
                <a:lnTo>
                  <a:pt x="36" y="5437"/>
                </a:lnTo>
                <a:lnTo>
                  <a:pt x="45" y="5453"/>
                </a:lnTo>
                <a:lnTo>
                  <a:pt x="54" y="5469"/>
                </a:lnTo>
                <a:lnTo>
                  <a:pt x="64" y="5483"/>
                </a:lnTo>
                <a:lnTo>
                  <a:pt x="75" y="5497"/>
                </a:lnTo>
                <a:lnTo>
                  <a:pt x="87" y="5510"/>
                </a:lnTo>
                <a:lnTo>
                  <a:pt x="100" y="5520"/>
                </a:lnTo>
                <a:lnTo>
                  <a:pt x="116" y="5531"/>
                </a:lnTo>
                <a:lnTo>
                  <a:pt x="130" y="5540"/>
                </a:lnTo>
                <a:lnTo>
                  <a:pt x="148" y="5549"/>
                </a:lnTo>
                <a:lnTo>
                  <a:pt x="166" y="5554"/>
                </a:lnTo>
                <a:lnTo>
                  <a:pt x="184" y="5560"/>
                </a:lnTo>
                <a:lnTo>
                  <a:pt x="205" y="5563"/>
                </a:lnTo>
                <a:lnTo>
                  <a:pt x="225" y="5565"/>
                </a:lnTo>
                <a:lnTo>
                  <a:pt x="248" y="5565"/>
                </a:lnTo>
                <a:lnTo>
                  <a:pt x="248" y="5565"/>
                </a:lnTo>
                <a:lnTo>
                  <a:pt x="276" y="5565"/>
                </a:lnTo>
                <a:lnTo>
                  <a:pt x="301" y="5567"/>
                </a:lnTo>
                <a:lnTo>
                  <a:pt x="326" y="5569"/>
                </a:lnTo>
                <a:lnTo>
                  <a:pt x="350" y="5570"/>
                </a:lnTo>
                <a:lnTo>
                  <a:pt x="371" y="5576"/>
                </a:lnTo>
                <a:lnTo>
                  <a:pt x="392" y="5579"/>
                </a:lnTo>
                <a:lnTo>
                  <a:pt x="410" y="5586"/>
                </a:lnTo>
                <a:lnTo>
                  <a:pt x="428" y="5592"/>
                </a:lnTo>
                <a:lnTo>
                  <a:pt x="442" y="5601"/>
                </a:lnTo>
                <a:lnTo>
                  <a:pt x="457" y="5608"/>
                </a:lnTo>
                <a:lnTo>
                  <a:pt x="471" y="5617"/>
                </a:lnTo>
                <a:lnTo>
                  <a:pt x="482" y="5626"/>
                </a:lnTo>
                <a:lnTo>
                  <a:pt x="490" y="5636"/>
                </a:lnTo>
                <a:lnTo>
                  <a:pt x="499" y="5647"/>
                </a:lnTo>
                <a:lnTo>
                  <a:pt x="507" y="5658"/>
                </a:lnTo>
                <a:lnTo>
                  <a:pt x="514" y="5668"/>
                </a:lnTo>
                <a:lnTo>
                  <a:pt x="517" y="5681"/>
                </a:lnTo>
                <a:lnTo>
                  <a:pt x="521" y="5693"/>
                </a:lnTo>
                <a:lnTo>
                  <a:pt x="523" y="5704"/>
                </a:lnTo>
                <a:lnTo>
                  <a:pt x="523" y="5717"/>
                </a:lnTo>
                <a:lnTo>
                  <a:pt x="523" y="5729"/>
                </a:lnTo>
                <a:lnTo>
                  <a:pt x="521" y="5742"/>
                </a:lnTo>
                <a:lnTo>
                  <a:pt x="517" y="5754"/>
                </a:lnTo>
                <a:lnTo>
                  <a:pt x="512" y="5767"/>
                </a:lnTo>
                <a:lnTo>
                  <a:pt x="507" y="5779"/>
                </a:lnTo>
                <a:lnTo>
                  <a:pt x="499" y="5792"/>
                </a:lnTo>
                <a:lnTo>
                  <a:pt x="492" y="5804"/>
                </a:lnTo>
                <a:lnTo>
                  <a:pt x="483" y="5815"/>
                </a:lnTo>
                <a:lnTo>
                  <a:pt x="473" y="5827"/>
                </a:lnTo>
                <a:lnTo>
                  <a:pt x="462" y="5838"/>
                </a:lnTo>
                <a:lnTo>
                  <a:pt x="435" y="5859"/>
                </a:lnTo>
                <a:lnTo>
                  <a:pt x="435" y="5859"/>
                </a:lnTo>
                <a:lnTo>
                  <a:pt x="428" y="5865"/>
                </a:lnTo>
                <a:lnTo>
                  <a:pt x="423" y="5870"/>
                </a:lnTo>
                <a:lnTo>
                  <a:pt x="419" y="5877"/>
                </a:lnTo>
                <a:lnTo>
                  <a:pt x="414" y="5884"/>
                </a:lnTo>
                <a:lnTo>
                  <a:pt x="408" y="5902"/>
                </a:lnTo>
                <a:lnTo>
                  <a:pt x="405" y="5924"/>
                </a:lnTo>
                <a:lnTo>
                  <a:pt x="403" y="5945"/>
                </a:lnTo>
                <a:lnTo>
                  <a:pt x="405" y="5968"/>
                </a:lnTo>
                <a:lnTo>
                  <a:pt x="408" y="5993"/>
                </a:lnTo>
                <a:lnTo>
                  <a:pt x="412" y="6016"/>
                </a:lnTo>
                <a:lnTo>
                  <a:pt x="419" y="6041"/>
                </a:lnTo>
                <a:lnTo>
                  <a:pt x="426" y="6064"/>
                </a:lnTo>
                <a:lnTo>
                  <a:pt x="435" y="6088"/>
                </a:lnTo>
                <a:lnTo>
                  <a:pt x="444" y="6107"/>
                </a:lnTo>
                <a:lnTo>
                  <a:pt x="453" y="6125"/>
                </a:lnTo>
                <a:lnTo>
                  <a:pt x="462" y="6141"/>
                </a:lnTo>
                <a:lnTo>
                  <a:pt x="473" y="6152"/>
                </a:lnTo>
                <a:lnTo>
                  <a:pt x="482" y="6161"/>
                </a:lnTo>
                <a:lnTo>
                  <a:pt x="482" y="6161"/>
                </a:lnTo>
                <a:lnTo>
                  <a:pt x="508" y="6175"/>
                </a:lnTo>
                <a:lnTo>
                  <a:pt x="553" y="6193"/>
                </a:lnTo>
                <a:lnTo>
                  <a:pt x="663" y="6237"/>
                </a:lnTo>
                <a:lnTo>
                  <a:pt x="769" y="6280"/>
                </a:lnTo>
                <a:lnTo>
                  <a:pt x="804" y="6295"/>
                </a:lnTo>
                <a:lnTo>
                  <a:pt x="817" y="6302"/>
                </a:lnTo>
                <a:lnTo>
                  <a:pt x="822" y="6305"/>
                </a:lnTo>
                <a:lnTo>
                  <a:pt x="822" y="6305"/>
                </a:lnTo>
                <a:lnTo>
                  <a:pt x="824" y="6309"/>
                </a:lnTo>
                <a:lnTo>
                  <a:pt x="824" y="6314"/>
                </a:lnTo>
                <a:lnTo>
                  <a:pt x="819" y="6321"/>
                </a:lnTo>
                <a:lnTo>
                  <a:pt x="813" y="6328"/>
                </a:lnTo>
                <a:lnTo>
                  <a:pt x="795" y="6344"/>
                </a:lnTo>
                <a:lnTo>
                  <a:pt x="774" y="6366"/>
                </a:lnTo>
                <a:lnTo>
                  <a:pt x="747" y="6389"/>
                </a:lnTo>
                <a:lnTo>
                  <a:pt x="722" y="6412"/>
                </a:lnTo>
                <a:lnTo>
                  <a:pt x="701" y="6437"/>
                </a:lnTo>
                <a:lnTo>
                  <a:pt x="690" y="6450"/>
                </a:lnTo>
                <a:lnTo>
                  <a:pt x="683" y="6462"/>
                </a:lnTo>
                <a:lnTo>
                  <a:pt x="683" y="6462"/>
                </a:lnTo>
                <a:lnTo>
                  <a:pt x="678" y="6476"/>
                </a:lnTo>
                <a:lnTo>
                  <a:pt x="674" y="6494"/>
                </a:lnTo>
                <a:lnTo>
                  <a:pt x="674" y="6512"/>
                </a:lnTo>
                <a:lnTo>
                  <a:pt x="676" y="6534"/>
                </a:lnTo>
                <a:lnTo>
                  <a:pt x="678" y="6557"/>
                </a:lnTo>
                <a:lnTo>
                  <a:pt x="683" y="6580"/>
                </a:lnTo>
                <a:lnTo>
                  <a:pt x="696" y="6628"/>
                </a:lnTo>
                <a:lnTo>
                  <a:pt x="708" y="6671"/>
                </a:lnTo>
                <a:lnTo>
                  <a:pt x="722" y="6708"/>
                </a:lnTo>
                <a:lnTo>
                  <a:pt x="735" y="6742"/>
                </a:lnTo>
                <a:lnTo>
                  <a:pt x="735" y="6742"/>
                </a:lnTo>
                <a:lnTo>
                  <a:pt x="799" y="6783"/>
                </a:lnTo>
                <a:lnTo>
                  <a:pt x="981" y="6901"/>
                </a:lnTo>
                <a:lnTo>
                  <a:pt x="981" y="6901"/>
                </a:lnTo>
                <a:lnTo>
                  <a:pt x="997" y="6913"/>
                </a:lnTo>
                <a:lnTo>
                  <a:pt x="1011" y="6926"/>
                </a:lnTo>
                <a:lnTo>
                  <a:pt x="1024" y="6942"/>
                </a:lnTo>
                <a:lnTo>
                  <a:pt x="1034" y="6958"/>
                </a:lnTo>
                <a:lnTo>
                  <a:pt x="1043" y="6976"/>
                </a:lnTo>
                <a:lnTo>
                  <a:pt x="1051" y="6994"/>
                </a:lnTo>
                <a:lnTo>
                  <a:pt x="1056" y="7013"/>
                </a:lnTo>
                <a:lnTo>
                  <a:pt x="1059" y="7033"/>
                </a:lnTo>
                <a:lnTo>
                  <a:pt x="1063" y="7054"/>
                </a:lnTo>
                <a:lnTo>
                  <a:pt x="1065" y="7078"/>
                </a:lnTo>
                <a:lnTo>
                  <a:pt x="1067" y="7122"/>
                </a:lnTo>
                <a:lnTo>
                  <a:pt x="1063" y="7170"/>
                </a:lnTo>
                <a:lnTo>
                  <a:pt x="1058" y="7218"/>
                </a:lnTo>
                <a:lnTo>
                  <a:pt x="1049" y="7267"/>
                </a:lnTo>
                <a:lnTo>
                  <a:pt x="1040" y="7313"/>
                </a:lnTo>
                <a:lnTo>
                  <a:pt x="1020" y="7402"/>
                </a:lnTo>
                <a:lnTo>
                  <a:pt x="1004" y="7475"/>
                </a:lnTo>
                <a:lnTo>
                  <a:pt x="999" y="7506"/>
                </a:lnTo>
                <a:lnTo>
                  <a:pt x="997" y="7531"/>
                </a:lnTo>
                <a:lnTo>
                  <a:pt x="997" y="7531"/>
                </a:lnTo>
                <a:lnTo>
                  <a:pt x="1001" y="7556"/>
                </a:lnTo>
                <a:lnTo>
                  <a:pt x="1006" y="7586"/>
                </a:lnTo>
                <a:lnTo>
                  <a:pt x="1017" y="7620"/>
                </a:lnTo>
                <a:lnTo>
                  <a:pt x="1029" y="7659"/>
                </a:lnTo>
                <a:lnTo>
                  <a:pt x="1047" y="7700"/>
                </a:lnTo>
                <a:lnTo>
                  <a:pt x="1070" y="7741"/>
                </a:lnTo>
                <a:lnTo>
                  <a:pt x="1097" y="7786"/>
                </a:lnTo>
                <a:lnTo>
                  <a:pt x="1111" y="7807"/>
                </a:lnTo>
                <a:lnTo>
                  <a:pt x="1127" y="7827"/>
                </a:lnTo>
                <a:lnTo>
                  <a:pt x="1145" y="7848"/>
                </a:lnTo>
                <a:lnTo>
                  <a:pt x="1163" y="7869"/>
                </a:lnTo>
                <a:lnTo>
                  <a:pt x="1184" y="7889"/>
                </a:lnTo>
                <a:lnTo>
                  <a:pt x="1204" y="7909"/>
                </a:lnTo>
                <a:lnTo>
                  <a:pt x="1227" y="7927"/>
                </a:lnTo>
                <a:lnTo>
                  <a:pt x="1250" y="7944"/>
                </a:lnTo>
                <a:lnTo>
                  <a:pt x="1275" y="7960"/>
                </a:lnTo>
                <a:lnTo>
                  <a:pt x="1300" y="7975"/>
                </a:lnTo>
                <a:lnTo>
                  <a:pt x="1329" y="7989"/>
                </a:lnTo>
                <a:lnTo>
                  <a:pt x="1357" y="8001"/>
                </a:lnTo>
                <a:lnTo>
                  <a:pt x="1388" y="8012"/>
                </a:lnTo>
                <a:lnTo>
                  <a:pt x="1418" y="8021"/>
                </a:lnTo>
                <a:lnTo>
                  <a:pt x="1452" y="8028"/>
                </a:lnTo>
                <a:lnTo>
                  <a:pt x="1486" y="8034"/>
                </a:lnTo>
                <a:lnTo>
                  <a:pt x="1521" y="8037"/>
                </a:lnTo>
                <a:lnTo>
                  <a:pt x="1559" y="8039"/>
                </a:lnTo>
                <a:lnTo>
                  <a:pt x="1559" y="8039"/>
                </a:lnTo>
                <a:lnTo>
                  <a:pt x="1596" y="8039"/>
                </a:lnTo>
                <a:lnTo>
                  <a:pt x="1637" y="8035"/>
                </a:lnTo>
                <a:lnTo>
                  <a:pt x="1678" y="8032"/>
                </a:lnTo>
                <a:lnTo>
                  <a:pt x="1719" y="8028"/>
                </a:lnTo>
                <a:lnTo>
                  <a:pt x="1807" y="8014"/>
                </a:lnTo>
                <a:lnTo>
                  <a:pt x="1896" y="7998"/>
                </a:lnTo>
                <a:lnTo>
                  <a:pt x="1987" y="7978"/>
                </a:lnTo>
                <a:lnTo>
                  <a:pt x="2076" y="7955"/>
                </a:lnTo>
                <a:lnTo>
                  <a:pt x="2163" y="7932"/>
                </a:lnTo>
                <a:lnTo>
                  <a:pt x="2247" y="7907"/>
                </a:lnTo>
                <a:lnTo>
                  <a:pt x="2328" y="7884"/>
                </a:lnTo>
                <a:lnTo>
                  <a:pt x="2401" y="7859"/>
                </a:lnTo>
                <a:lnTo>
                  <a:pt x="2524" y="7818"/>
                </a:lnTo>
                <a:lnTo>
                  <a:pt x="2606" y="7787"/>
                </a:lnTo>
                <a:lnTo>
                  <a:pt x="2634" y="7777"/>
                </a:lnTo>
                <a:lnTo>
                  <a:pt x="2818" y="8640"/>
                </a:lnTo>
                <a:lnTo>
                  <a:pt x="6232" y="8640"/>
                </a:lnTo>
                <a:lnTo>
                  <a:pt x="5813" y="6489"/>
                </a:lnTo>
                <a:lnTo>
                  <a:pt x="5813" y="6489"/>
                </a:lnTo>
                <a:lnTo>
                  <a:pt x="5852" y="6426"/>
                </a:lnTo>
                <a:lnTo>
                  <a:pt x="5893" y="6362"/>
                </a:lnTo>
                <a:lnTo>
                  <a:pt x="5984" y="6227"/>
                </a:lnTo>
                <a:lnTo>
                  <a:pt x="6084" y="6084"/>
                </a:lnTo>
                <a:lnTo>
                  <a:pt x="6191" y="5934"/>
                </a:lnTo>
                <a:lnTo>
                  <a:pt x="6301" y="5777"/>
                </a:lnTo>
                <a:lnTo>
                  <a:pt x="6415" y="5615"/>
                </a:lnTo>
                <a:lnTo>
                  <a:pt x="6531" y="5449"/>
                </a:lnTo>
                <a:lnTo>
                  <a:pt x="6588" y="5363"/>
                </a:lnTo>
                <a:lnTo>
                  <a:pt x="6644" y="5278"/>
                </a:lnTo>
                <a:lnTo>
                  <a:pt x="6699" y="5190"/>
                </a:lnTo>
                <a:lnTo>
                  <a:pt x="6754" y="5101"/>
                </a:lnTo>
                <a:lnTo>
                  <a:pt x="6808" y="5012"/>
                </a:lnTo>
                <a:lnTo>
                  <a:pt x="6858" y="4923"/>
                </a:lnTo>
                <a:lnTo>
                  <a:pt x="6908" y="4832"/>
                </a:lnTo>
                <a:lnTo>
                  <a:pt x="6956" y="4741"/>
                </a:lnTo>
                <a:lnTo>
                  <a:pt x="7000" y="4650"/>
                </a:lnTo>
                <a:lnTo>
                  <a:pt x="7043" y="4557"/>
                </a:lnTo>
                <a:lnTo>
                  <a:pt x="7082" y="4464"/>
                </a:lnTo>
                <a:lnTo>
                  <a:pt x="7120" y="4372"/>
                </a:lnTo>
                <a:lnTo>
                  <a:pt x="7152" y="4277"/>
                </a:lnTo>
                <a:lnTo>
                  <a:pt x="7182" y="4184"/>
                </a:lnTo>
                <a:lnTo>
                  <a:pt x="7207" y="4090"/>
                </a:lnTo>
                <a:lnTo>
                  <a:pt x="7229" y="3997"/>
                </a:lnTo>
                <a:lnTo>
                  <a:pt x="7238" y="3951"/>
                </a:lnTo>
                <a:lnTo>
                  <a:pt x="7246" y="3903"/>
                </a:lnTo>
                <a:lnTo>
                  <a:pt x="7252" y="3856"/>
                </a:lnTo>
                <a:lnTo>
                  <a:pt x="7257" y="3810"/>
                </a:lnTo>
                <a:lnTo>
                  <a:pt x="7257" y="3810"/>
                </a:lnTo>
                <a:lnTo>
                  <a:pt x="7271" y="3690"/>
                </a:lnTo>
                <a:lnTo>
                  <a:pt x="7284" y="3574"/>
                </a:lnTo>
                <a:lnTo>
                  <a:pt x="7293" y="3460"/>
                </a:lnTo>
                <a:lnTo>
                  <a:pt x="7298" y="3348"/>
                </a:lnTo>
                <a:lnTo>
                  <a:pt x="7300" y="3236"/>
                </a:lnTo>
                <a:lnTo>
                  <a:pt x="7300" y="3127"/>
                </a:lnTo>
                <a:lnTo>
                  <a:pt x="7296" y="3020"/>
                </a:lnTo>
                <a:lnTo>
                  <a:pt x="7289" y="2914"/>
                </a:lnTo>
                <a:lnTo>
                  <a:pt x="7280" y="2811"/>
                </a:lnTo>
                <a:lnTo>
                  <a:pt x="7270" y="2709"/>
                </a:lnTo>
                <a:lnTo>
                  <a:pt x="7254" y="2609"/>
                </a:lnTo>
                <a:lnTo>
                  <a:pt x="7238" y="2511"/>
                </a:lnTo>
                <a:lnTo>
                  <a:pt x="7218" y="2417"/>
                </a:lnTo>
                <a:lnTo>
                  <a:pt x="7195" y="2322"/>
                </a:lnTo>
                <a:lnTo>
                  <a:pt x="7170" y="2230"/>
                </a:lnTo>
                <a:lnTo>
                  <a:pt x="7143" y="2140"/>
                </a:lnTo>
                <a:lnTo>
                  <a:pt x="7113" y="2051"/>
                </a:lnTo>
                <a:lnTo>
                  <a:pt x="7081" y="1964"/>
                </a:lnTo>
                <a:lnTo>
                  <a:pt x="7045" y="1880"/>
                </a:lnTo>
                <a:lnTo>
                  <a:pt x="7009" y="1798"/>
                </a:lnTo>
                <a:lnTo>
                  <a:pt x="6968" y="1716"/>
                </a:lnTo>
                <a:lnTo>
                  <a:pt x="6927" y="1637"/>
                </a:lnTo>
                <a:lnTo>
                  <a:pt x="6883" y="1561"/>
                </a:lnTo>
                <a:lnTo>
                  <a:pt x="6838" y="1484"/>
                </a:lnTo>
                <a:lnTo>
                  <a:pt x="6790" y="1411"/>
                </a:lnTo>
                <a:lnTo>
                  <a:pt x="6738" y="1340"/>
                </a:lnTo>
                <a:lnTo>
                  <a:pt x="6686" y="1270"/>
                </a:lnTo>
                <a:lnTo>
                  <a:pt x="6631" y="1202"/>
                </a:lnTo>
                <a:lnTo>
                  <a:pt x="6576" y="1136"/>
                </a:lnTo>
                <a:lnTo>
                  <a:pt x="6517" y="1072"/>
                </a:lnTo>
                <a:lnTo>
                  <a:pt x="6456" y="1010"/>
                </a:lnTo>
                <a:lnTo>
                  <a:pt x="6394" y="949"/>
                </a:lnTo>
                <a:lnTo>
                  <a:pt x="6330" y="892"/>
                </a:lnTo>
                <a:lnTo>
                  <a:pt x="6266" y="835"/>
                </a:lnTo>
                <a:lnTo>
                  <a:pt x="6198" y="779"/>
                </a:lnTo>
                <a:lnTo>
                  <a:pt x="6128" y="728"/>
                </a:lnTo>
                <a:lnTo>
                  <a:pt x="6057" y="676"/>
                </a:lnTo>
                <a:lnTo>
                  <a:pt x="5984" y="626"/>
                </a:lnTo>
                <a:lnTo>
                  <a:pt x="5911" y="580"/>
                </a:lnTo>
                <a:lnTo>
                  <a:pt x="5834" y="533"/>
                </a:lnTo>
                <a:lnTo>
                  <a:pt x="5757" y="491"/>
                </a:lnTo>
                <a:lnTo>
                  <a:pt x="5679" y="449"/>
                </a:lnTo>
                <a:lnTo>
                  <a:pt x="5599" y="408"/>
                </a:lnTo>
                <a:lnTo>
                  <a:pt x="5516" y="371"/>
                </a:lnTo>
                <a:lnTo>
                  <a:pt x="5434" y="335"/>
                </a:lnTo>
                <a:lnTo>
                  <a:pt x="5351" y="300"/>
                </a:lnTo>
                <a:lnTo>
                  <a:pt x="5265" y="268"/>
                </a:lnTo>
                <a:lnTo>
                  <a:pt x="5178" y="237"/>
                </a:lnTo>
                <a:lnTo>
                  <a:pt x="5090" y="209"/>
                </a:lnTo>
                <a:lnTo>
                  <a:pt x="5001" y="182"/>
                </a:lnTo>
                <a:lnTo>
                  <a:pt x="4912" y="157"/>
                </a:lnTo>
                <a:lnTo>
                  <a:pt x="4821" y="134"/>
                </a:lnTo>
                <a:lnTo>
                  <a:pt x="4728" y="112"/>
                </a:lnTo>
                <a:lnTo>
                  <a:pt x="4635" y="93"/>
                </a:lnTo>
                <a:lnTo>
                  <a:pt x="4541" y="75"/>
                </a:lnTo>
                <a:lnTo>
                  <a:pt x="4446" y="61"/>
                </a:lnTo>
                <a:lnTo>
                  <a:pt x="4350" y="46"/>
                </a:lnTo>
                <a:lnTo>
                  <a:pt x="4254" y="34"/>
                </a:lnTo>
                <a:lnTo>
                  <a:pt x="4157" y="23"/>
                </a:lnTo>
                <a:lnTo>
                  <a:pt x="4059" y="16"/>
                </a:lnTo>
                <a:lnTo>
                  <a:pt x="3959" y="9"/>
                </a:lnTo>
                <a:lnTo>
                  <a:pt x="3860" y="4"/>
                </a:lnTo>
                <a:lnTo>
                  <a:pt x="3760" y="2"/>
                </a:lnTo>
                <a:lnTo>
                  <a:pt x="3660" y="0"/>
                </a:lnTo>
                <a:lnTo>
                  <a:pt x="3660" y="0"/>
                </a:lnTo>
                <a:close/>
              </a:path>
            </a:pathLst>
          </a:custGeom>
          <a:blipFill dpi="0" rotWithShape="1">
            <a:blip r:embed="rId2">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lt1"/>
              </a:solidFill>
            </a:endParaRPr>
          </a:p>
        </p:txBody>
      </p:sp>
      <p:sp>
        <p:nvSpPr>
          <p:cNvPr id="62" name="TextBox 34">
            <a:extLst>
              <a:ext uri="{FF2B5EF4-FFF2-40B4-BE49-F238E27FC236}">
                <a16:creationId xmlns:a16="http://schemas.microsoft.com/office/drawing/2014/main" id="{186A91E1-57FD-4581-A779-412FED606BCC}"/>
              </a:ext>
            </a:extLst>
          </p:cNvPr>
          <p:cNvSpPr txBox="1"/>
          <p:nvPr/>
        </p:nvSpPr>
        <p:spPr>
          <a:xfrm>
            <a:off x="1478396" y="1866472"/>
            <a:ext cx="3643532" cy="559432"/>
          </a:xfrm>
          <a:prstGeom prst="rect">
            <a:avLst/>
          </a:prstGeom>
          <a:noFill/>
        </p:spPr>
        <p:txBody>
          <a:bodyPr wrap="none" lIns="0" tIns="0" rIns="720000" bIns="0" anchor="b" anchorCtr="0">
            <a:normAutofit/>
          </a:bodyPr>
          <a:lstStyle/>
          <a:p>
            <a:pPr algn="ctr"/>
            <a:r>
              <a:rPr lang="en-US" altLang="zh-CN" sz="1600" dirty="0">
                <a:solidFill>
                  <a:schemeClr val="tx1">
                    <a:lumMod val="65000"/>
                    <a:lumOff val="35000"/>
                  </a:schemeClr>
                </a:solidFill>
              </a:rPr>
              <a:t>HR easy to find the replacement</a:t>
            </a:r>
            <a:endParaRPr lang="zh-CN" altLang="en-US" sz="1600" dirty="0">
              <a:solidFill>
                <a:schemeClr val="tx1">
                  <a:lumMod val="65000"/>
                  <a:lumOff val="35000"/>
                </a:schemeClr>
              </a:solidFill>
            </a:endParaRPr>
          </a:p>
        </p:txBody>
      </p:sp>
      <p:sp>
        <p:nvSpPr>
          <p:cNvPr id="63" name="TextBox 37">
            <a:extLst>
              <a:ext uri="{FF2B5EF4-FFF2-40B4-BE49-F238E27FC236}">
                <a16:creationId xmlns:a16="http://schemas.microsoft.com/office/drawing/2014/main" id="{D6B6924D-C741-41E4-96A5-FED8626DA6E6}"/>
              </a:ext>
            </a:extLst>
          </p:cNvPr>
          <p:cNvSpPr txBox="1"/>
          <p:nvPr/>
        </p:nvSpPr>
        <p:spPr>
          <a:xfrm>
            <a:off x="6785392" y="2264530"/>
            <a:ext cx="3938436" cy="735954"/>
          </a:xfrm>
          <a:prstGeom prst="rect">
            <a:avLst/>
          </a:prstGeom>
          <a:noFill/>
        </p:spPr>
        <p:txBody>
          <a:bodyPr wrap="none" lIns="720000" tIns="0" rIns="0" bIns="0" anchor="t" anchorCtr="0">
            <a:normAutofit/>
          </a:bodyPr>
          <a:lstStyle/>
          <a:p>
            <a:pPr algn="ctr"/>
            <a:r>
              <a:rPr lang="en-US" altLang="zh-CN" sz="1600" dirty="0">
                <a:solidFill>
                  <a:schemeClr val="accent2">
                    <a:lumMod val="100000"/>
                  </a:schemeClr>
                </a:solidFill>
              </a:rPr>
              <a:t>Too busy to think</a:t>
            </a:r>
            <a:r>
              <a:rPr lang="zh-CN" altLang="en-US" sz="1600" dirty="0">
                <a:solidFill>
                  <a:schemeClr val="accent2">
                    <a:lumMod val="100000"/>
                  </a:schemeClr>
                </a:solidFill>
              </a:rPr>
              <a:t> </a:t>
            </a:r>
            <a:r>
              <a:rPr lang="en-US" altLang="zh-CN" sz="1600" dirty="0">
                <a:solidFill>
                  <a:schemeClr val="accent2">
                    <a:lumMod val="100000"/>
                  </a:schemeClr>
                </a:solidFill>
              </a:rPr>
              <a:t>why</a:t>
            </a:r>
            <a:r>
              <a:rPr lang="zh-CN" altLang="en-US" sz="1600" dirty="0">
                <a:solidFill>
                  <a:schemeClr val="accent2">
                    <a:lumMod val="100000"/>
                  </a:schemeClr>
                </a:solidFill>
              </a:rPr>
              <a:t> </a:t>
            </a:r>
            <a:r>
              <a:rPr lang="en-US" altLang="zh-CN" sz="1600" dirty="0">
                <a:solidFill>
                  <a:schemeClr val="accent2">
                    <a:lumMod val="100000"/>
                  </a:schemeClr>
                </a:solidFill>
              </a:rPr>
              <a:t>they</a:t>
            </a:r>
            <a:r>
              <a:rPr lang="zh-CN" altLang="en-US" sz="1600" dirty="0">
                <a:solidFill>
                  <a:schemeClr val="accent2">
                    <a:lumMod val="100000"/>
                  </a:schemeClr>
                </a:solidFill>
              </a:rPr>
              <a:t> </a:t>
            </a:r>
            <a:r>
              <a:rPr lang="en-US" altLang="zh-CN" sz="1600" dirty="0">
                <a:solidFill>
                  <a:schemeClr val="accent2">
                    <a:lumMod val="100000"/>
                  </a:schemeClr>
                </a:solidFill>
              </a:rPr>
              <a:t>left</a:t>
            </a:r>
            <a:endParaRPr lang="zh-CN" altLang="en-US" sz="1600" dirty="0">
              <a:solidFill>
                <a:schemeClr val="accent2">
                  <a:lumMod val="100000"/>
                </a:schemeClr>
              </a:solidFill>
            </a:endParaRPr>
          </a:p>
        </p:txBody>
      </p:sp>
      <p:sp>
        <p:nvSpPr>
          <p:cNvPr id="64" name="TextBox 40">
            <a:extLst>
              <a:ext uri="{FF2B5EF4-FFF2-40B4-BE49-F238E27FC236}">
                <a16:creationId xmlns:a16="http://schemas.microsoft.com/office/drawing/2014/main" id="{4DC9E217-D64B-48AF-A087-88A8A002DD60}"/>
              </a:ext>
            </a:extLst>
          </p:cNvPr>
          <p:cNvSpPr txBox="1"/>
          <p:nvPr/>
        </p:nvSpPr>
        <p:spPr>
          <a:xfrm>
            <a:off x="1884920" y="4125932"/>
            <a:ext cx="3237008" cy="369054"/>
          </a:xfrm>
          <a:prstGeom prst="rect">
            <a:avLst/>
          </a:prstGeom>
          <a:noFill/>
        </p:spPr>
        <p:txBody>
          <a:bodyPr wrap="none" lIns="0" tIns="0" rIns="1188000" bIns="0" anchor="b" anchorCtr="0">
            <a:normAutofit/>
          </a:bodyPr>
          <a:lstStyle/>
          <a:p>
            <a:pPr algn="r"/>
            <a:r>
              <a:rPr lang="en-US" altLang="zh-CN" sz="1600" dirty="0">
                <a:solidFill>
                  <a:schemeClr val="tx1">
                    <a:lumMod val="65000"/>
                    <a:lumOff val="35000"/>
                  </a:schemeClr>
                </a:solidFill>
              </a:rPr>
              <a:t>They are trouble employees</a:t>
            </a:r>
            <a:endParaRPr lang="zh-CN" altLang="en-US" sz="1600" dirty="0">
              <a:solidFill>
                <a:schemeClr val="tx1">
                  <a:lumMod val="65000"/>
                  <a:lumOff val="35000"/>
                </a:schemeClr>
              </a:solidFill>
            </a:endParaRPr>
          </a:p>
        </p:txBody>
      </p:sp>
      <p:sp>
        <p:nvSpPr>
          <p:cNvPr id="65" name="TextBox 43">
            <a:extLst>
              <a:ext uri="{FF2B5EF4-FFF2-40B4-BE49-F238E27FC236}">
                <a16:creationId xmlns:a16="http://schemas.microsoft.com/office/drawing/2014/main" id="{12FFB2ED-22B5-42C6-94EC-F6D34F43E0BA}"/>
              </a:ext>
            </a:extLst>
          </p:cNvPr>
          <p:cNvSpPr txBox="1"/>
          <p:nvPr/>
        </p:nvSpPr>
        <p:spPr>
          <a:xfrm>
            <a:off x="7028688" y="4560835"/>
            <a:ext cx="2117690" cy="291169"/>
          </a:xfrm>
          <a:prstGeom prst="rect">
            <a:avLst/>
          </a:prstGeom>
          <a:noFill/>
        </p:spPr>
        <p:txBody>
          <a:bodyPr wrap="none" lIns="720000" tIns="0" rIns="0" bIns="0" anchor="b" anchorCtr="0">
            <a:normAutofit/>
          </a:bodyPr>
          <a:lstStyle/>
          <a:p>
            <a:r>
              <a:rPr lang="en-US" altLang="zh-CN" sz="1600" dirty="0">
                <a:solidFill>
                  <a:schemeClr val="accent4">
                    <a:lumMod val="100000"/>
                  </a:schemeClr>
                </a:solidFill>
              </a:rPr>
              <a:t>We just pay too low</a:t>
            </a:r>
            <a:endParaRPr lang="zh-CN" altLang="en-US" sz="1600" dirty="0">
              <a:solidFill>
                <a:schemeClr val="accent4">
                  <a:lumMod val="100000"/>
                </a:schemeClr>
              </a:solidFill>
            </a:endParaRPr>
          </a:p>
        </p:txBody>
      </p:sp>
      <p:sp>
        <p:nvSpPr>
          <p:cNvPr id="66" name="TextBox 51">
            <a:extLst>
              <a:ext uri="{FF2B5EF4-FFF2-40B4-BE49-F238E27FC236}">
                <a16:creationId xmlns:a16="http://schemas.microsoft.com/office/drawing/2014/main" id="{03367D19-49A6-4C16-A953-AE9AECDD51A3}"/>
              </a:ext>
            </a:extLst>
          </p:cNvPr>
          <p:cNvSpPr txBox="1"/>
          <p:nvPr/>
        </p:nvSpPr>
        <p:spPr>
          <a:xfrm>
            <a:off x="7489896" y="3236662"/>
            <a:ext cx="2739435" cy="672383"/>
          </a:xfrm>
          <a:prstGeom prst="rect">
            <a:avLst/>
          </a:prstGeom>
          <a:noFill/>
        </p:spPr>
        <p:txBody>
          <a:bodyPr wrap="none" lIns="720000" tIns="0" rIns="0" bIns="0" anchor="t" anchorCtr="0">
            <a:normAutofit/>
          </a:bodyPr>
          <a:lstStyle/>
          <a:p>
            <a:pPr algn="ctr"/>
            <a:r>
              <a:rPr lang="en-US" altLang="zh-CN" sz="1600" dirty="0">
                <a:solidFill>
                  <a:schemeClr val="tx1">
                    <a:lumMod val="65000"/>
                    <a:lumOff val="35000"/>
                  </a:schemeClr>
                </a:solidFill>
              </a:rPr>
              <a:t>The earth still going around </a:t>
            </a:r>
          </a:p>
          <a:p>
            <a:pPr algn="ctr"/>
            <a:r>
              <a:rPr lang="en-US" altLang="zh-CN" sz="1600" dirty="0">
                <a:solidFill>
                  <a:schemeClr val="tx1">
                    <a:lumMod val="65000"/>
                    <a:lumOff val="35000"/>
                  </a:schemeClr>
                </a:solidFill>
              </a:rPr>
              <a:t>without you</a:t>
            </a:r>
            <a:endParaRPr lang="zh-CN" altLang="en-US" sz="1600" dirty="0">
              <a:solidFill>
                <a:schemeClr val="tx1">
                  <a:lumMod val="65000"/>
                  <a:lumOff val="35000"/>
                </a:schemeClr>
              </a:solidFill>
            </a:endParaRPr>
          </a:p>
        </p:txBody>
      </p:sp>
      <p:sp>
        <p:nvSpPr>
          <p:cNvPr id="67" name="TextBox 54">
            <a:extLst>
              <a:ext uri="{FF2B5EF4-FFF2-40B4-BE49-F238E27FC236}">
                <a16:creationId xmlns:a16="http://schemas.microsoft.com/office/drawing/2014/main" id="{159AAF9A-0F16-45BE-A48C-C56AE8329DB6}"/>
              </a:ext>
            </a:extLst>
          </p:cNvPr>
          <p:cNvSpPr txBox="1"/>
          <p:nvPr/>
        </p:nvSpPr>
        <p:spPr>
          <a:xfrm>
            <a:off x="1478396" y="3007945"/>
            <a:ext cx="3010888" cy="369054"/>
          </a:xfrm>
          <a:prstGeom prst="rect">
            <a:avLst/>
          </a:prstGeom>
          <a:noFill/>
        </p:spPr>
        <p:txBody>
          <a:bodyPr wrap="none" lIns="0" tIns="0" rIns="720000" bIns="0" anchor="b" anchorCtr="0">
            <a:normAutofit/>
          </a:bodyPr>
          <a:lstStyle/>
          <a:p>
            <a:pPr algn="r"/>
            <a:r>
              <a:rPr lang="en-US" altLang="zh-CN" sz="1600" dirty="0">
                <a:solidFill>
                  <a:schemeClr val="bg1">
                    <a:lumMod val="50000"/>
                  </a:schemeClr>
                </a:solidFill>
              </a:rPr>
              <a:t>Do the job or be fired</a:t>
            </a:r>
            <a:endParaRPr lang="zh-CN" altLang="en-US" sz="1600" dirty="0">
              <a:solidFill>
                <a:schemeClr val="bg1">
                  <a:lumMod val="50000"/>
                </a:schemeClr>
              </a:solidFill>
            </a:endParaRPr>
          </a:p>
        </p:txBody>
      </p:sp>
      <p:sp>
        <p:nvSpPr>
          <p:cNvPr id="68" name="Title 1">
            <a:extLst>
              <a:ext uri="{FF2B5EF4-FFF2-40B4-BE49-F238E27FC236}">
                <a16:creationId xmlns:a16="http://schemas.microsoft.com/office/drawing/2014/main" id="{2E70F920-D2F6-4030-B649-5E9EA102E89A}"/>
              </a:ext>
            </a:extLst>
          </p:cNvPr>
          <p:cNvSpPr txBox="1">
            <a:spLocks/>
          </p:cNvSpPr>
          <p:nvPr/>
        </p:nvSpPr>
        <p:spPr>
          <a:xfrm>
            <a:off x="883368" y="652396"/>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Common mentality of mangers who don’t care</a:t>
            </a:r>
          </a:p>
        </p:txBody>
      </p:sp>
    </p:spTree>
    <p:extLst>
      <p:ext uri="{BB962C8B-B14F-4D97-AF65-F5344CB8AC3E}">
        <p14:creationId xmlns:p14="http://schemas.microsoft.com/office/powerpoint/2010/main" val="713236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4D31C7-546C-474C-A24D-68D5D747FA9B}"/>
              </a:ext>
            </a:extLst>
          </p:cNvPr>
          <p:cNvSpPr>
            <a:spLocks noGrp="1"/>
          </p:cNvSpPr>
          <p:nvPr>
            <p:ph idx="1"/>
          </p:nvPr>
        </p:nvSpPr>
        <p:spPr>
          <a:xfrm>
            <a:off x="493346" y="869986"/>
            <a:ext cx="5602644" cy="367796"/>
          </a:xfrm>
        </p:spPr>
        <p:txBody>
          <a:bodyPr/>
          <a:lstStyle/>
          <a:p>
            <a:pPr algn="ctr">
              <a:defRPr sz="1600" b="1" i="0" u="none" strike="noStrike" kern="1200" spc="0" baseline="0">
                <a:solidFill>
                  <a:srgbClr val="A5A5A5">
                    <a:lumMod val="50000"/>
                  </a:srgbClr>
                </a:solidFill>
                <a:latin typeface="+mn-lt"/>
                <a:ea typeface="+mn-ea"/>
                <a:cs typeface="+mn-cs"/>
              </a:defRPr>
            </a:pPr>
            <a:r>
              <a:rPr lang="en-US" dirty="0">
                <a:solidFill>
                  <a:schemeClr val="tx1"/>
                </a:solidFill>
              </a:rPr>
              <a:t>Working-age (16-59) population in China (Millions)</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8</a:t>
            </a:fld>
            <a:endParaRPr lang="en-US"/>
          </a:p>
        </p:txBody>
      </p:sp>
      <p:graphicFrame>
        <p:nvGraphicFramePr>
          <p:cNvPr id="6" name="Chart 5">
            <a:extLst>
              <a:ext uri="{FF2B5EF4-FFF2-40B4-BE49-F238E27FC236}">
                <a16:creationId xmlns:a16="http://schemas.microsoft.com/office/drawing/2014/main" id="{8B13F6AF-6C41-473C-89F0-89FE35DD4113}"/>
              </a:ext>
            </a:extLst>
          </p:cNvPr>
          <p:cNvGraphicFramePr>
            <a:graphicFrameLocks/>
          </p:cNvGraphicFramePr>
          <p:nvPr>
            <p:extLst>
              <p:ext uri="{D42A27DB-BD31-4B8C-83A1-F6EECF244321}">
                <p14:modId xmlns:p14="http://schemas.microsoft.com/office/powerpoint/2010/main" val="3372800240"/>
              </p:ext>
            </p:extLst>
          </p:nvPr>
        </p:nvGraphicFramePr>
        <p:xfrm>
          <a:off x="838201" y="1272647"/>
          <a:ext cx="4203629" cy="2057609"/>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1">
            <a:extLst>
              <a:ext uri="{FF2B5EF4-FFF2-40B4-BE49-F238E27FC236}">
                <a16:creationId xmlns:a16="http://schemas.microsoft.com/office/drawing/2014/main" id="{B497E685-8320-49D3-8605-2CFF1136234E}"/>
              </a:ext>
            </a:extLst>
          </p:cNvPr>
          <p:cNvSpPr/>
          <p:nvPr/>
        </p:nvSpPr>
        <p:spPr>
          <a:xfrm>
            <a:off x="7718454" y="6385783"/>
            <a:ext cx="3553449" cy="230832"/>
          </a:xfrm>
          <a:prstGeom prst="rect">
            <a:avLst/>
          </a:prstGeom>
        </p:spPr>
        <p:txBody>
          <a:bodyPr wrap="square">
            <a:spAutoFit/>
          </a:bodyPr>
          <a:lstStyle/>
          <a:p>
            <a:r>
              <a:rPr lang="en-US" sz="900" dirty="0"/>
              <a:t>Data source: the state statistics bureau and websites</a:t>
            </a:r>
          </a:p>
        </p:txBody>
      </p:sp>
      <p:pic>
        <p:nvPicPr>
          <p:cNvPr id="8" name="Picture 7">
            <a:extLst>
              <a:ext uri="{FF2B5EF4-FFF2-40B4-BE49-F238E27FC236}">
                <a16:creationId xmlns:a16="http://schemas.microsoft.com/office/drawing/2014/main" id="{7F70CB04-C431-4319-91E8-F45DBF2F253F}"/>
              </a:ext>
            </a:extLst>
          </p:cNvPr>
          <p:cNvPicPr>
            <a:picLocks noChangeAspect="1"/>
          </p:cNvPicPr>
          <p:nvPr/>
        </p:nvPicPr>
        <p:blipFill>
          <a:blip r:embed="rId3"/>
          <a:stretch>
            <a:fillRect/>
          </a:stretch>
        </p:blipFill>
        <p:spPr>
          <a:xfrm>
            <a:off x="7264167" y="1214162"/>
            <a:ext cx="4089632" cy="1917535"/>
          </a:xfrm>
          <a:prstGeom prst="rect">
            <a:avLst/>
          </a:prstGeom>
        </p:spPr>
      </p:pic>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744071" y="194292"/>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Why should care about employees leaving?</a:t>
            </a:r>
            <a:endParaRPr lang="en-US" sz="2800" dirty="0">
              <a:solidFill>
                <a:schemeClr val="accent3">
                  <a:lumMod val="50000"/>
                </a:schemeClr>
              </a:solidFill>
            </a:endParaRP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471258"/>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3CD71AC0-EE83-4CE9-ADEF-6C8D8B2CBC76}"/>
              </a:ext>
            </a:extLst>
          </p:cNvPr>
          <p:cNvSpPr txBox="1">
            <a:spLocks/>
          </p:cNvSpPr>
          <p:nvPr/>
        </p:nvSpPr>
        <p:spPr>
          <a:xfrm>
            <a:off x="6919311" y="861891"/>
            <a:ext cx="4779343" cy="367796"/>
          </a:xfrm>
          <a:prstGeom prst="rect">
            <a:avLst/>
          </a:prstGeom>
        </p:spPr>
        <p:txBody>
          <a:bodyPr anchor="t" anchorCtr="0">
            <a:noAutofit/>
          </a:bodyPr>
          <a:lstStyle>
            <a:lvl1pPr marL="0" indent="0" algn="l" defTabSz="914400" rtl="0" eaLnBrk="1" latinLnBrk="0" hangingPunct="1">
              <a:lnSpc>
                <a:spcPct val="90000"/>
              </a:lnSpc>
              <a:spcBef>
                <a:spcPts val="1000"/>
              </a:spcBef>
              <a:buClr>
                <a:srgbClr val="1A2940"/>
              </a:buClr>
              <a:buFont typeface="Arial" panose="020B0604020202020204" pitchFamily="34" charset="0"/>
              <a:buNone/>
              <a:defRPr sz="1800" b="1"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A2940"/>
              </a:buClr>
              <a:buFont typeface="Arial" panose="020B0604020202020204" pitchFamily="34" charset="0"/>
              <a:buChar char="•"/>
              <a:defRPr sz="16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1A2940"/>
              </a:buClr>
              <a:buFont typeface="Arial" panose="020B0604020202020204" pitchFamily="34" charset="0"/>
              <a:buChar char="•"/>
              <a:defRPr sz="14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sz="1600" b="1" i="0" u="none" strike="noStrike" kern="1200" spc="0" baseline="0">
                <a:solidFill>
                  <a:srgbClr val="A5A5A5">
                    <a:lumMod val="50000"/>
                  </a:srgbClr>
                </a:solidFill>
                <a:latin typeface="+mn-lt"/>
                <a:ea typeface="+mn-ea"/>
                <a:cs typeface="+mn-cs"/>
              </a:defRPr>
            </a:pPr>
            <a:r>
              <a:rPr lang="en-US" sz="1600" dirty="0">
                <a:solidFill>
                  <a:schemeClr val="tx1"/>
                </a:solidFill>
                <a:latin typeface="+mn-lt"/>
                <a:cs typeface="+mn-cs"/>
              </a:rPr>
              <a:t>Aging Rate in Cities</a:t>
            </a:r>
          </a:p>
        </p:txBody>
      </p:sp>
      <p:graphicFrame>
        <p:nvGraphicFramePr>
          <p:cNvPr id="18" name="Chart 17">
            <a:extLst>
              <a:ext uri="{FF2B5EF4-FFF2-40B4-BE49-F238E27FC236}">
                <a16:creationId xmlns:a16="http://schemas.microsoft.com/office/drawing/2014/main" id="{4612185A-35E8-462E-9E2E-ED7855F785AA}"/>
              </a:ext>
            </a:extLst>
          </p:cNvPr>
          <p:cNvGraphicFramePr>
            <a:graphicFrameLocks/>
          </p:cNvGraphicFramePr>
          <p:nvPr>
            <p:extLst>
              <p:ext uri="{D42A27DB-BD31-4B8C-83A1-F6EECF244321}">
                <p14:modId xmlns:p14="http://schemas.microsoft.com/office/powerpoint/2010/main" val="2689696896"/>
              </p:ext>
            </p:extLst>
          </p:nvPr>
        </p:nvGraphicFramePr>
        <p:xfrm>
          <a:off x="6970853" y="3748029"/>
          <a:ext cx="4572000" cy="2643186"/>
        </p:xfrm>
        <a:graphic>
          <a:graphicData uri="http://schemas.openxmlformats.org/drawingml/2006/chart">
            <c:chart xmlns:c="http://schemas.openxmlformats.org/drawingml/2006/chart" xmlns:r="http://schemas.openxmlformats.org/officeDocument/2006/relationships" r:id="rId4"/>
          </a:graphicData>
        </a:graphic>
      </p:graphicFrame>
      <p:sp>
        <p:nvSpPr>
          <p:cNvPr id="19" name="Content Placeholder 2">
            <a:extLst>
              <a:ext uri="{FF2B5EF4-FFF2-40B4-BE49-F238E27FC236}">
                <a16:creationId xmlns:a16="http://schemas.microsoft.com/office/drawing/2014/main" id="{3966908D-B12C-4ADB-8A45-4F2F05F5B692}"/>
              </a:ext>
            </a:extLst>
          </p:cNvPr>
          <p:cNvSpPr txBox="1">
            <a:spLocks/>
          </p:cNvSpPr>
          <p:nvPr/>
        </p:nvSpPr>
        <p:spPr>
          <a:xfrm>
            <a:off x="6867182" y="3338628"/>
            <a:ext cx="4779343" cy="367796"/>
          </a:xfrm>
          <a:prstGeom prst="rect">
            <a:avLst/>
          </a:prstGeom>
        </p:spPr>
        <p:txBody>
          <a:bodyPr anchor="t" anchorCtr="0">
            <a:noAutofit/>
          </a:bodyPr>
          <a:lstStyle>
            <a:lvl1pPr marL="0" indent="0" algn="l" defTabSz="914400" rtl="0" eaLnBrk="1" latinLnBrk="0" hangingPunct="1">
              <a:lnSpc>
                <a:spcPct val="90000"/>
              </a:lnSpc>
              <a:spcBef>
                <a:spcPts val="1000"/>
              </a:spcBef>
              <a:buClr>
                <a:srgbClr val="1A2940"/>
              </a:buClr>
              <a:buFont typeface="Arial" panose="020B0604020202020204" pitchFamily="34" charset="0"/>
              <a:buNone/>
              <a:defRPr sz="1800" b="1"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A2940"/>
              </a:buClr>
              <a:buFont typeface="Arial" panose="020B0604020202020204" pitchFamily="34" charset="0"/>
              <a:buChar char="•"/>
              <a:defRPr sz="16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1A2940"/>
              </a:buClr>
              <a:buFont typeface="Arial" panose="020B0604020202020204" pitchFamily="34" charset="0"/>
              <a:buChar char="•"/>
              <a:defRPr sz="14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sz="1600" b="1" i="0" u="none" strike="noStrike" kern="1200" spc="0" baseline="0">
                <a:solidFill>
                  <a:srgbClr val="A5A5A5">
                    <a:lumMod val="50000"/>
                  </a:srgbClr>
                </a:solidFill>
                <a:latin typeface="+mn-lt"/>
                <a:ea typeface="+mn-ea"/>
                <a:cs typeface="+mn-cs"/>
              </a:defRPr>
            </a:pPr>
            <a:r>
              <a:rPr lang="en-US" sz="1600" dirty="0">
                <a:solidFill>
                  <a:schemeClr val="tx1"/>
                </a:solidFill>
                <a:latin typeface="+mn-lt"/>
                <a:cs typeface="+mn-cs"/>
              </a:rPr>
              <a:t>Aging people in China</a:t>
            </a:r>
          </a:p>
        </p:txBody>
      </p:sp>
      <p:sp>
        <p:nvSpPr>
          <p:cNvPr id="20" name="Rectangle 19">
            <a:extLst>
              <a:ext uri="{FF2B5EF4-FFF2-40B4-BE49-F238E27FC236}">
                <a16:creationId xmlns:a16="http://schemas.microsoft.com/office/drawing/2014/main" id="{BE58BE66-283F-4BE1-BEDD-6AC159FDA1B0}"/>
              </a:ext>
            </a:extLst>
          </p:cNvPr>
          <p:cNvSpPr/>
          <p:nvPr/>
        </p:nvSpPr>
        <p:spPr>
          <a:xfrm>
            <a:off x="493346" y="4015693"/>
            <a:ext cx="5893386" cy="1569660"/>
          </a:xfrm>
          <a:prstGeom prst="rect">
            <a:avLst/>
          </a:prstGeom>
        </p:spPr>
        <p:txBody>
          <a:bodyPr wrap="square">
            <a:spAutoFit/>
          </a:bodyPr>
          <a:lstStyle/>
          <a:p>
            <a:pPr marL="285750" indent="-285750">
              <a:buFont typeface="Arial" panose="020B0604020202020204" pitchFamily="34" charset="0"/>
              <a:buChar char="•"/>
            </a:pPr>
            <a:r>
              <a:rPr lang="en-US" sz="1600" dirty="0"/>
              <a:t>Working-age people is downsizing while the aging people is rising</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Estimate starting year of 2025, aging people will over 300 million in China and become a super-aged country</a:t>
            </a:r>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54721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9</a:t>
            </a:fld>
            <a:endParaRPr lang="en-US" dirty="0"/>
          </a:p>
        </p:txBody>
      </p:sp>
      <p:sp>
        <p:nvSpPr>
          <p:cNvPr id="2" name="Rectangle 1">
            <a:extLst>
              <a:ext uri="{FF2B5EF4-FFF2-40B4-BE49-F238E27FC236}">
                <a16:creationId xmlns:a16="http://schemas.microsoft.com/office/drawing/2014/main" id="{B497E685-8320-49D3-8605-2CFF1136234E}"/>
              </a:ext>
            </a:extLst>
          </p:cNvPr>
          <p:cNvSpPr/>
          <p:nvPr/>
        </p:nvSpPr>
        <p:spPr>
          <a:xfrm>
            <a:off x="6641585" y="6257239"/>
            <a:ext cx="5543155" cy="230832"/>
          </a:xfrm>
          <a:prstGeom prst="rect">
            <a:avLst/>
          </a:prstGeom>
        </p:spPr>
        <p:txBody>
          <a:bodyPr wrap="square">
            <a:spAutoFit/>
          </a:bodyPr>
          <a:lstStyle/>
          <a:p>
            <a:r>
              <a:rPr lang="en-US" sz="900" dirty="0"/>
              <a:t>Data source: 1.</a:t>
            </a:r>
            <a:r>
              <a:rPr lang="en-US" altLang="zh-CN" sz="900" dirty="0"/>
              <a:t>PRC HR market information monitoring center; 2. R</a:t>
            </a:r>
            <a:r>
              <a:rPr lang="en-US" sz="900" dirty="0"/>
              <a:t>eport from </a:t>
            </a:r>
            <a:r>
              <a:rPr lang="en-US" sz="900" dirty="0" err="1"/>
              <a:t>Liepin</a:t>
            </a:r>
            <a:r>
              <a:rPr lang="en-US" sz="900" dirty="0"/>
              <a:t>; 3. Report from 51job</a:t>
            </a:r>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744071" y="194292"/>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Why should care about employees leaving?</a:t>
            </a:r>
            <a:endParaRPr lang="en-US" sz="2800" dirty="0">
              <a:solidFill>
                <a:schemeClr val="accent3">
                  <a:lumMod val="50000"/>
                </a:schemeClr>
              </a:solidFill>
            </a:endParaRP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75048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0CA9FF7A-71C8-4861-B1EB-5EC205EEBFC0}"/>
              </a:ext>
            </a:extLst>
          </p:cNvPr>
          <p:cNvSpPr txBox="1">
            <a:spLocks/>
          </p:cNvSpPr>
          <p:nvPr/>
        </p:nvSpPr>
        <p:spPr>
          <a:xfrm>
            <a:off x="744071" y="600761"/>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The war for talents</a:t>
            </a:r>
          </a:p>
        </p:txBody>
      </p:sp>
      <p:graphicFrame>
        <p:nvGraphicFramePr>
          <p:cNvPr id="20" name="Chart 19">
            <a:extLst>
              <a:ext uri="{FF2B5EF4-FFF2-40B4-BE49-F238E27FC236}">
                <a16:creationId xmlns:a16="http://schemas.microsoft.com/office/drawing/2014/main" id="{30621CC4-E094-48E3-B2B5-FDCA840EC670}"/>
              </a:ext>
            </a:extLst>
          </p:cNvPr>
          <p:cNvGraphicFramePr>
            <a:graphicFrameLocks/>
          </p:cNvGraphicFramePr>
          <p:nvPr>
            <p:extLst>
              <p:ext uri="{D42A27DB-BD31-4B8C-83A1-F6EECF244321}">
                <p14:modId xmlns:p14="http://schemas.microsoft.com/office/powerpoint/2010/main" val="4088010281"/>
              </p:ext>
            </p:extLst>
          </p:nvPr>
        </p:nvGraphicFramePr>
        <p:xfrm>
          <a:off x="5916461" y="1444688"/>
          <a:ext cx="6268279" cy="2755631"/>
        </p:xfrm>
        <a:graphic>
          <a:graphicData uri="http://schemas.openxmlformats.org/drawingml/2006/chart">
            <c:chart xmlns:c="http://schemas.openxmlformats.org/drawingml/2006/chart" xmlns:r="http://schemas.openxmlformats.org/officeDocument/2006/relationships" r:id="rId2"/>
          </a:graphicData>
        </a:graphic>
      </p:graphicFrame>
      <p:sp>
        <p:nvSpPr>
          <p:cNvPr id="11" name="Rectangle 10">
            <a:extLst>
              <a:ext uri="{FF2B5EF4-FFF2-40B4-BE49-F238E27FC236}">
                <a16:creationId xmlns:a16="http://schemas.microsoft.com/office/drawing/2014/main" id="{9EB01714-B1E8-4F28-81E0-36E77687C5D5}"/>
              </a:ext>
            </a:extLst>
          </p:cNvPr>
          <p:cNvSpPr/>
          <p:nvPr/>
        </p:nvSpPr>
        <p:spPr>
          <a:xfrm>
            <a:off x="645796" y="4644942"/>
            <a:ext cx="5696699" cy="1384995"/>
          </a:xfrm>
          <a:prstGeom prst="rect">
            <a:avLst/>
          </a:prstGeom>
        </p:spPr>
        <p:txBody>
          <a:bodyPr wrap="square">
            <a:spAutoFit/>
          </a:bodyPr>
          <a:lstStyle/>
          <a:p>
            <a:endParaRPr lang="en-US" sz="1400" dirty="0"/>
          </a:p>
          <a:p>
            <a:pPr marL="285750" indent="-285750">
              <a:buFont typeface="Arial" panose="020B0604020202020204" pitchFamily="34" charset="0"/>
              <a:buChar char="•"/>
            </a:pPr>
            <a:r>
              <a:rPr lang="en-US" sz="1400" dirty="0"/>
              <a:t>Shanghai: preferential policy to Hukou application </a:t>
            </a:r>
            <a:r>
              <a:rPr lang="en-US" altLang="zh-CN" sz="1400" dirty="0"/>
              <a:t>for talents etc.</a:t>
            </a:r>
          </a:p>
          <a:p>
            <a:pPr marL="285750" indent="-285750">
              <a:buFont typeface="Arial" panose="020B0604020202020204" pitchFamily="34" charset="0"/>
              <a:buChar char="•"/>
            </a:pPr>
            <a:r>
              <a:rPr lang="en-US" altLang="zh-CN" sz="1400" dirty="0"/>
              <a:t>Greater Bay Area (GD-HK-Macao)</a:t>
            </a:r>
          </a:p>
          <a:p>
            <a:pPr marL="285750" indent="-285750">
              <a:buFont typeface="Arial" panose="020B0604020202020204" pitchFamily="34" charset="0"/>
              <a:buChar char="•"/>
            </a:pPr>
            <a:r>
              <a:rPr lang="en-US" altLang="zh-CN" sz="1400" dirty="0"/>
              <a:t>Nanjing: </a:t>
            </a:r>
            <a:r>
              <a:rPr lang="en-US" sz="1400" dirty="0"/>
              <a:t>preferential policy to Hukou application and housing allowance</a:t>
            </a:r>
          </a:p>
          <a:p>
            <a:pPr marL="285750" indent="-285750">
              <a:buFont typeface="Arial" panose="020B0604020202020204" pitchFamily="34" charset="0"/>
              <a:buChar char="•"/>
            </a:pPr>
            <a:r>
              <a:rPr lang="en-US" sz="1400" dirty="0" err="1"/>
              <a:t>Tianjing</a:t>
            </a:r>
            <a:r>
              <a:rPr lang="en-US" sz="1400" dirty="0"/>
              <a:t>, Hangzhou…</a:t>
            </a:r>
          </a:p>
        </p:txBody>
      </p:sp>
      <p:sp>
        <p:nvSpPr>
          <p:cNvPr id="12" name="Content Placeholder 2">
            <a:extLst>
              <a:ext uri="{FF2B5EF4-FFF2-40B4-BE49-F238E27FC236}">
                <a16:creationId xmlns:a16="http://schemas.microsoft.com/office/drawing/2014/main" id="{A4A48B62-10A8-4CFC-B9FB-C18ADF03E3ED}"/>
              </a:ext>
            </a:extLst>
          </p:cNvPr>
          <p:cNvSpPr>
            <a:spLocks noGrp="1"/>
          </p:cNvSpPr>
          <p:nvPr>
            <p:ph idx="1"/>
          </p:nvPr>
        </p:nvSpPr>
        <p:spPr>
          <a:xfrm>
            <a:off x="6414052" y="1105185"/>
            <a:ext cx="5617409" cy="273207"/>
          </a:xfrm>
        </p:spPr>
        <p:txBody>
          <a:bodyPr/>
          <a:lstStyle/>
          <a:p>
            <a:pPr algn="ctr">
              <a:defRPr sz="1600" b="1" i="0" u="none" strike="noStrike" kern="1200" spc="0" baseline="0">
                <a:solidFill>
                  <a:srgbClr val="A5A5A5">
                    <a:lumMod val="50000"/>
                  </a:srgbClr>
                </a:solidFill>
                <a:latin typeface="+mn-lt"/>
                <a:ea typeface="+mn-ea"/>
                <a:cs typeface="+mn-cs"/>
              </a:defRPr>
            </a:pPr>
            <a:r>
              <a:rPr lang="en-US" altLang="zh-CN" dirty="0">
                <a:solidFill>
                  <a:schemeClr val="tx1"/>
                </a:solidFill>
              </a:rPr>
              <a:t>2017 Q2 Talents demand vs supply in different industry</a:t>
            </a:r>
            <a:endParaRPr lang="en-US" dirty="0">
              <a:solidFill>
                <a:schemeClr val="tx1"/>
              </a:solidFill>
            </a:endParaRPr>
          </a:p>
        </p:txBody>
      </p:sp>
      <p:sp>
        <p:nvSpPr>
          <p:cNvPr id="15" name="Content Placeholder 2">
            <a:extLst>
              <a:ext uri="{FF2B5EF4-FFF2-40B4-BE49-F238E27FC236}">
                <a16:creationId xmlns:a16="http://schemas.microsoft.com/office/drawing/2014/main" id="{F6AEBB14-9766-4309-A968-017AE8E72C57}"/>
              </a:ext>
            </a:extLst>
          </p:cNvPr>
          <p:cNvSpPr txBox="1">
            <a:spLocks/>
          </p:cNvSpPr>
          <p:nvPr/>
        </p:nvSpPr>
        <p:spPr>
          <a:xfrm>
            <a:off x="645796" y="4400173"/>
            <a:ext cx="4041625" cy="367796"/>
          </a:xfrm>
          <a:prstGeom prst="rect">
            <a:avLst/>
          </a:prstGeom>
        </p:spPr>
        <p:txBody>
          <a:bodyPr anchor="t" anchorCtr="0">
            <a:noAutofit/>
          </a:bodyPr>
          <a:lstStyle>
            <a:lvl1pPr marL="0" indent="0" algn="l" defTabSz="914400" rtl="0" eaLnBrk="1" latinLnBrk="0" hangingPunct="1">
              <a:lnSpc>
                <a:spcPct val="90000"/>
              </a:lnSpc>
              <a:spcBef>
                <a:spcPts val="1000"/>
              </a:spcBef>
              <a:buClr>
                <a:srgbClr val="1A2940"/>
              </a:buClr>
              <a:buFont typeface="Arial" panose="020B0604020202020204" pitchFamily="34" charset="0"/>
              <a:buNone/>
              <a:defRPr sz="1800" b="1"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A2940"/>
              </a:buClr>
              <a:buFont typeface="Arial" panose="020B0604020202020204" pitchFamily="34" charset="0"/>
              <a:buChar char="•"/>
              <a:defRPr sz="16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1A2940"/>
              </a:buClr>
              <a:buFont typeface="Arial" panose="020B0604020202020204" pitchFamily="34" charset="0"/>
              <a:buChar char="•"/>
              <a:defRPr sz="14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sz="1600" b="1" i="0" u="none" strike="noStrike" kern="1200" spc="0" baseline="0">
                <a:solidFill>
                  <a:srgbClr val="A5A5A5">
                    <a:lumMod val="50000"/>
                  </a:srgbClr>
                </a:solidFill>
                <a:latin typeface="+mn-lt"/>
                <a:ea typeface="+mn-ea"/>
                <a:cs typeface="+mn-cs"/>
              </a:defRPr>
            </a:pPr>
            <a:r>
              <a:rPr lang="en-US" sz="1600" dirty="0">
                <a:solidFill>
                  <a:schemeClr val="tx1"/>
                </a:solidFill>
                <a:latin typeface="+mn-lt"/>
                <a:cs typeface="+mn-cs"/>
              </a:rPr>
              <a:t>Regional polices for attracting talents</a:t>
            </a:r>
          </a:p>
        </p:txBody>
      </p:sp>
      <p:pic>
        <p:nvPicPr>
          <p:cNvPr id="5" name="Picture 4">
            <a:extLst>
              <a:ext uri="{FF2B5EF4-FFF2-40B4-BE49-F238E27FC236}">
                <a16:creationId xmlns:a16="http://schemas.microsoft.com/office/drawing/2014/main" id="{1D6FFCC7-E5EA-45B0-A422-85DBFB590227}"/>
              </a:ext>
            </a:extLst>
          </p:cNvPr>
          <p:cNvPicPr>
            <a:picLocks noChangeAspect="1"/>
          </p:cNvPicPr>
          <p:nvPr/>
        </p:nvPicPr>
        <p:blipFill>
          <a:blip r:embed="rId3"/>
          <a:stretch>
            <a:fillRect/>
          </a:stretch>
        </p:blipFill>
        <p:spPr>
          <a:xfrm>
            <a:off x="715060" y="1520560"/>
            <a:ext cx="4584589" cy="2534606"/>
          </a:xfrm>
          <a:prstGeom prst="rect">
            <a:avLst/>
          </a:prstGeom>
        </p:spPr>
      </p:pic>
      <p:sp>
        <p:nvSpPr>
          <p:cNvPr id="18" name="Content Placeholder 2">
            <a:extLst>
              <a:ext uri="{FF2B5EF4-FFF2-40B4-BE49-F238E27FC236}">
                <a16:creationId xmlns:a16="http://schemas.microsoft.com/office/drawing/2014/main" id="{6ABE03A5-72F6-4848-AC98-80459AC5B7B7}"/>
              </a:ext>
            </a:extLst>
          </p:cNvPr>
          <p:cNvSpPr txBox="1">
            <a:spLocks/>
          </p:cNvSpPr>
          <p:nvPr/>
        </p:nvSpPr>
        <p:spPr>
          <a:xfrm>
            <a:off x="160539" y="1088366"/>
            <a:ext cx="5617409" cy="273207"/>
          </a:xfrm>
          <a:prstGeom prst="rect">
            <a:avLst/>
          </a:prstGeom>
        </p:spPr>
        <p:txBody>
          <a:bodyPr anchor="t" anchorCtr="0">
            <a:noAutofit/>
          </a:bodyPr>
          <a:lstStyle>
            <a:lvl1pPr marL="0" indent="0" algn="l" defTabSz="914400" rtl="0" eaLnBrk="1" latinLnBrk="0" hangingPunct="1">
              <a:lnSpc>
                <a:spcPct val="90000"/>
              </a:lnSpc>
              <a:spcBef>
                <a:spcPts val="1000"/>
              </a:spcBef>
              <a:buClr>
                <a:srgbClr val="1A2940"/>
              </a:buClr>
              <a:buFont typeface="Arial" panose="020B0604020202020204" pitchFamily="34" charset="0"/>
              <a:buNone/>
              <a:defRPr sz="1800" b="1"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A2940"/>
              </a:buClr>
              <a:buFont typeface="Arial" panose="020B0604020202020204" pitchFamily="34" charset="0"/>
              <a:buChar char="•"/>
              <a:defRPr sz="16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1A2940"/>
              </a:buClr>
              <a:buFont typeface="Arial" panose="020B0604020202020204" pitchFamily="34" charset="0"/>
              <a:buChar char="•"/>
              <a:defRPr sz="14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sz="1600" b="1" i="0" u="none" strike="noStrike" kern="1200" spc="0" baseline="0">
                <a:solidFill>
                  <a:srgbClr val="A5A5A5">
                    <a:lumMod val="50000"/>
                  </a:srgbClr>
                </a:solidFill>
                <a:latin typeface="+mn-lt"/>
                <a:ea typeface="+mn-ea"/>
                <a:cs typeface="+mn-cs"/>
              </a:defRPr>
            </a:pPr>
            <a:r>
              <a:rPr lang="en-US" altLang="zh-CN" sz="1600" dirty="0">
                <a:solidFill>
                  <a:schemeClr val="tx1"/>
                </a:solidFill>
                <a:latin typeface="+mn-lt"/>
                <a:cs typeface="+mn-cs"/>
              </a:rPr>
              <a:t>Ratio of openings job to applicants 2015-2018</a:t>
            </a:r>
            <a:endParaRPr lang="en-US" sz="1600" dirty="0">
              <a:solidFill>
                <a:schemeClr val="tx1"/>
              </a:solidFill>
              <a:latin typeface="+mn-lt"/>
              <a:cs typeface="+mn-cs"/>
            </a:endParaRPr>
          </a:p>
        </p:txBody>
      </p:sp>
      <p:pic>
        <p:nvPicPr>
          <p:cNvPr id="3" name="Picture 2">
            <a:extLst>
              <a:ext uri="{FF2B5EF4-FFF2-40B4-BE49-F238E27FC236}">
                <a16:creationId xmlns:a16="http://schemas.microsoft.com/office/drawing/2014/main" id="{F5E50732-C9B9-4A5E-B3CB-B09C25ED07DD}"/>
              </a:ext>
            </a:extLst>
          </p:cNvPr>
          <p:cNvPicPr>
            <a:picLocks noChangeAspect="1"/>
          </p:cNvPicPr>
          <p:nvPr/>
        </p:nvPicPr>
        <p:blipFill>
          <a:blip r:embed="rId4"/>
          <a:stretch>
            <a:fillRect/>
          </a:stretch>
        </p:blipFill>
        <p:spPr>
          <a:xfrm>
            <a:off x="6492908" y="4957895"/>
            <a:ext cx="5209734" cy="864065"/>
          </a:xfrm>
          <a:prstGeom prst="rect">
            <a:avLst/>
          </a:prstGeom>
        </p:spPr>
      </p:pic>
      <p:sp>
        <p:nvSpPr>
          <p:cNvPr id="17" name="Content Placeholder 2">
            <a:extLst>
              <a:ext uri="{FF2B5EF4-FFF2-40B4-BE49-F238E27FC236}">
                <a16:creationId xmlns:a16="http://schemas.microsoft.com/office/drawing/2014/main" id="{AC431893-B421-4F18-A2B5-121374F099D0}"/>
              </a:ext>
            </a:extLst>
          </p:cNvPr>
          <p:cNvSpPr txBox="1">
            <a:spLocks/>
          </p:cNvSpPr>
          <p:nvPr/>
        </p:nvSpPr>
        <p:spPr>
          <a:xfrm>
            <a:off x="6706992" y="4395209"/>
            <a:ext cx="4500699" cy="367796"/>
          </a:xfrm>
          <a:prstGeom prst="rect">
            <a:avLst/>
          </a:prstGeom>
        </p:spPr>
        <p:txBody>
          <a:bodyPr anchor="t" anchorCtr="0">
            <a:noAutofit/>
          </a:bodyPr>
          <a:lstStyle>
            <a:lvl1pPr marL="0" indent="0" algn="l" defTabSz="914400" rtl="0" eaLnBrk="1" latinLnBrk="0" hangingPunct="1">
              <a:lnSpc>
                <a:spcPct val="90000"/>
              </a:lnSpc>
              <a:spcBef>
                <a:spcPts val="1000"/>
              </a:spcBef>
              <a:buClr>
                <a:srgbClr val="1A2940"/>
              </a:buClr>
              <a:buFont typeface="Arial" panose="020B0604020202020204" pitchFamily="34" charset="0"/>
              <a:buNone/>
              <a:defRPr sz="1800" b="1"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A2940"/>
              </a:buClr>
              <a:buFont typeface="Arial" panose="020B0604020202020204" pitchFamily="34" charset="0"/>
              <a:buChar char="•"/>
              <a:defRPr sz="16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1A2940"/>
              </a:buClr>
              <a:buFont typeface="Arial" panose="020B0604020202020204" pitchFamily="34" charset="0"/>
              <a:buChar char="•"/>
              <a:defRPr sz="14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sz="1600" b="1" i="0" u="none" strike="noStrike" kern="1200" spc="0" baseline="0">
                <a:solidFill>
                  <a:srgbClr val="A5A5A5">
                    <a:lumMod val="50000"/>
                  </a:srgbClr>
                </a:solidFill>
                <a:latin typeface="+mn-lt"/>
                <a:ea typeface="+mn-ea"/>
                <a:cs typeface="+mn-cs"/>
              </a:defRPr>
            </a:pPr>
            <a:r>
              <a:rPr lang="en-US" sz="1600" dirty="0">
                <a:solidFill>
                  <a:schemeClr val="tx1"/>
                </a:solidFill>
                <a:latin typeface="+mn-lt"/>
                <a:cs typeface="+mn-cs"/>
              </a:rPr>
              <a:t>Leaving rate in different kinds of positions</a:t>
            </a:r>
          </a:p>
        </p:txBody>
      </p:sp>
    </p:spTree>
    <p:extLst>
      <p:ext uri="{BB962C8B-B14F-4D97-AF65-F5344CB8AC3E}">
        <p14:creationId xmlns:p14="http://schemas.microsoft.com/office/powerpoint/2010/main" val="3761050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10</a:t>
            </a:fld>
            <a:endParaRPr lang="en-US"/>
          </a:p>
        </p:txBody>
      </p:sp>
      <p:sp>
        <p:nvSpPr>
          <p:cNvPr id="8" name="Title 4">
            <a:extLst>
              <a:ext uri="{FF2B5EF4-FFF2-40B4-BE49-F238E27FC236}">
                <a16:creationId xmlns:a16="http://schemas.microsoft.com/office/drawing/2014/main" id="{369D7A94-DD5B-4088-93DC-1A2C688A2231}"/>
              </a:ext>
            </a:extLst>
          </p:cNvPr>
          <p:cNvSpPr>
            <a:spLocks noGrp="1"/>
          </p:cNvSpPr>
          <p:nvPr>
            <p:ph type="title"/>
          </p:nvPr>
        </p:nvSpPr>
        <p:spPr>
          <a:xfrm>
            <a:off x="884748" y="20228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Why should care about employees leaving?</a:t>
            </a:r>
            <a:endParaRPr lang="en-US" sz="2800" dirty="0">
              <a:solidFill>
                <a:schemeClr val="accent3">
                  <a:lumMod val="50000"/>
                </a:schemeClr>
              </a:solidFill>
            </a:endParaRPr>
          </a:p>
        </p:txBody>
      </p:sp>
      <p:sp>
        <p:nvSpPr>
          <p:cNvPr id="11" name="Content Placeholder 11">
            <a:extLst>
              <a:ext uri="{FF2B5EF4-FFF2-40B4-BE49-F238E27FC236}">
                <a16:creationId xmlns:a16="http://schemas.microsoft.com/office/drawing/2014/main" id="{A38987F9-7325-4DCA-9A11-44E67D7DB48A}"/>
              </a:ext>
            </a:extLst>
          </p:cNvPr>
          <p:cNvSpPr>
            <a:spLocks noGrp="1"/>
          </p:cNvSpPr>
          <p:nvPr>
            <p:ph idx="1"/>
          </p:nvPr>
        </p:nvSpPr>
        <p:spPr>
          <a:xfrm>
            <a:off x="964372" y="1222312"/>
            <a:ext cx="10080683" cy="1190766"/>
          </a:xfrm>
        </p:spPr>
        <p:txBody>
          <a:bodyPr lIns="91440" tIns="45720" anchor="ctr" anchorCtr="0">
            <a:normAutofit fontScale="92500"/>
          </a:bodyPr>
          <a:lstStyle/>
          <a:p>
            <a:pPr>
              <a:lnSpc>
                <a:spcPct val="150000"/>
              </a:lnSpc>
            </a:pPr>
            <a:r>
              <a:rPr lang="en-US" b="0" dirty="0">
                <a:solidFill>
                  <a:srgbClr val="001E39"/>
                </a:solidFill>
                <a:latin typeface="+mj-lt"/>
                <a:cs typeface="+mn-cs"/>
              </a:rPr>
              <a:t>The cost of losing an employee is much higher than most mangers’ expectation. </a:t>
            </a:r>
          </a:p>
          <a:p>
            <a:pPr>
              <a:lnSpc>
                <a:spcPct val="150000"/>
              </a:lnSpc>
            </a:pPr>
            <a:r>
              <a:rPr lang="en-US" b="0" dirty="0">
                <a:solidFill>
                  <a:srgbClr val="001E39"/>
                </a:solidFill>
                <a:latin typeface="+mj-lt"/>
                <a:cs typeface="+mn-cs"/>
              </a:rPr>
              <a:t>In average, the loss to a company of an employee leaving is around this employee’s annual salary</a:t>
            </a:r>
            <a:r>
              <a:rPr lang="en-US" b="0" baseline="30000" dirty="0">
                <a:solidFill>
                  <a:srgbClr val="001E39"/>
                </a:solidFill>
                <a:latin typeface="+mj-lt"/>
                <a:cs typeface="+mn-cs"/>
              </a:rPr>
              <a:t>*</a:t>
            </a:r>
            <a:r>
              <a:rPr lang="en-US" b="0" dirty="0">
                <a:solidFill>
                  <a:srgbClr val="001E39"/>
                </a:solidFill>
                <a:latin typeface="+mj-lt"/>
                <a:cs typeface="+mn-cs"/>
              </a:rPr>
              <a:t>.</a:t>
            </a:r>
          </a:p>
        </p:txBody>
      </p:sp>
      <p:sp>
        <p:nvSpPr>
          <p:cNvPr id="12" name="Rectangle 11">
            <a:extLst>
              <a:ext uri="{FF2B5EF4-FFF2-40B4-BE49-F238E27FC236}">
                <a16:creationId xmlns:a16="http://schemas.microsoft.com/office/drawing/2014/main" id="{CB8F71A7-2EBE-46AD-9CD5-84B61786946C}"/>
              </a:ext>
            </a:extLst>
          </p:cNvPr>
          <p:cNvSpPr/>
          <p:nvPr/>
        </p:nvSpPr>
        <p:spPr>
          <a:xfrm>
            <a:off x="971550" y="2975362"/>
            <a:ext cx="3812428" cy="3186000"/>
          </a:xfrm>
          <a:prstGeom prst="rect">
            <a:avLst/>
          </a:prstGeom>
        </p:spPr>
        <p:txBody>
          <a:bodyPr wrap="square">
            <a:spAutoFit/>
          </a:bodyPr>
          <a:lstStyle/>
          <a:p>
            <a:pPr marL="285750" indent="-285750">
              <a:lnSpc>
                <a:spcPct val="150000"/>
              </a:lnSpc>
              <a:spcAft>
                <a:spcPts val="1800"/>
              </a:spcAft>
              <a:buFont typeface="Arial" panose="020B0604020202020204" pitchFamily="34" charset="0"/>
              <a:buChar char="•"/>
            </a:pPr>
            <a:r>
              <a:rPr lang="en-US" altLang="zh-CN" sz="1600" dirty="0">
                <a:solidFill>
                  <a:schemeClr val="accent5">
                    <a:lumMod val="25000"/>
                  </a:schemeClr>
                </a:solidFill>
                <a:latin typeface="+mj-lt"/>
              </a:rPr>
              <a:t>Visible Cost</a:t>
            </a:r>
          </a:p>
          <a:p>
            <a:pPr>
              <a:lnSpc>
                <a:spcPct val="150000"/>
              </a:lnSpc>
              <a:spcAft>
                <a:spcPts val="1800"/>
              </a:spcAft>
            </a:pPr>
            <a:r>
              <a:rPr lang="en-US" altLang="zh-CN" sz="1600" dirty="0">
                <a:solidFill>
                  <a:schemeClr val="accent5">
                    <a:lumMod val="25000"/>
                  </a:schemeClr>
                </a:solidFill>
                <a:latin typeface="+mj-lt"/>
              </a:rPr>
              <a:t>Higher compensation &amp; benefit may cost for the replacement</a:t>
            </a:r>
          </a:p>
          <a:p>
            <a:pPr>
              <a:lnSpc>
                <a:spcPct val="150000"/>
              </a:lnSpc>
              <a:spcAft>
                <a:spcPts val="1800"/>
              </a:spcAft>
            </a:pPr>
            <a:r>
              <a:rPr lang="en-US" altLang="zh-CN" sz="1600" dirty="0">
                <a:solidFill>
                  <a:schemeClr val="accent5">
                    <a:lumMod val="25000"/>
                  </a:schemeClr>
                </a:solidFill>
                <a:latin typeface="+mj-lt"/>
              </a:rPr>
              <a:t>Recruiting cost</a:t>
            </a:r>
          </a:p>
          <a:p>
            <a:pPr>
              <a:lnSpc>
                <a:spcPct val="150000"/>
              </a:lnSpc>
              <a:spcAft>
                <a:spcPts val="1800"/>
              </a:spcAft>
            </a:pPr>
            <a:r>
              <a:rPr lang="en-US" altLang="zh-CN" sz="1600" dirty="0">
                <a:solidFill>
                  <a:schemeClr val="accent5">
                    <a:lumMod val="25000"/>
                  </a:schemeClr>
                </a:solidFill>
                <a:latin typeface="+mj-lt"/>
              </a:rPr>
              <a:t>Training cost</a:t>
            </a:r>
          </a:p>
          <a:p>
            <a:pPr>
              <a:lnSpc>
                <a:spcPct val="150000"/>
              </a:lnSpc>
              <a:spcAft>
                <a:spcPts val="1800"/>
              </a:spcAft>
            </a:pPr>
            <a:endParaRPr lang="en-US" altLang="zh-CN" sz="1600" dirty="0">
              <a:solidFill>
                <a:schemeClr val="accent5">
                  <a:lumMod val="25000"/>
                </a:schemeClr>
              </a:solidFill>
              <a:latin typeface="+mj-lt"/>
            </a:endParaRPr>
          </a:p>
        </p:txBody>
      </p:sp>
      <p:cxnSp>
        <p:nvCxnSpPr>
          <p:cNvPr id="7" name="Gerader Verbinder 83">
            <a:extLst>
              <a:ext uri="{FF2B5EF4-FFF2-40B4-BE49-F238E27FC236}">
                <a16:creationId xmlns:a16="http://schemas.microsoft.com/office/drawing/2014/main" id="{24C3BA35-965E-4405-AA3B-58BC26D6F412}"/>
              </a:ext>
            </a:extLst>
          </p:cNvPr>
          <p:cNvCxnSpPr>
            <a:cxnSpLocks/>
          </p:cNvCxnSpPr>
          <p:nvPr/>
        </p:nvCxnSpPr>
        <p:spPr>
          <a:xfrm>
            <a:off x="593454" y="256745"/>
            <a:ext cx="14274" cy="74936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grpSp>
        <p:nvGrpSpPr>
          <p:cNvPr id="13" name="Gruppieren 41">
            <a:extLst>
              <a:ext uri="{FF2B5EF4-FFF2-40B4-BE49-F238E27FC236}">
                <a16:creationId xmlns:a16="http://schemas.microsoft.com/office/drawing/2014/main" id="{6E9F7130-3731-486B-96D4-27D27991FCD5}"/>
              </a:ext>
            </a:extLst>
          </p:cNvPr>
          <p:cNvGrpSpPr/>
          <p:nvPr/>
        </p:nvGrpSpPr>
        <p:grpSpPr>
          <a:xfrm>
            <a:off x="4990034" y="2832179"/>
            <a:ext cx="2246552" cy="2287687"/>
            <a:chOff x="14175450" y="5375101"/>
            <a:chExt cx="3555492" cy="3668342"/>
          </a:xfrm>
        </p:grpSpPr>
        <p:sp>
          <p:nvSpPr>
            <p:cNvPr id="14" name="Freeform 5">
              <a:extLst>
                <a:ext uri="{FF2B5EF4-FFF2-40B4-BE49-F238E27FC236}">
                  <a16:creationId xmlns:a16="http://schemas.microsoft.com/office/drawing/2014/main" id="{35980F8E-EACD-4478-8776-40F12409AB42}"/>
                </a:ext>
              </a:extLst>
            </p:cNvPr>
            <p:cNvSpPr>
              <a:spLocks/>
            </p:cNvSpPr>
            <p:nvPr/>
          </p:nvSpPr>
          <p:spPr bwMode="auto">
            <a:xfrm rot="5400000" flipH="1">
              <a:off x="15475196" y="6408931"/>
              <a:ext cx="2866706" cy="1644787"/>
            </a:xfrm>
            <a:custGeom>
              <a:avLst/>
              <a:gdLst>
                <a:gd name="T0" fmla="*/ 0 w 933"/>
                <a:gd name="T1" fmla="*/ 507 h 535"/>
                <a:gd name="T2" fmla="*/ 467 w 933"/>
                <a:gd name="T3" fmla="*/ 535 h 535"/>
                <a:gd name="T4" fmla="*/ 933 w 933"/>
                <a:gd name="T5" fmla="*/ 494 h 535"/>
                <a:gd name="T6" fmla="*/ 875 w 933"/>
                <a:gd name="T7" fmla="*/ 305 h 535"/>
                <a:gd name="T8" fmla="*/ 237 w 933"/>
                <a:gd name="T9" fmla="*/ 127 h 535"/>
                <a:gd name="T10" fmla="*/ 0 w 933"/>
                <a:gd name="T11" fmla="*/ 507 h 535"/>
              </a:gdLst>
              <a:ahLst/>
              <a:cxnLst>
                <a:cxn ang="0">
                  <a:pos x="T0" y="T1"/>
                </a:cxn>
                <a:cxn ang="0">
                  <a:pos x="T2" y="T3"/>
                </a:cxn>
                <a:cxn ang="0">
                  <a:pos x="T4" y="T5"/>
                </a:cxn>
                <a:cxn ang="0">
                  <a:pos x="T6" y="T7"/>
                </a:cxn>
                <a:cxn ang="0">
                  <a:pos x="T8" y="T9"/>
                </a:cxn>
                <a:cxn ang="0">
                  <a:pos x="T10" y="T11"/>
                </a:cxn>
              </a:cxnLst>
              <a:rect l="0" t="0" r="r" b="b"/>
              <a:pathLst>
                <a:path w="933" h="535">
                  <a:moveTo>
                    <a:pt x="0" y="507"/>
                  </a:moveTo>
                  <a:cubicBezTo>
                    <a:pt x="467" y="535"/>
                    <a:pt x="467" y="535"/>
                    <a:pt x="467" y="535"/>
                  </a:cubicBezTo>
                  <a:cubicBezTo>
                    <a:pt x="933" y="494"/>
                    <a:pt x="933" y="494"/>
                    <a:pt x="933" y="494"/>
                  </a:cubicBezTo>
                  <a:cubicBezTo>
                    <a:pt x="928" y="430"/>
                    <a:pt x="909" y="365"/>
                    <a:pt x="875" y="305"/>
                  </a:cubicBezTo>
                  <a:cubicBezTo>
                    <a:pt x="748" y="80"/>
                    <a:pt x="462" y="0"/>
                    <a:pt x="237" y="127"/>
                  </a:cubicBezTo>
                  <a:cubicBezTo>
                    <a:pt x="94" y="208"/>
                    <a:pt x="9" y="353"/>
                    <a:pt x="0" y="507"/>
                  </a:cubicBezTo>
                  <a:close/>
                </a:path>
              </a:pathLst>
            </a:custGeom>
            <a:solidFill>
              <a:schemeClr val="accent1">
                <a:lumMod val="60000"/>
                <a:lumOff val="40000"/>
              </a:schemeClr>
            </a:solidFill>
            <a:ln>
              <a:noFill/>
            </a:ln>
            <a:effectLst>
              <a:outerShdw blurRad="38100" dist="38100" algn="ctr" rotWithShape="0">
                <a:srgbClr val="000000">
                  <a:alpha val="23000"/>
                </a:srgbClr>
              </a:outerShdw>
            </a:effectLst>
          </p:spPr>
          <p:txBody>
            <a:bodyPr vert="horz" wrap="square" lIns="34290" tIns="17145" rIns="34290" bIns="17145" numCol="1" anchor="t" anchorCtr="0" compatLnSpc="1">
              <a:prstTxWarp prst="textNoShape">
                <a:avLst/>
              </a:prstTxWarp>
            </a:bodyPr>
            <a:lstStyle/>
            <a:p>
              <a:pPr defTabSz="228600"/>
              <a:endParaRPr lang="id-ID" sz="675">
                <a:solidFill>
                  <a:srgbClr val="F9F9F9">
                    <a:lumMod val="50000"/>
                  </a:srgbClr>
                </a:solidFill>
                <a:latin typeface="Calibri" panose="020F0502020204030204"/>
              </a:endParaRPr>
            </a:p>
          </p:txBody>
        </p:sp>
        <p:sp>
          <p:nvSpPr>
            <p:cNvPr id="15" name="Freeform 6">
              <a:extLst>
                <a:ext uri="{FF2B5EF4-FFF2-40B4-BE49-F238E27FC236}">
                  <a16:creationId xmlns:a16="http://schemas.microsoft.com/office/drawing/2014/main" id="{413C4FE0-CD70-4812-B7AB-1E8B7DF42A10}"/>
                </a:ext>
              </a:extLst>
            </p:cNvPr>
            <p:cNvSpPr>
              <a:spLocks/>
            </p:cNvSpPr>
            <p:nvPr/>
          </p:nvSpPr>
          <p:spPr bwMode="auto">
            <a:xfrm rot="5400000" flipH="1">
              <a:off x="16036864" y="5611182"/>
              <a:ext cx="1629222" cy="1616251"/>
            </a:xfrm>
            <a:custGeom>
              <a:avLst/>
              <a:gdLst>
                <a:gd name="T0" fmla="*/ 530 w 530"/>
                <a:gd name="T1" fmla="*/ 423 h 526"/>
                <a:gd name="T2" fmla="*/ 441 w 530"/>
                <a:gd name="T3" fmla="*/ 222 h 526"/>
                <a:gd name="T4" fmla="*/ 0 w 530"/>
                <a:gd name="T5" fmla="*/ 7 h 526"/>
                <a:gd name="T6" fmla="*/ 20 w 530"/>
                <a:gd name="T7" fmla="*/ 526 h 526"/>
                <a:gd name="T8" fmla="*/ 530 w 530"/>
                <a:gd name="T9" fmla="*/ 423 h 526"/>
              </a:gdLst>
              <a:ahLst/>
              <a:cxnLst>
                <a:cxn ang="0">
                  <a:pos x="T0" y="T1"/>
                </a:cxn>
                <a:cxn ang="0">
                  <a:pos x="T2" y="T3"/>
                </a:cxn>
                <a:cxn ang="0">
                  <a:pos x="T4" y="T5"/>
                </a:cxn>
                <a:cxn ang="0">
                  <a:pos x="T6" y="T7"/>
                </a:cxn>
                <a:cxn ang="0">
                  <a:pos x="T8" y="T9"/>
                </a:cxn>
              </a:cxnLst>
              <a:rect l="0" t="0" r="r" b="b"/>
              <a:pathLst>
                <a:path w="530" h="526">
                  <a:moveTo>
                    <a:pt x="530" y="423"/>
                  </a:moveTo>
                  <a:cubicBezTo>
                    <a:pt x="516" y="353"/>
                    <a:pt x="486" y="284"/>
                    <a:pt x="441" y="222"/>
                  </a:cubicBezTo>
                  <a:cubicBezTo>
                    <a:pt x="336" y="75"/>
                    <a:pt x="168" y="0"/>
                    <a:pt x="0" y="7"/>
                  </a:cubicBezTo>
                  <a:cubicBezTo>
                    <a:pt x="20" y="526"/>
                    <a:pt x="20" y="526"/>
                    <a:pt x="20" y="526"/>
                  </a:cubicBezTo>
                  <a:lnTo>
                    <a:pt x="530" y="423"/>
                  </a:lnTo>
                  <a:close/>
                </a:path>
              </a:pathLst>
            </a:custGeom>
            <a:solidFill>
              <a:schemeClr val="accent1"/>
            </a:solidFill>
            <a:ln>
              <a:noFill/>
            </a:ln>
            <a:effectLst>
              <a:outerShdw blurRad="38100" dist="38100" dir="5400000" algn="t" rotWithShape="0">
                <a:prstClr val="black">
                  <a:alpha val="50000"/>
                </a:prstClr>
              </a:outerShdw>
            </a:effectLst>
          </p:spPr>
          <p:txBody>
            <a:bodyPr vert="horz" wrap="square" lIns="34290" tIns="17145" rIns="34290" bIns="17145" numCol="1" anchor="t" anchorCtr="0" compatLnSpc="1">
              <a:prstTxWarp prst="textNoShape">
                <a:avLst/>
              </a:prstTxWarp>
            </a:bodyPr>
            <a:lstStyle/>
            <a:p>
              <a:pPr defTabSz="228600"/>
              <a:endParaRPr lang="id-ID" sz="675" dirty="0">
                <a:solidFill>
                  <a:srgbClr val="F9F9F9">
                    <a:lumMod val="50000"/>
                  </a:srgbClr>
                </a:solidFill>
                <a:latin typeface="Calibri" panose="020F0502020204030204"/>
              </a:endParaRPr>
            </a:p>
          </p:txBody>
        </p:sp>
        <p:sp>
          <p:nvSpPr>
            <p:cNvPr id="16" name="Freeform 7">
              <a:extLst>
                <a:ext uri="{FF2B5EF4-FFF2-40B4-BE49-F238E27FC236}">
                  <a16:creationId xmlns:a16="http://schemas.microsoft.com/office/drawing/2014/main" id="{31C6504A-B66C-48E7-9EB9-03609A0706DE}"/>
                </a:ext>
              </a:extLst>
            </p:cNvPr>
            <p:cNvSpPr>
              <a:spLocks/>
            </p:cNvSpPr>
            <p:nvPr/>
          </p:nvSpPr>
          <p:spPr bwMode="auto">
            <a:xfrm rot="5400000" flipH="1">
              <a:off x="14830514" y="4886075"/>
              <a:ext cx="1901625" cy="2879677"/>
            </a:xfrm>
            <a:custGeom>
              <a:avLst/>
              <a:gdLst>
                <a:gd name="T0" fmla="*/ 0 w 619"/>
                <a:gd name="T1" fmla="*/ 923 h 937"/>
                <a:gd name="T2" fmla="*/ 579 w 619"/>
                <a:gd name="T3" fmla="*/ 483 h 937"/>
                <a:gd name="T4" fmla="*/ 463 w 619"/>
                <a:gd name="T5" fmla="*/ 0 h 937"/>
                <a:gd name="T6" fmla="*/ 29 w 619"/>
                <a:gd name="T7" fmla="*/ 360 h 937"/>
                <a:gd name="T8" fmla="*/ 0 w 619"/>
                <a:gd name="T9" fmla="*/ 923 h 937"/>
              </a:gdLst>
              <a:ahLst/>
              <a:cxnLst>
                <a:cxn ang="0">
                  <a:pos x="T0" y="T1"/>
                </a:cxn>
                <a:cxn ang="0">
                  <a:pos x="T2" y="T3"/>
                </a:cxn>
                <a:cxn ang="0">
                  <a:pos x="T4" y="T5"/>
                </a:cxn>
                <a:cxn ang="0">
                  <a:pos x="T6" y="T7"/>
                </a:cxn>
                <a:cxn ang="0">
                  <a:pos x="T8" y="T9"/>
                </a:cxn>
              </a:cxnLst>
              <a:rect l="0" t="0" r="r" b="b"/>
              <a:pathLst>
                <a:path w="619" h="937">
                  <a:moveTo>
                    <a:pt x="0" y="923"/>
                  </a:moveTo>
                  <a:cubicBezTo>
                    <a:pt x="270" y="937"/>
                    <a:pt x="518" y="755"/>
                    <a:pt x="579" y="483"/>
                  </a:cubicBezTo>
                  <a:cubicBezTo>
                    <a:pt x="619" y="306"/>
                    <a:pt x="570" y="129"/>
                    <a:pt x="463" y="0"/>
                  </a:cubicBezTo>
                  <a:cubicBezTo>
                    <a:pt x="29" y="360"/>
                    <a:pt x="29" y="360"/>
                    <a:pt x="29" y="360"/>
                  </a:cubicBezTo>
                  <a:lnTo>
                    <a:pt x="0" y="923"/>
                  </a:lnTo>
                  <a:close/>
                </a:path>
              </a:pathLst>
            </a:custGeom>
            <a:solidFill>
              <a:schemeClr val="accent1">
                <a:lumMod val="75000"/>
              </a:schemeClr>
            </a:solidFill>
            <a:ln>
              <a:noFill/>
            </a:ln>
            <a:effectLst>
              <a:outerShdw blurRad="38100" dist="38100" dir="2700000" algn="tl" rotWithShape="0">
                <a:prstClr val="black">
                  <a:alpha val="23000"/>
                </a:prstClr>
              </a:outerShdw>
            </a:effectLst>
          </p:spPr>
          <p:txBody>
            <a:bodyPr vert="horz" wrap="square" lIns="34290" tIns="17145" rIns="34290" bIns="17145" numCol="1" anchor="t" anchorCtr="0" compatLnSpc="1">
              <a:prstTxWarp prst="textNoShape">
                <a:avLst/>
              </a:prstTxWarp>
            </a:bodyPr>
            <a:lstStyle/>
            <a:p>
              <a:pPr defTabSz="228600"/>
              <a:endParaRPr lang="id-ID" sz="675">
                <a:solidFill>
                  <a:srgbClr val="F9F9F9">
                    <a:lumMod val="50000"/>
                  </a:srgbClr>
                </a:solidFill>
                <a:latin typeface="Calibri" panose="020F0502020204030204"/>
              </a:endParaRPr>
            </a:p>
          </p:txBody>
        </p:sp>
        <p:sp>
          <p:nvSpPr>
            <p:cNvPr id="17" name="Freeform 8">
              <a:extLst>
                <a:ext uri="{FF2B5EF4-FFF2-40B4-BE49-F238E27FC236}">
                  <a16:creationId xmlns:a16="http://schemas.microsoft.com/office/drawing/2014/main" id="{D3E8E912-B64F-4AB9-86E5-687249E27CEF}"/>
                </a:ext>
              </a:extLst>
            </p:cNvPr>
            <p:cNvSpPr>
              <a:spLocks/>
            </p:cNvSpPr>
            <p:nvPr/>
          </p:nvSpPr>
          <p:spPr bwMode="auto">
            <a:xfrm rot="5400000" flipH="1">
              <a:off x="14111242" y="5964655"/>
              <a:ext cx="3142998" cy="3014580"/>
            </a:xfrm>
            <a:custGeom>
              <a:avLst/>
              <a:gdLst>
                <a:gd name="T0" fmla="*/ 1023 w 1023"/>
                <a:gd name="T1" fmla="*/ 803 h 981"/>
                <a:gd name="T2" fmla="*/ 641 w 1023"/>
                <a:gd name="T3" fmla="*/ 371 h 981"/>
                <a:gd name="T4" fmla="*/ 199 w 1023"/>
                <a:gd name="T5" fmla="*/ 0 h 981"/>
                <a:gd name="T6" fmla="*/ 86 w 1023"/>
                <a:gd name="T7" fmla="*/ 216 h 981"/>
                <a:gd name="T8" fmla="*/ 486 w 1023"/>
                <a:gd name="T9" fmla="*/ 927 h 981"/>
                <a:gd name="T10" fmla="*/ 1023 w 1023"/>
                <a:gd name="T11" fmla="*/ 803 h 981"/>
              </a:gdLst>
              <a:ahLst/>
              <a:cxnLst>
                <a:cxn ang="0">
                  <a:pos x="T0" y="T1"/>
                </a:cxn>
                <a:cxn ang="0">
                  <a:pos x="T2" y="T3"/>
                </a:cxn>
                <a:cxn ang="0">
                  <a:pos x="T4" y="T5"/>
                </a:cxn>
                <a:cxn ang="0">
                  <a:pos x="T6" y="T7"/>
                </a:cxn>
                <a:cxn ang="0">
                  <a:pos x="T8" y="T9"/>
                </a:cxn>
                <a:cxn ang="0">
                  <a:pos x="T10" y="T11"/>
                </a:cxn>
              </a:cxnLst>
              <a:rect l="0" t="0" r="r" b="b"/>
              <a:pathLst>
                <a:path w="1023" h="981">
                  <a:moveTo>
                    <a:pt x="1023" y="803"/>
                  </a:moveTo>
                  <a:cubicBezTo>
                    <a:pt x="641" y="371"/>
                    <a:pt x="641" y="371"/>
                    <a:pt x="641" y="371"/>
                  </a:cubicBezTo>
                  <a:cubicBezTo>
                    <a:pt x="199" y="0"/>
                    <a:pt x="199" y="0"/>
                    <a:pt x="199" y="0"/>
                  </a:cubicBezTo>
                  <a:cubicBezTo>
                    <a:pt x="148" y="61"/>
                    <a:pt x="108" y="134"/>
                    <a:pt x="86" y="216"/>
                  </a:cubicBezTo>
                  <a:cubicBezTo>
                    <a:pt x="0" y="523"/>
                    <a:pt x="179" y="841"/>
                    <a:pt x="486" y="927"/>
                  </a:cubicBezTo>
                  <a:cubicBezTo>
                    <a:pt x="682" y="981"/>
                    <a:pt x="882" y="928"/>
                    <a:pt x="1023" y="803"/>
                  </a:cubicBezTo>
                  <a:close/>
                </a:path>
              </a:pathLst>
            </a:custGeom>
            <a:solidFill>
              <a:schemeClr val="accent2">
                <a:lumMod val="40000"/>
                <a:lumOff val="60000"/>
              </a:schemeClr>
            </a:solidFill>
            <a:ln>
              <a:noFill/>
            </a:ln>
            <a:effectLst>
              <a:outerShdw blurRad="38100" dist="38100" algn="l" rotWithShape="0">
                <a:prstClr val="black">
                  <a:alpha val="23000"/>
                </a:prstClr>
              </a:outerShdw>
            </a:effectLst>
          </p:spPr>
          <p:txBody>
            <a:bodyPr vert="horz" wrap="square" lIns="34290" tIns="17145" rIns="34290" bIns="17145" numCol="1" anchor="t" anchorCtr="0" compatLnSpc="1">
              <a:prstTxWarp prst="textNoShape">
                <a:avLst/>
              </a:prstTxWarp>
            </a:bodyPr>
            <a:lstStyle/>
            <a:p>
              <a:pPr defTabSz="228600"/>
              <a:endParaRPr lang="id-ID" sz="675">
                <a:solidFill>
                  <a:srgbClr val="F9F9F9">
                    <a:lumMod val="50000"/>
                  </a:srgbClr>
                </a:solidFill>
                <a:latin typeface="Calibri" panose="020F0502020204030204"/>
              </a:endParaRPr>
            </a:p>
          </p:txBody>
        </p:sp>
      </p:grpSp>
      <p:cxnSp>
        <p:nvCxnSpPr>
          <p:cNvPr id="18" name="Gerader Verbinder 69">
            <a:extLst>
              <a:ext uri="{FF2B5EF4-FFF2-40B4-BE49-F238E27FC236}">
                <a16:creationId xmlns:a16="http://schemas.microsoft.com/office/drawing/2014/main" id="{42735127-4DF8-42A9-B67B-4EF26C427D06}"/>
              </a:ext>
            </a:extLst>
          </p:cNvPr>
          <p:cNvCxnSpPr/>
          <p:nvPr/>
        </p:nvCxnSpPr>
        <p:spPr>
          <a:xfrm flipH="1">
            <a:off x="607728" y="2832179"/>
            <a:ext cx="431051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Ellipse 70">
            <a:extLst>
              <a:ext uri="{FF2B5EF4-FFF2-40B4-BE49-F238E27FC236}">
                <a16:creationId xmlns:a16="http://schemas.microsoft.com/office/drawing/2014/main" id="{5B14557E-F80E-42E7-BD75-0116BFDA0363}"/>
              </a:ext>
            </a:extLst>
          </p:cNvPr>
          <p:cNvSpPr/>
          <p:nvPr/>
        </p:nvSpPr>
        <p:spPr>
          <a:xfrm>
            <a:off x="4794906" y="2683262"/>
            <a:ext cx="2697349" cy="2585502"/>
          </a:xfrm>
          <a:prstGeom prst="ellipse">
            <a:avLst/>
          </a:prstGeom>
          <a:noFill/>
          <a:ln w="6350" cmpd="sng">
            <a:solidFill>
              <a:schemeClr val="accent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3598">
              <a:solidFill>
                <a:srgbClr val="F9F9F9">
                  <a:lumMod val="50000"/>
                </a:srgbClr>
              </a:solidFill>
              <a:latin typeface="Calibri" panose="020F0502020204030204"/>
            </a:endParaRPr>
          </a:p>
        </p:txBody>
      </p:sp>
      <p:cxnSp>
        <p:nvCxnSpPr>
          <p:cNvPr id="20" name="Gerader Verbinder 71">
            <a:extLst>
              <a:ext uri="{FF2B5EF4-FFF2-40B4-BE49-F238E27FC236}">
                <a16:creationId xmlns:a16="http://schemas.microsoft.com/office/drawing/2014/main" id="{946EE232-3792-4CC8-BFBA-9031CFE9E927}"/>
              </a:ext>
            </a:extLst>
          </p:cNvPr>
          <p:cNvCxnSpPr>
            <a:cxnSpLocks/>
          </p:cNvCxnSpPr>
          <p:nvPr/>
        </p:nvCxnSpPr>
        <p:spPr>
          <a:xfrm flipH="1">
            <a:off x="7492255" y="3429000"/>
            <a:ext cx="4459919"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640FF60A-E326-4379-BBA2-C79B6A1BA95A}"/>
              </a:ext>
            </a:extLst>
          </p:cNvPr>
          <p:cNvSpPr/>
          <p:nvPr/>
        </p:nvSpPr>
        <p:spPr>
          <a:xfrm>
            <a:off x="7939072" y="3504651"/>
            <a:ext cx="3232247" cy="2216504"/>
          </a:xfrm>
          <a:prstGeom prst="rect">
            <a:avLst/>
          </a:prstGeom>
        </p:spPr>
        <p:txBody>
          <a:bodyPr wrap="square">
            <a:spAutoFit/>
          </a:bodyPr>
          <a:lstStyle/>
          <a:p>
            <a:pPr marL="285750" indent="-285750">
              <a:lnSpc>
                <a:spcPct val="150000"/>
              </a:lnSpc>
              <a:spcAft>
                <a:spcPts val="1800"/>
              </a:spcAft>
              <a:buFont typeface="Arial" panose="020B0604020202020204" pitchFamily="34" charset="0"/>
              <a:buChar char="•"/>
            </a:pPr>
            <a:r>
              <a:rPr lang="en-US" altLang="zh-CN" sz="1600" dirty="0">
                <a:solidFill>
                  <a:schemeClr val="accent5">
                    <a:lumMod val="25000"/>
                  </a:schemeClr>
                </a:solidFill>
                <a:latin typeface="+mj-lt"/>
              </a:rPr>
              <a:t>Invisible Cost</a:t>
            </a:r>
          </a:p>
          <a:p>
            <a:pPr>
              <a:lnSpc>
                <a:spcPct val="150000"/>
              </a:lnSpc>
              <a:spcAft>
                <a:spcPts val="1800"/>
              </a:spcAft>
            </a:pPr>
            <a:r>
              <a:rPr lang="en-US" altLang="zh-CN" sz="1600" dirty="0">
                <a:solidFill>
                  <a:schemeClr val="accent5">
                    <a:lumMod val="25000"/>
                  </a:schemeClr>
                </a:solidFill>
                <a:latin typeface="+mj-lt"/>
              </a:rPr>
              <a:t>Severance Pay</a:t>
            </a:r>
          </a:p>
          <a:p>
            <a:pPr>
              <a:lnSpc>
                <a:spcPct val="150000"/>
              </a:lnSpc>
              <a:spcAft>
                <a:spcPts val="1800"/>
              </a:spcAft>
            </a:pPr>
            <a:r>
              <a:rPr lang="en-US" altLang="zh-CN" sz="1600" dirty="0">
                <a:solidFill>
                  <a:schemeClr val="accent5">
                    <a:lumMod val="25000"/>
                  </a:schemeClr>
                </a:solidFill>
                <a:latin typeface="+mj-lt"/>
              </a:rPr>
              <a:t>Low efficiency</a:t>
            </a:r>
          </a:p>
          <a:p>
            <a:pPr>
              <a:lnSpc>
                <a:spcPct val="150000"/>
              </a:lnSpc>
              <a:spcAft>
                <a:spcPts val="1800"/>
              </a:spcAft>
            </a:pPr>
            <a:r>
              <a:rPr lang="en-US" altLang="zh-CN" sz="1600" dirty="0">
                <a:solidFill>
                  <a:schemeClr val="accent5">
                    <a:lumMod val="25000"/>
                  </a:schemeClr>
                </a:solidFill>
                <a:latin typeface="+mj-lt"/>
              </a:rPr>
              <a:t>Loss in the vacancy period</a:t>
            </a:r>
          </a:p>
        </p:txBody>
      </p:sp>
      <p:sp>
        <p:nvSpPr>
          <p:cNvPr id="23" name="Shape 4068">
            <a:extLst>
              <a:ext uri="{FF2B5EF4-FFF2-40B4-BE49-F238E27FC236}">
                <a16:creationId xmlns:a16="http://schemas.microsoft.com/office/drawing/2014/main" id="{5E3146F8-46F0-4EE8-BD9F-C90516AEDD50}"/>
              </a:ext>
            </a:extLst>
          </p:cNvPr>
          <p:cNvSpPr/>
          <p:nvPr/>
        </p:nvSpPr>
        <p:spPr>
          <a:xfrm flipH="1">
            <a:off x="6644138" y="4057391"/>
            <a:ext cx="217293" cy="224249"/>
          </a:xfrm>
          <a:custGeom>
            <a:avLst/>
            <a:gdLst/>
            <a:ahLst/>
            <a:cxnLst/>
            <a:rect l="0" t="0" r="0" b="0"/>
            <a:pathLst>
              <a:path w="120000" h="120000" extrusionOk="0">
                <a:moveTo>
                  <a:pt x="107865" y="41298"/>
                </a:moveTo>
                <a:lnTo>
                  <a:pt x="107865" y="41298"/>
                </a:lnTo>
                <a:cubicBezTo>
                  <a:pt x="98157" y="18441"/>
                  <a:pt x="81438" y="0"/>
                  <a:pt x="71730" y="2077"/>
                </a:cubicBezTo>
                <a:cubicBezTo>
                  <a:pt x="57438" y="9350"/>
                  <a:pt x="81438" y="36883"/>
                  <a:pt x="9707" y="64415"/>
                </a:cubicBezTo>
                <a:cubicBezTo>
                  <a:pt x="2426" y="66753"/>
                  <a:pt x="0" y="75844"/>
                  <a:pt x="2426" y="82857"/>
                </a:cubicBezTo>
                <a:cubicBezTo>
                  <a:pt x="4853" y="87532"/>
                  <a:pt x="14292" y="94285"/>
                  <a:pt x="21842" y="92207"/>
                </a:cubicBezTo>
                <a:lnTo>
                  <a:pt x="26426" y="89870"/>
                </a:lnTo>
                <a:cubicBezTo>
                  <a:pt x="31280" y="96623"/>
                  <a:pt x="36134" y="92207"/>
                  <a:pt x="36134" y="96623"/>
                </a:cubicBezTo>
                <a:cubicBezTo>
                  <a:pt x="38561" y="101298"/>
                  <a:pt x="43146" y="110389"/>
                  <a:pt x="43146" y="112727"/>
                </a:cubicBezTo>
                <a:cubicBezTo>
                  <a:pt x="45573" y="115064"/>
                  <a:pt x="48000" y="119740"/>
                  <a:pt x="50426" y="117402"/>
                </a:cubicBezTo>
                <a:cubicBezTo>
                  <a:pt x="52853" y="117402"/>
                  <a:pt x="62292" y="115064"/>
                  <a:pt x="64719" y="112727"/>
                </a:cubicBezTo>
                <a:cubicBezTo>
                  <a:pt x="69303" y="112727"/>
                  <a:pt x="69303" y="110389"/>
                  <a:pt x="67146" y="108051"/>
                </a:cubicBezTo>
                <a:cubicBezTo>
                  <a:pt x="67146" y="105974"/>
                  <a:pt x="62292" y="103636"/>
                  <a:pt x="62292" y="101298"/>
                </a:cubicBezTo>
                <a:cubicBezTo>
                  <a:pt x="59865" y="98961"/>
                  <a:pt x="57438" y="89870"/>
                  <a:pt x="55011" y="87532"/>
                </a:cubicBezTo>
                <a:cubicBezTo>
                  <a:pt x="52853" y="85194"/>
                  <a:pt x="57438" y="80519"/>
                  <a:pt x="62292" y="80519"/>
                </a:cubicBezTo>
                <a:cubicBezTo>
                  <a:pt x="95730" y="78441"/>
                  <a:pt x="100584" y="96623"/>
                  <a:pt x="112449" y="92207"/>
                </a:cubicBezTo>
                <a:cubicBezTo>
                  <a:pt x="119730" y="89870"/>
                  <a:pt x="119730" y="64415"/>
                  <a:pt x="107865" y="41298"/>
                </a:cubicBezTo>
                <a:close/>
                <a:moveTo>
                  <a:pt x="105168" y="80519"/>
                </a:moveTo>
                <a:lnTo>
                  <a:pt x="105168" y="80519"/>
                </a:lnTo>
                <a:cubicBezTo>
                  <a:pt x="102741" y="80519"/>
                  <a:pt x="88449" y="71428"/>
                  <a:pt x="81438" y="52987"/>
                </a:cubicBezTo>
                <a:cubicBezTo>
                  <a:pt x="74157" y="34545"/>
                  <a:pt x="74157" y="16103"/>
                  <a:pt x="76584" y="16103"/>
                </a:cubicBezTo>
                <a:cubicBezTo>
                  <a:pt x="79011" y="16103"/>
                  <a:pt x="90876" y="27532"/>
                  <a:pt x="98157" y="45974"/>
                </a:cubicBezTo>
                <a:cubicBezTo>
                  <a:pt x="107865" y="64415"/>
                  <a:pt x="105168" y="78441"/>
                  <a:pt x="105168" y="80519"/>
                </a:cubicBezTo>
                <a:close/>
              </a:path>
            </a:pathLst>
          </a:custGeom>
          <a:solidFill>
            <a:schemeClr val="bg2"/>
          </a:solidFill>
          <a:ln>
            <a:noFill/>
          </a:ln>
        </p:spPr>
        <p:txBody>
          <a:bodyPr lIns="45700" tIns="22850" rIns="45700" bIns="22850" anchor="ctr" anchorCtr="0">
            <a:noAutofit/>
          </a:bodyPr>
          <a:lstStyle/>
          <a:p>
            <a:pPr defTabSz="228600"/>
            <a:endParaRPr>
              <a:solidFill>
                <a:srgbClr val="F9F9F9">
                  <a:lumMod val="50000"/>
                </a:srgbClr>
              </a:solidFill>
              <a:latin typeface="Lato"/>
              <a:ea typeface="Lato"/>
              <a:cs typeface="Lato"/>
              <a:sym typeface="Lato"/>
            </a:endParaRPr>
          </a:p>
        </p:txBody>
      </p:sp>
      <p:sp>
        <p:nvSpPr>
          <p:cNvPr id="24" name="Shape 4055">
            <a:extLst>
              <a:ext uri="{FF2B5EF4-FFF2-40B4-BE49-F238E27FC236}">
                <a16:creationId xmlns:a16="http://schemas.microsoft.com/office/drawing/2014/main" id="{40FEBCD7-CD06-4244-8120-70033CF8FCEA}"/>
              </a:ext>
            </a:extLst>
          </p:cNvPr>
          <p:cNvSpPr/>
          <p:nvPr/>
        </p:nvSpPr>
        <p:spPr>
          <a:xfrm flipH="1">
            <a:off x="6053542" y="3215879"/>
            <a:ext cx="250347" cy="225371"/>
          </a:xfrm>
          <a:custGeom>
            <a:avLst/>
            <a:gdLst/>
            <a:ahLst/>
            <a:cxnLst/>
            <a:rect l="0" t="0" r="0" b="0"/>
            <a:pathLst>
              <a:path w="120000" h="120000" extrusionOk="0">
                <a:moveTo>
                  <a:pt x="19277" y="40719"/>
                </a:moveTo>
                <a:lnTo>
                  <a:pt x="19277" y="40719"/>
                </a:lnTo>
                <a:cubicBezTo>
                  <a:pt x="23373" y="36134"/>
                  <a:pt x="27951" y="38561"/>
                  <a:pt x="34216" y="45573"/>
                </a:cubicBezTo>
                <a:cubicBezTo>
                  <a:pt x="36385" y="48000"/>
                  <a:pt x="36385" y="45573"/>
                  <a:pt x="36385" y="45573"/>
                </a:cubicBezTo>
                <a:cubicBezTo>
                  <a:pt x="38554" y="45573"/>
                  <a:pt x="44819" y="36134"/>
                  <a:pt x="46987" y="36134"/>
                </a:cubicBezTo>
                <a:cubicBezTo>
                  <a:pt x="46987" y="36134"/>
                  <a:pt x="46987" y="36134"/>
                  <a:pt x="46987" y="33707"/>
                </a:cubicBezTo>
                <a:cubicBezTo>
                  <a:pt x="44819" y="33707"/>
                  <a:pt x="42891" y="31280"/>
                  <a:pt x="42891" y="28853"/>
                </a:cubicBezTo>
                <a:cubicBezTo>
                  <a:pt x="32048" y="12134"/>
                  <a:pt x="72530" y="2696"/>
                  <a:pt x="66265" y="2696"/>
                </a:cubicBezTo>
                <a:cubicBezTo>
                  <a:pt x="61927" y="0"/>
                  <a:pt x="49156" y="0"/>
                  <a:pt x="46987" y="0"/>
                </a:cubicBezTo>
                <a:cubicBezTo>
                  <a:pt x="40722" y="2696"/>
                  <a:pt x="30120" y="9707"/>
                  <a:pt x="25783" y="14561"/>
                </a:cubicBezTo>
                <a:cubicBezTo>
                  <a:pt x="19277" y="19415"/>
                  <a:pt x="17349" y="21842"/>
                  <a:pt x="17349" y="21842"/>
                </a:cubicBezTo>
                <a:cubicBezTo>
                  <a:pt x="14939" y="24000"/>
                  <a:pt x="17349" y="28853"/>
                  <a:pt x="12771" y="31280"/>
                </a:cubicBezTo>
                <a:cubicBezTo>
                  <a:pt x="8674" y="33707"/>
                  <a:pt x="6506" y="31280"/>
                  <a:pt x="4337" y="33707"/>
                </a:cubicBezTo>
                <a:cubicBezTo>
                  <a:pt x="4337" y="36134"/>
                  <a:pt x="2168" y="36134"/>
                  <a:pt x="0" y="38561"/>
                </a:cubicBezTo>
                <a:lnTo>
                  <a:pt x="0" y="40719"/>
                </a:lnTo>
                <a:lnTo>
                  <a:pt x="8674" y="50426"/>
                </a:lnTo>
                <a:cubicBezTo>
                  <a:pt x="8674" y="52853"/>
                  <a:pt x="10602" y="52853"/>
                  <a:pt x="12771" y="52853"/>
                </a:cubicBezTo>
                <a:cubicBezTo>
                  <a:pt x="12771" y="50426"/>
                  <a:pt x="14939" y="48000"/>
                  <a:pt x="17349" y="48000"/>
                </a:cubicBezTo>
                <a:cubicBezTo>
                  <a:pt x="17349" y="48000"/>
                  <a:pt x="17349" y="40719"/>
                  <a:pt x="19277" y="40719"/>
                </a:cubicBezTo>
                <a:close/>
                <a:moveTo>
                  <a:pt x="53493" y="43146"/>
                </a:moveTo>
                <a:lnTo>
                  <a:pt x="53493" y="43146"/>
                </a:lnTo>
                <a:cubicBezTo>
                  <a:pt x="51325" y="43146"/>
                  <a:pt x="51325" y="43146"/>
                  <a:pt x="51325" y="43146"/>
                </a:cubicBezTo>
                <a:cubicBezTo>
                  <a:pt x="42891" y="50426"/>
                  <a:pt x="42891" y="50426"/>
                  <a:pt x="42891" y="50426"/>
                </a:cubicBezTo>
                <a:cubicBezTo>
                  <a:pt x="40722" y="52853"/>
                  <a:pt x="40722" y="52853"/>
                  <a:pt x="40722" y="55011"/>
                </a:cubicBezTo>
                <a:cubicBezTo>
                  <a:pt x="91807" y="117303"/>
                  <a:pt x="91807" y="117303"/>
                  <a:pt x="91807" y="117303"/>
                </a:cubicBezTo>
                <a:cubicBezTo>
                  <a:pt x="91807" y="119730"/>
                  <a:pt x="94216" y="119730"/>
                  <a:pt x="96144" y="117303"/>
                </a:cubicBezTo>
                <a:cubicBezTo>
                  <a:pt x="102650" y="112449"/>
                  <a:pt x="102650" y="112449"/>
                  <a:pt x="102650" y="112449"/>
                </a:cubicBezTo>
                <a:cubicBezTo>
                  <a:pt x="102650" y="110022"/>
                  <a:pt x="102650" y="107865"/>
                  <a:pt x="102650" y="107865"/>
                </a:cubicBezTo>
                <a:lnTo>
                  <a:pt x="53493" y="43146"/>
                </a:lnTo>
                <a:close/>
                <a:moveTo>
                  <a:pt x="119759" y="16988"/>
                </a:moveTo>
                <a:lnTo>
                  <a:pt x="119759" y="16988"/>
                </a:lnTo>
                <a:cubicBezTo>
                  <a:pt x="117590" y="12134"/>
                  <a:pt x="117590" y="14561"/>
                  <a:pt x="115421" y="14561"/>
                </a:cubicBezTo>
                <a:cubicBezTo>
                  <a:pt x="115421" y="16988"/>
                  <a:pt x="111084" y="21842"/>
                  <a:pt x="111084" y="24000"/>
                </a:cubicBezTo>
                <a:cubicBezTo>
                  <a:pt x="108915" y="28853"/>
                  <a:pt x="104819" y="33707"/>
                  <a:pt x="98313" y="28853"/>
                </a:cubicBezTo>
                <a:cubicBezTo>
                  <a:pt x="91807" y="21842"/>
                  <a:pt x="94216" y="19415"/>
                  <a:pt x="96144" y="16988"/>
                </a:cubicBezTo>
                <a:cubicBezTo>
                  <a:pt x="96144" y="14561"/>
                  <a:pt x="100481" y="7550"/>
                  <a:pt x="100481" y="5123"/>
                </a:cubicBezTo>
                <a:cubicBezTo>
                  <a:pt x="102650" y="5123"/>
                  <a:pt x="100481" y="2696"/>
                  <a:pt x="98313" y="2696"/>
                </a:cubicBezTo>
                <a:cubicBezTo>
                  <a:pt x="96144" y="5123"/>
                  <a:pt x="83373" y="9707"/>
                  <a:pt x="81204" y="19415"/>
                </a:cubicBezTo>
                <a:cubicBezTo>
                  <a:pt x="79036" y="26426"/>
                  <a:pt x="83373" y="33707"/>
                  <a:pt x="76867" y="40719"/>
                </a:cubicBezTo>
                <a:cubicBezTo>
                  <a:pt x="68433" y="50426"/>
                  <a:pt x="68433" y="50426"/>
                  <a:pt x="68433" y="50426"/>
                </a:cubicBezTo>
                <a:cubicBezTo>
                  <a:pt x="76867" y="62292"/>
                  <a:pt x="76867" y="62292"/>
                  <a:pt x="76867" y="62292"/>
                </a:cubicBezTo>
                <a:cubicBezTo>
                  <a:pt x="87710" y="50426"/>
                  <a:pt x="87710" y="50426"/>
                  <a:pt x="87710" y="50426"/>
                </a:cubicBezTo>
                <a:cubicBezTo>
                  <a:pt x="89638" y="48000"/>
                  <a:pt x="94216" y="45573"/>
                  <a:pt x="98313" y="48000"/>
                </a:cubicBezTo>
                <a:cubicBezTo>
                  <a:pt x="108915" y="50426"/>
                  <a:pt x="113253" y="45573"/>
                  <a:pt x="117590" y="38561"/>
                </a:cubicBezTo>
                <a:cubicBezTo>
                  <a:pt x="119759" y="31280"/>
                  <a:pt x="119759" y="19415"/>
                  <a:pt x="119759" y="16988"/>
                </a:cubicBezTo>
                <a:close/>
                <a:moveTo>
                  <a:pt x="17349" y="107865"/>
                </a:moveTo>
                <a:lnTo>
                  <a:pt x="17349" y="107865"/>
                </a:lnTo>
                <a:cubicBezTo>
                  <a:pt x="14939" y="110022"/>
                  <a:pt x="14939" y="112449"/>
                  <a:pt x="17349" y="112449"/>
                </a:cubicBezTo>
                <a:cubicBezTo>
                  <a:pt x="21445" y="119730"/>
                  <a:pt x="21445" y="119730"/>
                  <a:pt x="21445" y="119730"/>
                </a:cubicBezTo>
                <a:cubicBezTo>
                  <a:pt x="23373" y="119730"/>
                  <a:pt x="25783" y="119730"/>
                  <a:pt x="25783" y="117303"/>
                </a:cubicBezTo>
                <a:cubicBezTo>
                  <a:pt x="55662" y="86292"/>
                  <a:pt x="55662" y="86292"/>
                  <a:pt x="55662" y="86292"/>
                </a:cubicBezTo>
                <a:cubicBezTo>
                  <a:pt x="46987" y="74157"/>
                  <a:pt x="46987" y="74157"/>
                  <a:pt x="46987" y="74157"/>
                </a:cubicBezTo>
                <a:lnTo>
                  <a:pt x="17349" y="107865"/>
                </a:lnTo>
                <a:close/>
              </a:path>
            </a:pathLst>
          </a:custGeom>
          <a:solidFill>
            <a:schemeClr val="bg2"/>
          </a:solidFill>
          <a:ln>
            <a:noFill/>
          </a:ln>
        </p:spPr>
        <p:txBody>
          <a:bodyPr lIns="45700" tIns="22850" rIns="45700" bIns="22850" anchor="ctr" anchorCtr="0">
            <a:noAutofit/>
          </a:bodyPr>
          <a:lstStyle/>
          <a:p>
            <a:pPr defTabSz="228600"/>
            <a:endParaRPr>
              <a:solidFill>
                <a:srgbClr val="F9F9F9">
                  <a:lumMod val="50000"/>
                </a:srgbClr>
              </a:solidFill>
              <a:latin typeface="Lato"/>
              <a:ea typeface="Lato"/>
              <a:cs typeface="Lato"/>
              <a:sym typeface="Lato"/>
            </a:endParaRPr>
          </a:p>
        </p:txBody>
      </p:sp>
      <p:pic>
        <p:nvPicPr>
          <p:cNvPr id="25" name="Graphic 24" descr="Magnifying glass">
            <a:extLst>
              <a:ext uri="{FF2B5EF4-FFF2-40B4-BE49-F238E27FC236}">
                <a16:creationId xmlns:a16="http://schemas.microsoft.com/office/drawing/2014/main" id="{73D9B3EA-2684-4EE6-8FBE-6D5B24D3D99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23981" y="3873499"/>
            <a:ext cx="635365" cy="635365"/>
          </a:xfrm>
          <a:prstGeom prst="rect">
            <a:avLst/>
          </a:prstGeom>
        </p:spPr>
      </p:pic>
      <p:grpSp>
        <p:nvGrpSpPr>
          <p:cNvPr id="26" name="Group 31">
            <a:extLst>
              <a:ext uri="{FF2B5EF4-FFF2-40B4-BE49-F238E27FC236}">
                <a16:creationId xmlns:a16="http://schemas.microsoft.com/office/drawing/2014/main" id="{5A027D50-342D-4607-82D6-D2F674D379B9}"/>
              </a:ext>
            </a:extLst>
          </p:cNvPr>
          <p:cNvGrpSpPr>
            <a:grpSpLocks/>
          </p:cNvGrpSpPr>
          <p:nvPr/>
        </p:nvGrpSpPr>
        <p:grpSpPr bwMode="auto">
          <a:xfrm>
            <a:off x="212589" y="1175196"/>
            <a:ext cx="653758" cy="428922"/>
            <a:chOff x="3787776" y="2549525"/>
            <a:chExt cx="2913452" cy="1852216"/>
          </a:xfrm>
        </p:grpSpPr>
        <p:sp>
          <p:nvSpPr>
            <p:cNvPr id="27" name="Freeform 7">
              <a:extLst>
                <a:ext uri="{FF2B5EF4-FFF2-40B4-BE49-F238E27FC236}">
                  <a16:creationId xmlns:a16="http://schemas.microsoft.com/office/drawing/2014/main" id="{EE9F4662-87FF-4D76-954A-90BBBEC242D2}"/>
                </a:ext>
              </a:extLst>
            </p:cNvPr>
            <p:cNvSpPr>
              <a:spLocks/>
            </p:cNvSpPr>
            <p:nvPr/>
          </p:nvSpPr>
          <p:spPr bwMode="auto">
            <a:xfrm>
              <a:off x="3787776" y="2549525"/>
              <a:ext cx="2289175" cy="1841500"/>
            </a:xfrm>
            <a:custGeom>
              <a:avLst/>
              <a:gdLst>
                <a:gd name="T0" fmla="*/ 610 w 610"/>
                <a:gd name="T1" fmla="*/ 216 h 488"/>
                <a:gd name="T2" fmla="*/ 592 w 610"/>
                <a:gd name="T3" fmla="*/ 216 h 488"/>
                <a:gd name="T4" fmla="*/ 441 w 610"/>
                <a:gd name="T5" fmla="*/ 36 h 488"/>
                <a:gd name="T6" fmla="*/ 389 w 610"/>
                <a:gd name="T7" fmla="*/ 12 h 488"/>
                <a:gd name="T8" fmla="*/ 42 w 610"/>
                <a:gd name="T9" fmla="*/ 12 h 488"/>
                <a:gd name="T10" fmla="*/ 42 w 610"/>
                <a:gd name="T11" fmla="*/ 0 h 488"/>
                <a:gd name="T12" fmla="*/ 0 w 610"/>
                <a:gd name="T13" fmla="*/ 0 h 488"/>
                <a:gd name="T14" fmla="*/ 0 w 610"/>
                <a:gd name="T15" fmla="*/ 34 h 488"/>
                <a:gd name="T16" fmla="*/ 0 w 610"/>
                <a:gd name="T17" fmla="*/ 34 h 488"/>
                <a:gd name="T18" fmla="*/ 5 w 610"/>
                <a:gd name="T19" fmla="*/ 49 h 488"/>
                <a:gd name="T20" fmla="*/ 155 w 610"/>
                <a:gd name="T21" fmla="*/ 228 h 488"/>
                <a:gd name="T22" fmla="*/ 155 w 610"/>
                <a:gd name="T23" fmla="*/ 272 h 488"/>
                <a:gd name="T24" fmla="*/ 21 w 610"/>
                <a:gd name="T25" fmla="*/ 431 h 488"/>
                <a:gd name="T26" fmla="*/ 0 w 610"/>
                <a:gd name="T27" fmla="*/ 431 h 488"/>
                <a:gd name="T28" fmla="*/ 0 w 610"/>
                <a:gd name="T29" fmla="*/ 465 h 488"/>
                <a:gd name="T30" fmla="*/ 0 w 610"/>
                <a:gd name="T31" fmla="*/ 465 h 488"/>
                <a:gd name="T32" fmla="*/ 2 w 610"/>
                <a:gd name="T33" fmla="*/ 475 h 488"/>
                <a:gd name="T34" fmla="*/ 22 w 610"/>
                <a:gd name="T35" fmla="*/ 488 h 488"/>
                <a:gd name="T36" fmla="*/ 389 w 610"/>
                <a:gd name="T37" fmla="*/ 488 h 488"/>
                <a:gd name="T38" fmla="*/ 441 w 610"/>
                <a:gd name="T39" fmla="*/ 464 h 488"/>
                <a:gd name="T40" fmla="*/ 602 w 610"/>
                <a:gd name="T41" fmla="*/ 272 h 488"/>
                <a:gd name="T42" fmla="*/ 610 w 610"/>
                <a:gd name="T43" fmla="*/ 250 h 488"/>
                <a:gd name="T44" fmla="*/ 610 w 610"/>
                <a:gd name="T45" fmla="*/ 250 h 488"/>
                <a:gd name="T46" fmla="*/ 610 w 610"/>
                <a:gd name="T47" fmla="*/ 216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0" h="488">
                  <a:moveTo>
                    <a:pt x="610" y="216"/>
                  </a:moveTo>
                  <a:cubicBezTo>
                    <a:pt x="592" y="216"/>
                    <a:pt x="592" y="216"/>
                    <a:pt x="592" y="216"/>
                  </a:cubicBezTo>
                  <a:cubicBezTo>
                    <a:pt x="441" y="36"/>
                    <a:pt x="441" y="36"/>
                    <a:pt x="441" y="36"/>
                  </a:cubicBezTo>
                  <a:cubicBezTo>
                    <a:pt x="428" y="21"/>
                    <a:pt x="409" y="12"/>
                    <a:pt x="389" y="12"/>
                  </a:cubicBezTo>
                  <a:cubicBezTo>
                    <a:pt x="42" y="12"/>
                    <a:pt x="42" y="12"/>
                    <a:pt x="42" y="12"/>
                  </a:cubicBezTo>
                  <a:cubicBezTo>
                    <a:pt x="42" y="0"/>
                    <a:pt x="42" y="0"/>
                    <a:pt x="42" y="0"/>
                  </a:cubicBezTo>
                  <a:cubicBezTo>
                    <a:pt x="0" y="0"/>
                    <a:pt x="0" y="0"/>
                    <a:pt x="0" y="0"/>
                  </a:cubicBezTo>
                  <a:cubicBezTo>
                    <a:pt x="0" y="34"/>
                    <a:pt x="0" y="34"/>
                    <a:pt x="0" y="34"/>
                  </a:cubicBezTo>
                  <a:cubicBezTo>
                    <a:pt x="0" y="34"/>
                    <a:pt x="0" y="34"/>
                    <a:pt x="0" y="34"/>
                  </a:cubicBezTo>
                  <a:cubicBezTo>
                    <a:pt x="0" y="40"/>
                    <a:pt x="2" y="45"/>
                    <a:pt x="5" y="49"/>
                  </a:cubicBezTo>
                  <a:cubicBezTo>
                    <a:pt x="155" y="228"/>
                    <a:pt x="155" y="228"/>
                    <a:pt x="155" y="228"/>
                  </a:cubicBezTo>
                  <a:cubicBezTo>
                    <a:pt x="166" y="241"/>
                    <a:pt x="166" y="259"/>
                    <a:pt x="155" y="272"/>
                  </a:cubicBezTo>
                  <a:cubicBezTo>
                    <a:pt x="21" y="431"/>
                    <a:pt x="21" y="431"/>
                    <a:pt x="21" y="431"/>
                  </a:cubicBezTo>
                  <a:cubicBezTo>
                    <a:pt x="0" y="431"/>
                    <a:pt x="0" y="431"/>
                    <a:pt x="0" y="431"/>
                  </a:cubicBezTo>
                  <a:cubicBezTo>
                    <a:pt x="0" y="465"/>
                    <a:pt x="0" y="465"/>
                    <a:pt x="0" y="465"/>
                  </a:cubicBezTo>
                  <a:cubicBezTo>
                    <a:pt x="0" y="465"/>
                    <a:pt x="0" y="465"/>
                    <a:pt x="0" y="465"/>
                  </a:cubicBezTo>
                  <a:cubicBezTo>
                    <a:pt x="0" y="469"/>
                    <a:pt x="0" y="472"/>
                    <a:pt x="2" y="475"/>
                  </a:cubicBezTo>
                  <a:cubicBezTo>
                    <a:pt x="6" y="483"/>
                    <a:pt x="14" y="488"/>
                    <a:pt x="22" y="488"/>
                  </a:cubicBezTo>
                  <a:cubicBezTo>
                    <a:pt x="389" y="488"/>
                    <a:pt x="389" y="488"/>
                    <a:pt x="389" y="488"/>
                  </a:cubicBezTo>
                  <a:cubicBezTo>
                    <a:pt x="409" y="488"/>
                    <a:pt x="428" y="479"/>
                    <a:pt x="441" y="464"/>
                  </a:cubicBezTo>
                  <a:cubicBezTo>
                    <a:pt x="602" y="272"/>
                    <a:pt x="602" y="272"/>
                    <a:pt x="602" y="272"/>
                  </a:cubicBezTo>
                  <a:cubicBezTo>
                    <a:pt x="607" y="265"/>
                    <a:pt x="610" y="258"/>
                    <a:pt x="610" y="250"/>
                  </a:cubicBezTo>
                  <a:cubicBezTo>
                    <a:pt x="610" y="250"/>
                    <a:pt x="610" y="250"/>
                    <a:pt x="610" y="250"/>
                  </a:cubicBezTo>
                  <a:lnTo>
                    <a:pt x="610" y="216"/>
                  </a:lnTo>
                  <a:close/>
                </a:path>
              </a:pathLst>
            </a:custGeom>
            <a:solidFill>
              <a:srgbClr val="4BC9D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latin typeface="+mn-lt"/>
              </a:endParaRPr>
            </a:p>
          </p:txBody>
        </p:sp>
        <p:sp>
          <p:nvSpPr>
            <p:cNvPr id="28" name="Freeform 8">
              <a:extLst>
                <a:ext uri="{FF2B5EF4-FFF2-40B4-BE49-F238E27FC236}">
                  <a16:creationId xmlns:a16="http://schemas.microsoft.com/office/drawing/2014/main" id="{F0A4E76B-0DC9-4BEA-98E1-0E0FDBD67C0C}"/>
                </a:ext>
              </a:extLst>
            </p:cNvPr>
            <p:cNvSpPr>
              <a:spLocks/>
            </p:cNvSpPr>
            <p:nvPr/>
          </p:nvSpPr>
          <p:spPr bwMode="auto">
            <a:xfrm>
              <a:off x="4396179" y="2606279"/>
              <a:ext cx="2305049" cy="1795462"/>
            </a:xfrm>
            <a:custGeom>
              <a:avLst/>
              <a:gdLst>
                <a:gd name="T0" fmla="*/ 2267508 w 614"/>
                <a:gd name="T1" fmla="*/ 814748 h 476"/>
                <a:gd name="T2" fmla="*/ 2267508 w 614"/>
                <a:gd name="T3" fmla="*/ 980715 h 476"/>
                <a:gd name="T4" fmla="*/ 1663090 w 614"/>
                <a:gd name="T5" fmla="*/ 1704935 h 476"/>
                <a:gd name="T6" fmla="*/ 1467874 w 614"/>
                <a:gd name="T7" fmla="*/ 1795463 h 476"/>
                <a:gd name="T8" fmla="*/ 90100 w 614"/>
                <a:gd name="T9" fmla="*/ 1795463 h 476"/>
                <a:gd name="T10" fmla="*/ 15017 w 614"/>
                <a:gd name="T11" fmla="*/ 1746427 h 476"/>
                <a:gd name="T12" fmla="*/ 26279 w 614"/>
                <a:gd name="T13" fmla="*/ 1655900 h 476"/>
                <a:gd name="T14" fmla="*/ 589402 w 614"/>
                <a:gd name="T15" fmla="*/ 980715 h 476"/>
                <a:gd name="T16" fmla="*/ 589402 w 614"/>
                <a:gd name="T17" fmla="*/ 814748 h 476"/>
                <a:gd name="T18" fmla="*/ 26279 w 614"/>
                <a:gd name="T19" fmla="*/ 139563 h 476"/>
                <a:gd name="T20" fmla="*/ 15017 w 614"/>
                <a:gd name="T21" fmla="*/ 49036 h 476"/>
                <a:gd name="T22" fmla="*/ 90100 w 614"/>
                <a:gd name="T23" fmla="*/ 0 h 476"/>
                <a:gd name="T24" fmla="*/ 1467874 w 614"/>
                <a:gd name="T25" fmla="*/ 0 h 476"/>
                <a:gd name="T26" fmla="*/ 1663090 w 614"/>
                <a:gd name="T27" fmla="*/ 90528 h 476"/>
                <a:gd name="T28" fmla="*/ 2267508 w 614"/>
                <a:gd name="T29" fmla="*/ 814748 h 47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14" h="476">
                  <a:moveTo>
                    <a:pt x="604" y="216"/>
                  </a:moveTo>
                  <a:cubicBezTo>
                    <a:pt x="614" y="229"/>
                    <a:pt x="614" y="247"/>
                    <a:pt x="604" y="260"/>
                  </a:cubicBezTo>
                  <a:cubicBezTo>
                    <a:pt x="443" y="452"/>
                    <a:pt x="443" y="452"/>
                    <a:pt x="443" y="452"/>
                  </a:cubicBezTo>
                  <a:cubicBezTo>
                    <a:pt x="430" y="467"/>
                    <a:pt x="411" y="476"/>
                    <a:pt x="391" y="476"/>
                  </a:cubicBezTo>
                  <a:cubicBezTo>
                    <a:pt x="24" y="476"/>
                    <a:pt x="24" y="476"/>
                    <a:pt x="24" y="476"/>
                  </a:cubicBezTo>
                  <a:cubicBezTo>
                    <a:pt x="16" y="476"/>
                    <a:pt x="8" y="471"/>
                    <a:pt x="4" y="463"/>
                  </a:cubicBezTo>
                  <a:cubicBezTo>
                    <a:pt x="0" y="455"/>
                    <a:pt x="1" y="445"/>
                    <a:pt x="7" y="439"/>
                  </a:cubicBezTo>
                  <a:cubicBezTo>
                    <a:pt x="157" y="260"/>
                    <a:pt x="157" y="260"/>
                    <a:pt x="157" y="260"/>
                  </a:cubicBezTo>
                  <a:cubicBezTo>
                    <a:pt x="168" y="247"/>
                    <a:pt x="168" y="229"/>
                    <a:pt x="157" y="216"/>
                  </a:cubicBezTo>
                  <a:cubicBezTo>
                    <a:pt x="7" y="37"/>
                    <a:pt x="7" y="37"/>
                    <a:pt x="7" y="37"/>
                  </a:cubicBezTo>
                  <a:cubicBezTo>
                    <a:pt x="1" y="30"/>
                    <a:pt x="0" y="21"/>
                    <a:pt x="4" y="13"/>
                  </a:cubicBezTo>
                  <a:cubicBezTo>
                    <a:pt x="8" y="5"/>
                    <a:pt x="16" y="0"/>
                    <a:pt x="24" y="0"/>
                  </a:cubicBezTo>
                  <a:cubicBezTo>
                    <a:pt x="391" y="0"/>
                    <a:pt x="391" y="0"/>
                    <a:pt x="391" y="0"/>
                  </a:cubicBezTo>
                  <a:cubicBezTo>
                    <a:pt x="411" y="0"/>
                    <a:pt x="430" y="9"/>
                    <a:pt x="443" y="24"/>
                  </a:cubicBezTo>
                  <a:lnTo>
                    <a:pt x="604" y="216"/>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Shape 2778">
              <a:extLst>
                <a:ext uri="{FF2B5EF4-FFF2-40B4-BE49-F238E27FC236}">
                  <a16:creationId xmlns:a16="http://schemas.microsoft.com/office/drawing/2014/main" id="{ED805064-EF9A-4D71-B5D5-9DA8B3D25103}"/>
                </a:ext>
              </a:extLst>
            </p:cNvPr>
            <p:cNvSpPr/>
            <p:nvPr/>
          </p:nvSpPr>
          <p:spPr>
            <a:xfrm>
              <a:off x="4932364" y="3063875"/>
              <a:ext cx="279400" cy="279400"/>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9045" tIns="19045" rIns="19045" bIns="19045" anchor="ctr"/>
            <a:lstStyle/>
            <a:p>
              <a:pPr defTabSz="228532"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Source Sans Pro Light" charset="0"/>
                <a:ea typeface="Source Sans Pro Light" charset="0"/>
                <a:cs typeface="Source Sans Pro Light" charset="0"/>
                <a:sym typeface="Gill Sans"/>
              </a:endParaRPr>
            </a:p>
          </p:txBody>
        </p:sp>
      </p:grpSp>
      <p:sp>
        <p:nvSpPr>
          <p:cNvPr id="30" name="Rectangle 29">
            <a:extLst>
              <a:ext uri="{FF2B5EF4-FFF2-40B4-BE49-F238E27FC236}">
                <a16:creationId xmlns:a16="http://schemas.microsoft.com/office/drawing/2014/main" id="{1C409B58-3B32-4F07-BB69-78F81C3DFBA0}"/>
              </a:ext>
            </a:extLst>
          </p:cNvPr>
          <p:cNvSpPr/>
          <p:nvPr/>
        </p:nvSpPr>
        <p:spPr>
          <a:xfrm>
            <a:off x="6886788" y="6180927"/>
            <a:ext cx="5336814" cy="230832"/>
          </a:xfrm>
          <a:prstGeom prst="rect">
            <a:avLst/>
          </a:prstGeom>
        </p:spPr>
        <p:txBody>
          <a:bodyPr wrap="square">
            <a:spAutoFit/>
          </a:bodyPr>
          <a:lstStyle/>
          <a:p>
            <a:r>
              <a:rPr lang="en-US" sz="900" dirty="0"/>
              <a:t>* A study released by the Saratoga </a:t>
            </a:r>
            <a:r>
              <a:rPr lang="en-US" altLang="zh-CN" sz="900" dirty="0"/>
              <a:t>Institute and published by the American Management Association</a:t>
            </a:r>
            <a:endParaRPr lang="en-US" sz="900" dirty="0"/>
          </a:p>
        </p:txBody>
      </p:sp>
      <p:sp>
        <p:nvSpPr>
          <p:cNvPr id="31" name="Title 1">
            <a:extLst>
              <a:ext uri="{FF2B5EF4-FFF2-40B4-BE49-F238E27FC236}">
                <a16:creationId xmlns:a16="http://schemas.microsoft.com/office/drawing/2014/main" id="{3EB272AA-ABD3-4362-A9F3-66EA83FBFD84}"/>
              </a:ext>
            </a:extLst>
          </p:cNvPr>
          <p:cNvSpPr txBox="1">
            <a:spLocks/>
          </p:cNvSpPr>
          <p:nvPr/>
        </p:nvSpPr>
        <p:spPr>
          <a:xfrm>
            <a:off x="884748" y="585738"/>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True cost that could be avoided </a:t>
            </a:r>
          </a:p>
        </p:txBody>
      </p:sp>
    </p:spTree>
    <p:extLst>
      <p:ext uri="{BB962C8B-B14F-4D97-AF65-F5344CB8AC3E}">
        <p14:creationId xmlns:p14="http://schemas.microsoft.com/office/powerpoint/2010/main" val="716162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11</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1003605" y="238900"/>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Pull &amp; Push Leaving Reason</a:t>
            </a:r>
            <a:endParaRPr lang="en-US" sz="2800" dirty="0">
              <a:solidFill>
                <a:schemeClr val="accent3">
                  <a:lumMod val="50000"/>
                </a:schemeClr>
              </a:solidFill>
            </a:endParaRP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75048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0CA9FF7A-71C8-4861-B1EB-5EC205EEBFC0}"/>
              </a:ext>
            </a:extLst>
          </p:cNvPr>
          <p:cNvSpPr txBox="1">
            <a:spLocks/>
          </p:cNvSpPr>
          <p:nvPr/>
        </p:nvSpPr>
        <p:spPr>
          <a:xfrm>
            <a:off x="744071" y="600761"/>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endParaRPr lang="en-US" dirty="0">
              <a:solidFill>
                <a:srgbClr val="001E39"/>
              </a:solidFill>
            </a:endParaRPr>
          </a:p>
        </p:txBody>
      </p:sp>
      <p:graphicFrame>
        <p:nvGraphicFramePr>
          <p:cNvPr id="17" name="Content Placeholder 3">
            <a:extLst>
              <a:ext uri="{FF2B5EF4-FFF2-40B4-BE49-F238E27FC236}">
                <a16:creationId xmlns:a16="http://schemas.microsoft.com/office/drawing/2014/main" id="{B896C172-419E-43F4-9F58-FBD2470A0E14}"/>
              </a:ext>
            </a:extLst>
          </p:cNvPr>
          <p:cNvGraphicFramePr>
            <a:graphicFrameLocks noGrp="1"/>
          </p:cNvGraphicFramePr>
          <p:nvPr>
            <p:ph idx="1"/>
            <p:extLst>
              <p:ext uri="{D42A27DB-BD31-4B8C-83A1-F6EECF244321}">
                <p14:modId xmlns:p14="http://schemas.microsoft.com/office/powerpoint/2010/main" val="3710906899"/>
              </p:ext>
            </p:extLst>
          </p:nvPr>
        </p:nvGraphicFramePr>
        <p:xfrm>
          <a:off x="865825" y="1532430"/>
          <a:ext cx="9728615" cy="3457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Title 1">
            <a:extLst>
              <a:ext uri="{FF2B5EF4-FFF2-40B4-BE49-F238E27FC236}">
                <a16:creationId xmlns:a16="http://schemas.microsoft.com/office/drawing/2014/main" id="{BD5781D6-77AC-40EE-A3A7-A38D0704AA46}"/>
              </a:ext>
            </a:extLst>
          </p:cNvPr>
          <p:cNvSpPr txBox="1">
            <a:spLocks/>
          </p:cNvSpPr>
          <p:nvPr/>
        </p:nvSpPr>
        <p:spPr>
          <a:xfrm>
            <a:off x="1003605" y="582915"/>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Mental process of employee leaving</a:t>
            </a:r>
          </a:p>
        </p:txBody>
      </p:sp>
      <p:sp>
        <p:nvSpPr>
          <p:cNvPr id="19" name="Rectangle 18">
            <a:extLst>
              <a:ext uri="{FF2B5EF4-FFF2-40B4-BE49-F238E27FC236}">
                <a16:creationId xmlns:a16="http://schemas.microsoft.com/office/drawing/2014/main" id="{2D9335EB-7305-4414-8742-FCCB39CFC9E4}"/>
              </a:ext>
            </a:extLst>
          </p:cNvPr>
          <p:cNvSpPr/>
          <p:nvPr/>
        </p:nvSpPr>
        <p:spPr>
          <a:xfrm>
            <a:off x="963145" y="4826792"/>
            <a:ext cx="10171579" cy="1169551"/>
          </a:xfrm>
          <a:prstGeom prst="rect">
            <a:avLst/>
          </a:prstGeom>
        </p:spPr>
        <p:txBody>
          <a:bodyPr wrap="square">
            <a:spAutoFit/>
          </a:bodyPr>
          <a:lstStyle/>
          <a:p>
            <a:pPr marL="285750" indent="-285750">
              <a:buFont typeface="Arial" panose="020B0604020202020204" pitchFamily="34" charset="0"/>
              <a:buChar char="•"/>
            </a:pPr>
            <a:r>
              <a:rPr lang="en-US" sz="1400" dirty="0"/>
              <a:t>35% of participant in a survey of “leaving decision” take 6-12 months from the idea formed to truly left, 15% take 1-2 years</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And, 77% looking for new opportunity during the employment; 66% believe if company had done some changes, would change their leaving decision</a:t>
            </a:r>
          </a:p>
          <a:p>
            <a:pPr marL="285750" indent="-285750">
              <a:buFont typeface="Arial" panose="020B0604020202020204" pitchFamily="34" charset="0"/>
              <a:buChar char="•"/>
            </a:pPr>
            <a:endParaRPr lang="en-US" sz="1400" dirty="0"/>
          </a:p>
        </p:txBody>
      </p:sp>
      <p:sp>
        <p:nvSpPr>
          <p:cNvPr id="21" name="Rectangle 20">
            <a:extLst>
              <a:ext uri="{FF2B5EF4-FFF2-40B4-BE49-F238E27FC236}">
                <a16:creationId xmlns:a16="http://schemas.microsoft.com/office/drawing/2014/main" id="{6704A6EF-673B-4F55-8CBD-3A5B1FA5130B}"/>
              </a:ext>
            </a:extLst>
          </p:cNvPr>
          <p:cNvSpPr/>
          <p:nvPr/>
        </p:nvSpPr>
        <p:spPr>
          <a:xfrm>
            <a:off x="7615503" y="6064636"/>
            <a:ext cx="4576497" cy="246221"/>
          </a:xfrm>
          <a:prstGeom prst="rect">
            <a:avLst/>
          </a:prstGeom>
        </p:spPr>
        <p:txBody>
          <a:bodyPr wrap="square">
            <a:spAutoFit/>
          </a:bodyPr>
          <a:lstStyle/>
          <a:p>
            <a:r>
              <a:rPr lang="en-US" sz="1000" dirty="0"/>
              <a:t>Data source: leaving decision survey, 2004-2012, www.keepingthepeople.com</a:t>
            </a:r>
          </a:p>
        </p:txBody>
      </p:sp>
    </p:spTree>
    <p:extLst>
      <p:ext uri="{BB962C8B-B14F-4D97-AF65-F5344CB8AC3E}">
        <p14:creationId xmlns:p14="http://schemas.microsoft.com/office/powerpoint/2010/main" val="373606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12</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1003605" y="238900"/>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Pull &amp; Push Leaving Reason</a:t>
            </a:r>
            <a:endParaRPr lang="en-US" sz="2800" dirty="0">
              <a:solidFill>
                <a:schemeClr val="accent3">
                  <a:lumMod val="50000"/>
                </a:schemeClr>
              </a:solidFill>
            </a:endParaRP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388624"/>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0CA9FF7A-71C8-4861-B1EB-5EC205EEBFC0}"/>
              </a:ext>
            </a:extLst>
          </p:cNvPr>
          <p:cNvSpPr txBox="1">
            <a:spLocks/>
          </p:cNvSpPr>
          <p:nvPr/>
        </p:nvSpPr>
        <p:spPr>
          <a:xfrm>
            <a:off x="744071" y="600761"/>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endParaRPr lang="en-US" dirty="0">
              <a:solidFill>
                <a:srgbClr val="001E39"/>
              </a:solidFill>
            </a:endParaRPr>
          </a:p>
        </p:txBody>
      </p:sp>
      <p:sp>
        <p:nvSpPr>
          <p:cNvPr id="21" name="Rectangle 20">
            <a:extLst>
              <a:ext uri="{FF2B5EF4-FFF2-40B4-BE49-F238E27FC236}">
                <a16:creationId xmlns:a16="http://schemas.microsoft.com/office/drawing/2014/main" id="{6704A6EF-673B-4F55-8CBD-3A5B1FA5130B}"/>
              </a:ext>
            </a:extLst>
          </p:cNvPr>
          <p:cNvSpPr/>
          <p:nvPr/>
        </p:nvSpPr>
        <p:spPr>
          <a:xfrm>
            <a:off x="7986132" y="6141823"/>
            <a:ext cx="4239649" cy="230832"/>
          </a:xfrm>
          <a:prstGeom prst="rect">
            <a:avLst/>
          </a:prstGeom>
        </p:spPr>
        <p:txBody>
          <a:bodyPr wrap="square">
            <a:spAutoFit/>
          </a:bodyPr>
          <a:lstStyle/>
          <a:p>
            <a:r>
              <a:rPr lang="en-US" sz="900" dirty="0"/>
              <a:t>Data source: leaving decision survey, 2004-2012, www.keepingthepeople.com</a:t>
            </a:r>
          </a:p>
        </p:txBody>
      </p:sp>
      <p:graphicFrame>
        <p:nvGraphicFramePr>
          <p:cNvPr id="11" name="Object 10">
            <a:extLst>
              <a:ext uri="{FF2B5EF4-FFF2-40B4-BE49-F238E27FC236}">
                <a16:creationId xmlns:a16="http://schemas.microsoft.com/office/drawing/2014/main" id="{4F99B946-8130-48BA-8E46-465AEB9177EA}"/>
              </a:ext>
            </a:extLst>
          </p:cNvPr>
          <p:cNvGraphicFramePr>
            <a:graphicFrameLocks noChangeAspect="1"/>
          </p:cNvGraphicFramePr>
          <p:nvPr>
            <p:extLst>
              <p:ext uri="{D42A27DB-BD31-4B8C-83A1-F6EECF244321}">
                <p14:modId xmlns:p14="http://schemas.microsoft.com/office/powerpoint/2010/main" val="41858193"/>
              </p:ext>
            </p:extLst>
          </p:nvPr>
        </p:nvGraphicFramePr>
        <p:xfrm>
          <a:off x="243311" y="945174"/>
          <a:ext cx="7490372" cy="4822636"/>
        </p:xfrm>
        <a:graphic>
          <a:graphicData uri="http://schemas.openxmlformats.org/presentationml/2006/ole">
            <mc:AlternateContent xmlns:mc="http://schemas.openxmlformats.org/markup-compatibility/2006">
              <mc:Choice xmlns:v="urn:schemas-microsoft-com:vml" Requires="v">
                <p:oleObj spid="_x0000_s1072" name="Worksheet" r:id="rId3" imgW="10686992" imgH="5676783" progId="Excel.Sheet.12">
                  <p:embed/>
                </p:oleObj>
              </mc:Choice>
              <mc:Fallback>
                <p:oleObj name="Worksheet" r:id="rId3" imgW="10686992" imgH="5676783" progId="Excel.Sheet.12">
                  <p:embed/>
                  <p:pic>
                    <p:nvPicPr>
                      <p:cNvPr id="0" name=""/>
                      <p:cNvPicPr/>
                      <p:nvPr/>
                    </p:nvPicPr>
                    <p:blipFill>
                      <a:blip r:embed="rId4"/>
                      <a:stretch>
                        <a:fillRect/>
                      </a:stretch>
                    </p:blipFill>
                    <p:spPr>
                      <a:xfrm>
                        <a:off x="243311" y="945174"/>
                        <a:ext cx="7490372" cy="4822636"/>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4B0B5851-C2F2-4F23-B2F3-84C017982C1A}"/>
              </a:ext>
            </a:extLst>
          </p:cNvPr>
          <p:cNvGraphicFramePr>
            <a:graphicFrameLocks noChangeAspect="1"/>
          </p:cNvGraphicFramePr>
          <p:nvPr>
            <p:extLst>
              <p:ext uri="{D42A27DB-BD31-4B8C-83A1-F6EECF244321}">
                <p14:modId xmlns:p14="http://schemas.microsoft.com/office/powerpoint/2010/main" val="520257235"/>
              </p:ext>
            </p:extLst>
          </p:nvPr>
        </p:nvGraphicFramePr>
        <p:xfrm>
          <a:off x="8203504" y="945174"/>
          <a:ext cx="3448050" cy="4533900"/>
        </p:xfrm>
        <a:graphic>
          <a:graphicData uri="http://schemas.openxmlformats.org/presentationml/2006/ole">
            <mc:AlternateContent xmlns:mc="http://schemas.openxmlformats.org/markup-compatibility/2006">
              <mc:Choice xmlns:v="urn:schemas-microsoft-com:vml" Requires="v">
                <p:oleObj spid="_x0000_s1073" name="Worksheet" r:id="rId5" imgW="3448190" imgH="4534017" progId="Excel.Sheet.12">
                  <p:embed/>
                </p:oleObj>
              </mc:Choice>
              <mc:Fallback>
                <p:oleObj name="Worksheet" r:id="rId5" imgW="3448190" imgH="4534017" progId="Excel.Sheet.12">
                  <p:embed/>
                  <p:pic>
                    <p:nvPicPr>
                      <p:cNvPr id="0" name=""/>
                      <p:cNvPicPr/>
                      <p:nvPr/>
                    </p:nvPicPr>
                    <p:blipFill>
                      <a:blip r:embed="rId6"/>
                      <a:stretch>
                        <a:fillRect/>
                      </a:stretch>
                    </p:blipFill>
                    <p:spPr>
                      <a:xfrm>
                        <a:off x="8203504" y="945174"/>
                        <a:ext cx="3448050" cy="4533900"/>
                      </a:xfrm>
                      <a:prstGeom prst="rect">
                        <a:avLst/>
                      </a:prstGeom>
                    </p:spPr>
                  </p:pic>
                </p:oleObj>
              </mc:Fallback>
            </mc:AlternateContent>
          </a:graphicData>
        </a:graphic>
      </p:graphicFrame>
    </p:spTree>
    <p:extLst>
      <p:ext uri="{BB962C8B-B14F-4D97-AF65-F5344CB8AC3E}">
        <p14:creationId xmlns:p14="http://schemas.microsoft.com/office/powerpoint/2010/main" val="478881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13</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72148" y="208198"/>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Pull &amp; Push Leaving Reason</a:t>
            </a:r>
            <a:endParaRPr lang="en-US" sz="2800" dirty="0">
              <a:solidFill>
                <a:schemeClr val="accent3">
                  <a:lumMod val="50000"/>
                </a:schemeClr>
              </a:solidFill>
            </a:endParaRP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60464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AFE9CBF-E6F0-40B3-9864-E2A2DB05EEA7}"/>
              </a:ext>
            </a:extLst>
          </p:cNvPr>
          <p:cNvSpPr/>
          <p:nvPr/>
        </p:nvSpPr>
        <p:spPr>
          <a:xfrm>
            <a:off x="538446" y="1435174"/>
            <a:ext cx="4567711" cy="3970318"/>
          </a:xfrm>
          <a:prstGeom prst="rect">
            <a:avLst/>
          </a:prstGeom>
        </p:spPr>
        <p:txBody>
          <a:bodyPr wrap="square">
            <a:spAutoFit/>
          </a:bodyPr>
          <a:lstStyle/>
          <a:p>
            <a:pPr marL="285750" indent="-285750">
              <a:buFont typeface="Arial" panose="020B0604020202020204" pitchFamily="34" charset="0"/>
              <a:buChar char="•"/>
            </a:pPr>
            <a:r>
              <a:rPr lang="en-US" sz="1400" dirty="0"/>
              <a:t>Except some leaving reasons that can’t be avoided, the leaving reason can be concluded to there are four needs that have not been satisfied – </a:t>
            </a:r>
            <a:r>
              <a:rPr lang="en-US" sz="1400" b="1" dirty="0"/>
              <a:t>“</a:t>
            </a:r>
            <a:r>
              <a:rPr lang="en-US" sz="1400" b="1" i="1" dirty="0"/>
              <a:t>not be expected”, “not be trusted”, “not be valued”, “not be cared”</a:t>
            </a:r>
          </a:p>
          <a:p>
            <a:endParaRPr lang="en-US" sz="1400" dirty="0"/>
          </a:p>
          <a:p>
            <a:pPr marL="285750" indent="-285750">
              <a:buFont typeface="Arial" panose="020B0604020202020204" pitchFamily="34" charset="0"/>
              <a:buChar char="•"/>
            </a:pPr>
            <a:r>
              <a:rPr lang="en-US" sz="1400" dirty="0"/>
              <a:t>There are a long period when coming up the idea of leaving to take the action. If company do some positive changes before “the last straw” can prevent or stop employees leaving effectively</a:t>
            </a:r>
          </a:p>
          <a:p>
            <a:endParaRPr lang="en-US" sz="1400" dirty="0"/>
          </a:p>
          <a:p>
            <a:pPr marL="285750" indent="-285750">
              <a:buFont typeface="Arial" panose="020B0604020202020204" pitchFamily="34" charset="0"/>
              <a:buChar char="•"/>
            </a:pPr>
            <a:r>
              <a:rPr lang="en-US" sz="1400" dirty="0"/>
              <a:t>There are some leaving reasons that company can’t avoid, such as: retire, moving to a new house, family issues, career change, further education etc., but these reasons only around 5% of all leaving reasons</a:t>
            </a:r>
          </a:p>
          <a:p>
            <a:endParaRPr lang="en-US" sz="1400" dirty="0"/>
          </a:p>
          <a:p>
            <a:pPr marL="285750" indent="-285750">
              <a:buFont typeface="Arial" panose="020B0604020202020204" pitchFamily="34" charset="0"/>
              <a:buChar char="•"/>
            </a:pPr>
            <a:r>
              <a:rPr lang="en-US" sz="1400" dirty="0"/>
              <a:t>The “push” are the main cause employees leaving</a:t>
            </a:r>
          </a:p>
        </p:txBody>
      </p:sp>
      <p:sp>
        <p:nvSpPr>
          <p:cNvPr id="20" name="TextBox 19">
            <a:extLst>
              <a:ext uri="{FF2B5EF4-FFF2-40B4-BE49-F238E27FC236}">
                <a16:creationId xmlns:a16="http://schemas.microsoft.com/office/drawing/2014/main" id="{FEE3B19E-12CB-4802-B9E5-25D33A890446}"/>
              </a:ext>
            </a:extLst>
          </p:cNvPr>
          <p:cNvSpPr txBox="1"/>
          <p:nvPr/>
        </p:nvSpPr>
        <p:spPr>
          <a:xfrm>
            <a:off x="9555172" y="3816850"/>
            <a:ext cx="854092" cy="225196"/>
          </a:xfrm>
          <a:prstGeom prst="rect">
            <a:avLst/>
          </a:prstGeom>
        </p:spPr>
        <p:txBody>
          <a:bodyPr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Process</a:t>
            </a:r>
          </a:p>
          <a:p>
            <a:r>
              <a:rPr lang="zh-CN" altLang="en-US" sz="1200" b="0" dirty="0"/>
              <a:t>流程</a:t>
            </a:r>
            <a:endParaRPr lang="en-US" sz="1200" b="0" dirty="0"/>
          </a:p>
        </p:txBody>
      </p:sp>
      <p:sp>
        <p:nvSpPr>
          <p:cNvPr id="26" name="Content Placeholder 7">
            <a:extLst>
              <a:ext uri="{FF2B5EF4-FFF2-40B4-BE49-F238E27FC236}">
                <a16:creationId xmlns:a16="http://schemas.microsoft.com/office/drawing/2014/main" id="{A15D8793-31EB-4718-90B5-04844C0B59FD}"/>
              </a:ext>
            </a:extLst>
          </p:cNvPr>
          <p:cNvSpPr txBox="1">
            <a:spLocks/>
          </p:cNvSpPr>
          <p:nvPr/>
        </p:nvSpPr>
        <p:spPr>
          <a:xfrm>
            <a:off x="9160514" y="1766767"/>
            <a:ext cx="2700178" cy="1650612"/>
          </a:xfrm>
          <a:prstGeom prst="rect">
            <a:avLst/>
          </a:prstGeom>
          <a:solidFill>
            <a:schemeClr val="accent6">
              <a:lumMod val="9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32" name="TextBox 31">
            <a:extLst>
              <a:ext uri="{FF2B5EF4-FFF2-40B4-BE49-F238E27FC236}">
                <a16:creationId xmlns:a16="http://schemas.microsoft.com/office/drawing/2014/main" id="{F8441567-C190-444E-B43E-8D627B26DD7B}"/>
              </a:ext>
            </a:extLst>
          </p:cNvPr>
          <p:cNvSpPr txBox="1"/>
          <p:nvPr/>
        </p:nvSpPr>
        <p:spPr>
          <a:xfrm>
            <a:off x="9241448" y="2230950"/>
            <a:ext cx="2599910" cy="463955"/>
          </a:xfrm>
          <a:prstGeom prst="rect">
            <a:avLst/>
          </a:prstGeom>
          <a:noFill/>
        </p:spPr>
        <p:txBody>
          <a:bodyPr vert="horz" wrap="square" lIns="91440" tIns="45720" rIns="91440" bIns="45720" rtlCol="0" anchor="t" anchorCtr="0">
            <a:noAutofit/>
          </a:bodyPr>
          <a:lstStyle/>
          <a:p>
            <a:r>
              <a:rPr lang="en-US" altLang="zh-CN" sz="1400" dirty="0">
                <a:solidFill>
                  <a:srgbClr val="002060"/>
                </a:solidFill>
                <a:latin typeface="Calibri" panose="020F0502020204030204" pitchFamily="34" charset="0"/>
                <a:cs typeface="Calibri" panose="020F0502020204030204" pitchFamily="34" charset="0"/>
              </a:rPr>
              <a:t>Even company do something still can’t effectively change the situation </a:t>
            </a:r>
          </a:p>
        </p:txBody>
      </p:sp>
      <p:sp>
        <p:nvSpPr>
          <p:cNvPr id="34" name="Content Placeholder 7">
            <a:extLst>
              <a:ext uri="{FF2B5EF4-FFF2-40B4-BE49-F238E27FC236}">
                <a16:creationId xmlns:a16="http://schemas.microsoft.com/office/drawing/2014/main" id="{2DDEC8F8-795E-4158-9998-682EE244252D}"/>
              </a:ext>
            </a:extLst>
          </p:cNvPr>
          <p:cNvSpPr txBox="1">
            <a:spLocks/>
          </p:cNvSpPr>
          <p:nvPr/>
        </p:nvSpPr>
        <p:spPr>
          <a:xfrm>
            <a:off x="9163826" y="3513145"/>
            <a:ext cx="2693553" cy="1625159"/>
          </a:xfrm>
          <a:prstGeom prst="rect">
            <a:avLst/>
          </a:prstGeom>
          <a:solidFill>
            <a:schemeClr val="accent4">
              <a:lumMod val="20000"/>
              <a:lumOff val="8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37" name="TextBox 36">
            <a:extLst>
              <a:ext uri="{FF2B5EF4-FFF2-40B4-BE49-F238E27FC236}">
                <a16:creationId xmlns:a16="http://schemas.microsoft.com/office/drawing/2014/main" id="{F2ECC499-4F2B-495D-A3C1-CD5BDD0B4446}"/>
              </a:ext>
            </a:extLst>
          </p:cNvPr>
          <p:cNvSpPr txBox="1"/>
          <p:nvPr/>
        </p:nvSpPr>
        <p:spPr>
          <a:xfrm>
            <a:off x="9255711" y="4039095"/>
            <a:ext cx="2537804" cy="319221"/>
          </a:xfrm>
          <a:prstGeom prst="rect">
            <a:avLst/>
          </a:prstGeom>
          <a:noFill/>
        </p:spPr>
        <p:txBody>
          <a:bodyPr vert="horz" wrap="square" lIns="91440" tIns="45720" rIns="91440" bIns="45720" rtlCol="0" anchor="t" anchorCtr="0">
            <a:noAutofit/>
          </a:bodyPr>
          <a:lstStyle/>
          <a:p>
            <a:r>
              <a:rPr lang="en-US" altLang="zh-CN" sz="1400" dirty="0">
                <a:solidFill>
                  <a:srgbClr val="002060"/>
                </a:solidFill>
                <a:latin typeface="Calibri" panose="020F0502020204030204" pitchFamily="34" charset="0"/>
                <a:cs typeface="Calibri" panose="020F0502020204030204" pitchFamily="34" charset="0"/>
              </a:rPr>
              <a:t>Employee and company both can not change the situation</a:t>
            </a:r>
          </a:p>
        </p:txBody>
      </p:sp>
      <p:sp>
        <p:nvSpPr>
          <p:cNvPr id="39" name="Content Placeholder 7">
            <a:extLst>
              <a:ext uri="{FF2B5EF4-FFF2-40B4-BE49-F238E27FC236}">
                <a16:creationId xmlns:a16="http://schemas.microsoft.com/office/drawing/2014/main" id="{A8AA2394-DDFE-48D9-9BE2-D2452FBB885D}"/>
              </a:ext>
            </a:extLst>
          </p:cNvPr>
          <p:cNvSpPr txBox="1">
            <a:spLocks/>
          </p:cNvSpPr>
          <p:nvPr/>
        </p:nvSpPr>
        <p:spPr>
          <a:xfrm>
            <a:off x="6334195" y="1762201"/>
            <a:ext cx="2728624" cy="1658132"/>
          </a:xfrm>
          <a:prstGeom prst="rect">
            <a:avLst/>
          </a:prstGeom>
          <a:solidFill>
            <a:schemeClr val="accent4">
              <a:lumMod val="20000"/>
              <a:lumOff val="8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id="{A73C65C8-4958-4475-804A-2217108B501C}"/>
              </a:ext>
            </a:extLst>
          </p:cNvPr>
          <p:cNvSpPr txBox="1"/>
          <p:nvPr/>
        </p:nvSpPr>
        <p:spPr>
          <a:xfrm>
            <a:off x="6785910" y="1866970"/>
            <a:ext cx="1856849" cy="281123"/>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r>
              <a:rPr lang="en-US" altLang="zh-CN" sz="1600" b="0" dirty="0"/>
              <a:t>Voluntary leaving </a:t>
            </a:r>
          </a:p>
        </p:txBody>
      </p:sp>
      <p:sp>
        <p:nvSpPr>
          <p:cNvPr id="42" name="TextBox 41">
            <a:extLst>
              <a:ext uri="{FF2B5EF4-FFF2-40B4-BE49-F238E27FC236}">
                <a16:creationId xmlns:a16="http://schemas.microsoft.com/office/drawing/2014/main" id="{2602CE75-BA0B-435F-91C7-279834E11CEB}"/>
              </a:ext>
            </a:extLst>
          </p:cNvPr>
          <p:cNvSpPr txBox="1"/>
          <p:nvPr/>
        </p:nvSpPr>
        <p:spPr>
          <a:xfrm>
            <a:off x="6421361" y="2240855"/>
            <a:ext cx="2728623" cy="281545"/>
          </a:xfrm>
          <a:prstGeom prst="rect">
            <a:avLst/>
          </a:prstGeom>
          <a:noFill/>
        </p:spPr>
        <p:txBody>
          <a:bodyPr vert="horz" wrap="square" lIns="91440" tIns="45720" rIns="91440" bIns="45720" rtlCol="0" anchor="t" anchorCtr="0">
            <a:noAutofit/>
          </a:bodyPr>
          <a:lstStyle/>
          <a:p>
            <a:r>
              <a:rPr lang="en-US" altLang="zh-CN" sz="1400" dirty="0">
                <a:solidFill>
                  <a:srgbClr val="002060"/>
                </a:solidFill>
                <a:latin typeface="Calibri" panose="020F0502020204030204" pitchFamily="34" charset="0"/>
                <a:cs typeface="Calibri" panose="020F0502020204030204" pitchFamily="34" charset="0"/>
              </a:rPr>
              <a:t>If company make some changes, can prevent/stop employees be leaving (95%)</a:t>
            </a:r>
          </a:p>
        </p:txBody>
      </p:sp>
      <p:sp>
        <p:nvSpPr>
          <p:cNvPr id="43" name="TextBox 42">
            <a:extLst>
              <a:ext uri="{FF2B5EF4-FFF2-40B4-BE49-F238E27FC236}">
                <a16:creationId xmlns:a16="http://schemas.microsoft.com/office/drawing/2014/main" id="{D5A3161E-7663-4079-ABBD-C89ADC5183EF}"/>
              </a:ext>
            </a:extLst>
          </p:cNvPr>
          <p:cNvSpPr txBox="1"/>
          <p:nvPr/>
        </p:nvSpPr>
        <p:spPr>
          <a:xfrm>
            <a:off x="6383304" y="3003070"/>
            <a:ext cx="2791671" cy="297295"/>
          </a:xfrm>
          <a:prstGeom prst="rect">
            <a:avLst/>
          </a:prstGeom>
          <a:noFill/>
        </p:spPr>
        <p:txBody>
          <a:bodyPr vert="horz" wrap="square" lIns="91440" tIns="45720" rIns="91440" bIns="45720" rtlCol="0" anchor="t" anchorCtr="0">
            <a:noAutofit/>
          </a:bodyPr>
          <a:lstStyle>
            <a:defPPr>
              <a:defRPr lang="en-US"/>
            </a:defPPr>
            <a:lvl1pPr>
              <a:defRPr sz="1200" b="1" i="1">
                <a:solidFill>
                  <a:schemeClr val="accent4">
                    <a:lumMod val="75000"/>
                  </a:schemeClr>
                </a:solidFill>
                <a:latin typeface="Calibri" panose="020F0502020204030204" pitchFamily="34" charset="0"/>
                <a:cs typeface="Calibri" panose="020F0502020204030204" pitchFamily="34" charset="0"/>
              </a:defRPr>
            </a:lvl1pPr>
          </a:lstStyle>
          <a:p>
            <a:r>
              <a:rPr lang="en-US" altLang="zh-CN" b="0" dirty="0"/>
              <a:t>e.g. unfair treatment, communication …</a:t>
            </a:r>
          </a:p>
        </p:txBody>
      </p:sp>
      <p:sp>
        <p:nvSpPr>
          <p:cNvPr id="44" name="Content Placeholder 7">
            <a:extLst>
              <a:ext uri="{FF2B5EF4-FFF2-40B4-BE49-F238E27FC236}">
                <a16:creationId xmlns:a16="http://schemas.microsoft.com/office/drawing/2014/main" id="{DFC25185-C243-4E8D-9D92-B4E6BC40E1F8}"/>
              </a:ext>
            </a:extLst>
          </p:cNvPr>
          <p:cNvSpPr txBox="1">
            <a:spLocks/>
          </p:cNvSpPr>
          <p:nvPr/>
        </p:nvSpPr>
        <p:spPr>
          <a:xfrm>
            <a:off x="6336971" y="3513096"/>
            <a:ext cx="2737878" cy="1606264"/>
          </a:xfrm>
          <a:prstGeom prst="rect">
            <a:avLst/>
          </a:prstGeom>
          <a:solidFill>
            <a:schemeClr val="accent6">
              <a:lumMod val="9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46" name="TextBox 45">
            <a:extLst>
              <a:ext uri="{FF2B5EF4-FFF2-40B4-BE49-F238E27FC236}">
                <a16:creationId xmlns:a16="http://schemas.microsoft.com/office/drawing/2014/main" id="{56DBFDB6-71B2-469C-B87E-ADF3828F3778}"/>
              </a:ext>
            </a:extLst>
          </p:cNvPr>
          <p:cNvSpPr txBox="1"/>
          <p:nvPr/>
        </p:nvSpPr>
        <p:spPr>
          <a:xfrm>
            <a:off x="6734930" y="3656068"/>
            <a:ext cx="1993593" cy="259344"/>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r>
              <a:rPr lang="en-US" altLang="zh-CN" sz="1600" b="0" dirty="0"/>
              <a:t>Involuntary leaving</a:t>
            </a:r>
          </a:p>
        </p:txBody>
      </p:sp>
      <p:sp>
        <p:nvSpPr>
          <p:cNvPr id="47" name="TextBox 46">
            <a:extLst>
              <a:ext uri="{FF2B5EF4-FFF2-40B4-BE49-F238E27FC236}">
                <a16:creationId xmlns:a16="http://schemas.microsoft.com/office/drawing/2014/main" id="{A3DFD327-7331-4A87-ABCE-94F89F9DCDD0}"/>
              </a:ext>
            </a:extLst>
          </p:cNvPr>
          <p:cNvSpPr txBox="1"/>
          <p:nvPr/>
        </p:nvSpPr>
        <p:spPr>
          <a:xfrm>
            <a:off x="6390834" y="4018285"/>
            <a:ext cx="2681783" cy="340031"/>
          </a:xfrm>
          <a:prstGeom prst="rect">
            <a:avLst/>
          </a:prstGeom>
          <a:noFill/>
        </p:spPr>
        <p:txBody>
          <a:bodyPr vert="horz" wrap="square" lIns="91440" tIns="45720" rIns="91440" bIns="45720" rtlCol="0" anchor="t" anchorCtr="0">
            <a:noAutofit/>
          </a:bodyPr>
          <a:lstStyle/>
          <a:p>
            <a:r>
              <a:rPr lang="en-US" altLang="zh-CN" sz="1400" dirty="0">
                <a:solidFill>
                  <a:srgbClr val="002060"/>
                </a:solidFill>
                <a:latin typeface="Calibri" panose="020F0502020204030204" pitchFamily="34" charset="0"/>
                <a:cs typeface="Calibri" panose="020F0502020204030204" pitchFamily="34" charset="0"/>
              </a:rPr>
              <a:t>Company decide terminate the labor relationship with employee</a:t>
            </a:r>
          </a:p>
        </p:txBody>
      </p:sp>
      <p:sp>
        <p:nvSpPr>
          <p:cNvPr id="48" name="TextBox 47">
            <a:extLst>
              <a:ext uri="{FF2B5EF4-FFF2-40B4-BE49-F238E27FC236}">
                <a16:creationId xmlns:a16="http://schemas.microsoft.com/office/drawing/2014/main" id="{C7CC6B6E-3F9F-48AA-B3AC-14D0F125F1D3}"/>
              </a:ext>
            </a:extLst>
          </p:cNvPr>
          <p:cNvSpPr txBox="1"/>
          <p:nvPr/>
        </p:nvSpPr>
        <p:spPr>
          <a:xfrm>
            <a:off x="6421361" y="4609445"/>
            <a:ext cx="2478180" cy="281545"/>
          </a:xfrm>
          <a:prstGeom prst="rect">
            <a:avLst/>
          </a:prstGeom>
          <a:noFill/>
        </p:spPr>
        <p:txBody>
          <a:bodyPr vert="horz" wrap="square" lIns="91440" tIns="45720" rIns="91440" bIns="45720" rtlCol="0" anchor="t" anchorCtr="0">
            <a:noAutofit/>
          </a:bodyPr>
          <a:lstStyle/>
          <a:p>
            <a:r>
              <a:rPr lang="en-US" altLang="zh-CN" sz="1200" i="1" dirty="0">
                <a:solidFill>
                  <a:schemeClr val="accent4">
                    <a:lumMod val="75000"/>
                  </a:schemeClr>
                </a:solidFill>
                <a:latin typeface="Calibri" panose="020F0502020204030204" pitchFamily="34" charset="0"/>
                <a:cs typeface="Calibri" panose="020F0502020204030204" pitchFamily="34" charset="0"/>
              </a:rPr>
              <a:t>e.g. serious violation of regulations &amp; rules …</a:t>
            </a:r>
          </a:p>
        </p:txBody>
      </p:sp>
      <p:sp>
        <p:nvSpPr>
          <p:cNvPr id="49" name="TextBox 48">
            <a:extLst>
              <a:ext uri="{FF2B5EF4-FFF2-40B4-BE49-F238E27FC236}">
                <a16:creationId xmlns:a16="http://schemas.microsoft.com/office/drawing/2014/main" id="{42C1A59A-4FF4-425F-BB75-93926067E27D}"/>
              </a:ext>
            </a:extLst>
          </p:cNvPr>
          <p:cNvSpPr txBox="1"/>
          <p:nvPr/>
        </p:nvSpPr>
        <p:spPr>
          <a:xfrm>
            <a:off x="5431334" y="2039635"/>
            <a:ext cx="335371" cy="2224163"/>
          </a:xfrm>
          <a:prstGeom prst="rect">
            <a:avLst/>
          </a:prstGeom>
        </p:spPr>
        <p:txBody>
          <a:bodyPr vert="vert270"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Employees leave willing</a:t>
            </a:r>
          </a:p>
        </p:txBody>
      </p:sp>
      <p:sp>
        <p:nvSpPr>
          <p:cNvPr id="50" name="Content Placeholder 7">
            <a:extLst>
              <a:ext uri="{FF2B5EF4-FFF2-40B4-BE49-F238E27FC236}">
                <a16:creationId xmlns:a16="http://schemas.microsoft.com/office/drawing/2014/main" id="{2895EC77-5832-48E4-A83E-0FCC38215146}"/>
              </a:ext>
            </a:extLst>
          </p:cNvPr>
          <p:cNvSpPr txBox="1">
            <a:spLocks/>
          </p:cNvSpPr>
          <p:nvPr/>
        </p:nvSpPr>
        <p:spPr>
          <a:xfrm>
            <a:off x="7354820" y="1150446"/>
            <a:ext cx="3451446" cy="295485"/>
          </a:xfrm>
          <a:prstGeom prst="rect">
            <a:avLst/>
          </a:prstGeom>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tLang="zh-CN" sz="1200" b="0">
                <a:solidFill>
                  <a:schemeClr val="tx1"/>
                </a:solidFill>
              </a:rPr>
              <a:t>Company impact on employees leaving decision</a:t>
            </a:r>
            <a:endParaRPr lang="en-US" altLang="zh-CN" sz="1200" b="0" dirty="0"/>
          </a:p>
        </p:txBody>
      </p:sp>
      <p:sp>
        <p:nvSpPr>
          <p:cNvPr id="54" name="TextBox 53">
            <a:extLst>
              <a:ext uri="{FF2B5EF4-FFF2-40B4-BE49-F238E27FC236}">
                <a16:creationId xmlns:a16="http://schemas.microsoft.com/office/drawing/2014/main" id="{A897476A-5794-4537-8E98-2775687C7718}"/>
              </a:ext>
            </a:extLst>
          </p:cNvPr>
          <p:cNvSpPr txBox="1"/>
          <p:nvPr/>
        </p:nvSpPr>
        <p:spPr>
          <a:xfrm rot="5400000">
            <a:off x="5897296" y="4071170"/>
            <a:ext cx="335371" cy="490116"/>
          </a:xfrm>
          <a:prstGeom prst="rect">
            <a:avLst/>
          </a:prstGeom>
        </p:spPr>
        <p:txBody>
          <a:bodyPr vert="vert270"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Low</a:t>
            </a:r>
          </a:p>
        </p:txBody>
      </p:sp>
      <p:sp>
        <p:nvSpPr>
          <p:cNvPr id="55" name="TextBox 54">
            <a:extLst>
              <a:ext uri="{FF2B5EF4-FFF2-40B4-BE49-F238E27FC236}">
                <a16:creationId xmlns:a16="http://schemas.microsoft.com/office/drawing/2014/main" id="{528A4E41-B943-4A47-B5C0-0319FEAEE367}"/>
              </a:ext>
            </a:extLst>
          </p:cNvPr>
          <p:cNvSpPr txBox="1"/>
          <p:nvPr/>
        </p:nvSpPr>
        <p:spPr>
          <a:xfrm rot="5400000">
            <a:off x="5921451" y="2204751"/>
            <a:ext cx="335371" cy="490116"/>
          </a:xfrm>
          <a:prstGeom prst="rect">
            <a:avLst/>
          </a:prstGeom>
        </p:spPr>
        <p:txBody>
          <a:bodyPr vert="vert270"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High</a:t>
            </a:r>
          </a:p>
        </p:txBody>
      </p:sp>
      <p:sp>
        <p:nvSpPr>
          <p:cNvPr id="56" name="Title 1">
            <a:extLst>
              <a:ext uri="{FF2B5EF4-FFF2-40B4-BE49-F238E27FC236}">
                <a16:creationId xmlns:a16="http://schemas.microsoft.com/office/drawing/2014/main" id="{9DB853BF-294B-42F5-ABCF-7812D3691B18}"/>
              </a:ext>
            </a:extLst>
          </p:cNvPr>
          <p:cNvSpPr txBox="1">
            <a:spLocks/>
          </p:cNvSpPr>
          <p:nvPr/>
        </p:nvSpPr>
        <p:spPr>
          <a:xfrm>
            <a:off x="901285" y="582915"/>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What’s the data reflect</a:t>
            </a:r>
          </a:p>
        </p:txBody>
      </p:sp>
      <p:sp>
        <p:nvSpPr>
          <p:cNvPr id="57" name="TextBox 56">
            <a:extLst>
              <a:ext uri="{FF2B5EF4-FFF2-40B4-BE49-F238E27FC236}">
                <a16:creationId xmlns:a16="http://schemas.microsoft.com/office/drawing/2014/main" id="{B63C49E1-53AD-4C6C-92E0-B0ED2A9500CC}"/>
              </a:ext>
            </a:extLst>
          </p:cNvPr>
          <p:cNvSpPr txBox="1"/>
          <p:nvPr/>
        </p:nvSpPr>
        <p:spPr>
          <a:xfrm>
            <a:off x="9533400" y="1851347"/>
            <a:ext cx="1856849" cy="281123"/>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r>
              <a:rPr lang="en-US" altLang="zh-CN" sz="1600" b="0" dirty="0"/>
              <a:t>Voluntary leaving </a:t>
            </a:r>
          </a:p>
        </p:txBody>
      </p:sp>
      <p:sp>
        <p:nvSpPr>
          <p:cNvPr id="58" name="TextBox 57">
            <a:extLst>
              <a:ext uri="{FF2B5EF4-FFF2-40B4-BE49-F238E27FC236}">
                <a16:creationId xmlns:a16="http://schemas.microsoft.com/office/drawing/2014/main" id="{E670A0B4-8EF1-4B29-8FD5-3BE2A1A15F3C}"/>
              </a:ext>
            </a:extLst>
          </p:cNvPr>
          <p:cNvSpPr txBox="1"/>
          <p:nvPr/>
        </p:nvSpPr>
        <p:spPr>
          <a:xfrm>
            <a:off x="9507616" y="3648897"/>
            <a:ext cx="1856849" cy="281123"/>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r>
              <a:rPr lang="en-US" altLang="zh-CN" sz="1600" b="0" dirty="0"/>
              <a:t>Voluntary leaving </a:t>
            </a:r>
          </a:p>
        </p:txBody>
      </p:sp>
      <p:sp>
        <p:nvSpPr>
          <p:cNvPr id="59" name="TextBox 58">
            <a:extLst>
              <a:ext uri="{FF2B5EF4-FFF2-40B4-BE49-F238E27FC236}">
                <a16:creationId xmlns:a16="http://schemas.microsoft.com/office/drawing/2014/main" id="{C9B25AD8-CEA6-48D2-A0FA-A963B33391DF}"/>
              </a:ext>
            </a:extLst>
          </p:cNvPr>
          <p:cNvSpPr txBox="1"/>
          <p:nvPr/>
        </p:nvSpPr>
        <p:spPr>
          <a:xfrm>
            <a:off x="9450483" y="2950929"/>
            <a:ext cx="2507904" cy="270410"/>
          </a:xfrm>
          <a:prstGeom prst="rect">
            <a:avLst/>
          </a:prstGeom>
          <a:noFill/>
        </p:spPr>
        <p:txBody>
          <a:bodyPr vert="horz" wrap="square" lIns="91440" tIns="45720" rIns="91440" bIns="45720" rtlCol="0" anchor="t" anchorCtr="0">
            <a:noAutofit/>
          </a:bodyPr>
          <a:lstStyle>
            <a:defPPr>
              <a:defRPr lang="en-US"/>
            </a:defPPr>
            <a:lvl1pPr>
              <a:defRPr sz="1200" b="1" i="1">
                <a:solidFill>
                  <a:schemeClr val="accent4">
                    <a:lumMod val="75000"/>
                  </a:schemeClr>
                </a:solidFill>
                <a:latin typeface="Calibri" panose="020F0502020204030204" pitchFamily="34" charset="0"/>
                <a:cs typeface="Calibri" panose="020F0502020204030204" pitchFamily="34" charset="0"/>
              </a:defRPr>
            </a:lvl1pPr>
          </a:lstStyle>
          <a:p>
            <a:r>
              <a:rPr lang="en-US" altLang="zh-CN" b="0" dirty="0"/>
              <a:t>e.g. self-employed, further education…</a:t>
            </a:r>
          </a:p>
        </p:txBody>
      </p:sp>
      <p:sp>
        <p:nvSpPr>
          <p:cNvPr id="60" name="TextBox 59">
            <a:extLst>
              <a:ext uri="{FF2B5EF4-FFF2-40B4-BE49-F238E27FC236}">
                <a16:creationId xmlns:a16="http://schemas.microsoft.com/office/drawing/2014/main" id="{867131F1-94D0-437D-92A2-6B19065319F1}"/>
              </a:ext>
            </a:extLst>
          </p:cNvPr>
          <p:cNvSpPr txBox="1"/>
          <p:nvPr/>
        </p:nvSpPr>
        <p:spPr>
          <a:xfrm>
            <a:off x="9450483" y="4589834"/>
            <a:ext cx="2604624" cy="281545"/>
          </a:xfrm>
          <a:prstGeom prst="rect">
            <a:avLst/>
          </a:prstGeom>
          <a:noFill/>
        </p:spPr>
        <p:txBody>
          <a:bodyPr vert="horz" wrap="square" lIns="91440" tIns="45720" rIns="91440" bIns="45720" rtlCol="0" anchor="t" anchorCtr="0">
            <a:noAutofit/>
          </a:bodyPr>
          <a:lstStyle>
            <a:defPPr>
              <a:defRPr lang="en-US"/>
            </a:defPPr>
            <a:lvl1pPr>
              <a:defRPr sz="1200" b="1" i="1">
                <a:solidFill>
                  <a:schemeClr val="accent4">
                    <a:lumMod val="75000"/>
                  </a:schemeClr>
                </a:solidFill>
                <a:latin typeface="Calibri" panose="020F0502020204030204" pitchFamily="34" charset="0"/>
                <a:cs typeface="Calibri" panose="020F0502020204030204" pitchFamily="34" charset="0"/>
              </a:defRPr>
            </a:lvl1pPr>
          </a:lstStyle>
          <a:p>
            <a:r>
              <a:rPr lang="en-US" altLang="zh-CN" b="0" dirty="0"/>
              <a:t>e.g. relocation, family issues…</a:t>
            </a:r>
          </a:p>
        </p:txBody>
      </p:sp>
      <p:sp>
        <p:nvSpPr>
          <p:cNvPr id="61" name="TextBox 60">
            <a:extLst>
              <a:ext uri="{FF2B5EF4-FFF2-40B4-BE49-F238E27FC236}">
                <a16:creationId xmlns:a16="http://schemas.microsoft.com/office/drawing/2014/main" id="{806A5433-534C-4F25-9D6E-7B273836FBFD}"/>
              </a:ext>
            </a:extLst>
          </p:cNvPr>
          <p:cNvSpPr txBox="1"/>
          <p:nvPr/>
        </p:nvSpPr>
        <p:spPr>
          <a:xfrm rot="5400000">
            <a:off x="7372928" y="1375478"/>
            <a:ext cx="335371" cy="490116"/>
          </a:xfrm>
          <a:prstGeom prst="rect">
            <a:avLst/>
          </a:prstGeom>
        </p:spPr>
        <p:txBody>
          <a:bodyPr vert="vert270"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High</a:t>
            </a:r>
          </a:p>
        </p:txBody>
      </p:sp>
      <p:sp>
        <p:nvSpPr>
          <p:cNvPr id="62" name="TextBox 61">
            <a:extLst>
              <a:ext uri="{FF2B5EF4-FFF2-40B4-BE49-F238E27FC236}">
                <a16:creationId xmlns:a16="http://schemas.microsoft.com/office/drawing/2014/main" id="{878EBDAB-308D-48D6-8FB4-36E008C52C9F}"/>
              </a:ext>
            </a:extLst>
          </p:cNvPr>
          <p:cNvSpPr txBox="1"/>
          <p:nvPr/>
        </p:nvSpPr>
        <p:spPr>
          <a:xfrm rot="5400000">
            <a:off x="10124700" y="1337536"/>
            <a:ext cx="335371" cy="490116"/>
          </a:xfrm>
          <a:prstGeom prst="rect">
            <a:avLst/>
          </a:prstGeom>
        </p:spPr>
        <p:txBody>
          <a:bodyPr vert="vert270"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350" b="1">
                <a:latin typeface="Arial" panose="020B0604020202020204" pitchFamily="34" charset="0"/>
                <a:cs typeface="Arial" panose="020B060402020202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sz="1200" b="0" dirty="0"/>
              <a:t>Low</a:t>
            </a:r>
          </a:p>
        </p:txBody>
      </p:sp>
    </p:spTree>
    <p:extLst>
      <p:ext uri="{BB962C8B-B14F-4D97-AF65-F5344CB8AC3E}">
        <p14:creationId xmlns:p14="http://schemas.microsoft.com/office/powerpoint/2010/main" val="1449431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992945" y="2852224"/>
            <a:ext cx="4774810" cy="384517"/>
          </a:xfrm>
        </p:spPr>
        <p:txBody>
          <a:bodyPr/>
          <a:lstStyle/>
          <a:p>
            <a:r>
              <a:rPr lang="en-US" altLang="zh-CN" sz="2400" b="0" dirty="0">
                <a:solidFill>
                  <a:srgbClr val="FFC000"/>
                </a:solidFill>
              </a:rPr>
              <a:t>Section 2</a:t>
            </a:r>
            <a:endParaRPr lang="en-US" sz="2400" b="0" dirty="0">
              <a:solidFill>
                <a:srgbClr val="FFC000"/>
              </a:solidFill>
            </a:endParaRPr>
          </a:p>
        </p:txBody>
      </p:sp>
      <p:sp>
        <p:nvSpPr>
          <p:cNvPr id="3" name="Title 3">
            <a:extLst>
              <a:ext uri="{FF2B5EF4-FFF2-40B4-BE49-F238E27FC236}">
                <a16:creationId xmlns:a16="http://schemas.microsoft.com/office/drawing/2014/main" id="{04EC05FF-A5CA-4AA8-8150-C27A212AFDBF}"/>
              </a:ext>
            </a:extLst>
          </p:cNvPr>
          <p:cNvSpPr txBox="1">
            <a:spLocks/>
          </p:cNvSpPr>
          <p:nvPr/>
        </p:nvSpPr>
        <p:spPr>
          <a:xfrm>
            <a:off x="887437" y="3819294"/>
            <a:ext cx="6746545" cy="1327137"/>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600" b="1" kern="1200" baseline="0">
                <a:solidFill>
                  <a:schemeClr val="bg1"/>
                </a:solidFill>
                <a:latin typeface="Arial" panose="020B0604020202020204" pitchFamily="34" charset="0"/>
                <a:ea typeface="+mj-ea"/>
                <a:cs typeface="Arial" panose="020B0604020202020204" pitchFamily="34" charset="0"/>
              </a:defRPr>
            </a:lvl1pPr>
          </a:lstStyle>
          <a:p>
            <a:r>
              <a:rPr lang="en-US" altLang="zh-CN" b="0" dirty="0"/>
              <a:t>Total compensation</a:t>
            </a:r>
          </a:p>
          <a:p>
            <a:r>
              <a:rPr lang="en-US" altLang="zh-CN" b="0" dirty="0"/>
              <a:t>-</a:t>
            </a:r>
            <a:r>
              <a:rPr lang="en-US" altLang="zh-CN" sz="2400" b="0" dirty="0"/>
              <a:t>How to optimize total compensation for talents</a:t>
            </a:r>
            <a:endParaRPr lang="en-US" b="0" dirty="0"/>
          </a:p>
        </p:txBody>
      </p:sp>
    </p:spTree>
    <p:extLst>
      <p:ext uri="{BB962C8B-B14F-4D97-AF65-F5344CB8AC3E}">
        <p14:creationId xmlns:p14="http://schemas.microsoft.com/office/powerpoint/2010/main" val="9015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15</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1052761" y="197166"/>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Total compensation</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60464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9DB853BF-294B-42F5-ABCF-7812D3691B18}"/>
              </a:ext>
            </a:extLst>
          </p:cNvPr>
          <p:cNvSpPr txBox="1">
            <a:spLocks/>
          </p:cNvSpPr>
          <p:nvPr/>
        </p:nvSpPr>
        <p:spPr>
          <a:xfrm>
            <a:off x="1067133" y="536626"/>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What’s the total compensation</a:t>
            </a:r>
          </a:p>
        </p:txBody>
      </p:sp>
      <p:sp>
        <p:nvSpPr>
          <p:cNvPr id="25" name="Rectangle 24">
            <a:extLst>
              <a:ext uri="{FF2B5EF4-FFF2-40B4-BE49-F238E27FC236}">
                <a16:creationId xmlns:a16="http://schemas.microsoft.com/office/drawing/2014/main" id="{E87D9E5C-A984-4512-B303-ACAB9956B8AB}"/>
              </a:ext>
            </a:extLst>
          </p:cNvPr>
          <p:cNvSpPr/>
          <p:nvPr/>
        </p:nvSpPr>
        <p:spPr>
          <a:xfrm>
            <a:off x="1419289" y="1678397"/>
            <a:ext cx="4567711" cy="3970318"/>
          </a:xfrm>
          <a:prstGeom prst="rect">
            <a:avLst/>
          </a:prstGeom>
        </p:spPr>
        <p:txBody>
          <a:bodyPr wrap="square">
            <a:spAutoFit/>
          </a:bodyPr>
          <a:lstStyle/>
          <a:p>
            <a:pPr marL="285750" indent="-285750">
              <a:buFont typeface="Arial" panose="020B0604020202020204" pitchFamily="34" charset="0"/>
              <a:buChar char="•"/>
            </a:pPr>
            <a:r>
              <a:rPr lang="en-US" sz="1400" b="1" dirty="0"/>
              <a:t>Maslow’s hierarchy of needs</a:t>
            </a:r>
          </a:p>
          <a:p>
            <a:r>
              <a:rPr lang="en-US" sz="1400" dirty="0"/>
              <a:t>      Physiological needs</a:t>
            </a:r>
          </a:p>
          <a:p>
            <a:r>
              <a:rPr lang="en-US" sz="1400" dirty="0"/>
              <a:t>      Safety needs</a:t>
            </a:r>
          </a:p>
          <a:p>
            <a:r>
              <a:rPr lang="en-US" sz="1400" dirty="0"/>
              <a:t>      Love and belonging</a:t>
            </a:r>
          </a:p>
          <a:p>
            <a:r>
              <a:rPr lang="en-US" sz="1400" dirty="0"/>
              <a:t>      Esteem</a:t>
            </a:r>
          </a:p>
          <a:p>
            <a:r>
              <a:rPr lang="en-US" sz="1400" dirty="0"/>
              <a:t>      Self-actualization</a:t>
            </a:r>
          </a:p>
          <a:p>
            <a:r>
              <a:rPr lang="en-US" sz="1400" dirty="0"/>
              <a:t>      </a:t>
            </a:r>
          </a:p>
          <a:p>
            <a:pPr marL="285750" indent="-285750">
              <a:buFont typeface="Arial" panose="020B0604020202020204" pitchFamily="34" charset="0"/>
              <a:buChar char="•"/>
            </a:pPr>
            <a:r>
              <a:rPr lang="en-US" sz="1400" b="1" dirty="0"/>
              <a:t>Equity theory</a:t>
            </a:r>
          </a:p>
          <a:p>
            <a:r>
              <a:rPr lang="en-US" sz="1400" b="1" dirty="0"/>
              <a:t>      </a:t>
            </a:r>
            <a:r>
              <a:rPr lang="en-US" sz="1400" dirty="0"/>
              <a:t>Op/Ip=Oa/la</a:t>
            </a:r>
          </a:p>
          <a:p>
            <a:r>
              <a:rPr lang="en-US" sz="1400" dirty="0"/>
              <a:t>      OP/IP=OH/IH</a:t>
            </a:r>
          </a:p>
          <a:p>
            <a:r>
              <a:rPr lang="en-US" sz="1400" dirty="0"/>
              <a:t>      </a:t>
            </a:r>
          </a:p>
          <a:p>
            <a:pPr marL="285750" indent="-285750">
              <a:buFont typeface="Arial" panose="020B0604020202020204" pitchFamily="34" charset="0"/>
              <a:buChar char="•"/>
            </a:pPr>
            <a:r>
              <a:rPr lang="en-US" sz="1400" b="1" dirty="0"/>
              <a:t>Expectancy theory</a:t>
            </a:r>
          </a:p>
          <a:p>
            <a:r>
              <a:rPr lang="en-US" sz="1400" dirty="0"/>
              <a:t>      Motivation= Valence * Expectancy</a:t>
            </a:r>
          </a:p>
          <a:p>
            <a:endParaRPr lang="en-US" sz="1400" dirty="0"/>
          </a:p>
          <a:p>
            <a:pPr marL="285750" indent="-285750">
              <a:buFont typeface="Arial" panose="020B0604020202020204" pitchFamily="34" charset="0"/>
              <a:buChar char="•"/>
            </a:pPr>
            <a:r>
              <a:rPr lang="en-US" sz="1400" b="1" dirty="0"/>
              <a:t>Two factory theory</a:t>
            </a:r>
          </a:p>
          <a:p>
            <a:r>
              <a:rPr lang="en-US" sz="1400" dirty="0"/>
              <a:t>      Satisfaction - No satisfaction</a:t>
            </a:r>
          </a:p>
          <a:p>
            <a:r>
              <a:rPr lang="en-US" sz="1400" dirty="0"/>
              <a:t>      Dissatisfaction - No dissatisfaction</a:t>
            </a:r>
          </a:p>
          <a:p>
            <a:endParaRPr lang="en-US" sz="1400" dirty="0"/>
          </a:p>
        </p:txBody>
      </p:sp>
      <p:sp>
        <p:nvSpPr>
          <p:cNvPr id="26" name="Title 1">
            <a:extLst>
              <a:ext uri="{FF2B5EF4-FFF2-40B4-BE49-F238E27FC236}">
                <a16:creationId xmlns:a16="http://schemas.microsoft.com/office/drawing/2014/main" id="{F9696F39-7B3D-482F-81B0-F945EEB749FC}"/>
              </a:ext>
            </a:extLst>
          </p:cNvPr>
          <p:cNvSpPr txBox="1">
            <a:spLocks/>
          </p:cNvSpPr>
          <p:nvPr/>
        </p:nvSpPr>
        <p:spPr>
          <a:xfrm>
            <a:off x="1419289" y="1109595"/>
            <a:ext cx="3971862"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sz="1600" dirty="0">
                <a:solidFill>
                  <a:schemeClr val="tx1"/>
                </a:solidFill>
              </a:rPr>
              <a:t>Total compensation relevance theories</a:t>
            </a:r>
          </a:p>
        </p:txBody>
      </p:sp>
      <p:sp>
        <p:nvSpPr>
          <p:cNvPr id="27" name="Title 1">
            <a:extLst>
              <a:ext uri="{FF2B5EF4-FFF2-40B4-BE49-F238E27FC236}">
                <a16:creationId xmlns:a16="http://schemas.microsoft.com/office/drawing/2014/main" id="{C6278DDE-D6C8-4124-83E6-5E8BAFD690F5}"/>
              </a:ext>
            </a:extLst>
          </p:cNvPr>
          <p:cNvSpPr txBox="1">
            <a:spLocks/>
          </p:cNvSpPr>
          <p:nvPr/>
        </p:nvSpPr>
        <p:spPr>
          <a:xfrm>
            <a:off x="6800850" y="1145936"/>
            <a:ext cx="3622491"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sz="1600" dirty="0">
                <a:solidFill>
                  <a:schemeClr val="tx1"/>
                </a:solidFill>
              </a:rPr>
              <a:t>The leaving reasons indicate</a:t>
            </a:r>
          </a:p>
        </p:txBody>
      </p:sp>
      <p:sp>
        <p:nvSpPr>
          <p:cNvPr id="3" name="Rectangle 2">
            <a:extLst>
              <a:ext uri="{FF2B5EF4-FFF2-40B4-BE49-F238E27FC236}">
                <a16:creationId xmlns:a16="http://schemas.microsoft.com/office/drawing/2014/main" id="{5A4773BA-0E83-476A-828C-8CB9ACD53426}"/>
              </a:ext>
            </a:extLst>
          </p:cNvPr>
          <p:cNvSpPr/>
          <p:nvPr/>
        </p:nvSpPr>
        <p:spPr>
          <a:xfrm>
            <a:off x="6859573" y="2384758"/>
            <a:ext cx="2251570" cy="1600438"/>
          </a:xfrm>
          <a:prstGeom prst="rect">
            <a:avLst/>
          </a:prstGeom>
        </p:spPr>
        <p:txBody>
          <a:bodyPr wrap="square">
            <a:spAutoFit/>
          </a:bodyPr>
          <a:lstStyle/>
          <a:p>
            <a:pPr marL="285750" indent="-285750">
              <a:buFont typeface="Arial" panose="020B0604020202020204" pitchFamily="34" charset="0"/>
              <a:buChar char="•"/>
            </a:pPr>
            <a:r>
              <a:rPr lang="en-US" sz="1400" b="1" dirty="0"/>
              <a:t>Not be expected</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Not be trusted</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Not be valued</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Not be cared</a:t>
            </a:r>
          </a:p>
        </p:txBody>
      </p:sp>
      <p:sp>
        <p:nvSpPr>
          <p:cNvPr id="29" name="Arrow: Left-Right 28">
            <a:extLst>
              <a:ext uri="{FF2B5EF4-FFF2-40B4-BE49-F238E27FC236}">
                <a16:creationId xmlns:a16="http://schemas.microsoft.com/office/drawing/2014/main" id="{C834DA62-55C7-4040-8D20-8C96EB1B449B}"/>
              </a:ext>
            </a:extLst>
          </p:cNvPr>
          <p:cNvSpPr/>
          <p:nvPr/>
        </p:nvSpPr>
        <p:spPr>
          <a:xfrm>
            <a:off x="5165997" y="2762999"/>
            <a:ext cx="1039005" cy="600371"/>
          </a:xfrm>
          <a:prstGeom prst="leftRightArrow">
            <a:avLst/>
          </a:prstGeom>
          <a:solidFill>
            <a:schemeClr val="accent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0140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16</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81739" y="221537"/>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Total compensation</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256745"/>
            <a:ext cx="0" cy="60464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9DB853BF-294B-42F5-ABCF-7812D3691B18}"/>
              </a:ext>
            </a:extLst>
          </p:cNvPr>
          <p:cNvSpPr txBox="1">
            <a:spLocks/>
          </p:cNvSpPr>
          <p:nvPr/>
        </p:nvSpPr>
        <p:spPr>
          <a:xfrm>
            <a:off x="896111" y="560997"/>
            <a:ext cx="7886700" cy="432873"/>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a:lstStyle>
          <a:p>
            <a:pPr>
              <a:lnSpc>
                <a:spcPct val="150000"/>
              </a:lnSpc>
            </a:pPr>
            <a:r>
              <a:rPr lang="en-US" dirty="0">
                <a:solidFill>
                  <a:schemeClr val="accent3">
                    <a:lumMod val="50000"/>
                  </a:schemeClr>
                </a:solidFill>
              </a:rPr>
              <a:t>What’s the total compensation</a:t>
            </a:r>
          </a:p>
        </p:txBody>
      </p:sp>
      <p:sp>
        <p:nvSpPr>
          <p:cNvPr id="38" name="Ellipse 25">
            <a:extLst>
              <a:ext uri="{FF2B5EF4-FFF2-40B4-BE49-F238E27FC236}">
                <a16:creationId xmlns:a16="http://schemas.microsoft.com/office/drawing/2014/main" id="{3E060FE2-F49D-4B54-9E66-1B4AD596FFCB}"/>
              </a:ext>
            </a:extLst>
          </p:cNvPr>
          <p:cNvSpPr/>
          <p:nvPr/>
        </p:nvSpPr>
        <p:spPr>
          <a:xfrm>
            <a:off x="1579059" y="1515154"/>
            <a:ext cx="2686929" cy="2548156"/>
          </a:xfrm>
          <a:prstGeom prst="ellipse">
            <a:avLst/>
          </a:prstGeom>
          <a:solidFill>
            <a:schemeClr val="accent2">
              <a:lumMod val="60000"/>
              <a:lumOff val="40000"/>
            </a:schemeClr>
          </a:solidFill>
          <a:ln>
            <a:noFill/>
          </a:ln>
          <a:effectLst>
            <a:outerShdw blurRad="38100" dist="381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3598">
              <a:solidFill>
                <a:srgbClr val="F9F9F9">
                  <a:lumMod val="50000"/>
                </a:srgbClr>
              </a:solidFill>
              <a:latin typeface="Calibri" panose="020F0502020204030204"/>
            </a:endParaRPr>
          </a:p>
        </p:txBody>
      </p:sp>
      <p:sp>
        <p:nvSpPr>
          <p:cNvPr id="40" name="Ellipse 26">
            <a:extLst>
              <a:ext uri="{FF2B5EF4-FFF2-40B4-BE49-F238E27FC236}">
                <a16:creationId xmlns:a16="http://schemas.microsoft.com/office/drawing/2014/main" id="{7BFD67DA-E2A8-45C5-A2F9-98C0BC9D5E5D}"/>
              </a:ext>
            </a:extLst>
          </p:cNvPr>
          <p:cNvSpPr/>
          <p:nvPr/>
        </p:nvSpPr>
        <p:spPr>
          <a:xfrm>
            <a:off x="2686208" y="1788132"/>
            <a:ext cx="1577131" cy="2072080"/>
          </a:xfrm>
          <a:prstGeom prst="ellipse">
            <a:avLst/>
          </a:prstGeom>
          <a:solidFill>
            <a:srgbClr val="FFFFCC">
              <a:alpha val="70000"/>
            </a:srgbClr>
          </a:solidFill>
          <a:ln>
            <a:noFill/>
          </a:ln>
          <a:effectLst>
            <a:outerShdw blurRad="38100" dist="381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3598">
              <a:solidFill>
                <a:srgbClr val="F9F9F9">
                  <a:lumMod val="50000"/>
                </a:srgbClr>
              </a:solidFill>
              <a:latin typeface="Calibri" panose="020F0502020204030204"/>
            </a:endParaRPr>
          </a:p>
        </p:txBody>
      </p:sp>
      <p:sp>
        <p:nvSpPr>
          <p:cNvPr id="51" name="Textfeld 64">
            <a:extLst>
              <a:ext uri="{FF2B5EF4-FFF2-40B4-BE49-F238E27FC236}">
                <a16:creationId xmlns:a16="http://schemas.microsoft.com/office/drawing/2014/main" id="{F2E8F381-E0FD-458C-AD8D-8B026DDC3F8F}"/>
              </a:ext>
            </a:extLst>
          </p:cNvPr>
          <p:cNvSpPr txBox="1"/>
          <p:nvPr/>
        </p:nvSpPr>
        <p:spPr>
          <a:xfrm>
            <a:off x="1827828" y="1916253"/>
            <a:ext cx="1092046" cy="461665"/>
          </a:xfrm>
          <a:prstGeom prst="rect">
            <a:avLst/>
          </a:prstGeom>
          <a:noFill/>
        </p:spPr>
        <p:txBody>
          <a:bodyPr wrap="square" rtlCol="0">
            <a:spAutoFit/>
          </a:bodyPr>
          <a:lstStyle>
            <a:defPPr>
              <a:defRPr lang="en-US"/>
            </a:defPPr>
            <a:lvl1pPr algn="ctr" defTabSz="228600">
              <a:defRPr>
                <a:latin typeface="Calibri Light" panose="020F0302020204030204" pitchFamily="34" charset="0"/>
              </a:defRPr>
            </a:lvl1pPr>
          </a:lstStyle>
          <a:p>
            <a:r>
              <a:rPr lang="en-US" sz="1200" dirty="0"/>
              <a:t>Enterprise Culture</a:t>
            </a:r>
            <a:endParaRPr lang="de-DE" sz="1200" dirty="0"/>
          </a:p>
        </p:txBody>
      </p:sp>
      <p:sp>
        <p:nvSpPr>
          <p:cNvPr id="52" name="Textfeld 64">
            <a:extLst>
              <a:ext uri="{FF2B5EF4-FFF2-40B4-BE49-F238E27FC236}">
                <a16:creationId xmlns:a16="http://schemas.microsoft.com/office/drawing/2014/main" id="{B4D41880-CB22-4865-B5A1-FB8508EC3BB0}"/>
              </a:ext>
            </a:extLst>
          </p:cNvPr>
          <p:cNvSpPr txBox="1"/>
          <p:nvPr/>
        </p:nvSpPr>
        <p:spPr>
          <a:xfrm>
            <a:off x="1645975" y="2506039"/>
            <a:ext cx="1092046" cy="461665"/>
          </a:xfrm>
          <a:prstGeom prst="rect">
            <a:avLst/>
          </a:prstGeom>
          <a:noFill/>
        </p:spPr>
        <p:txBody>
          <a:bodyPr wrap="square" rtlCol="0">
            <a:spAutoFit/>
          </a:bodyPr>
          <a:lstStyle>
            <a:defPPr>
              <a:defRPr lang="en-US"/>
            </a:defPPr>
            <a:lvl1pPr algn="ctr" defTabSz="228600">
              <a:defRPr>
                <a:latin typeface="Calibri Light" panose="020F0302020204030204" pitchFamily="34" charset="0"/>
              </a:defRPr>
            </a:lvl1pPr>
          </a:lstStyle>
          <a:p>
            <a:r>
              <a:rPr lang="en-US" sz="1200" dirty="0"/>
              <a:t>Corporation</a:t>
            </a:r>
          </a:p>
          <a:p>
            <a:r>
              <a:rPr lang="en-US" sz="1200" dirty="0"/>
              <a:t>Strategy</a:t>
            </a:r>
            <a:endParaRPr lang="de-DE" sz="1200" dirty="0"/>
          </a:p>
        </p:txBody>
      </p:sp>
      <p:sp>
        <p:nvSpPr>
          <p:cNvPr id="53" name="Textfeld 64">
            <a:extLst>
              <a:ext uri="{FF2B5EF4-FFF2-40B4-BE49-F238E27FC236}">
                <a16:creationId xmlns:a16="http://schemas.microsoft.com/office/drawing/2014/main" id="{099F80B8-30A9-4087-8F31-7D031E5540E3}"/>
              </a:ext>
            </a:extLst>
          </p:cNvPr>
          <p:cNvSpPr txBox="1"/>
          <p:nvPr/>
        </p:nvSpPr>
        <p:spPr>
          <a:xfrm>
            <a:off x="1794169" y="3320799"/>
            <a:ext cx="1092046" cy="276999"/>
          </a:xfrm>
          <a:prstGeom prst="rect">
            <a:avLst/>
          </a:prstGeom>
          <a:noFill/>
        </p:spPr>
        <p:txBody>
          <a:bodyPr wrap="square" rtlCol="0">
            <a:spAutoFit/>
          </a:bodyPr>
          <a:lstStyle>
            <a:defPPr>
              <a:defRPr lang="en-US"/>
            </a:defPPr>
            <a:lvl1pPr algn="ctr" defTabSz="228600">
              <a:defRPr>
                <a:latin typeface="Calibri Light" panose="020F0302020204030204" pitchFamily="34" charset="0"/>
              </a:defRPr>
            </a:lvl1pPr>
          </a:lstStyle>
          <a:p>
            <a:r>
              <a:rPr lang="en-US" sz="1200" dirty="0"/>
              <a:t>HR Strategy</a:t>
            </a:r>
            <a:endParaRPr lang="de-DE" sz="1200" dirty="0"/>
          </a:p>
        </p:txBody>
      </p:sp>
      <p:sp>
        <p:nvSpPr>
          <p:cNvPr id="63" name="Textfeld 64">
            <a:extLst>
              <a:ext uri="{FF2B5EF4-FFF2-40B4-BE49-F238E27FC236}">
                <a16:creationId xmlns:a16="http://schemas.microsoft.com/office/drawing/2014/main" id="{F4105E52-50D5-4FCA-8B28-8B50173F18F8}"/>
              </a:ext>
            </a:extLst>
          </p:cNvPr>
          <p:cNvSpPr txBox="1"/>
          <p:nvPr/>
        </p:nvSpPr>
        <p:spPr>
          <a:xfrm>
            <a:off x="2592229" y="2110221"/>
            <a:ext cx="1680853" cy="1384995"/>
          </a:xfrm>
          <a:prstGeom prst="rect">
            <a:avLst/>
          </a:prstGeom>
          <a:noFill/>
        </p:spPr>
        <p:txBody>
          <a:bodyPr wrap="square" rtlCol="0">
            <a:spAutoFit/>
          </a:bodyPr>
          <a:lstStyle>
            <a:defPPr>
              <a:defRPr lang="en-US"/>
            </a:defPPr>
            <a:lvl1pPr algn="ctr" defTabSz="228600">
              <a:defRPr>
                <a:latin typeface="Calibri Light" panose="020F0302020204030204" pitchFamily="34" charset="0"/>
              </a:defRPr>
            </a:lvl1pPr>
          </a:lstStyle>
          <a:p>
            <a:pPr marL="171450" indent="-171450">
              <a:buFont typeface="Arial" panose="020B0604020202020204" pitchFamily="34" charset="0"/>
              <a:buChar char="•"/>
            </a:pPr>
            <a:r>
              <a:rPr lang="en-US" sz="1200" dirty="0"/>
              <a:t>Compensation</a:t>
            </a:r>
          </a:p>
          <a:p>
            <a:pPr marL="171450" indent="-171450">
              <a:buFont typeface="Arial" panose="020B0604020202020204" pitchFamily="34" charset="0"/>
              <a:buChar char="•"/>
            </a:pPr>
            <a:r>
              <a:rPr lang="en-US" sz="1200" dirty="0"/>
              <a:t>Benefits</a:t>
            </a:r>
          </a:p>
          <a:p>
            <a:pPr marL="171450" indent="-171450">
              <a:buFont typeface="Arial" panose="020B0604020202020204" pitchFamily="34" charset="0"/>
              <a:buChar char="•"/>
            </a:pPr>
            <a:r>
              <a:rPr lang="en-US" sz="1200" dirty="0"/>
              <a:t>Work-Life balance</a:t>
            </a:r>
          </a:p>
          <a:p>
            <a:pPr marL="171450" indent="-171450">
              <a:buFont typeface="Arial" panose="020B0604020202020204" pitchFamily="34" charset="0"/>
              <a:buChar char="•"/>
            </a:pPr>
            <a:r>
              <a:rPr lang="en-US" sz="1200" dirty="0"/>
              <a:t>Performance and recognition</a:t>
            </a:r>
          </a:p>
          <a:p>
            <a:pPr marL="171450" indent="-171450">
              <a:buFont typeface="Arial" panose="020B0604020202020204" pitchFamily="34" charset="0"/>
              <a:buChar char="•"/>
            </a:pPr>
            <a:r>
              <a:rPr lang="en-US" sz="1200" dirty="0"/>
              <a:t>Development and Career opportunities</a:t>
            </a:r>
            <a:endParaRPr lang="de-DE" sz="1200" dirty="0"/>
          </a:p>
        </p:txBody>
      </p:sp>
      <p:sp>
        <p:nvSpPr>
          <p:cNvPr id="64" name="Arrow: Right 63">
            <a:extLst>
              <a:ext uri="{FF2B5EF4-FFF2-40B4-BE49-F238E27FC236}">
                <a16:creationId xmlns:a16="http://schemas.microsoft.com/office/drawing/2014/main" id="{252F3D30-BA77-4D2B-88F0-8A0C2F494A08}"/>
              </a:ext>
            </a:extLst>
          </p:cNvPr>
          <p:cNvSpPr/>
          <p:nvPr/>
        </p:nvSpPr>
        <p:spPr>
          <a:xfrm>
            <a:off x="4522040" y="2117755"/>
            <a:ext cx="1463876" cy="1384994"/>
          </a:xfrm>
          <a:prstGeom prst="rightArrow">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Textfeld 64">
            <a:extLst>
              <a:ext uri="{FF2B5EF4-FFF2-40B4-BE49-F238E27FC236}">
                <a16:creationId xmlns:a16="http://schemas.microsoft.com/office/drawing/2014/main" id="{A635EA19-5E06-493F-B433-D6C0BD673C68}"/>
              </a:ext>
            </a:extLst>
          </p:cNvPr>
          <p:cNvSpPr txBox="1"/>
          <p:nvPr/>
        </p:nvSpPr>
        <p:spPr>
          <a:xfrm>
            <a:off x="4556807" y="2465735"/>
            <a:ext cx="882899" cy="646331"/>
          </a:xfrm>
          <a:prstGeom prst="rect">
            <a:avLst/>
          </a:prstGeom>
          <a:noFill/>
        </p:spPr>
        <p:txBody>
          <a:bodyPr wrap="square" rtlCol="0">
            <a:spAutoFit/>
          </a:bodyPr>
          <a:lstStyle>
            <a:defPPr>
              <a:defRPr lang="en-US"/>
            </a:defPPr>
            <a:lvl1pPr algn="ctr" defTabSz="228600">
              <a:defRPr>
                <a:latin typeface="Calibri Light" panose="020F0302020204030204" pitchFamily="34" charset="0"/>
              </a:defRPr>
            </a:lvl1pPr>
          </a:lstStyle>
          <a:p>
            <a:r>
              <a:rPr lang="en-US" sz="1200" dirty="0"/>
              <a:t>Attraction</a:t>
            </a:r>
          </a:p>
          <a:p>
            <a:r>
              <a:rPr lang="en-US" sz="1200" dirty="0"/>
              <a:t>Motivation</a:t>
            </a:r>
            <a:endParaRPr lang="de-DE" sz="1200" dirty="0"/>
          </a:p>
          <a:p>
            <a:r>
              <a:rPr lang="en-US" sz="1200" dirty="0"/>
              <a:t>Retention</a:t>
            </a:r>
          </a:p>
        </p:txBody>
      </p:sp>
      <p:sp>
        <p:nvSpPr>
          <p:cNvPr id="66" name="Content Placeholder 7">
            <a:extLst>
              <a:ext uri="{FF2B5EF4-FFF2-40B4-BE49-F238E27FC236}">
                <a16:creationId xmlns:a16="http://schemas.microsoft.com/office/drawing/2014/main" id="{29A7F860-C3E7-4C25-964D-AAD9105D717B}"/>
              </a:ext>
            </a:extLst>
          </p:cNvPr>
          <p:cNvSpPr txBox="1">
            <a:spLocks/>
          </p:cNvSpPr>
          <p:nvPr/>
        </p:nvSpPr>
        <p:spPr>
          <a:xfrm>
            <a:off x="6256883" y="1949407"/>
            <a:ext cx="1276358" cy="1724950"/>
          </a:xfrm>
          <a:prstGeom prst="rect">
            <a:avLst/>
          </a:prstGeom>
          <a:solidFill>
            <a:srgbClr val="FF3300"/>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id="{51469FB9-3755-4343-ACBF-958BF1CBEE93}"/>
              </a:ext>
            </a:extLst>
          </p:cNvPr>
          <p:cNvSpPr txBox="1"/>
          <p:nvPr/>
        </p:nvSpPr>
        <p:spPr>
          <a:xfrm>
            <a:off x="6256883" y="2857351"/>
            <a:ext cx="1276358" cy="714835"/>
          </a:xfrm>
          <a:prstGeom prst="rect">
            <a:avLst/>
          </a:prstGeom>
          <a:noFill/>
        </p:spPr>
        <p:txBody>
          <a:bodyPr vert="horz" wrap="square" lIns="91440" tIns="45720" rIns="91440" bIns="45720" rtlCol="0" anchor="t" anchorCtr="0">
            <a:noAutofit/>
          </a:bodyPr>
          <a:lstStyle/>
          <a:p>
            <a:pPr algn="ctr"/>
            <a:r>
              <a:rPr lang="en-US" altLang="zh-CN" sz="1400" b="1" dirty="0">
                <a:solidFill>
                  <a:schemeClr val="bg1"/>
                </a:solidFill>
                <a:latin typeface="Calibri" panose="020F0502020204030204" pitchFamily="34" charset="0"/>
                <a:cs typeface="Calibri" panose="020F0502020204030204" pitchFamily="34" charset="0"/>
              </a:rPr>
              <a:t>Engagement</a:t>
            </a:r>
          </a:p>
          <a:p>
            <a:pPr algn="ctr"/>
            <a:r>
              <a:rPr lang="en-US" altLang="zh-CN" sz="1400" b="1" dirty="0">
                <a:solidFill>
                  <a:schemeClr val="bg1"/>
                </a:solidFill>
                <a:latin typeface="Calibri" panose="020F0502020204030204" pitchFamily="34" charset="0"/>
                <a:cs typeface="Calibri" panose="020F0502020204030204" pitchFamily="34" charset="0"/>
              </a:rPr>
              <a:t>&amp;</a:t>
            </a:r>
          </a:p>
          <a:p>
            <a:pPr algn="ctr"/>
            <a:r>
              <a:rPr lang="en-US" altLang="zh-CN" sz="1400" b="1" dirty="0">
                <a:solidFill>
                  <a:schemeClr val="bg1"/>
                </a:solidFill>
                <a:latin typeface="Calibri" panose="020F0502020204030204" pitchFamily="34" charset="0"/>
                <a:cs typeface="Calibri" panose="020F0502020204030204" pitchFamily="34" charset="0"/>
              </a:rPr>
              <a:t>Satisfaction</a:t>
            </a:r>
          </a:p>
        </p:txBody>
      </p:sp>
      <p:sp>
        <p:nvSpPr>
          <p:cNvPr id="68" name="Content Placeholder 7">
            <a:extLst>
              <a:ext uri="{FF2B5EF4-FFF2-40B4-BE49-F238E27FC236}">
                <a16:creationId xmlns:a16="http://schemas.microsoft.com/office/drawing/2014/main" id="{5AA52771-08F3-4E8E-8FFC-2D7C28B4EA5F}"/>
              </a:ext>
            </a:extLst>
          </p:cNvPr>
          <p:cNvSpPr txBox="1">
            <a:spLocks/>
          </p:cNvSpPr>
          <p:nvPr/>
        </p:nvSpPr>
        <p:spPr>
          <a:xfrm>
            <a:off x="8734574" y="1949407"/>
            <a:ext cx="1209231" cy="1724949"/>
          </a:xfrm>
          <a:prstGeom prst="rect">
            <a:avLst/>
          </a:prstGeom>
          <a:solidFill>
            <a:srgbClr val="FF3300"/>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69" name="TextBox 68">
            <a:extLst>
              <a:ext uri="{FF2B5EF4-FFF2-40B4-BE49-F238E27FC236}">
                <a16:creationId xmlns:a16="http://schemas.microsoft.com/office/drawing/2014/main" id="{8C9A0A38-FC93-4747-95E5-76F70E83784E}"/>
              </a:ext>
            </a:extLst>
          </p:cNvPr>
          <p:cNvSpPr txBox="1"/>
          <p:nvPr/>
        </p:nvSpPr>
        <p:spPr>
          <a:xfrm>
            <a:off x="8734574" y="2840503"/>
            <a:ext cx="1195344" cy="679073"/>
          </a:xfrm>
          <a:prstGeom prst="rect">
            <a:avLst/>
          </a:prstGeom>
          <a:noFill/>
        </p:spPr>
        <p:txBody>
          <a:bodyPr vert="horz" wrap="square" lIns="91440" tIns="45720" rIns="91440" bIns="45720" rtlCol="0" anchor="t" anchorCtr="0">
            <a:noAutofit/>
          </a:bodyPr>
          <a:lstStyle/>
          <a:p>
            <a:pPr algn="ctr"/>
            <a:r>
              <a:rPr lang="en-US" altLang="zh-CN" sz="1400" b="1" dirty="0">
                <a:solidFill>
                  <a:schemeClr val="bg1"/>
                </a:solidFill>
                <a:latin typeface="Calibri" panose="020F0502020204030204" pitchFamily="34" charset="0"/>
                <a:cs typeface="Calibri" panose="020F0502020204030204" pitchFamily="34" charset="0"/>
              </a:rPr>
              <a:t>Business</a:t>
            </a:r>
          </a:p>
          <a:p>
            <a:pPr algn="ctr"/>
            <a:r>
              <a:rPr lang="en-US" altLang="zh-CN" sz="1400" b="1" dirty="0">
                <a:solidFill>
                  <a:schemeClr val="bg1"/>
                </a:solidFill>
                <a:latin typeface="Calibri" panose="020F0502020204030204" pitchFamily="34" charset="0"/>
                <a:cs typeface="Calibri" panose="020F0502020204030204" pitchFamily="34" charset="0"/>
              </a:rPr>
              <a:t>Growth /</a:t>
            </a:r>
          </a:p>
          <a:p>
            <a:pPr algn="ctr"/>
            <a:r>
              <a:rPr lang="en-US" altLang="zh-CN" sz="1400" b="1" dirty="0">
                <a:solidFill>
                  <a:schemeClr val="bg1"/>
                </a:solidFill>
                <a:latin typeface="Calibri" panose="020F0502020204030204" pitchFamily="34" charset="0"/>
                <a:cs typeface="Calibri" panose="020F0502020204030204" pitchFamily="34" charset="0"/>
              </a:rPr>
              <a:t>Excellence</a:t>
            </a:r>
          </a:p>
        </p:txBody>
      </p:sp>
      <p:cxnSp>
        <p:nvCxnSpPr>
          <p:cNvPr id="72" name="Straight Connector 71">
            <a:extLst>
              <a:ext uri="{FF2B5EF4-FFF2-40B4-BE49-F238E27FC236}">
                <a16:creationId xmlns:a16="http://schemas.microsoft.com/office/drawing/2014/main" id="{FF4EFC22-93F4-45B4-9BD1-1C067F008EB8}"/>
              </a:ext>
            </a:extLst>
          </p:cNvPr>
          <p:cNvCxnSpPr>
            <a:cxnSpLocks/>
          </p:cNvCxnSpPr>
          <p:nvPr/>
        </p:nvCxnSpPr>
        <p:spPr>
          <a:xfrm>
            <a:off x="6256883" y="2789232"/>
            <a:ext cx="127635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211F1EC-080F-4041-97E2-5A6C40C81D29}"/>
              </a:ext>
            </a:extLst>
          </p:cNvPr>
          <p:cNvCxnSpPr>
            <a:cxnSpLocks/>
            <a:stCxn id="68" idx="1"/>
            <a:endCxn id="68" idx="3"/>
          </p:cNvCxnSpPr>
          <p:nvPr/>
        </p:nvCxnSpPr>
        <p:spPr>
          <a:xfrm>
            <a:off x="8734574" y="2811882"/>
            <a:ext cx="120923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FF6E0510-4971-4170-8880-C36B63E8AC21}"/>
              </a:ext>
            </a:extLst>
          </p:cNvPr>
          <p:cNvSpPr txBox="1"/>
          <p:nvPr/>
        </p:nvSpPr>
        <p:spPr>
          <a:xfrm>
            <a:off x="6237985" y="2151150"/>
            <a:ext cx="1276358" cy="445530"/>
          </a:xfrm>
          <a:prstGeom prst="rect">
            <a:avLst/>
          </a:prstGeom>
          <a:noFill/>
        </p:spPr>
        <p:txBody>
          <a:bodyPr vert="horz" wrap="square" lIns="91440" tIns="45720" rIns="91440" bIns="45720" rtlCol="0" anchor="t" anchorCtr="0">
            <a:noAutofit/>
          </a:bodyPr>
          <a:lstStyle/>
          <a:p>
            <a:pPr algn="ctr"/>
            <a:r>
              <a:rPr lang="en-US" altLang="zh-CN" sz="1400" b="1" dirty="0">
                <a:solidFill>
                  <a:schemeClr val="bg1"/>
                </a:solidFill>
                <a:latin typeface="Calibri" panose="020F0502020204030204" pitchFamily="34" charset="0"/>
                <a:cs typeface="Calibri" panose="020F0502020204030204" pitchFamily="34" charset="0"/>
              </a:rPr>
              <a:t>Employee</a:t>
            </a:r>
          </a:p>
        </p:txBody>
      </p:sp>
      <p:sp>
        <p:nvSpPr>
          <p:cNvPr id="75" name="TextBox 74">
            <a:extLst>
              <a:ext uri="{FF2B5EF4-FFF2-40B4-BE49-F238E27FC236}">
                <a16:creationId xmlns:a16="http://schemas.microsoft.com/office/drawing/2014/main" id="{C5CEBB5C-C018-4B6B-949D-B0EEC42F12EA}"/>
              </a:ext>
            </a:extLst>
          </p:cNvPr>
          <p:cNvSpPr txBox="1"/>
          <p:nvPr/>
        </p:nvSpPr>
        <p:spPr>
          <a:xfrm>
            <a:off x="8688399" y="2161172"/>
            <a:ext cx="1276358" cy="445530"/>
          </a:xfrm>
          <a:prstGeom prst="rect">
            <a:avLst/>
          </a:prstGeom>
          <a:noFill/>
        </p:spPr>
        <p:txBody>
          <a:bodyPr vert="horz" wrap="square" lIns="91440" tIns="45720" rIns="91440" bIns="45720" rtlCol="0" anchor="t" anchorCtr="0">
            <a:noAutofit/>
          </a:bodyPr>
          <a:lstStyle/>
          <a:p>
            <a:pPr algn="ctr"/>
            <a:r>
              <a:rPr lang="en-US" altLang="zh-CN" sz="1400" b="1" dirty="0">
                <a:solidFill>
                  <a:schemeClr val="bg1"/>
                </a:solidFill>
                <a:latin typeface="Calibri" panose="020F0502020204030204" pitchFamily="34" charset="0"/>
                <a:cs typeface="Calibri" panose="020F0502020204030204" pitchFamily="34" charset="0"/>
              </a:rPr>
              <a:t>Business</a:t>
            </a:r>
          </a:p>
        </p:txBody>
      </p:sp>
      <p:sp>
        <p:nvSpPr>
          <p:cNvPr id="2" name="Arrow: Left-Right 1">
            <a:extLst>
              <a:ext uri="{FF2B5EF4-FFF2-40B4-BE49-F238E27FC236}">
                <a16:creationId xmlns:a16="http://schemas.microsoft.com/office/drawing/2014/main" id="{064AACE9-C681-482A-A952-7B7BACA33D0C}"/>
              </a:ext>
            </a:extLst>
          </p:cNvPr>
          <p:cNvSpPr/>
          <p:nvPr/>
        </p:nvSpPr>
        <p:spPr>
          <a:xfrm>
            <a:off x="7614405" y="2488716"/>
            <a:ext cx="1039005" cy="600371"/>
          </a:xfrm>
          <a:prstGeom prst="leftRightArrow">
            <a:avLst/>
          </a:prstGeom>
          <a:solidFill>
            <a:schemeClr val="accent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Content Placeholder 7">
            <a:extLst>
              <a:ext uri="{FF2B5EF4-FFF2-40B4-BE49-F238E27FC236}">
                <a16:creationId xmlns:a16="http://schemas.microsoft.com/office/drawing/2014/main" id="{84C77C0B-D977-4C07-BC68-1CB355972147}"/>
              </a:ext>
            </a:extLst>
          </p:cNvPr>
          <p:cNvSpPr txBox="1">
            <a:spLocks/>
          </p:cNvSpPr>
          <p:nvPr/>
        </p:nvSpPr>
        <p:spPr>
          <a:xfrm>
            <a:off x="4874910" y="1147474"/>
            <a:ext cx="2533862" cy="295485"/>
          </a:xfrm>
          <a:prstGeom prst="rect">
            <a:avLst/>
          </a:prstGeom>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tLang="zh-CN" sz="1400" dirty="0">
                <a:solidFill>
                  <a:schemeClr val="tx1"/>
                </a:solidFill>
              </a:rPr>
              <a:t>Total Compensation Model</a:t>
            </a:r>
            <a:endParaRPr lang="en-US" altLang="zh-CN" sz="1400" dirty="0"/>
          </a:p>
        </p:txBody>
      </p:sp>
      <p:sp>
        <p:nvSpPr>
          <p:cNvPr id="77" name="Rectangle 76">
            <a:extLst>
              <a:ext uri="{FF2B5EF4-FFF2-40B4-BE49-F238E27FC236}">
                <a16:creationId xmlns:a16="http://schemas.microsoft.com/office/drawing/2014/main" id="{9D73ADA4-7B77-4BBE-A5A4-CCE69D362931}"/>
              </a:ext>
            </a:extLst>
          </p:cNvPr>
          <p:cNvSpPr/>
          <p:nvPr/>
        </p:nvSpPr>
        <p:spPr>
          <a:xfrm>
            <a:off x="629947" y="4386085"/>
            <a:ext cx="10607896" cy="1384995"/>
          </a:xfrm>
          <a:prstGeom prst="rect">
            <a:avLst/>
          </a:prstGeom>
        </p:spPr>
        <p:txBody>
          <a:bodyPr wrap="square">
            <a:spAutoFit/>
          </a:bodyPr>
          <a:lstStyle/>
          <a:p>
            <a:pPr marL="285750" indent="-285750">
              <a:buFont typeface="Arial" panose="020B0604020202020204" pitchFamily="34" charset="0"/>
              <a:buChar char="•"/>
            </a:pPr>
            <a:r>
              <a:rPr lang="en-US" sz="1400" dirty="0"/>
              <a:t>Total compensation included compensation, benefits, work-life balance, performance and recognition, development and career opportunities.</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Also, total compensation can be divided to external excitation and internal excitation. External excitation including salary, bonus, stock equity, allowance, insurance. Internal excitation including whether employees willing to devote work fully, training for employee improvement, promotion mechanism, rewarded by company etc.</a:t>
            </a:r>
            <a:endParaRPr lang="en-US" sz="1400" b="1" i="1" dirty="0"/>
          </a:p>
        </p:txBody>
      </p:sp>
    </p:spTree>
    <p:extLst>
      <p:ext uri="{BB962C8B-B14F-4D97-AF65-F5344CB8AC3E}">
        <p14:creationId xmlns:p14="http://schemas.microsoft.com/office/powerpoint/2010/main" val="3024955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17</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12529" y="15782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How to optimize total compensation for employees</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157823"/>
            <a:ext cx="0" cy="4227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31CD38ED-E2B1-49FB-AA5A-643275B684C4}"/>
              </a:ext>
            </a:extLst>
          </p:cNvPr>
          <p:cNvPicPr>
            <a:picLocks noChangeAspect="1"/>
          </p:cNvPicPr>
          <p:nvPr/>
        </p:nvPicPr>
        <p:blipFill>
          <a:blip r:embed="rId2"/>
          <a:stretch>
            <a:fillRect/>
          </a:stretch>
        </p:blipFill>
        <p:spPr>
          <a:xfrm>
            <a:off x="1974575" y="1441113"/>
            <a:ext cx="7513982" cy="4382228"/>
          </a:xfrm>
          <a:prstGeom prst="rect">
            <a:avLst/>
          </a:prstGeom>
        </p:spPr>
      </p:pic>
      <p:sp>
        <p:nvSpPr>
          <p:cNvPr id="28" name="矩形 21">
            <a:extLst>
              <a:ext uri="{FF2B5EF4-FFF2-40B4-BE49-F238E27FC236}">
                <a16:creationId xmlns:a16="http://schemas.microsoft.com/office/drawing/2014/main" id="{FF5B840D-2657-4FCC-AB13-5C26AB1DDEC3}"/>
              </a:ext>
            </a:extLst>
          </p:cNvPr>
          <p:cNvSpPr/>
          <p:nvPr/>
        </p:nvSpPr>
        <p:spPr>
          <a:xfrm>
            <a:off x="3599631" y="1034660"/>
            <a:ext cx="4033622" cy="342554"/>
          </a:xfrm>
          <a:prstGeom prst="rect">
            <a:avLst/>
          </a:prstGeom>
        </p:spPr>
        <p:txBody>
          <a:bodyPr wrap="none" lIns="72000" tIns="0" rIns="72000" bIns="0">
            <a:noAutofit/>
          </a:bodyPr>
          <a:lstStyle/>
          <a:p>
            <a:r>
              <a:rPr lang="en-US" sz="1600" b="1" dirty="0">
                <a:solidFill>
                  <a:schemeClr val="accent1">
                    <a:lumMod val="50000"/>
                  </a:schemeClr>
                </a:solidFill>
              </a:rPr>
              <a:t>Total compensation optional indicators</a:t>
            </a:r>
          </a:p>
        </p:txBody>
      </p:sp>
    </p:spTree>
    <p:extLst>
      <p:ext uri="{BB962C8B-B14F-4D97-AF65-F5344CB8AC3E}">
        <p14:creationId xmlns:p14="http://schemas.microsoft.com/office/powerpoint/2010/main" val="2863426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18</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12529" y="15782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How to optimize total compensation for employees</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157823"/>
            <a:ext cx="0" cy="4227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8" name="矩形 15">
            <a:extLst>
              <a:ext uri="{FF2B5EF4-FFF2-40B4-BE49-F238E27FC236}">
                <a16:creationId xmlns:a16="http://schemas.microsoft.com/office/drawing/2014/main" id="{5655CB82-05AC-48A6-A183-C6600D6FDE62}"/>
              </a:ext>
            </a:extLst>
          </p:cNvPr>
          <p:cNvSpPr/>
          <p:nvPr/>
        </p:nvSpPr>
        <p:spPr>
          <a:xfrm>
            <a:off x="8275333" y="1183600"/>
            <a:ext cx="1422491" cy="152098"/>
          </a:xfrm>
          <a:prstGeom prst="rect">
            <a:avLst/>
          </a:prstGeom>
        </p:spPr>
        <p:txBody>
          <a:bodyPr wrap="none" lIns="72000" tIns="0" rIns="72000" bIns="0">
            <a:noAutofit/>
          </a:bodyPr>
          <a:lstStyle/>
          <a:p>
            <a:r>
              <a:rPr lang="en-US" sz="1600" b="1" dirty="0">
                <a:solidFill>
                  <a:schemeClr val="accent2">
                    <a:lumMod val="75000"/>
                  </a:schemeClr>
                </a:solidFill>
              </a:rPr>
              <a:t>Fairness principle</a:t>
            </a:r>
          </a:p>
        </p:txBody>
      </p:sp>
      <p:sp>
        <p:nvSpPr>
          <p:cNvPr id="11" name="矩形 17">
            <a:extLst>
              <a:ext uri="{FF2B5EF4-FFF2-40B4-BE49-F238E27FC236}">
                <a16:creationId xmlns:a16="http://schemas.microsoft.com/office/drawing/2014/main" id="{623DA529-19E7-461F-B5A3-32AAA8D78103}"/>
              </a:ext>
            </a:extLst>
          </p:cNvPr>
          <p:cNvSpPr/>
          <p:nvPr/>
        </p:nvSpPr>
        <p:spPr>
          <a:xfrm>
            <a:off x="8353793" y="3903921"/>
            <a:ext cx="1422491" cy="152098"/>
          </a:xfrm>
          <a:prstGeom prst="rect">
            <a:avLst/>
          </a:prstGeom>
        </p:spPr>
        <p:txBody>
          <a:bodyPr wrap="none" lIns="72000" tIns="0" rIns="72000" bIns="0">
            <a:noAutofit/>
          </a:bodyPr>
          <a:lstStyle/>
          <a:p>
            <a:pPr lvl="0" defTabSz="914378">
              <a:defRPr/>
            </a:pPr>
            <a:r>
              <a:rPr lang="en-US" altLang="zh-CN" sz="1600" b="1" dirty="0">
                <a:solidFill>
                  <a:srgbClr val="008000"/>
                </a:solidFill>
              </a:rPr>
              <a:t>Motivation principle</a:t>
            </a:r>
            <a:endParaRPr lang="zh-CN" altLang="en-US" sz="1600" b="1" dirty="0">
              <a:solidFill>
                <a:srgbClr val="008000"/>
              </a:solidFill>
            </a:endParaRPr>
          </a:p>
        </p:txBody>
      </p:sp>
      <p:sp>
        <p:nvSpPr>
          <p:cNvPr id="15" name="矩形 21">
            <a:extLst>
              <a:ext uri="{FF2B5EF4-FFF2-40B4-BE49-F238E27FC236}">
                <a16:creationId xmlns:a16="http://schemas.microsoft.com/office/drawing/2014/main" id="{E40020BD-762D-4951-975E-CDE54A623CEA}"/>
              </a:ext>
            </a:extLst>
          </p:cNvPr>
          <p:cNvSpPr/>
          <p:nvPr/>
        </p:nvSpPr>
        <p:spPr>
          <a:xfrm>
            <a:off x="869683" y="1234519"/>
            <a:ext cx="1422491" cy="152098"/>
          </a:xfrm>
          <a:prstGeom prst="rect">
            <a:avLst/>
          </a:prstGeom>
        </p:spPr>
        <p:txBody>
          <a:bodyPr wrap="none" lIns="72000" tIns="0" rIns="72000" bIns="0">
            <a:noAutofit/>
          </a:bodyPr>
          <a:lstStyle/>
          <a:p>
            <a:r>
              <a:rPr lang="en-US" sz="1600" b="1" dirty="0">
                <a:solidFill>
                  <a:schemeClr val="accent1">
                    <a:lumMod val="50000"/>
                  </a:schemeClr>
                </a:solidFill>
              </a:rPr>
              <a:t>Strategic orientation</a:t>
            </a:r>
          </a:p>
        </p:txBody>
      </p:sp>
      <p:grpSp>
        <p:nvGrpSpPr>
          <p:cNvPr id="16" name="组合 31">
            <a:extLst>
              <a:ext uri="{FF2B5EF4-FFF2-40B4-BE49-F238E27FC236}">
                <a16:creationId xmlns:a16="http://schemas.microsoft.com/office/drawing/2014/main" id="{5E876C79-5282-4CF4-9DA1-E03FABC1E6EE}"/>
              </a:ext>
            </a:extLst>
          </p:cNvPr>
          <p:cNvGrpSpPr/>
          <p:nvPr/>
        </p:nvGrpSpPr>
        <p:grpSpPr>
          <a:xfrm>
            <a:off x="3714000" y="1959498"/>
            <a:ext cx="4213215" cy="3095695"/>
            <a:chOff x="3180551" y="1618595"/>
            <a:chExt cx="2761104" cy="2232635"/>
          </a:xfrm>
        </p:grpSpPr>
        <p:sp>
          <p:nvSpPr>
            <p:cNvPr id="17" name="椭圆 7">
              <a:extLst>
                <a:ext uri="{FF2B5EF4-FFF2-40B4-BE49-F238E27FC236}">
                  <a16:creationId xmlns:a16="http://schemas.microsoft.com/office/drawing/2014/main" id="{06D6260B-7A3A-4FAE-8C93-8A736F8198FA}"/>
                </a:ext>
              </a:extLst>
            </p:cNvPr>
            <p:cNvSpPr/>
            <p:nvPr/>
          </p:nvSpPr>
          <p:spPr>
            <a:xfrm>
              <a:off x="3940529" y="2105946"/>
              <a:ext cx="1257932" cy="1257932"/>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8" name="组合 8">
              <a:extLst>
                <a:ext uri="{FF2B5EF4-FFF2-40B4-BE49-F238E27FC236}">
                  <a16:creationId xmlns:a16="http://schemas.microsoft.com/office/drawing/2014/main" id="{1B7E5277-70DA-45B1-AB9C-3DB3D9EB95CA}"/>
                </a:ext>
              </a:extLst>
            </p:cNvPr>
            <p:cNvGrpSpPr/>
            <p:nvPr/>
          </p:nvGrpSpPr>
          <p:grpSpPr>
            <a:xfrm>
              <a:off x="5193927" y="1618595"/>
              <a:ext cx="600454" cy="827147"/>
              <a:chOff x="7106847" y="1621875"/>
              <a:chExt cx="972030" cy="1339009"/>
            </a:xfrm>
          </p:grpSpPr>
          <p:sp>
            <p:nvSpPr>
              <p:cNvPr id="31" name="梯形 29">
                <a:extLst>
                  <a:ext uri="{FF2B5EF4-FFF2-40B4-BE49-F238E27FC236}">
                    <a16:creationId xmlns:a16="http://schemas.microsoft.com/office/drawing/2014/main" id="{E390A619-BF81-4FFA-827F-2C91490E6FCF}"/>
                  </a:ext>
                </a:extLst>
              </p:cNvPr>
              <p:cNvSpPr/>
              <p:nvPr/>
            </p:nvSpPr>
            <p:spPr>
              <a:xfrm rot="13500000">
                <a:off x="7528982" y="1860283"/>
                <a:ext cx="788304" cy="311487"/>
              </a:xfrm>
              <a:prstGeom prst="trapezoid">
                <a:avLst>
                  <a:gd name="adj" fmla="val 39970"/>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箭头: 右 30">
                <a:extLst>
                  <a:ext uri="{FF2B5EF4-FFF2-40B4-BE49-F238E27FC236}">
                    <a16:creationId xmlns:a16="http://schemas.microsoft.com/office/drawing/2014/main" id="{576C073B-47BC-44F1-82BA-A227C5D594C7}"/>
                  </a:ext>
                </a:extLst>
              </p:cNvPr>
              <p:cNvSpPr/>
              <p:nvPr/>
            </p:nvSpPr>
            <p:spPr>
              <a:xfrm rot="8100000">
                <a:off x="7106847" y="1876426"/>
                <a:ext cx="827318" cy="1084458"/>
              </a:xfrm>
              <a:prstGeom prst="rightArrow">
                <a:avLst>
                  <a:gd name="adj1" fmla="val 50000"/>
                  <a:gd name="adj2" fmla="val 53750"/>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9" name="梯形 9">
              <a:extLst>
                <a:ext uri="{FF2B5EF4-FFF2-40B4-BE49-F238E27FC236}">
                  <a16:creationId xmlns:a16="http://schemas.microsoft.com/office/drawing/2014/main" id="{DCED30D0-6B06-40FB-BE1F-6ECD82E431D5}"/>
                </a:ext>
              </a:extLst>
            </p:cNvPr>
            <p:cNvSpPr/>
            <p:nvPr/>
          </p:nvSpPr>
          <p:spPr>
            <a:xfrm rot="8100000" flipH="1">
              <a:off x="3180551" y="1765868"/>
              <a:ext cx="486960" cy="192415"/>
            </a:xfrm>
            <a:prstGeom prst="trapezoid">
              <a:avLst>
                <a:gd name="adj" fmla="val 39970"/>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箭头: 右 10">
              <a:extLst>
                <a:ext uri="{FF2B5EF4-FFF2-40B4-BE49-F238E27FC236}">
                  <a16:creationId xmlns:a16="http://schemas.microsoft.com/office/drawing/2014/main" id="{B2F6DDED-FC44-4365-8BEF-D1FB433EE419}"/>
                </a:ext>
              </a:extLst>
            </p:cNvPr>
            <p:cNvSpPr/>
            <p:nvPr/>
          </p:nvSpPr>
          <p:spPr>
            <a:xfrm rot="13500000" flipH="1">
              <a:off x="3417217" y="1775840"/>
              <a:ext cx="511060" cy="669903"/>
            </a:xfrm>
            <a:prstGeom prst="rightArrow">
              <a:avLst>
                <a:gd name="adj1" fmla="val 50000"/>
                <a:gd name="adj2" fmla="val 53750"/>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1" name="组合 11">
              <a:extLst>
                <a:ext uri="{FF2B5EF4-FFF2-40B4-BE49-F238E27FC236}">
                  <a16:creationId xmlns:a16="http://schemas.microsoft.com/office/drawing/2014/main" id="{C4D3AE0F-6D6B-4C55-9B75-246F704C9663}"/>
                </a:ext>
              </a:extLst>
            </p:cNvPr>
            <p:cNvGrpSpPr/>
            <p:nvPr/>
          </p:nvGrpSpPr>
          <p:grpSpPr>
            <a:xfrm>
              <a:off x="5114505" y="3103505"/>
              <a:ext cx="827150" cy="600455"/>
              <a:chOff x="6978274" y="4025686"/>
              <a:chExt cx="1339012" cy="972033"/>
            </a:xfrm>
          </p:grpSpPr>
          <p:sp>
            <p:nvSpPr>
              <p:cNvPr id="29" name="梯形 27">
                <a:extLst>
                  <a:ext uri="{FF2B5EF4-FFF2-40B4-BE49-F238E27FC236}">
                    <a16:creationId xmlns:a16="http://schemas.microsoft.com/office/drawing/2014/main" id="{5EAABD94-B737-4AC8-8FF6-6790F4F74E7B}"/>
                  </a:ext>
                </a:extLst>
              </p:cNvPr>
              <p:cNvSpPr/>
              <p:nvPr/>
            </p:nvSpPr>
            <p:spPr>
              <a:xfrm rot="8100000" flipV="1">
                <a:off x="7528982" y="4686232"/>
                <a:ext cx="788304" cy="311487"/>
              </a:xfrm>
              <a:prstGeom prst="trapezoid">
                <a:avLst>
                  <a:gd name="adj" fmla="val 39970"/>
                </a:avLst>
              </a:prstGeom>
              <a:solidFill>
                <a:srgbClr val="4E796E"/>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箭头: 右 28">
                <a:extLst>
                  <a:ext uri="{FF2B5EF4-FFF2-40B4-BE49-F238E27FC236}">
                    <a16:creationId xmlns:a16="http://schemas.microsoft.com/office/drawing/2014/main" id="{6B96F56F-07B5-45BD-81EA-6959FB9E40A4}"/>
                  </a:ext>
                </a:extLst>
              </p:cNvPr>
              <p:cNvSpPr/>
              <p:nvPr/>
            </p:nvSpPr>
            <p:spPr>
              <a:xfrm rot="13500000" flipV="1">
                <a:off x="7106844" y="3897116"/>
                <a:ext cx="827318" cy="1084458"/>
              </a:xfrm>
              <a:prstGeom prst="rightArrow">
                <a:avLst>
                  <a:gd name="adj1" fmla="val 50000"/>
                  <a:gd name="adj2" fmla="val 53750"/>
                </a:avLst>
              </a:prstGeom>
              <a:solidFill>
                <a:srgbClr val="6A9F9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梯形 12">
              <a:extLst>
                <a:ext uri="{FF2B5EF4-FFF2-40B4-BE49-F238E27FC236}">
                  <a16:creationId xmlns:a16="http://schemas.microsoft.com/office/drawing/2014/main" id="{532F1BAD-96F4-40BB-BB84-368840A20E90}"/>
                </a:ext>
              </a:extLst>
            </p:cNvPr>
            <p:cNvSpPr/>
            <p:nvPr/>
          </p:nvSpPr>
          <p:spPr>
            <a:xfrm rot="13500000" flipH="1" flipV="1">
              <a:off x="3180551" y="3511542"/>
              <a:ext cx="486960" cy="192415"/>
            </a:xfrm>
            <a:prstGeom prst="trapezoid">
              <a:avLst>
                <a:gd name="adj" fmla="val 39970"/>
              </a:avLst>
            </a:prstGeom>
            <a:solidFill>
              <a:schemeClr val="bg1">
                <a:lumMod val="5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箭头: 右 13">
              <a:extLst>
                <a:ext uri="{FF2B5EF4-FFF2-40B4-BE49-F238E27FC236}">
                  <a16:creationId xmlns:a16="http://schemas.microsoft.com/office/drawing/2014/main" id="{80E4FF34-8F56-43A8-A674-44116F024007}"/>
                </a:ext>
              </a:extLst>
            </p:cNvPr>
            <p:cNvSpPr/>
            <p:nvPr/>
          </p:nvSpPr>
          <p:spPr>
            <a:xfrm rot="8100000" flipH="1" flipV="1">
              <a:off x="3417217" y="3024081"/>
              <a:ext cx="511060" cy="669903"/>
            </a:xfrm>
            <a:prstGeom prst="rightArrow">
              <a:avLst>
                <a:gd name="adj1" fmla="val 50000"/>
                <a:gd name="adj2" fmla="val 53750"/>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3">
              <a:extLst>
                <a:ext uri="{FF2B5EF4-FFF2-40B4-BE49-F238E27FC236}">
                  <a16:creationId xmlns:a16="http://schemas.microsoft.com/office/drawing/2014/main" id="{A67E0B6F-6A0F-451D-ADCB-E4B8A43B4FC6}"/>
                </a:ext>
              </a:extLst>
            </p:cNvPr>
            <p:cNvSpPr/>
            <p:nvPr/>
          </p:nvSpPr>
          <p:spPr>
            <a:xfrm>
              <a:off x="5306120" y="1966636"/>
              <a:ext cx="245501" cy="300082"/>
            </a:xfrm>
            <a:prstGeom prst="rect">
              <a:avLst/>
            </a:prstGeom>
          </p:spPr>
          <p:txBody>
            <a:bodyPr wrap="none">
              <a:normAutofit/>
            </a:bodyPr>
            <a:lstStyle/>
            <a:p>
              <a:pPr algn="ctr"/>
              <a:endParaRPr lang="en-US" altLang="zh-CN" sz="2000" b="1" dirty="0">
                <a:solidFill>
                  <a:schemeClr val="bg1"/>
                </a:solidFill>
              </a:endParaRPr>
            </a:p>
          </p:txBody>
        </p:sp>
      </p:grpSp>
      <p:sp>
        <p:nvSpPr>
          <p:cNvPr id="2" name="TextBox 1">
            <a:extLst>
              <a:ext uri="{FF2B5EF4-FFF2-40B4-BE49-F238E27FC236}">
                <a16:creationId xmlns:a16="http://schemas.microsoft.com/office/drawing/2014/main" id="{17D0F95C-D083-4DE1-9C70-B8A8A1638A45}"/>
              </a:ext>
            </a:extLst>
          </p:cNvPr>
          <p:cNvSpPr txBox="1"/>
          <p:nvPr/>
        </p:nvSpPr>
        <p:spPr>
          <a:xfrm>
            <a:off x="5023466" y="2994589"/>
            <a:ext cx="1619894" cy="1250614"/>
          </a:xfrm>
          <a:prstGeom prst="rect">
            <a:avLst/>
          </a:prstGeom>
          <a:noFill/>
        </p:spPr>
        <p:txBody>
          <a:bodyPr vert="horz" wrap="square" lIns="91440" tIns="45720" rIns="91440" bIns="45720" rtlCol="0" anchor="t" anchorCtr="0">
            <a:noAutofit/>
          </a:bodyPr>
          <a:lstStyle/>
          <a:p>
            <a:pPr algn="ctr"/>
            <a:r>
              <a:rPr lang="en-US" sz="1600" b="1" dirty="0">
                <a:solidFill>
                  <a:srgbClr val="FF3300"/>
                </a:solidFill>
              </a:rPr>
              <a:t>Total compensation optimizing</a:t>
            </a:r>
          </a:p>
        </p:txBody>
      </p:sp>
      <p:sp>
        <p:nvSpPr>
          <p:cNvPr id="34" name="Rectangle 33">
            <a:extLst>
              <a:ext uri="{FF2B5EF4-FFF2-40B4-BE49-F238E27FC236}">
                <a16:creationId xmlns:a16="http://schemas.microsoft.com/office/drawing/2014/main" id="{9D2C79F1-49AE-4AFF-9262-F834874D79DF}"/>
              </a:ext>
            </a:extLst>
          </p:cNvPr>
          <p:cNvSpPr/>
          <p:nvPr/>
        </p:nvSpPr>
        <p:spPr>
          <a:xfrm>
            <a:off x="7985470" y="1746704"/>
            <a:ext cx="3581629" cy="1815882"/>
          </a:xfrm>
          <a:prstGeom prst="rect">
            <a:avLst/>
          </a:prstGeom>
        </p:spPr>
        <p:txBody>
          <a:bodyPr wrap="square">
            <a:spAutoFit/>
          </a:bodyPr>
          <a:lstStyle/>
          <a:p>
            <a:pPr marL="285750" indent="-285750">
              <a:buFont typeface="Arial" panose="020B0604020202020204" pitchFamily="34" charset="0"/>
              <a:buChar char="•"/>
            </a:pPr>
            <a:r>
              <a:rPr lang="en-US" sz="1400" dirty="0">
                <a:solidFill>
                  <a:schemeClr val="accent2">
                    <a:lumMod val="75000"/>
                  </a:schemeClr>
                </a:solidFill>
              </a:rPr>
              <a:t>Position analysis, evaluate position value, improve position description. </a:t>
            </a:r>
            <a:r>
              <a:rPr lang="en-US" sz="1400" i="1" dirty="0">
                <a:solidFill>
                  <a:schemeClr val="accent2">
                    <a:lumMod val="75000"/>
                  </a:schemeClr>
                </a:solidFill>
              </a:rPr>
              <a:t>E.g. International position evaluation (IPE), impact, communication, innovation, knowledge four aspects</a:t>
            </a:r>
          </a:p>
          <a:p>
            <a:pPr marL="285750" indent="-285750">
              <a:buFont typeface="Arial" panose="020B0604020202020204" pitchFamily="34" charset="0"/>
              <a:buChar char="•"/>
            </a:pPr>
            <a:r>
              <a:rPr lang="en-US" sz="1400" dirty="0">
                <a:solidFill>
                  <a:schemeClr val="accent2">
                    <a:lumMod val="75000"/>
                  </a:schemeClr>
                </a:solidFill>
              </a:rPr>
              <a:t>Reward pinpoint</a:t>
            </a:r>
          </a:p>
          <a:p>
            <a:pPr marL="285750" indent="-285750">
              <a:buFont typeface="Arial" panose="020B0604020202020204" pitchFamily="34" charset="0"/>
              <a:buChar char="•"/>
            </a:pPr>
            <a:r>
              <a:rPr lang="en-US" sz="1400" dirty="0">
                <a:solidFill>
                  <a:schemeClr val="accent2">
                    <a:lumMod val="75000"/>
                  </a:schemeClr>
                </a:solidFill>
              </a:rPr>
              <a:t>Benefits distribution</a:t>
            </a:r>
          </a:p>
          <a:p>
            <a:pPr marL="285750" indent="-285750">
              <a:buFont typeface="Arial" panose="020B0604020202020204" pitchFamily="34" charset="0"/>
              <a:buChar char="•"/>
            </a:pPr>
            <a:endParaRPr lang="en-US" sz="1400" dirty="0">
              <a:solidFill>
                <a:schemeClr val="accent2">
                  <a:lumMod val="75000"/>
                </a:schemeClr>
              </a:solidFill>
            </a:endParaRPr>
          </a:p>
        </p:txBody>
      </p:sp>
      <p:sp>
        <p:nvSpPr>
          <p:cNvPr id="35" name="Rectangle 34">
            <a:extLst>
              <a:ext uri="{FF2B5EF4-FFF2-40B4-BE49-F238E27FC236}">
                <a16:creationId xmlns:a16="http://schemas.microsoft.com/office/drawing/2014/main" id="{51AE25E1-C218-43EE-943C-F72964253CA5}"/>
              </a:ext>
            </a:extLst>
          </p:cNvPr>
          <p:cNvSpPr/>
          <p:nvPr/>
        </p:nvSpPr>
        <p:spPr>
          <a:xfrm>
            <a:off x="552665" y="1779181"/>
            <a:ext cx="3436229" cy="1600438"/>
          </a:xfrm>
          <a:prstGeom prst="rect">
            <a:avLst/>
          </a:prstGeom>
        </p:spPr>
        <p:txBody>
          <a:bodyPr wrap="square">
            <a:spAutoFit/>
          </a:bodyPr>
          <a:lstStyle/>
          <a:p>
            <a:pPr marL="285750" indent="-285750">
              <a:buFont typeface="Arial" panose="020B0604020202020204" pitchFamily="34" charset="0"/>
              <a:buChar char="•"/>
            </a:pPr>
            <a:r>
              <a:rPr lang="en-US" sz="1400" dirty="0">
                <a:solidFill>
                  <a:schemeClr val="accent1">
                    <a:lumMod val="50000"/>
                  </a:schemeClr>
                </a:solidFill>
              </a:rPr>
              <a:t>Compliance in company/business/HR strategy and enterprise culture</a:t>
            </a:r>
          </a:p>
          <a:p>
            <a:pPr marL="285750" indent="-285750">
              <a:buFont typeface="Arial" panose="020B0604020202020204" pitchFamily="34" charset="0"/>
              <a:buChar char="•"/>
            </a:pPr>
            <a:r>
              <a:rPr lang="en-US" sz="1400" dirty="0">
                <a:solidFill>
                  <a:schemeClr val="accent1">
                    <a:lumMod val="50000"/>
                  </a:schemeClr>
                </a:solidFill>
              </a:rPr>
              <a:t>What’s the issue on TC system, what’s the goal for optimizing</a:t>
            </a:r>
          </a:p>
          <a:p>
            <a:pPr marL="285750" indent="-285750">
              <a:buFont typeface="Arial" panose="020B0604020202020204" pitchFamily="34" charset="0"/>
              <a:buChar char="•"/>
            </a:pPr>
            <a:r>
              <a:rPr lang="en-US" sz="1400" dirty="0">
                <a:solidFill>
                  <a:schemeClr val="accent1">
                    <a:lumMod val="50000"/>
                  </a:schemeClr>
                </a:solidFill>
              </a:rPr>
              <a:t>Is total compensation only suit for key positions?</a:t>
            </a:r>
          </a:p>
          <a:p>
            <a:pPr marL="285750" indent="-285750">
              <a:buFont typeface="Arial" panose="020B0604020202020204" pitchFamily="34" charset="0"/>
              <a:buChar char="•"/>
            </a:pPr>
            <a:r>
              <a:rPr lang="en-US" sz="1400" dirty="0">
                <a:solidFill>
                  <a:schemeClr val="accent1">
                    <a:lumMod val="50000"/>
                  </a:schemeClr>
                </a:solidFill>
              </a:rPr>
              <a:t>Questionnaire survey</a:t>
            </a:r>
          </a:p>
        </p:txBody>
      </p:sp>
      <p:sp>
        <p:nvSpPr>
          <p:cNvPr id="36" name="矩形 15">
            <a:extLst>
              <a:ext uri="{FF2B5EF4-FFF2-40B4-BE49-F238E27FC236}">
                <a16:creationId xmlns:a16="http://schemas.microsoft.com/office/drawing/2014/main" id="{BF38B6E2-C998-45C9-ABCF-2A0EF49C5ADB}"/>
              </a:ext>
            </a:extLst>
          </p:cNvPr>
          <p:cNvSpPr/>
          <p:nvPr/>
        </p:nvSpPr>
        <p:spPr>
          <a:xfrm>
            <a:off x="869683" y="3896546"/>
            <a:ext cx="1422491" cy="152098"/>
          </a:xfrm>
          <a:prstGeom prst="rect">
            <a:avLst/>
          </a:prstGeom>
        </p:spPr>
        <p:txBody>
          <a:bodyPr wrap="none" lIns="72000" tIns="0" rIns="72000" bIns="0">
            <a:noAutofit/>
          </a:bodyPr>
          <a:lstStyle/>
          <a:p>
            <a:r>
              <a:rPr lang="en-US" sz="1600" b="1" dirty="0">
                <a:solidFill>
                  <a:schemeClr val="bg2">
                    <a:lumMod val="50000"/>
                  </a:schemeClr>
                </a:solidFill>
              </a:rPr>
              <a:t>External competitiveness</a:t>
            </a:r>
          </a:p>
        </p:txBody>
      </p:sp>
      <p:sp>
        <p:nvSpPr>
          <p:cNvPr id="37" name="Rectangle 36">
            <a:extLst>
              <a:ext uri="{FF2B5EF4-FFF2-40B4-BE49-F238E27FC236}">
                <a16:creationId xmlns:a16="http://schemas.microsoft.com/office/drawing/2014/main" id="{235CBA63-BACD-4838-80D1-BED34E7266FA}"/>
              </a:ext>
            </a:extLst>
          </p:cNvPr>
          <p:cNvSpPr/>
          <p:nvPr/>
        </p:nvSpPr>
        <p:spPr>
          <a:xfrm>
            <a:off x="593454" y="4466702"/>
            <a:ext cx="3221008" cy="1384995"/>
          </a:xfrm>
          <a:prstGeom prst="rect">
            <a:avLst/>
          </a:prstGeom>
        </p:spPr>
        <p:txBody>
          <a:bodyPr wrap="square">
            <a:spAutoFit/>
          </a:bodyPr>
          <a:lstStyle/>
          <a:p>
            <a:pPr marL="285750" indent="-285750">
              <a:buFont typeface="Arial" panose="020B0604020202020204" pitchFamily="34" charset="0"/>
              <a:buChar char="•"/>
            </a:pPr>
            <a:r>
              <a:rPr lang="en-US" sz="1400" dirty="0">
                <a:solidFill>
                  <a:schemeClr val="bg2">
                    <a:lumMod val="50000"/>
                  </a:schemeClr>
                </a:solidFill>
              </a:rPr>
              <a:t>Talent market competition – find your strength of attracting talents</a:t>
            </a:r>
          </a:p>
          <a:p>
            <a:pPr marL="285750" indent="-285750">
              <a:buFont typeface="Arial" panose="020B0604020202020204" pitchFamily="34" charset="0"/>
              <a:buChar char="•"/>
            </a:pPr>
            <a:r>
              <a:rPr lang="en-US" sz="1400" dirty="0">
                <a:solidFill>
                  <a:schemeClr val="bg2">
                    <a:lumMod val="50000"/>
                  </a:schemeClr>
                </a:solidFill>
              </a:rPr>
              <a:t>Salary benchmarking and set the internal pay policy line</a:t>
            </a:r>
          </a:p>
          <a:p>
            <a:pPr marL="285750" indent="-285750">
              <a:buFont typeface="Arial" panose="020B0604020202020204" pitchFamily="34" charset="0"/>
              <a:buChar char="•"/>
            </a:pPr>
            <a:r>
              <a:rPr lang="en-US" sz="1400" dirty="0">
                <a:solidFill>
                  <a:schemeClr val="bg2">
                    <a:lumMod val="50000"/>
                  </a:schemeClr>
                </a:solidFill>
              </a:rPr>
              <a:t>Be agile</a:t>
            </a:r>
          </a:p>
          <a:p>
            <a:pPr marL="285750" indent="-285750">
              <a:buFont typeface="Arial" panose="020B0604020202020204" pitchFamily="34" charset="0"/>
              <a:buChar char="•"/>
            </a:pPr>
            <a:endParaRPr lang="en-US" sz="1400" dirty="0">
              <a:solidFill>
                <a:schemeClr val="bg2">
                  <a:lumMod val="50000"/>
                </a:schemeClr>
              </a:solidFill>
            </a:endParaRPr>
          </a:p>
        </p:txBody>
      </p:sp>
      <p:sp>
        <p:nvSpPr>
          <p:cNvPr id="39" name="Rectangle 38">
            <a:extLst>
              <a:ext uri="{FF2B5EF4-FFF2-40B4-BE49-F238E27FC236}">
                <a16:creationId xmlns:a16="http://schemas.microsoft.com/office/drawing/2014/main" id="{FC80C120-D666-425B-87CB-72A36EA1189C}"/>
              </a:ext>
            </a:extLst>
          </p:cNvPr>
          <p:cNvSpPr/>
          <p:nvPr/>
        </p:nvSpPr>
        <p:spPr>
          <a:xfrm>
            <a:off x="8012525" y="4402720"/>
            <a:ext cx="3581629" cy="1169551"/>
          </a:xfrm>
          <a:prstGeom prst="rect">
            <a:avLst/>
          </a:prstGeom>
        </p:spPr>
        <p:txBody>
          <a:bodyPr wrap="square">
            <a:spAutoFit/>
          </a:bodyPr>
          <a:lstStyle/>
          <a:p>
            <a:pPr marL="285750" indent="-285750">
              <a:buFont typeface="Arial" panose="020B0604020202020204" pitchFamily="34" charset="0"/>
              <a:buChar char="•"/>
            </a:pPr>
            <a:r>
              <a:rPr lang="en-US" sz="1400" dirty="0">
                <a:solidFill>
                  <a:srgbClr val="008000"/>
                </a:solidFill>
              </a:rPr>
              <a:t>Agile goal setting, KPI/OKR (Objectives and Key Results), SMART</a:t>
            </a:r>
          </a:p>
          <a:p>
            <a:pPr marL="285750" indent="-285750">
              <a:buFont typeface="Arial" panose="020B0604020202020204" pitchFamily="34" charset="0"/>
              <a:buChar char="•"/>
            </a:pPr>
            <a:r>
              <a:rPr lang="en-US" sz="1400" dirty="0">
                <a:solidFill>
                  <a:srgbClr val="008000"/>
                </a:solidFill>
              </a:rPr>
              <a:t>Job Ladder and salary width, salary variation</a:t>
            </a:r>
          </a:p>
          <a:p>
            <a:pPr marL="285750" indent="-285750">
              <a:buFont typeface="Arial" panose="020B0604020202020204" pitchFamily="34" charset="0"/>
              <a:buChar char="•"/>
            </a:pPr>
            <a:r>
              <a:rPr lang="en-US" sz="1400" dirty="0">
                <a:solidFill>
                  <a:srgbClr val="008000"/>
                </a:solidFill>
              </a:rPr>
              <a:t>Improve internal excitation policy</a:t>
            </a:r>
          </a:p>
        </p:txBody>
      </p:sp>
    </p:spTree>
    <p:extLst>
      <p:ext uri="{BB962C8B-B14F-4D97-AF65-F5344CB8AC3E}">
        <p14:creationId xmlns:p14="http://schemas.microsoft.com/office/powerpoint/2010/main" val="2966120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E2CB6A8-B46A-4242-9B17-BB9456F90263}"/>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C0237F42-D8AC-4D24-BF1E-F30991DB8A4E}"/>
              </a:ext>
            </a:extLst>
          </p:cNvPr>
          <p:cNvSpPr>
            <a:spLocks noGrp="1"/>
          </p:cNvSpPr>
          <p:nvPr>
            <p:ph type="sldNum" sz="quarter" idx="11"/>
          </p:nvPr>
        </p:nvSpPr>
        <p:spPr/>
        <p:txBody>
          <a:bodyPr/>
          <a:lstStyle/>
          <a:p>
            <a:fld id="{5AD0B71B-50D0-8142-8F07-578D02AF652D}" type="slidenum">
              <a:rPr lang="en-US" smtClean="0"/>
              <a:pPr/>
              <a:t>19</a:t>
            </a:fld>
            <a:endParaRPr lang="en-US"/>
          </a:p>
        </p:txBody>
      </p:sp>
      <p:sp>
        <p:nvSpPr>
          <p:cNvPr id="12" name="Content Placeholder 7">
            <a:extLst>
              <a:ext uri="{FF2B5EF4-FFF2-40B4-BE49-F238E27FC236}">
                <a16:creationId xmlns:a16="http://schemas.microsoft.com/office/drawing/2014/main" id="{82A2B220-97A5-4EAA-8A3B-144141F86494}"/>
              </a:ext>
            </a:extLst>
          </p:cNvPr>
          <p:cNvSpPr>
            <a:spLocks noGrp="1"/>
          </p:cNvSpPr>
          <p:nvPr>
            <p:ph sz="half" idx="1"/>
          </p:nvPr>
        </p:nvSpPr>
        <p:spPr>
          <a:xfrm>
            <a:off x="1223838" y="1120813"/>
            <a:ext cx="2310737" cy="606736"/>
          </a:xfrm>
          <a:solidFill>
            <a:schemeClr val="accent4">
              <a:lumMod val="40000"/>
              <a:lumOff val="60000"/>
            </a:schemeClr>
          </a:solidFill>
          <a:ln w="19050">
            <a:noFill/>
          </a:ln>
        </p:spPr>
        <p:txBody>
          <a:bodyPr/>
          <a:lstStyle/>
          <a:p>
            <a:pPr lvl="0"/>
            <a:r>
              <a:rPr lang="en-US" b="0" dirty="0">
                <a:solidFill>
                  <a:schemeClr val="accent1"/>
                </a:solidFill>
              </a:rPr>
              <a:t>Review internal TC system</a:t>
            </a:r>
          </a:p>
        </p:txBody>
      </p:sp>
      <p:graphicFrame>
        <p:nvGraphicFramePr>
          <p:cNvPr id="19" name="Diagram 18">
            <a:extLst>
              <a:ext uri="{FF2B5EF4-FFF2-40B4-BE49-F238E27FC236}">
                <a16:creationId xmlns:a16="http://schemas.microsoft.com/office/drawing/2014/main" id="{15C4E435-7CDA-4FF7-868B-88E660BB4703}"/>
              </a:ext>
            </a:extLst>
          </p:cNvPr>
          <p:cNvGraphicFramePr/>
          <p:nvPr>
            <p:extLst>
              <p:ext uri="{D42A27DB-BD31-4B8C-83A1-F6EECF244321}">
                <p14:modId xmlns:p14="http://schemas.microsoft.com/office/powerpoint/2010/main" val="729300440"/>
              </p:ext>
            </p:extLst>
          </p:nvPr>
        </p:nvGraphicFramePr>
        <p:xfrm>
          <a:off x="895313" y="3633714"/>
          <a:ext cx="9942024" cy="25933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2" descr="C:\Users\martin.chvoj\Downloads\Silhouette_Woman_Walking_Side2.gif">
            <a:extLst>
              <a:ext uri="{FF2B5EF4-FFF2-40B4-BE49-F238E27FC236}">
                <a16:creationId xmlns:a16="http://schemas.microsoft.com/office/drawing/2014/main" id="{9B00211C-5FBC-4E01-A577-E77E04D912AD}"/>
              </a:ext>
            </a:extLst>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0" b="100000" l="10000" r="90000">
                        <a14:backgroundMark x1="55000" y1="27000" x2="55000" y2="27000"/>
                        <a14:backgroundMark x1="54250" y1="24333" x2="54250" y2="24333"/>
                      </a14:backgroundRemoval>
                    </a14:imgEffect>
                  </a14:imgLayer>
                </a14:imgProps>
              </a:ext>
              <a:ext uri="{28A0092B-C50C-407E-A947-70E740481C1C}">
                <a14:useLocalDpi xmlns:a14="http://schemas.microsoft.com/office/drawing/2010/main" val="0"/>
              </a:ext>
            </a:extLst>
          </a:blip>
          <a:srcRect l="28233" r="29688"/>
          <a:stretch/>
        </p:blipFill>
        <p:spPr bwMode="auto">
          <a:xfrm flipH="1">
            <a:off x="380238" y="3533521"/>
            <a:ext cx="1041430" cy="1986566"/>
          </a:xfrm>
          <a:prstGeom prst="rect">
            <a:avLst/>
          </a:prstGeom>
          <a:noFill/>
          <a:extLst>
            <a:ext uri="{909E8E84-426E-40DD-AFC4-6F175D3DCCD1}">
              <a14:hiddenFill xmlns:a14="http://schemas.microsoft.com/office/drawing/2010/main">
                <a:solidFill>
                  <a:srgbClr val="FFFFFF"/>
                </a:solidFill>
              </a14:hiddenFill>
            </a:ext>
          </a:extLst>
        </p:spPr>
      </p:pic>
      <p:sp>
        <p:nvSpPr>
          <p:cNvPr id="24" name="Content Placeholder 7">
            <a:extLst>
              <a:ext uri="{FF2B5EF4-FFF2-40B4-BE49-F238E27FC236}">
                <a16:creationId xmlns:a16="http://schemas.microsoft.com/office/drawing/2014/main" id="{95F5CCC3-F4D4-48EB-857B-EE84CB75E360}"/>
              </a:ext>
            </a:extLst>
          </p:cNvPr>
          <p:cNvSpPr txBox="1">
            <a:spLocks/>
          </p:cNvSpPr>
          <p:nvPr/>
        </p:nvSpPr>
        <p:spPr>
          <a:xfrm>
            <a:off x="3636834" y="1100096"/>
            <a:ext cx="2146265" cy="627453"/>
          </a:xfrm>
          <a:prstGeom prst="rect">
            <a:avLst/>
          </a:prstGeom>
          <a:solidFill>
            <a:schemeClr val="tx1">
              <a:lumMod val="25000"/>
              <a:lumOff val="75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0"/>
            <a:r>
              <a:rPr lang="en-US" sz="1800" b="0" dirty="0">
                <a:solidFill>
                  <a:schemeClr val="accent1"/>
                </a:solidFill>
              </a:rPr>
              <a:t>Questionnaire survey</a:t>
            </a:r>
          </a:p>
        </p:txBody>
      </p:sp>
      <p:sp>
        <p:nvSpPr>
          <p:cNvPr id="26" name="Content Placeholder 7">
            <a:extLst>
              <a:ext uri="{FF2B5EF4-FFF2-40B4-BE49-F238E27FC236}">
                <a16:creationId xmlns:a16="http://schemas.microsoft.com/office/drawing/2014/main" id="{F3C6E599-5B8F-4A16-A470-FBE0D7A65712}"/>
              </a:ext>
            </a:extLst>
          </p:cNvPr>
          <p:cNvSpPr txBox="1">
            <a:spLocks/>
          </p:cNvSpPr>
          <p:nvPr/>
        </p:nvSpPr>
        <p:spPr>
          <a:xfrm>
            <a:off x="5862833" y="1100096"/>
            <a:ext cx="2215632" cy="627452"/>
          </a:xfrm>
          <a:prstGeom prst="rect">
            <a:avLst/>
          </a:prstGeom>
          <a:solidFill>
            <a:schemeClr val="accent3">
              <a:lumMod val="60000"/>
              <a:lumOff val="4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tLang="zh-CN" sz="1800" b="0" dirty="0">
                <a:solidFill>
                  <a:schemeClr val="accent1"/>
                </a:solidFill>
                <a:latin typeface="+mj-lt"/>
                <a:cs typeface="Calibri" panose="020F0502020204030204" pitchFamily="34" charset="0"/>
              </a:rPr>
              <a:t>Problem area analysis</a:t>
            </a:r>
          </a:p>
        </p:txBody>
      </p:sp>
      <p:sp>
        <p:nvSpPr>
          <p:cNvPr id="27" name="Content Placeholder 7">
            <a:extLst>
              <a:ext uri="{FF2B5EF4-FFF2-40B4-BE49-F238E27FC236}">
                <a16:creationId xmlns:a16="http://schemas.microsoft.com/office/drawing/2014/main" id="{0E8E3B96-3F07-4469-9D50-40F487595D6B}"/>
              </a:ext>
            </a:extLst>
          </p:cNvPr>
          <p:cNvSpPr txBox="1">
            <a:spLocks/>
          </p:cNvSpPr>
          <p:nvPr/>
        </p:nvSpPr>
        <p:spPr>
          <a:xfrm>
            <a:off x="1327136" y="1876341"/>
            <a:ext cx="2094389" cy="2593301"/>
          </a:xfrm>
          <a:prstGeom prst="rect">
            <a:avLst/>
          </a:prstGeom>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lvl="0" indent="-171450">
              <a:buFont typeface="Arial" panose="020B0604020202020204" pitchFamily="34" charset="0"/>
              <a:buChar char="•"/>
            </a:pPr>
            <a:r>
              <a:rPr lang="en-US" sz="1400" b="0" dirty="0">
                <a:solidFill>
                  <a:schemeClr val="accent1"/>
                </a:solidFill>
                <a:latin typeface="+mj-lt"/>
              </a:rPr>
              <a:t>Fixed Salary</a:t>
            </a:r>
          </a:p>
          <a:p>
            <a:pPr marL="171450" lvl="0" indent="-171450">
              <a:buFont typeface="Arial" panose="020B0604020202020204" pitchFamily="34" charset="0"/>
              <a:buChar char="•"/>
            </a:pPr>
            <a:r>
              <a:rPr lang="en-US" sz="1400" b="0" dirty="0">
                <a:solidFill>
                  <a:schemeClr val="accent1"/>
                </a:solidFill>
                <a:latin typeface="+mj-lt"/>
              </a:rPr>
              <a:t>Variable Salary</a:t>
            </a:r>
          </a:p>
          <a:p>
            <a:pPr marL="171450" lvl="0" indent="-171450">
              <a:buFont typeface="Arial" panose="020B0604020202020204" pitchFamily="34" charset="0"/>
              <a:buChar char="•"/>
            </a:pPr>
            <a:r>
              <a:rPr lang="en-US" sz="1400" b="0" dirty="0">
                <a:solidFill>
                  <a:schemeClr val="accent1"/>
                </a:solidFill>
                <a:latin typeface="+mj-lt"/>
              </a:rPr>
              <a:t>Benefits</a:t>
            </a:r>
          </a:p>
          <a:p>
            <a:pPr marL="171450" lvl="0" indent="-171450">
              <a:buFont typeface="Arial" panose="020B0604020202020204" pitchFamily="34" charset="0"/>
              <a:buChar char="•"/>
            </a:pPr>
            <a:r>
              <a:rPr lang="en-US" sz="1400" b="0" dirty="0">
                <a:solidFill>
                  <a:schemeClr val="accent1"/>
                </a:solidFill>
                <a:latin typeface="+mj-lt"/>
              </a:rPr>
              <a:t>Work-life balance</a:t>
            </a:r>
          </a:p>
          <a:p>
            <a:pPr marL="171450" lvl="0" indent="-171450">
              <a:buFont typeface="Arial" panose="020B0604020202020204" pitchFamily="34" charset="0"/>
              <a:buChar char="•"/>
            </a:pPr>
            <a:r>
              <a:rPr lang="en-US" sz="1400" b="0" dirty="0">
                <a:solidFill>
                  <a:schemeClr val="accent1"/>
                </a:solidFill>
                <a:latin typeface="+mj-lt"/>
              </a:rPr>
              <a:t>Performance and recognition</a:t>
            </a:r>
          </a:p>
          <a:p>
            <a:pPr marL="171450" lvl="0" indent="-171450">
              <a:buFont typeface="Arial" panose="020B0604020202020204" pitchFamily="34" charset="0"/>
              <a:buChar char="•"/>
            </a:pPr>
            <a:r>
              <a:rPr lang="en-US" sz="1400" b="0" dirty="0">
                <a:solidFill>
                  <a:schemeClr val="accent1"/>
                </a:solidFill>
                <a:latin typeface="+mj-lt"/>
              </a:rPr>
              <a:t>Development and career opportunities</a:t>
            </a:r>
          </a:p>
        </p:txBody>
      </p:sp>
      <p:sp>
        <p:nvSpPr>
          <p:cNvPr id="28" name="Content Placeholder 7">
            <a:extLst>
              <a:ext uri="{FF2B5EF4-FFF2-40B4-BE49-F238E27FC236}">
                <a16:creationId xmlns:a16="http://schemas.microsoft.com/office/drawing/2014/main" id="{518A1768-550D-4562-A664-81DF9EB9072F}"/>
              </a:ext>
            </a:extLst>
          </p:cNvPr>
          <p:cNvSpPr txBox="1">
            <a:spLocks/>
          </p:cNvSpPr>
          <p:nvPr/>
        </p:nvSpPr>
        <p:spPr>
          <a:xfrm>
            <a:off x="3695524" y="1827742"/>
            <a:ext cx="1819116" cy="2391071"/>
          </a:xfrm>
          <a:prstGeom prst="rect">
            <a:avLst/>
          </a:prstGeom>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08000" indent="-108000">
              <a:buFont typeface="Arial" panose="020B0604020202020204" pitchFamily="34" charset="0"/>
              <a:buChar char="•"/>
            </a:pPr>
            <a:r>
              <a:rPr lang="en-US" altLang="zh-CN" sz="1400" b="0" dirty="0">
                <a:solidFill>
                  <a:schemeClr val="accent1"/>
                </a:solidFill>
                <a:latin typeface="+mj-lt"/>
                <a:cs typeface="Calibri" panose="020F0502020204030204" pitchFamily="34" charset="0"/>
              </a:rPr>
              <a:t>Measure the importance of  indicators</a:t>
            </a:r>
          </a:p>
          <a:p>
            <a:pPr marL="108000" indent="-108000">
              <a:buFont typeface="Arial" panose="020B0604020202020204" pitchFamily="34" charset="0"/>
              <a:buChar char="•"/>
            </a:pPr>
            <a:r>
              <a:rPr lang="en-US" altLang="zh-CN" sz="1400" b="0" dirty="0">
                <a:solidFill>
                  <a:schemeClr val="accent1"/>
                </a:solidFill>
                <a:latin typeface="+mj-lt"/>
                <a:cs typeface="Calibri" panose="020F0502020204030204" pitchFamily="34" charset="0"/>
              </a:rPr>
              <a:t>Measure the satisfaction about the TC system</a:t>
            </a:r>
          </a:p>
        </p:txBody>
      </p:sp>
      <p:sp>
        <p:nvSpPr>
          <p:cNvPr id="29" name="Content Placeholder 7">
            <a:extLst>
              <a:ext uri="{FF2B5EF4-FFF2-40B4-BE49-F238E27FC236}">
                <a16:creationId xmlns:a16="http://schemas.microsoft.com/office/drawing/2014/main" id="{456D99B0-566C-40A5-8800-70344F097557}"/>
              </a:ext>
            </a:extLst>
          </p:cNvPr>
          <p:cNvSpPr txBox="1">
            <a:spLocks/>
          </p:cNvSpPr>
          <p:nvPr/>
        </p:nvSpPr>
        <p:spPr>
          <a:xfrm>
            <a:off x="5979431" y="1767799"/>
            <a:ext cx="1852421" cy="2391071"/>
          </a:xfrm>
          <a:prstGeom prst="rect">
            <a:avLst/>
          </a:prstGeom>
          <a:ln w="19050">
            <a:noFill/>
          </a:ln>
        </p:spPr>
        <p:txBody>
          <a:bodyPr anchor="t" anchorCtr="0">
            <a:noAutofit/>
          </a:bodyPr>
          <a:lstStyle>
            <a:defPPr>
              <a:defRPr lang="en-US"/>
            </a:defPPr>
            <a:lvl1pPr marL="108000" indent="-108000" defTabSz="685800">
              <a:lnSpc>
                <a:spcPct val="90000"/>
              </a:lnSpc>
              <a:spcBef>
                <a:spcPts val="750"/>
              </a:spcBef>
              <a:buClr>
                <a:srgbClr val="1A2940"/>
              </a:buClr>
              <a:buFont typeface="Arial" panose="020B0604020202020204" pitchFamily="34" charset="0"/>
              <a:buChar char="•"/>
              <a:defRPr sz="1050" b="0">
                <a:solidFill>
                  <a:srgbClr val="58595B"/>
                </a:solidFill>
                <a:latin typeface="+mj-lt"/>
                <a:cs typeface="Calibri" panose="020F050202020403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pPr fontAlgn="ctr"/>
            <a:r>
              <a:rPr lang="en-US" sz="1400" dirty="0">
                <a:solidFill>
                  <a:schemeClr val="accent1"/>
                </a:solidFill>
              </a:rPr>
              <a:t>Whether in compliance the strategy and company culture</a:t>
            </a:r>
          </a:p>
          <a:p>
            <a:pPr fontAlgn="ctr"/>
            <a:r>
              <a:rPr lang="en-US" sz="1400" dirty="0">
                <a:solidFill>
                  <a:schemeClr val="accent1"/>
                </a:solidFill>
              </a:rPr>
              <a:t>Find the root causes</a:t>
            </a:r>
          </a:p>
          <a:p>
            <a:pPr fontAlgn="ctr"/>
            <a:r>
              <a:rPr lang="en-US" sz="1400" dirty="0">
                <a:solidFill>
                  <a:schemeClr val="accent1"/>
                </a:solidFill>
              </a:rPr>
              <a:t>Do market survey</a:t>
            </a:r>
          </a:p>
        </p:txBody>
      </p:sp>
      <p:sp>
        <p:nvSpPr>
          <p:cNvPr id="31" name="Content Placeholder 7">
            <a:extLst>
              <a:ext uri="{FF2B5EF4-FFF2-40B4-BE49-F238E27FC236}">
                <a16:creationId xmlns:a16="http://schemas.microsoft.com/office/drawing/2014/main" id="{B556A542-CA86-40D0-8C38-E91966A68971}"/>
              </a:ext>
            </a:extLst>
          </p:cNvPr>
          <p:cNvSpPr txBox="1">
            <a:spLocks/>
          </p:cNvSpPr>
          <p:nvPr/>
        </p:nvSpPr>
        <p:spPr>
          <a:xfrm>
            <a:off x="8225043" y="1120813"/>
            <a:ext cx="2215632" cy="627453"/>
          </a:xfrm>
          <a:prstGeom prst="rect">
            <a:avLst/>
          </a:prstGeom>
          <a:solidFill>
            <a:schemeClr val="accent4">
              <a:lumMod val="75000"/>
            </a:schemeClr>
          </a:solidFill>
          <a:ln w="19050">
            <a:noFill/>
          </a:ln>
        </p:spPr>
        <p:txBody>
          <a:bodyPr anchor="t" anchorCtr="0">
            <a:noAutofit/>
          </a:bodyPr>
          <a:lstStyle>
            <a:defPPr>
              <a:defRPr lang="en-US"/>
            </a:defPPr>
            <a:lvl1pPr indent="0" defTabSz="685800">
              <a:lnSpc>
                <a:spcPct val="90000"/>
              </a:lnSpc>
              <a:spcBef>
                <a:spcPts val="750"/>
              </a:spcBef>
              <a:buClr>
                <a:srgbClr val="1A2940"/>
              </a:buClr>
              <a:buFont typeface="Arial" panose="020B0604020202020204" pitchFamily="34" charset="0"/>
              <a:buNone/>
              <a:defRPr sz="1100" b="1">
                <a:solidFill>
                  <a:srgbClr val="58595B"/>
                </a:solidFill>
                <a:latin typeface="+mj-lt"/>
                <a:cs typeface="Calibri" panose="020F050202020403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altLang="zh-CN" sz="1800" b="0" dirty="0">
                <a:solidFill>
                  <a:schemeClr val="accent1"/>
                </a:solidFill>
              </a:rPr>
              <a:t>Optimization TC system</a:t>
            </a:r>
          </a:p>
        </p:txBody>
      </p:sp>
      <p:sp>
        <p:nvSpPr>
          <p:cNvPr id="32" name="Content Placeholder 7">
            <a:extLst>
              <a:ext uri="{FF2B5EF4-FFF2-40B4-BE49-F238E27FC236}">
                <a16:creationId xmlns:a16="http://schemas.microsoft.com/office/drawing/2014/main" id="{55362C2A-A382-4F73-B159-E4580B8BDD30}"/>
              </a:ext>
            </a:extLst>
          </p:cNvPr>
          <p:cNvSpPr txBox="1">
            <a:spLocks/>
          </p:cNvSpPr>
          <p:nvPr/>
        </p:nvSpPr>
        <p:spPr>
          <a:xfrm>
            <a:off x="8344843" y="1867992"/>
            <a:ext cx="1976032" cy="2391071"/>
          </a:xfrm>
          <a:prstGeom prst="rect">
            <a:avLst/>
          </a:prstGeom>
          <a:ln w="19050">
            <a:noFill/>
          </a:ln>
        </p:spPr>
        <p:txBody>
          <a:bodyPr anchor="t" anchorCtr="0">
            <a:noAutofit/>
          </a:bodyPr>
          <a:lstStyle>
            <a:defPPr>
              <a:defRPr lang="en-US"/>
            </a:defPPr>
            <a:lvl1pPr marL="108000" indent="-108000" algn="ctr" defTabSz="685800" fontAlgn="ctr">
              <a:lnSpc>
                <a:spcPct val="90000"/>
              </a:lnSpc>
              <a:spcBef>
                <a:spcPts val="750"/>
              </a:spcBef>
              <a:buClr>
                <a:srgbClr val="1A2940"/>
              </a:buClr>
              <a:buFont typeface="Arial" panose="020B0604020202020204" pitchFamily="34" charset="0"/>
              <a:buChar char="•"/>
              <a:defRPr sz="1050" b="0">
                <a:solidFill>
                  <a:srgbClr val="000000"/>
                </a:solidFill>
                <a:latin typeface="Calibri" panose="020F0502020204030204" pitchFamily="34" charset="0"/>
                <a:cs typeface="Calibri" panose="020F0502020204030204" pitchFamily="34" charset="0"/>
              </a:defRPr>
            </a:lvl1pPr>
            <a:lvl2pPr marL="514350" indent="-171450" defTabSz="685800">
              <a:lnSpc>
                <a:spcPct val="90000"/>
              </a:lnSpc>
              <a:spcBef>
                <a:spcPts val="375"/>
              </a:spcBef>
              <a:buClr>
                <a:srgbClr val="1A2940"/>
              </a:buClr>
              <a:buFont typeface="Arial" panose="020B0604020202020204" pitchFamily="34" charset="0"/>
              <a:buChar char="•"/>
              <a:defRPr sz="1200">
                <a:solidFill>
                  <a:srgbClr val="58595B"/>
                </a:solidFill>
                <a:latin typeface="Arial" panose="020B0604020202020204" pitchFamily="34" charset="0"/>
                <a:cs typeface="Arial" panose="020B0604020202020204" pitchFamily="34" charset="0"/>
              </a:defRPr>
            </a:lvl2pPr>
            <a:lvl3pPr marL="857250" indent="-171450" defTabSz="685800">
              <a:lnSpc>
                <a:spcPct val="90000"/>
              </a:lnSpc>
              <a:spcBef>
                <a:spcPts val="375"/>
              </a:spcBef>
              <a:buClr>
                <a:srgbClr val="1A2940"/>
              </a:buClr>
              <a:buFont typeface="Arial" panose="020B0604020202020204" pitchFamily="34" charset="0"/>
              <a:buChar char="•"/>
              <a:defRPr sz="1050">
                <a:solidFill>
                  <a:srgbClr val="58595B"/>
                </a:solidFill>
                <a:latin typeface="Arial" panose="020B0604020202020204" pitchFamily="34" charset="0"/>
                <a:cs typeface="Arial" panose="020B0604020202020204" pitchFamily="34" charset="0"/>
              </a:defRPr>
            </a:lvl3pPr>
            <a:lvl4pPr marL="12001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4pPr>
            <a:lvl5pPr marL="1543050" indent="-171450" defTabSz="685800">
              <a:lnSpc>
                <a:spcPct val="90000"/>
              </a:lnSpc>
              <a:spcBef>
                <a:spcPts val="375"/>
              </a:spcBef>
              <a:buClr>
                <a:srgbClr val="1A2940"/>
              </a:buClr>
              <a:buFont typeface="Arial" panose="020B0604020202020204" pitchFamily="34" charset="0"/>
              <a:buChar char="•"/>
              <a:defRPr sz="900">
                <a:solidFill>
                  <a:srgbClr val="58595B"/>
                </a:solidFill>
                <a:latin typeface="Arial" panose="020B0604020202020204" pitchFamily="34" charset="0"/>
                <a:cs typeface="Arial" panose="020B0604020202020204" pitchFamily="34"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pPr algn="l"/>
            <a:r>
              <a:rPr lang="en-US" sz="1400" dirty="0">
                <a:solidFill>
                  <a:schemeClr val="accent1"/>
                </a:solidFill>
                <a:latin typeface="+mj-lt"/>
              </a:rPr>
              <a:t>Improve the weakness part or deficient part</a:t>
            </a:r>
          </a:p>
          <a:p>
            <a:pPr algn="l"/>
            <a:r>
              <a:rPr lang="en-US" sz="1400" dirty="0">
                <a:solidFill>
                  <a:schemeClr val="accent1"/>
                </a:solidFill>
                <a:latin typeface="+mj-lt"/>
              </a:rPr>
              <a:t>Do follow up survey after the new system/policy launched</a:t>
            </a:r>
          </a:p>
          <a:p>
            <a:pPr algn="l"/>
            <a:endParaRPr lang="en-US" sz="1400" dirty="0">
              <a:solidFill>
                <a:schemeClr val="accent1"/>
              </a:solidFill>
              <a:latin typeface="+mj-lt"/>
            </a:endParaRPr>
          </a:p>
        </p:txBody>
      </p:sp>
      <p:sp>
        <p:nvSpPr>
          <p:cNvPr id="18" name="Title 4">
            <a:extLst>
              <a:ext uri="{FF2B5EF4-FFF2-40B4-BE49-F238E27FC236}">
                <a16:creationId xmlns:a16="http://schemas.microsoft.com/office/drawing/2014/main" id="{32D5F3F5-81CF-4CAA-AD9F-02E14AD5078B}"/>
              </a:ext>
            </a:extLst>
          </p:cNvPr>
          <p:cNvSpPr>
            <a:spLocks noGrp="1"/>
          </p:cNvSpPr>
          <p:nvPr>
            <p:ph type="title"/>
          </p:nvPr>
        </p:nvSpPr>
        <p:spPr>
          <a:xfrm>
            <a:off x="812529" y="15782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How to optimize total compensation for employees</a:t>
            </a:r>
          </a:p>
        </p:txBody>
      </p:sp>
      <p:cxnSp>
        <p:nvCxnSpPr>
          <p:cNvPr id="20" name="Gerader Verbinder 83">
            <a:extLst>
              <a:ext uri="{FF2B5EF4-FFF2-40B4-BE49-F238E27FC236}">
                <a16:creationId xmlns:a16="http://schemas.microsoft.com/office/drawing/2014/main" id="{4B4077A7-33AD-40DB-AF72-0D43EF89C6F6}"/>
              </a:ext>
            </a:extLst>
          </p:cNvPr>
          <p:cNvCxnSpPr>
            <a:cxnSpLocks/>
          </p:cNvCxnSpPr>
          <p:nvPr/>
        </p:nvCxnSpPr>
        <p:spPr>
          <a:xfrm>
            <a:off x="593454" y="157823"/>
            <a:ext cx="0" cy="422763"/>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942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3.7037E-6 L 0.20677 0.00186 " pathEditMode="relative" rAng="0" ptsTypes="AA">
                                      <p:cBhvr>
                                        <p:cTn id="6" dur="2000" fill="hold"/>
                                        <p:tgtEl>
                                          <p:spTgt spid="11"/>
                                        </p:tgtEl>
                                        <p:attrNameLst>
                                          <p:attrName>ppt_x</p:attrName>
                                          <p:attrName>ppt_y</p:attrName>
                                        </p:attrNameLst>
                                      </p:cBhvr>
                                      <p:rCtr x="10339" y="93"/>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20677 0.00186 L 0.40234 -0.00486 " pathEditMode="relative" rAng="0" ptsTypes="AA">
                                      <p:cBhvr>
                                        <p:cTn id="10" dur="2000" fill="hold"/>
                                        <p:tgtEl>
                                          <p:spTgt spid="11"/>
                                        </p:tgtEl>
                                        <p:attrNameLst>
                                          <p:attrName>ppt_x</p:attrName>
                                          <p:attrName>ppt_y</p:attrName>
                                        </p:attrNameLst>
                                      </p:cBhvr>
                                      <p:rCtr x="9779" y="-347"/>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0.40234 -0.00486 L 0.59505 -0.00486 " pathEditMode="relative" rAng="0" ptsTypes="AA">
                                      <p:cBhvr>
                                        <p:cTn id="14" dur="2000" fill="hold"/>
                                        <p:tgtEl>
                                          <p:spTgt spid="11"/>
                                        </p:tgtEl>
                                        <p:attrNameLst>
                                          <p:attrName>ppt_x</p:attrName>
                                          <p:attrName>ppt_y</p:attrName>
                                        </p:attrNameLst>
                                      </p:cBhvr>
                                      <p:rCtr x="963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992945" y="2852224"/>
            <a:ext cx="4774810" cy="384517"/>
          </a:xfrm>
        </p:spPr>
        <p:txBody>
          <a:bodyPr/>
          <a:lstStyle/>
          <a:p>
            <a:r>
              <a:rPr lang="en-US" altLang="zh-CN" sz="2400" b="0" dirty="0">
                <a:solidFill>
                  <a:srgbClr val="FFC000"/>
                </a:solidFill>
              </a:rPr>
              <a:t>Section 3</a:t>
            </a:r>
            <a:endParaRPr lang="en-US" sz="2400" b="0" dirty="0">
              <a:solidFill>
                <a:srgbClr val="FFC000"/>
              </a:solidFill>
            </a:endParaRPr>
          </a:p>
        </p:txBody>
      </p:sp>
      <p:sp>
        <p:nvSpPr>
          <p:cNvPr id="3" name="Title 3">
            <a:extLst>
              <a:ext uri="{FF2B5EF4-FFF2-40B4-BE49-F238E27FC236}">
                <a16:creationId xmlns:a16="http://schemas.microsoft.com/office/drawing/2014/main" id="{04EC05FF-A5CA-4AA8-8150-C27A212AFDBF}"/>
              </a:ext>
            </a:extLst>
          </p:cNvPr>
          <p:cNvSpPr txBox="1">
            <a:spLocks/>
          </p:cNvSpPr>
          <p:nvPr/>
        </p:nvSpPr>
        <p:spPr>
          <a:xfrm>
            <a:off x="887437" y="3819294"/>
            <a:ext cx="6746545" cy="1327137"/>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600" b="1" kern="1200" baseline="0">
                <a:solidFill>
                  <a:schemeClr val="bg1"/>
                </a:solidFill>
                <a:latin typeface="Arial" panose="020B0604020202020204" pitchFamily="34" charset="0"/>
                <a:ea typeface="+mj-ea"/>
                <a:cs typeface="Arial" panose="020B0604020202020204" pitchFamily="34" charset="0"/>
              </a:defRPr>
            </a:lvl1pPr>
          </a:lstStyle>
          <a:p>
            <a:r>
              <a:rPr lang="en-US" dirty="0"/>
              <a:t>Retention strategy</a:t>
            </a:r>
            <a:endParaRPr lang="en-US" b="0" dirty="0"/>
          </a:p>
        </p:txBody>
      </p:sp>
    </p:spTree>
    <p:extLst>
      <p:ext uri="{BB962C8B-B14F-4D97-AF65-F5344CB8AC3E}">
        <p14:creationId xmlns:p14="http://schemas.microsoft.com/office/powerpoint/2010/main" val="2119835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21</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12529" y="15782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Retention strategy</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157823"/>
            <a:ext cx="0" cy="812939"/>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2209F30B-00BD-484A-9B54-5E2A6334345C}"/>
              </a:ext>
            </a:extLst>
          </p:cNvPr>
          <p:cNvSpPr/>
          <p:nvPr/>
        </p:nvSpPr>
        <p:spPr>
          <a:xfrm>
            <a:off x="911506" y="580586"/>
            <a:ext cx="2997880" cy="456535"/>
          </a:xfrm>
          <a:prstGeom prst="rect">
            <a:avLst/>
          </a:prstGeom>
        </p:spPr>
        <p:txBody>
          <a:bodyPr vert="horz" lIns="91440" tIns="45720" rIns="91440" bIns="45720" rtlCol="0" anchor="t" anchorCtr="0">
            <a:noAutofit/>
          </a:bodyPr>
          <a:lstStyle/>
          <a:p>
            <a:pPr defTabSz="685800">
              <a:lnSpc>
                <a:spcPct val="150000"/>
              </a:lnSpc>
              <a:spcBef>
                <a:spcPct val="0"/>
              </a:spcBef>
            </a:pPr>
            <a:r>
              <a:rPr lang="en-US" altLang="zh-CN" b="1" dirty="0">
                <a:solidFill>
                  <a:schemeClr val="accent3">
                    <a:lumMod val="50000"/>
                  </a:schemeClr>
                </a:solidFill>
                <a:latin typeface="Arial" panose="020B0604020202020204" pitchFamily="34" charset="0"/>
                <a:ea typeface="+mj-ea"/>
                <a:cs typeface="Arial" panose="020B0604020202020204" pitchFamily="34" charset="0"/>
              </a:rPr>
              <a:t>Action recognition</a:t>
            </a:r>
          </a:p>
        </p:txBody>
      </p:sp>
      <p:pic>
        <p:nvPicPr>
          <p:cNvPr id="7" name="Picture 6">
            <a:extLst>
              <a:ext uri="{FF2B5EF4-FFF2-40B4-BE49-F238E27FC236}">
                <a16:creationId xmlns:a16="http://schemas.microsoft.com/office/drawing/2014/main" id="{B841B048-C127-4393-8760-3D516EED1FEE}"/>
              </a:ext>
            </a:extLst>
          </p:cNvPr>
          <p:cNvPicPr>
            <a:picLocks noChangeAspect="1"/>
          </p:cNvPicPr>
          <p:nvPr/>
        </p:nvPicPr>
        <p:blipFill>
          <a:blip r:embed="rId2"/>
          <a:stretch>
            <a:fillRect/>
          </a:stretch>
        </p:blipFill>
        <p:spPr>
          <a:xfrm>
            <a:off x="7429704" y="1291126"/>
            <a:ext cx="4460390" cy="4073063"/>
          </a:xfrm>
          <a:prstGeom prst="rect">
            <a:avLst/>
          </a:prstGeom>
        </p:spPr>
      </p:pic>
      <p:sp>
        <p:nvSpPr>
          <p:cNvPr id="15" name="Rectangle 14">
            <a:extLst>
              <a:ext uri="{FF2B5EF4-FFF2-40B4-BE49-F238E27FC236}">
                <a16:creationId xmlns:a16="http://schemas.microsoft.com/office/drawing/2014/main" id="{058FC0CB-C5D9-493C-A697-D32BA1F01FE0}"/>
              </a:ext>
            </a:extLst>
          </p:cNvPr>
          <p:cNvSpPr/>
          <p:nvPr/>
        </p:nvSpPr>
        <p:spPr>
          <a:xfrm>
            <a:off x="911506" y="1337415"/>
            <a:ext cx="5718867" cy="2031325"/>
          </a:xfrm>
          <a:prstGeom prst="rect">
            <a:avLst/>
          </a:prstGeom>
        </p:spPr>
        <p:txBody>
          <a:bodyPr wrap="square">
            <a:spAutoFit/>
          </a:bodyPr>
          <a:lstStyle/>
          <a:p>
            <a:pPr marL="285750" indent="-285750">
              <a:buFont typeface="Arial" panose="020B0604020202020204" pitchFamily="34" charset="0"/>
              <a:buChar char="•"/>
            </a:pPr>
            <a:r>
              <a:rPr lang="en-US" sz="1400" b="1" dirty="0"/>
              <a:t>Positive feedback on employees’ work</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Change behavior</a:t>
            </a:r>
          </a:p>
          <a:p>
            <a:endParaRPr lang="en-US" sz="1400" b="1" dirty="0"/>
          </a:p>
          <a:p>
            <a:pPr marL="285750" indent="-285750">
              <a:buFont typeface="Arial" panose="020B0604020202020204" pitchFamily="34" charset="0"/>
              <a:buChar char="•"/>
            </a:pPr>
            <a:r>
              <a:rPr lang="en-US" sz="1400" b="1" dirty="0"/>
              <a:t>Improve working relationship</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Better working experience</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Better leadership</a:t>
            </a:r>
          </a:p>
        </p:txBody>
      </p:sp>
      <p:pic>
        <p:nvPicPr>
          <p:cNvPr id="12" name="Picture 11">
            <a:extLst>
              <a:ext uri="{FF2B5EF4-FFF2-40B4-BE49-F238E27FC236}">
                <a16:creationId xmlns:a16="http://schemas.microsoft.com/office/drawing/2014/main" id="{CCA47800-4CEF-44F2-B78E-DE45C500EFBC}"/>
              </a:ext>
            </a:extLst>
          </p:cNvPr>
          <p:cNvPicPr>
            <a:picLocks noChangeAspect="1"/>
          </p:cNvPicPr>
          <p:nvPr/>
        </p:nvPicPr>
        <p:blipFill>
          <a:blip r:embed="rId3"/>
          <a:stretch>
            <a:fillRect/>
          </a:stretch>
        </p:blipFill>
        <p:spPr>
          <a:xfrm>
            <a:off x="725235" y="3653523"/>
            <a:ext cx="6497200" cy="2359117"/>
          </a:xfrm>
          <a:prstGeom prst="rect">
            <a:avLst/>
          </a:prstGeom>
        </p:spPr>
      </p:pic>
    </p:spTree>
    <p:extLst>
      <p:ext uri="{BB962C8B-B14F-4D97-AF65-F5344CB8AC3E}">
        <p14:creationId xmlns:p14="http://schemas.microsoft.com/office/powerpoint/2010/main" val="434961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fld id="{5AD0B71B-50D0-8142-8F07-578D02AF652D}" type="slidenum">
              <a:rPr lang="en-US" smtClean="0"/>
              <a:pPr/>
              <a:t>22</a:t>
            </a:fld>
            <a:endParaRPr lang="en-US"/>
          </a:p>
        </p:txBody>
      </p:sp>
      <p:sp>
        <p:nvSpPr>
          <p:cNvPr id="13" name="Title 4">
            <a:extLst>
              <a:ext uri="{FF2B5EF4-FFF2-40B4-BE49-F238E27FC236}">
                <a16:creationId xmlns:a16="http://schemas.microsoft.com/office/drawing/2014/main" id="{9C5F5B8B-52AD-4157-97E8-D857B735B608}"/>
              </a:ext>
            </a:extLst>
          </p:cNvPr>
          <p:cNvSpPr>
            <a:spLocks noGrp="1"/>
          </p:cNvSpPr>
          <p:nvPr>
            <p:ph type="title"/>
          </p:nvPr>
        </p:nvSpPr>
        <p:spPr>
          <a:xfrm>
            <a:off x="812529" y="157823"/>
            <a:ext cx="9370580" cy="812939"/>
          </a:xfrm>
          <a:noFill/>
        </p:spPr>
        <p:txBody>
          <a:bodyPr vert="horz" lIns="91440" tIns="45720" rIns="91440" bIns="45720" rtlCol="0" anchor="t" anchorCtr="0">
            <a:noAutofit/>
          </a:bodyPr>
          <a:lstStyle/>
          <a:p>
            <a:pPr defTabSz="685800"/>
            <a:r>
              <a:rPr lang="en-US" altLang="zh-CN" sz="2800" dirty="0">
                <a:solidFill>
                  <a:schemeClr val="accent3">
                    <a:lumMod val="50000"/>
                  </a:schemeClr>
                </a:solidFill>
              </a:rPr>
              <a:t>Retention strategy</a:t>
            </a:r>
          </a:p>
        </p:txBody>
      </p:sp>
      <p:cxnSp>
        <p:nvCxnSpPr>
          <p:cNvPr id="14" name="Gerader Verbinder 83">
            <a:extLst>
              <a:ext uri="{FF2B5EF4-FFF2-40B4-BE49-F238E27FC236}">
                <a16:creationId xmlns:a16="http://schemas.microsoft.com/office/drawing/2014/main" id="{DD8ABE70-0E29-4ADE-A463-A18B5DB94E72}"/>
              </a:ext>
            </a:extLst>
          </p:cNvPr>
          <p:cNvCxnSpPr>
            <a:cxnSpLocks/>
          </p:cNvCxnSpPr>
          <p:nvPr/>
        </p:nvCxnSpPr>
        <p:spPr>
          <a:xfrm>
            <a:off x="593454" y="157823"/>
            <a:ext cx="0" cy="812939"/>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2209F30B-00BD-484A-9B54-5E2A6334345C}"/>
              </a:ext>
            </a:extLst>
          </p:cNvPr>
          <p:cNvSpPr/>
          <p:nvPr/>
        </p:nvSpPr>
        <p:spPr>
          <a:xfrm>
            <a:off x="911506" y="580586"/>
            <a:ext cx="2997880" cy="456535"/>
          </a:xfrm>
          <a:prstGeom prst="rect">
            <a:avLst/>
          </a:prstGeom>
        </p:spPr>
        <p:txBody>
          <a:bodyPr vert="horz" lIns="91440" tIns="45720" rIns="91440" bIns="45720" rtlCol="0" anchor="t" anchorCtr="0">
            <a:noAutofit/>
          </a:bodyPr>
          <a:lstStyle/>
          <a:p>
            <a:pPr defTabSz="685800">
              <a:lnSpc>
                <a:spcPct val="150000"/>
              </a:lnSpc>
              <a:spcBef>
                <a:spcPct val="0"/>
              </a:spcBef>
            </a:pPr>
            <a:r>
              <a:rPr lang="en-US" altLang="zh-CN" b="1" dirty="0">
                <a:solidFill>
                  <a:schemeClr val="accent3">
                    <a:lumMod val="50000"/>
                  </a:schemeClr>
                </a:solidFill>
                <a:latin typeface="Arial" panose="020B0604020202020204" pitchFamily="34" charset="0"/>
                <a:ea typeface="+mj-ea"/>
                <a:cs typeface="Arial" panose="020B0604020202020204" pitchFamily="34" charset="0"/>
              </a:rPr>
              <a:t>Psychological contract</a:t>
            </a:r>
          </a:p>
        </p:txBody>
      </p:sp>
      <p:sp>
        <p:nvSpPr>
          <p:cNvPr id="11" name="Content Placeholder 7">
            <a:extLst>
              <a:ext uri="{FF2B5EF4-FFF2-40B4-BE49-F238E27FC236}">
                <a16:creationId xmlns:a16="http://schemas.microsoft.com/office/drawing/2014/main" id="{C34FCA4C-AB04-4F47-B833-017BE05B63C6}"/>
              </a:ext>
            </a:extLst>
          </p:cNvPr>
          <p:cNvSpPr txBox="1">
            <a:spLocks/>
          </p:cNvSpPr>
          <p:nvPr/>
        </p:nvSpPr>
        <p:spPr>
          <a:xfrm>
            <a:off x="3329556" y="2614867"/>
            <a:ext cx="2700178" cy="1650612"/>
          </a:xfrm>
          <a:prstGeom prst="rect">
            <a:avLst/>
          </a:prstGeom>
          <a:solidFill>
            <a:schemeClr val="accent6">
              <a:lumMod val="9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12" name="Content Placeholder 7">
            <a:extLst>
              <a:ext uri="{FF2B5EF4-FFF2-40B4-BE49-F238E27FC236}">
                <a16:creationId xmlns:a16="http://schemas.microsoft.com/office/drawing/2014/main" id="{1EFBCF9D-B7D4-45C2-B418-16B719C46096}"/>
              </a:ext>
            </a:extLst>
          </p:cNvPr>
          <p:cNvSpPr txBox="1">
            <a:spLocks/>
          </p:cNvSpPr>
          <p:nvPr/>
        </p:nvSpPr>
        <p:spPr>
          <a:xfrm>
            <a:off x="3332868" y="4361245"/>
            <a:ext cx="2693553" cy="1625159"/>
          </a:xfrm>
          <a:prstGeom prst="rect">
            <a:avLst/>
          </a:prstGeom>
          <a:solidFill>
            <a:schemeClr val="accent4">
              <a:lumMod val="20000"/>
              <a:lumOff val="8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16" name="Content Placeholder 7">
            <a:extLst>
              <a:ext uri="{FF2B5EF4-FFF2-40B4-BE49-F238E27FC236}">
                <a16:creationId xmlns:a16="http://schemas.microsoft.com/office/drawing/2014/main" id="{7EF1E693-C6B6-4073-9108-AFF691F6D345}"/>
              </a:ext>
            </a:extLst>
          </p:cNvPr>
          <p:cNvSpPr txBox="1">
            <a:spLocks/>
          </p:cNvSpPr>
          <p:nvPr/>
        </p:nvSpPr>
        <p:spPr>
          <a:xfrm>
            <a:off x="503237" y="2610301"/>
            <a:ext cx="2728624" cy="1658132"/>
          </a:xfrm>
          <a:prstGeom prst="rect">
            <a:avLst/>
          </a:prstGeom>
          <a:solidFill>
            <a:schemeClr val="accent4">
              <a:lumMod val="20000"/>
              <a:lumOff val="8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8616C8E0-D374-471D-942D-1A53FAA786BB}"/>
              </a:ext>
            </a:extLst>
          </p:cNvPr>
          <p:cNvSpPr txBox="1"/>
          <p:nvPr/>
        </p:nvSpPr>
        <p:spPr>
          <a:xfrm>
            <a:off x="632690" y="3177289"/>
            <a:ext cx="2338345" cy="585150"/>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pPr algn="ctr"/>
            <a:r>
              <a:rPr lang="en-US" altLang="zh-CN" sz="1600" b="0" dirty="0"/>
              <a:t>What do employees want</a:t>
            </a:r>
          </a:p>
        </p:txBody>
      </p:sp>
      <p:sp>
        <p:nvSpPr>
          <p:cNvPr id="18" name="Content Placeholder 7">
            <a:extLst>
              <a:ext uri="{FF2B5EF4-FFF2-40B4-BE49-F238E27FC236}">
                <a16:creationId xmlns:a16="http://schemas.microsoft.com/office/drawing/2014/main" id="{CBC0E6FA-38C4-4A00-90F0-C5F2D44635E8}"/>
              </a:ext>
            </a:extLst>
          </p:cNvPr>
          <p:cNvSpPr txBox="1">
            <a:spLocks/>
          </p:cNvSpPr>
          <p:nvPr/>
        </p:nvSpPr>
        <p:spPr>
          <a:xfrm>
            <a:off x="506013" y="4361196"/>
            <a:ext cx="2737878" cy="1606264"/>
          </a:xfrm>
          <a:prstGeom prst="rect">
            <a:avLst/>
          </a:prstGeom>
          <a:solidFill>
            <a:schemeClr val="accent6">
              <a:lumMod val="90000"/>
            </a:schemeClr>
          </a:solidFill>
          <a:ln w="19050">
            <a:noFill/>
          </a:ln>
        </p:spPr>
        <p:txBody>
          <a:bodyPr anchor="t" anchorCtr="0">
            <a:noAutofit/>
          </a:bodyPr>
          <a:lstStyle>
            <a:lvl1pPr marL="0" indent="0" algn="l" defTabSz="685800" rtl="0" eaLnBrk="1" latinLnBrk="0" hangingPunct="1">
              <a:lnSpc>
                <a:spcPct val="90000"/>
              </a:lnSpc>
              <a:spcBef>
                <a:spcPts val="750"/>
              </a:spcBef>
              <a:buClr>
                <a:srgbClr val="1A2940"/>
              </a:buClr>
              <a:buFont typeface="Arial" panose="020B0604020202020204" pitchFamily="34" charset="0"/>
              <a:buNone/>
              <a:defRPr sz="1350" b="1" kern="1200">
                <a:solidFill>
                  <a:srgbClr val="58595B"/>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rgbClr val="1A2940"/>
              </a:buClr>
              <a:buFont typeface="Arial" panose="020B0604020202020204" pitchFamily="34" charset="0"/>
              <a:buChar char="•"/>
              <a:defRPr sz="1200" kern="1200">
                <a:solidFill>
                  <a:srgbClr val="58595B"/>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rgbClr val="1A2940"/>
              </a:buClr>
              <a:buFont typeface="Arial" panose="020B0604020202020204" pitchFamily="34" charset="0"/>
              <a:buChar char="•"/>
              <a:defRPr sz="1050" kern="1200">
                <a:solidFill>
                  <a:srgbClr val="58595B"/>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rgbClr val="1A2940"/>
              </a:buClr>
              <a:buFont typeface="Arial" panose="020B0604020202020204" pitchFamily="34" charset="0"/>
              <a:buChar char="•"/>
              <a:defRPr sz="900" kern="1200">
                <a:solidFill>
                  <a:srgbClr val="58595B"/>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tLang="zh-CN" sz="1400" b="0" dirty="0">
              <a:solidFill>
                <a:schemeClr val="tx1"/>
              </a:solidFill>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2E9D6802-2A10-4531-96D6-6119AADC4135}"/>
              </a:ext>
            </a:extLst>
          </p:cNvPr>
          <p:cNvSpPr txBox="1"/>
          <p:nvPr/>
        </p:nvSpPr>
        <p:spPr>
          <a:xfrm>
            <a:off x="3537110" y="3175785"/>
            <a:ext cx="2322473" cy="691942"/>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pPr algn="ctr"/>
            <a:r>
              <a:rPr lang="en-US" altLang="zh-CN" sz="1600" b="0" dirty="0"/>
              <a:t>What does company want to provide</a:t>
            </a:r>
          </a:p>
        </p:txBody>
      </p:sp>
      <p:sp>
        <p:nvSpPr>
          <p:cNvPr id="22" name="TextBox 21">
            <a:extLst>
              <a:ext uri="{FF2B5EF4-FFF2-40B4-BE49-F238E27FC236}">
                <a16:creationId xmlns:a16="http://schemas.microsoft.com/office/drawing/2014/main" id="{A81A9B22-5D43-47F1-8272-CCE28168D2F6}"/>
              </a:ext>
            </a:extLst>
          </p:cNvPr>
          <p:cNvSpPr txBox="1"/>
          <p:nvPr/>
        </p:nvSpPr>
        <p:spPr>
          <a:xfrm>
            <a:off x="632690" y="4973561"/>
            <a:ext cx="2527025" cy="585150"/>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pPr algn="ctr"/>
            <a:r>
              <a:rPr lang="en-US" altLang="zh-CN" sz="1600" b="0" dirty="0"/>
              <a:t>What do employees expect to work for</a:t>
            </a:r>
          </a:p>
        </p:txBody>
      </p:sp>
      <p:sp>
        <p:nvSpPr>
          <p:cNvPr id="23" name="TextBox 22">
            <a:extLst>
              <a:ext uri="{FF2B5EF4-FFF2-40B4-BE49-F238E27FC236}">
                <a16:creationId xmlns:a16="http://schemas.microsoft.com/office/drawing/2014/main" id="{4392447F-4F7E-42D7-8504-06710D45B423}"/>
              </a:ext>
            </a:extLst>
          </p:cNvPr>
          <p:cNvSpPr txBox="1"/>
          <p:nvPr/>
        </p:nvSpPr>
        <p:spPr>
          <a:xfrm>
            <a:off x="3489411" y="4938285"/>
            <a:ext cx="2370172" cy="585150"/>
          </a:xfrm>
          <a:prstGeom prst="rect">
            <a:avLst/>
          </a:prstGeom>
          <a:noFill/>
        </p:spPr>
        <p:txBody>
          <a:bodyPr vert="horz" lIns="91440" tIns="45720" rIns="91440" bIns="45720" rtlCol="0" anchor="t" anchorCtr="0">
            <a:noAutofit/>
          </a:bodyPr>
          <a:lstStyle>
            <a:defPPr>
              <a:defRPr lang="en-US"/>
            </a:defPPr>
            <a:lvl1pPr defTabSz="685800">
              <a:lnSpc>
                <a:spcPct val="90000"/>
              </a:lnSpc>
              <a:spcBef>
                <a:spcPct val="0"/>
              </a:spcBef>
              <a:buNone/>
              <a:defRPr sz="2900" b="1" baseline="0">
                <a:solidFill>
                  <a:srgbClr val="1A2940"/>
                </a:solidFill>
                <a:latin typeface="Arial" panose="020B0604020202020204" pitchFamily="34" charset="0"/>
                <a:ea typeface="+mj-ea"/>
                <a:cs typeface="Arial" panose="020B0604020202020204" pitchFamily="34" charset="0"/>
              </a:defRPr>
            </a:lvl1pPr>
          </a:lstStyle>
          <a:p>
            <a:pPr algn="ctr"/>
            <a:r>
              <a:rPr lang="en-US" altLang="zh-CN" sz="1600" b="0" dirty="0"/>
              <a:t>What does company expect to get from employees</a:t>
            </a:r>
          </a:p>
        </p:txBody>
      </p:sp>
      <p:sp>
        <p:nvSpPr>
          <p:cNvPr id="24" name="Arrow: Left-Right 23">
            <a:extLst>
              <a:ext uri="{FF2B5EF4-FFF2-40B4-BE49-F238E27FC236}">
                <a16:creationId xmlns:a16="http://schemas.microsoft.com/office/drawing/2014/main" id="{1557CF6C-53C1-4BF0-8301-554912E95ABC}"/>
              </a:ext>
            </a:extLst>
          </p:cNvPr>
          <p:cNvSpPr/>
          <p:nvPr/>
        </p:nvSpPr>
        <p:spPr>
          <a:xfrm>
            <a:off x="2865018" y="3139181"/>
            <a:ext cx="821635" cy="600371"/>
          </a:xfrm>
          <a:prstGeom prst="leftRightArrow">
            <a:avLst/>
          </a:prstGeom>
          <a:solidFill>
            <a:schemeClr val="accent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rrow: Left-Right 24">
            <a:extLst>
              <a:ext uri="{FF2B5EF4-FFF2-40B4-BE49-F238E27FC236}">
                <a16:creationId xmlns:a16="http://schemas.microsoft.com/office/drawing/2014/main" id="{2148714E-143A-41EA-B5CF-06E615D6C29E}"/>
              </a:ext>
            </a:extLst>
          </p:cNvPr>
          <p:cNvSpPr/>
          <p:nvPr/>
        </p:nvSpPr>
        <p:spPr>
          <a:xfrm>
            <a:off x="2882702" y="4877844"/>
            <a:ext cx="821635" cy="600371"/>
          </a:xfrm>
          <a:prstGeom prst="leftRightArrow">
            <a:avLst/>
          </a:prstGeom>
          <a:solidFill>
            <a:schemeClr val="accent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B95C21C-6DED-4159-8207-8E0AD6E73D5F}"/>
              </a:ext>
            </a:extLst>
          </p:cNvPr>
          <p:cNvSpPr/>
          <p:nvPr/>
        </p:nvSpPr>
        <p:spPr>
          <a:xfrm>
            <a:off x="593454" y="1584129"/>
            <a:ext cx="5225473" cy="954107"/>
          </a:xfrm>
          <a:prstGeom prst="rect">
            <a:avLst/>
          </a:prstGeom>
        </p:spPr>
        <p:txBody>
          <a:bodyPr wrap="square">
            <a:spAutoFit/>
          </a:bodyPr>
          <a:lstStyle/>
          <a:p>
            <a:pPr marL="285750" indent="-285750">
              <a:buFont typeface="Arial" panose="020B0604020202020204" pitchFamily="34" charset="0"/>
              <a:buChar char="•"/>
            </a:pPr>
            <a:r>
              <a:rPr lang="en-US" sz="1400" b="1" dirty="0"/>
              <a:t>Not be expected – know the expectation of company</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a:t>Not be valued – know what will be provided by company</a:t>
            </a:r>
          </a:p>
          <a:p>
            <a:pPr marL="285750" indent="-285750">
              <a:buFont typeface="Arial" panose="020B0604020202020204" pitchFamily="34" charset="0"/>
              <a:buChar char="•"/>
            </a:pPr>
            <a:endParaRPr lang="en-US" sz="1400" b="1" dirty="0"/>
          </a:p>
        </p:txBody>
      </p:sp>
      <p:sp>
        <p:nvSpPr>
          <p:cNvPr id="4" name="Rectangle 3">
            <a:extLst>
              <a:ext uri="{FF2B5EF4-FFF2-40B4-BE49-F238E27FC236}">
                <a16:creationId xmlns:a16="http://schemas.microsoft.com/office/drawing/2014/main" id="{363A5F91-00B8-4ECC-87A2-FE1232E310B1}"/>
              </a:ext>
            </a:extLst>
          </p:cNvPr>
          <p:cNvSpPr/>
          <p:nvPr/>
        </p:nvSpPr>
        <p:spPr>
          <a:xfrm>
            <a:off x="7162739" y="1876516"/>
            <a:ext cx="3971985" cy="369332"/>
          </a:xfrm>
          <a:prstGeom prst="rect">
            <a:avLst/>
          </a:prstGeom>
        </p:spPr>
        <p:txBody>
          <a:bodyPr wrap="none">
            <a:spAutoFit/>
          </a:bodyPr>
          <a:lstStyle/>
          <a:p>
            <a:r>
              <a:rPr lang="en-US" b="1" dirty="0"/>
              <a:t>A written “psychological contract”</a:t>
            </a:r>
          </a:p>
        </p:txBody>
      </p:sp>
      <p:sp>
        <p:nvSpPr>
          <p:cNvPr id="28" name="Rectangle 27">
            <a:extLst>
              <a:ext uri="{FF2B5EF4-FFF2-40B4-BE49-F238E27FC236}">
                <a16:creationId xmlns:a16="http://schemas.microsoft.com/office/drawing/2014/main" id="{661F6E2D-422C-4452-815C-5CA67078EC34}"/>
              </a:ext>
            </a:extLst>
          </p:cNvPr>
          <p:cNvSpPr/>
          <p:nvPr/>
        </p:nvSpPr>
        <p:spPr>
          <a:xfrm>
            <a:off x="6843442" y="2643963"/>
            <a:ext cx="4967080" cy="2893100"/>
          </a:xfrm>
          <a:prstGeom prst="rect">
            <a:avLst/>
          </a:prstGeom>
        </p:spPr>
        <p:txBody>
          <a:bodyPr wrap="square">
            <a:spAutoFit/>
          </a:bodyPr>
          <a:lstStyle/>
          <a:p>
            <a:r>
              <a:rPr lang="en-US" sz="1400" b="1" dirty="0"/>
              <a:t>As employee, you have rights to expect company/ your supervisor to do the following:</a:t>
            </a:r>
          </a:p>
          <a:p>
            <a:endParaRPr lang="en-US" sz="1400" b="1" dirty="0"/>
          </a:p>
          <a:p>
            <a:pPr marL="285750" indent="-285750">
              <a:buFont typeface="Arial" panose="020B0604020202020204" pitchFamily="34" charset="0"/>
              <a:buChar char="•"/>
            </a:pPr>
            <a:r>
              <a:rPr lang="en-US" sz="1400" dirty="0"/>
              <a:t>A meaningful and challenging job</a:t>
            </a:r>
          </a:p>
          <a:p>
            <a:pPr marL="285750" indent="-285750">
              <a:buFont typeface="Arial" panose="020B0604020202020204" pitchFamily="34" charset="0"/>
              <a:buChar char="•"/>
            </a:pPr>
            <a:r>
              <a:rPr lang="en-US" sz="1400" dirty="0"/>
              <a:t>An open and constructive communication environment</a:t>
            </a:r>
          </a:p>
          <a:p>
            <a:r>
              <a:rPr lang="en-US" sz="1400" dirty="0"/>
              <a:t>…</a:t>
            </a:r>
            <a:endParaRPr lang="en-US" sz="1400" b="1" dirty="0"/>
          </a:p>
          <a:p>
            <a:pPr marL="285750" indent="-285750">
              <a:buFont typeface="Arial" panose="020B0604020202020204" pitchFamily="34" charset="0"/>
              <a:buChar char="•"/>
            </a:pPr>
            <a:endParaRPr lang="en-US" sz="1400" b="1" dirty="0"/>
          </a:p>
          <a:p>
            <a:r>
              <a:rPr lang="en-US" sz="1400" b="1" dirty="0"/>
              <a:t>Company/ your supervisor expect you to do the following:</a:t>
            </a:r>
          </a:p>
          <a:p>
            <a:endParaRPr lang="en-US" sz="1400" b="1" dirty="0"/>
          </a:p>
          <a:p>
            <a:pPr marL="285750" indent="-285750">
              <a:buFont typeface="Arial" panose="020B0604020202020204" pitchFamily="34" charset="0"/>
              <a:buChar char="•"/>
            </a:pPr>
            <a:r>
              <a:rPr lang="en-US" sz="1400" dirty="0"/>
              <a:t>Devote the work at your best to achieve success</a:t>
            </a:r>
          </a:p>
          <a:p>
            <a:pPr marL="285750" indent="-285750">
              <a:buFont typeface="Arial" panose="020B0604020202020204" pitchFamily="34" charset="0"/>
              <a:buChar char="•"/>
            </a:pPr>
            <a:r>
              <a:rPr lang="en-US" sz="1400" dirty="0"/>
              <a:t>Strong sense of responsibility to complete work task</a:t>
            </a:r>
          </a:p>
          <a:p>
            <a:r>
              <a:rPr lang="en-US" sz="1400" dirty="0"/>
              <a:t>…</a:t>
            </a:r>
          </a:p>
        </p:txBody>
      </p:sp>
    </p:spTree>
    <p:extLst>
      <p:ext uri="{BB962C8B-B14F-4D97-AF65-F5344CB8AC3E}">
        <p14:creationId xmlns:p14="http://schemas.microsoft.com/office/powerpoint/2010/main" val="3762234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A293F">
                    <a:tint val="75000"/>
                  </a:srgbClr>
                </a:solidFill>
                <a:effectLst/>
                <a:uLnTx/>
                <a:uFillTx/>
                <a:latin typeface="Arial" panose="020B0604020202020204"/>
                <a:ea typeface="+mn-ea"/>
                <a:cs typeface="+mn-cs"/>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A293F">
                    <a:tint val="75000"/>
                  </a:srgbClr>
                </a:solidFill>
                <a:effectLst/>
                <a:uLnTx/>
                <a:uFillTx/>
                <a:latin typeface="Arial" panose="020B0604020202020204" pitchFamily="34" charset="0"/>
                <a:ea typeface="+mn-ea"/>
                <a:cs typeface="Arial" panose="020B0604020202020204" pitchFamily="34" charset="0"/>
              </a:rPr>
              <a:t>27</a:t>
            </a:r>
          </a:p>
        </p:txBody>
      </p:sp>
      <p:sp>
        <p:nvSpPr>
          <p:cNvPr id="4" name="Title 3">
            <a:extLst>
              <a:ext uri="{FF2B5EF4-FFF2-40B4-BE49-F238E27FC236}">
                <a16:creationId xmlns:a16="http://schemas.microsoft.com/office/drawing/2014/main" id="{1E5B3150-3003-F041-8BE0-9E347484294D}"/>
              </a:ext>
            </a:extLst>
          </p:cNvPr>
          <p:cNvSpPr>
            <a:spLocks noGrp="1"/>
          </p:cNvSpPr>
          <p:nvPr>
            <p:ph type="title"/>
          </p:nvPr>
        </p:nvSpPr>
        <p:spPr>
          <a:xfrm>
            <a:off x="546937" y="365126"/>
            <a:ext cx="7886700" cy="548640"/>
          </a:xfrm>
        </p:spPr>
        <p:txBody>
          <a:bodyPr/>
          <a:lstStyle/>
          <a:p>
            <a:r>
              <a:rPr lang="en-US" altLang="zh-CN" dirty="0"/>
              <a:t>Publications Resources</a:t>
            </a:r>
            <a:endParaRPr lang="en-US" dirty="0"/>
          </a:p>
        </p:txBody>
      </p:sp>
      <p:sp>
        <p:nvSpPr>
          <p:cNvPr id="13" name="TextBox 12">
            <a:extLst>
              <a:ext uri="{FF2B5EF4-FFF2-40B4-BE49-F238E27FC236}">
                <a16:creationId xmlns:a16="http://schemas.microsoft.com/office/drawing/2014/main" id="{F9D4E8E7-EB54-4003-824E-FC0A77737EF9}"/>
              </a:ext>
            </a:extLst>
          </p:cNvPr>
          <p:cNvSpPr txBox="1"/>
          <p:nvPr/>
        </p:nvSpPr>
        <p:spPr>
          <a:xfrm>
            <a:off x="6286376" y="4577560"/>
            <a:ext cx="5686404" cy="1754326"/>
          </a:xfrm>
          <a:prstGeom prst="rect">
            <a:avLst/>
          </a:prstGeom>
          <a:noFill/>
        </p:spPr>
        <p:txBody>
          <a:bodyPr wrap="square" rtlCol="0">
            <a:spAutoFit/>
          </a:bodyPr>
          <a:lstStyle/>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err="1">
                <a:ln>
                  <a:noFill/>
                </a:ln>
                <a:solidFill>
                  <a:srgbClr val="1A293F"/>
                </a:solidFill>
                <a:effectLst/>
                <a:uLnTx/>
                <a:uFillTx/>
                <a:latin typeface="Arial" panose="020B0604020202020204"/>
                <a:ea typeface="黑体" panose="02010609060101010101" pitchFamily="49" charset="-122"/>
                <a:cs typeface="+mn-cs"/>
              </a:rPr>
              <a:t>Asiapedia</a:t>
            </a: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 is a collection of resources based on our practical experiences</a:t>
            </a:r>
            <a:r>
              <a:rPr kumimoji="0" lang="en-GB"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a:t>
            </a:r>
          </a:p>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GB"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To learn more knowledge on doing business in Asia, Please visit: </a:t>
            </a:r>
            <a:r>
              <a:rPr kumimoji="0" lang="en-US" altLang="zh-CN" sz="1800" b="0" i="1" u="none" strike="noStrike" kern="1200" cap="none" spc="0" normalizeH="0" baseline="0" noProof="0" dirty="0">
                <a:ln>
                  <a:noFill/>
                </a:ln>
                <a:solidFill>
                  <a:srgbClr val="FF0000"/>
                </a:solidFill>
                <a:effectLst/>
                <a:uLnTx/>
                <a:uFillTx/>
                <a:latin typeface="Arial" panose="020B0604020202020204"/>
                <a:ea typeface="黑体" panose="02010609060101010101" pitchFamily="49" charset="-122"/>
                <a:cs typeface="+mn-cs"/>
                <a:hlinkClick r:id="rId3"/>
              </a:rPr>
              <a:t>https://www.dezshira.com/library</a:t>
            </a:r>
            <a:endParaRPr kumimoji="0" lang="en-US" sz="1800" b="0" i="1" u="none" strike="noStrike" kern="1200" cap="none" spc="0" normalizeH="0" baseline="0" noProof="0" dirty="0">
              <a:ln>
                <a:noFill/>
              </a:ln>
              <a:solidFill>
                <a:srgbClr val="FF0000"/>
              </a:solidFill>
              <a:effectLst/>
              <a:uLnTx/>
              <a:uFillTx/>
              <a:latin typeface="Arial" panose="020B0604020202020204"/>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GB"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endParaRPr>
          </a:p>
        </p:txBody>
      </p:sp>
      <p:grpSp>
        <p:nvGrpSpPr>
          <p:cNvPr id="6" name="Group 5">
            <a:extLst>
              <a:ext uri="{FF2B5EF4-FFF2-40B4-BE49-F238E27FC236}">
                <a16:creationId xmlns:a16="http://schemas.microsoft.com/office/drawing/2014/main" id="{85496D1D-6945-4DA4-AE04-6D023434E69A}"/>
              </a:ext>
            </a:extLst>
          </p:cNvPr>
          <p:cNvGrpSpPr/>
          <p:nvPr/>
        </p:nvGrpSpPr>
        <p:grpSpPr>
          <a:xfrm>
            <a:off x="453387" y="1173120"/>
            <a:ext cx="5312302" cy="4824267"/>
            <a:chOff x="453387" y="1173120"/>
            <a:chExt cx="5312302" cy="4824267"/>
          </a:xfrm>
        </p:grpSpPr>
        <p:sp>
          <p:nvSpPr>
            <p:cNvPr id="42" name="TextBox 41">
              <a:extLst>
                <a:ext uri="{FF2B5EF4-FFF2-40B4-BE49-F238E27FC236}">
                  <a16:creationId xmlns:a16="http://schemas.microsoft.com/office/drawing/2014/main" id="{0BEFDA7C-464A-4220-BB8A-4D6356EECB5E}"/>
                </a:ext>
              </a:extLst>
            </p:cNvPr>
            <p:cNvSpPr txBox="1"/>
            <p:nvPr/>
          </p:nvSpPr>
          <p:spPr>
            <a:xfrm>
              <a:off x="680929" y="2228671"/>
              <a:ext cx="5084760" cy="1200329"/>
            </a:xfrm>
            <a:prstGeom prst="rect">
              <a:avLst/>
            </a:prstGeom>
            <a:noFill/>
          </p:spPr>
          <p:txBody>
            <a:bodyPr wrap="square" rtlCol="0">
              <a:spAutoFit/>
            </a:bodyPr>
            <a:lstStyle/>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Asia Briefing, a subsidiary of </a:t>
              </a:r>
              <a:r>
                <a:rPr kumimoji="0" lang="en-US" altLang="zh-CN" sz="1800" b="0" i="0" u="none" strike="noStrike" kern="1200" cap="none" spc="0" normalizeH="0" baseline="0" noProof="0" dirty="0" err="1">
                  <a:ln>
                    <a:noFill/>
                  </a:ln>
                  <a:solidFill>
                    <a:srgbClr val="1A293F"/>
                  </a:solidFill>
                  <a:effectLst/>
                  <a:uLnTx/>
                  <a:uFillTx/>
                  <a:latin typeface="Arial" panose="020B0604020202020204"/>
                  <a:ea typeface="黑体" panose="02010609060101010101" pitchFamily="49" charset="-122"/>
                  <a:cs typeface="+mn-cs"/>
                </a:rPr>
                <a:t>Dezan</a:t>
              </a: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 Shira &amp; Associates, publishes business magazines and guides for China, Vietnam, India, Singapore and other key nations in emerging </a:t>
              </a:r>
              <a:r>
                <a:rPr kumimoji="0" lang="en-US" altLang="zh-CN" sz="1800" b="0" i="0" u="none" strike="noStrike" kern="1200" cap="none" spc="0" normalizeH="0" baseline="0" noProof="0" dirty="0" err="1">
                  <a:ln>
                    <a:noFill/>
                  </a:ln>
                  <a:solidFill>
                    <a:srgbClr val="1A293F"/>
                  </a:solidFill>
                  <a:effectLst/>
                  <a:uLnTx/>
                  <a:uFillTx/>
                  <a:latin typeface="Arial" panose="020B0604020202020204"/>
                  <a:ea typeface="黑体" panose="02010609060101010101" pitchFamily="49" charset="-122"/>
                  <a:cs typeface="+mn-cs"/>
                </a:rPr>
                <a:t>Aisa</a:t>
              </a: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  </a:t>
              </a:r>
              <a:endParaRPr kumimoji="0" lang="en-US" sz="1800" b="0" i="1" u="none" strike="noStrike" kern="1200" cap="none" spc="0" normalizeH="0" baseline="0" noProof="0" dirty="0">
                <a:ln>
                  <a:noFill/>
                </a:ln>
                <a:solidFill>
                  <a:srgbClr val="FF0000"/>
                </a:solidFill>
                <a:effectLst/>
                <a:uLnTx/>
                <a:uFillTx/>
                <a:latin typeface="Arial" panose="020B0604020202020204"/>
                <a:ea typeface="+mn-ea"/>
                <a:cs typeface="+mn-cs"/>
              </a:endParaRPr>
            </a:p>
          </p:txBody>
        </p:sp>
        <p:sp>
          <p:nvSpPr>
            <p:cNvPr id="11" name="TextBox 10">
              <a:extLst>
                <a:ext uri="{FF2B5EF4-FFF2-40B4-BE49-F238E27FC236}">
                  <a16:creationId xmlns:a16="http://schemas.microsoft.com/office/drawing/2014/main" id="{D435AE7D-1276-4619-92D6-C8E50F64E6B9}"/>
                </a:ext>
              </a:extLst>
            </p:cNvPr>
            <p:cNvSpPr txBox="1"/>
            <p:nvPr/>
          </p:nvSpPr>
          <p:spPr>
            <a:xfrm>
              <a:off x="708225" y="5074057"/>
              <a:ext cx="4842229" cy="923330"/>
            </a:xfrm>
            <a:prstGeom prst="rect">
              <a:avLst/>
            </a:prstGeom>
            <a:noFill/>
          </p:spPr>
          <p:txBody>
            <a:bodyPr wrap="square" rtlCol="0">
              <a:spAutoFit/>
            </a:bodyPr>
            <a:lstStyle/>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For more business publications, Please visit </a:t>
              </a:r>
              <a:r>
                <a:rPr kumimoji="0" lang="en-US" altLang="zh-CN" sz="1800" b="0" i="1" u="none" strike="noStrike" kern="1200" cap="none" spc="0" normalizeH="0" baseline="0" noProof="0" dirty="0">
                  <a:ln>
                    <a:noFill/>
                  </a:ln>
                  <a:solidFill>
                    <a:srgbClr val="FF0000"/>
                  </a:solidFill>
                  <a:effectLst/>
                  <a:uLnTx/>
                  <a:uFillTx/>
                  <a:latin typeface="Arial" panose="020B0604020202020204"/>
                  <a:ea typeface="黑体" panose="02010609060101010101" pitchFamily="49" charset="-122"/>
                  <a:cs typeface="+mn-cs"/>
                </a:rPr>
                <a:t>Asia Briefing Bookstore</a:t>
              </a: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 </a:t>
              </a:r>
              <a:r>
                <a:rPr kumimoji="0" lang="en-US" altLang="zh-CN" sz="1800" b="0" i="1" u="none" strike="noStrike" kern="1200" cap="none" spc="0" normalizeH="0" baseline="0" noProof="0" dirty="0">
                  <a:ln>
                    <a:noFill/>
                  </a:ln>
                  <a:solidFill>
                    <a:srgbClr val="FF0000"/>
                  </a:solidFill>
                  <a:effectLst/>
                  <a:uLnTx/>
                  <a:uFillTx/>
                  <a:latin typeface="Arial" panose="020B0604020202020204"/>
                  <a:ea typeface="黑体" panose="02010609060101010101" pitchFamily="49" charset="-122"/>
                  <a:cs typeface="+mn-cs"/>
                  <a:hlinkClick r:id="rId4"/>
                </a:rPr>
                <a:t>http://www.asiabriefing.com/store/</a:t>
              </a:r>
              <a:endParaRPr kumimoji="0" lang="en-US" sz="1800" b="0" i="1" u="none" strike="noStrike" kern="1200" cap="none" spc="0" normalizeH="0" baseline="0" noProof="0" dirty="0">
                <a:ln>
                  <a:noFill/>
                </a:ln>
                <a:solidFill>
                  <a:srgbClr val="FF0000"/>
                </a:solidFill>
                <a:effectLst/>
                <a:uLnTx/>
                <a:uFillTx/>
                <a:latin typeface="Arial" panose="020B0604020202020204"/>
                <a:ea typeface="+mn-ea"/>
                <a:cs typeface="+mn-cs"/>
              </a:endParaRPr>
            </a:p>
          </p:txBody>
        </p:sp>
        <p:pic>
          <p:nvPicPr>
            <p:cNvPr id="5" name="Picture 4">
              <a:hlinkClick r:id="rId5"/>
              <a:extLst>
                <a:ext uri="{FF2B5EF4-FFF2-40B4-BE49-F238E27FC236}">
                  <a16:creationId xmlns:a16="http://schemas.microsoft.com/office/drawing/2014/main" id="{FE7AC8C1-39F0-4C0B-8453-7E03556C678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14606" y="1173120"/>
              <a:ext cx="3629465" cy="909620"/>
            </a:xfrm>
            <a:prstGeom prst="rect">
              <a:avLst/>
            </a:prstGeom>
          </p:spPr>
        </p:pic>
        <p:pic>
          <p:nvPicPr>
            <p:cNvPr id="15" name="Picture 14" descr="CB logo.png">
              <a:hlinkClick r:id="rId7"/>
              <a:extLst>
                <a:ext uri="{FF2B5EF4-FFF2-40B4-BE49-F238E27FC236}">
                  <a16:creationId xmlns:a16="http://schemas.microsoft.com/office/drawing/2014/main" id="{02F61B6A-A2A5-4840-95D2-57C73A41BB9B}"/>
                </a:ext>
              </a:extLst>
            </p:cNvPr>
            <p:cNvPicPr>
              <a:picLocks noChangeAspect="1"/>
            </p:cNvPicPr>
            <p:nvPr/>
          </p:nvPicPr>
          <p:blipFill>
            <a:blip r:embed="rId8"/>
            <a:srcRect/>
            <a:stretch>
              <a:fillRect/>
            </a:stretch>
          </p:blipFill>
          <p:spPr bwMode="auto">
            <a:xfrm>
              <a:off x="453387" y="3711727"/>
              <a:ext cx="2348103" cy="410799"/>
            </a:xfrm>
            <a:prstGeom prst="rect">
              <a:avLst/>
            </a:prstGeom>
            <a:noFill/>
            <a:ln w="9525">
              <a:noFill/>
              <a:miter lim="800000"/>
              <a:headEnd/>
              <a:tailEnd/>
            </a:ln>
          </p:spPr>
        </p:pic>
        <p:pic>
          <p:nvPicPr>
            <p:cNvPr id="16" name="Picture 9" descr="ASEAN LOGO.jpg">
              <a:extLst>
                <a:ext uri="{FF2B5EF4-FFF2-40B4-BE49-F238E27FC236}">
                  <a16:creationId xmlns:a16="http://schemas.microsoft.com/office/drawing/2014/main" id="{6DA57344-5244-4166-9154-06A37891747D}"/>
                </a:ext>
              </a:extLst>
            </p:cNvPr>
            <p:cNvPicPr>
              <a:picLocks noChangeAspect="1"/>
            </p:cNvPicPr>
            <p:nvPr/>
          </p:nvPicPr>
          <p:blipFill>
            <a:blip r:embed="rId9"/>
            <a:srcRect/>
            <a:stretch>
              <a:fillRect/>
            </a:stretch>
          </p:blipFill>
          <p:spPr bwMode="auto">
            <a:xfrm>
              <a:off x="3218957" y="4328164"/>
              <a:ext cx="2387292" cy="371679"/>
            </a:xfrm>
            <a:prstGeom prst="rect">
              <a:avLst/>
            </a:prstGeom>
            <a:noFill/>
            <a:ln w="9525">
              <a:noFill/>
              <a:miter lim="800000"/>
              <a:headEnd/>
              <a:tailEnd/>
            </a:ln>
          </p:spPr>
        </p:pic>
        <p:pic>
          <p:nvPicPr>
            <p:cNvPr id="17" name="Picture 10" descr="IB Logo.jpg">
              <a:extLst>
                <a:ext uri="{FF2B5EF4-FFF2-40B4-BE49-F238E27FC236}">
                  <a16:creationId xmlns:a16="http://schemas.microsoft.com/office/drawing/2014/main" id="{1A2B82AF-DADD-449C-9BA2-569EA342DE2B}"/>
                </a:ext>
              </a:extLst>
            </p:cNvPr>
            <p:cNvPicPr>
              <a:picLocks noChangeAspect="1"/>
            </p:cNvPicPr>
            <p:nvPr/>
          </p:nvPicPr>
          <p:blipFill>
            <a:blip r:embed="rId10"/>
            <a:srcRect t="14053" b="15675"/>
            <a:stretch>
              <a:fillRect/>
            </a:stretch>
          </p:blipFill>
          <p:spPr bwMode="auto">
            <a:xfrm>
              <a:off x="546937" y="4287111"/>
              <a:ext cx="2248006" cy="453783"/>
            </a:xfrm>
            <a:prstGeom prst="rect">
              <a:avLst/>
            </a:prstGeom>
            <a:noFill/>
            <a:ln w="9525">
              <a:noFill/>
              <a:miter lim="800000"/>
              <a:headEnd/>
              <a:tailEnd/>
            </a:ln>
          </p:spPr>
        </p:pic>
      </p:grpSp>
      <p:pic>
        <p:nvPicPr>
          <p:cNvPr id="18" name="Picture 8" descr="VB logo hq.jpg">
            <a:extLst>
              <a:ext uri="{FF2B5EF4-FFF2-40B4-BE49-F238E27FC236}">
                <a16:creationId xmlns:a16="http://schemas.microsoft.com/office/drawing/2014/main" id="{AE2F3D84-62BA-4C98-B1EA-FC10FC652E25}"/>
              </a:ext>
            </a:extLst>
          </p:cNvPr>
          <p:cNvPicPr>
            <a:picLocks noChangeAspect="1"/>
          </p:cNvPicPr>
          <p:nvPr/>
        </p:nvPicPr>
        <p:blipFill>
          <a:blip r:embed="rId11"/>
          <a:srcRect/>
          <a:stretch>
            <a:fillRect/>
          </a:stretch>
        </p:blipFill>
        <p:spPr bwMode="auto">
          <a:xfrm>
            <a:off x="3218957" y="3767195"/>
            <a:ext cx="2781437" cy="269107"/>
          </a:xfrm>
          <a:prstGeom prst="rect">
            <a:avLst/>
          </a:prstGeom>
          <a:noFill/>
          <a:ln w="9525">
            <a:noFill/>
            <a:miter lim="800000"/>
            <a:headEnd/>
            <a:tailEnd/>
          </a:ln>
        </p:spPr>
      </p:pic>
      <p:pic>
        <p:nvPicPr>
          <p:cNvPr id="7" name="Picture 6">
            <a:extLst>
              <a:ext uri="{FF2B5EF4-FFF2-40B4-BE49-F238E27FC236}">
                <a16:creationId xmlns:a16="http://schemas.microsoft.com/office/drawing/2014/main" id="{25CB7ACB-2199-4306-8479-977DBC1E3C1D}"/>
              </a:ext>
            </a:extLst>
          </p:cNvPr>
          <p:cNvPicPr>
            <a:picLocks noChangeAspect="1"/>
          </p:cNvPicPr>
          <p:nvPr/>
        </p:nvPicPr>
        <p:blipFill>
          <a:blip r:embed="rId12"/>
          <a:stretch>
            <a:fillRect/>
          </a:stretch>
        </p:blipFill>
        <p:spPr>
          <a:xfrm>
            <a:off x="8286615" y="4091785"/>
            <a:ext cx="1685925" cy="485775"/>
          </a:xfrm>
          <a:prstGeom prst="rect">
            <a:avLst/>
          </a:prstGeom>
        </p:spPr>
      </p:pic>
      <p:sp>
        <p:nvSpPr>
          <p:cNvPr id="19" name="TextBox 18">
            <a:extLst>
              <a:ext uri="{FF2B5EF4-FFF2-40B4-BE49-F238E27FC236}">
                <a16:creationId xmlns:a16="http://schemas.microsoft.com/office/drawing/2014/main" id="{C382FD05-3196-454B-8762-66852F3E08E1}"/>
              </a:ext>
            </a:extLst>
          </p:cNvPr>
          <p:cNvSpPr txBox="1"/>
          <p:nvPr/>
        </p:nvSpPr>
        <p:spPr>
          <a:xfrm>
            <a:off x="6426313" y="2018431"/>
            <a:ext cx="3252261" cy="1200329"/>
          </a:xfrm>
          <a:prstGeom prst="rect">
            <a:avLst/>
          </a:prstGeom>
          <a:noFill/>
        </p:spPr>
        <p:txBody>
          <a:bodyPr wrap="square" rtlCol="0">
            <a:spAutoFit/>
          </a:bodyPr>
          <a:lstStyle/>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rPr>
              <a:t>China Briefing Guide:</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A293F"/>
                </a:solidFill>
                <a:effectLst/>
                <a:uLnTx/>
                <a:uFillTx/>
                <a:latin typeface="Arial" panose="020B0604020202020204"/>
                <a:ea typeface="+mn-ea"/>
                <a:cs typeface="+mn-cs"/>
                <a:hlinkClick r:id="rId13"/>
              </a:rPr>
              <a:t>Human Resources and Payroll in China 2019-2020</a:t>
            </a:r>
            <a:endParaRPr kumimoji="0" lang="en-US" sz="1800" b="1" i="0" u="none" strike="noStrike" kern="1200" cap="none" spc="0" normalizeH="0" baseline="0" noProof="0" dirty="0">
              <a:ln>
                <a:noFill/>
              </a:ln>
              <a:solidFill>
                <a:srgbClr val="1A293F"/>
              </a:solidFill>
              <a:effectLst/>
              <a:uLnTx/>
              <a:uFillTx/>
              <a:latin typeface="Arial" panose="020B0604020202020204"/>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srgbClr val="1A293F"/>
              </a:solidFill>
              <a:effectLst/>
              <a:uLnTx/>
              <a:uFillTx/>
              <a:latin typeface="Arial" panose="020B0604020202020204"/>
              <a:ea typeface="黑体" panose="02010609060101010101" pitchFamily="49" charset="-122"/>
              <a:cs typeface="+mn-cs"/>
            </a:endParaRPr>
          </a:p>
        </p:txBody>
      </p:sp>
      <p:pic>
        <p:nvPicPr>
          <p:cNvPr id="8" name="Picture 7">
            <a:hlinkClick r:id="rId13"/>
            <a:extLst>
              <a:ext uri="{FF2B5EF4-FFF2-40B4-BE49-F238E27FC236}">
                <a16:creationId xmlns:a16="http://schemas.microsoft.com/office/drawing/2014/main" id="{EF120FCD-58AE-4DEC-9EE4-52E4075C1332}"/>
              </a:ext>
            </a:extLst>
          </p:cNvPr>
          <p:cNvPicPr>
            <a:picLocks noChangeAspect="1"/>
          </p:cNvPicPr>
          <p:nvPr/>
        </p:nvPicPr>
        <p:blipFill>
          <a:blip r:embed="rId14"/>
          <a:stretch>
            <a:fillRect/>
          </a:stretch>
        </p:blipFill>
        <p:spPr>
          <a:xfrm>
            <a:off x="9791114" y="1160264"/>
            <a:ext cx="1910321" cy="2663687"/>
          </a:xfrm>
          <a:prstGeom prst="rect">
            <a:avLst/>
          </a:prstGeom>
        </p:spPr>
      </p:pic>
      <p:sp>
        <p:nvSpPr>
          <p:cNvPr id="20" name="Rectangle: Rounded Corners 19">
            <a:extLst>
              <a:ext uri="{FF2B5EF4-FFF2-40B4-BE49-F238E27FC236}">
                <a16:creationId xmlns:a16="http://schemas.microsoft.com/office/drawing/2014/main" id="{2C39FB0C-E810-4D8E-B0F1-DBC0F7D55C4A}"/>
              </a:ext>
            </a:extLst>
          </p:cNvPr>
          <p:cNvSpPr/>
          <p:nvPr/>
        </p:nvSpPr>
        <p:spPr>
          <a:xfrm>
            <a:off x="6342171" y="4042427"/>
            <a:ext cx="5630609" cy="209563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04578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A293F">
                    <a:tint val="75000"/>
                  </a:srgbClr>
                </a:solidFill>
                <a:effectLst/>
                <a:uLnTx/>
                <a:uFillTx/>
                <a:latin typeface="Arial" panose="020B0604020202020204"/>
                <a:ea typeface="+mn-ea"/>
                <a:cs typeface="+mn-cs"/>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A293F">
                    <a:tint val="75000"/>
                  </a:srgbClr>
                </a:solidFill>
                <a:effectLst/>
                <a:uLnTx/>
                <a:uFillTx/>
                <a:latin typeface="Arial" panose="020B0604020202020204" pitchFamily="34" charset="0"/>
                <a:ea typeface="+mn-ea"/>
                <a:cs typeface="Arial" panose="020B0604020202020204" pitchFamily="34" charset="0"/>
              </a:rPr>
              <a:t>28</a:t>
            </a:r>
          </a:p>
        </p:txBody>
      </p:sp>
      <p:pic>
        <p:nvPicPr>
          <p:cNvPr id="36" name="Picture 35">
            <a:extLst>
              <a:ext uri="{FF2B5EF4-FFF2-40B4-BE49-F238E27FC236}">
                <a16:creationId xmlns:a16="http://schemas.microsoft.com/office/drawing/2014/main" id="{E913644E-8853-4082-9716-E086FA5BACB0}"/>
              </a:ext>
            </a:extLst>
          </p:cNvPr>
          <p:cNvPicPr>
            <a:picLocks noChangeAspect="1"/>
          </p:cNvPicPr>
          <p:nvPr/>
        </p:nvPicPr>
        <p:blipFill>
          <a:blip r:embed="rId3"/>
          <a:stretch>
            <a:fillRect/>
          </a:stretch>
        </p:blipFill>
        <p:spPr>
          <a:xfrm>
            <a:off x="1978489" y="74143"/>
            <a:ext cx="4406359" cy="6252833"/>
          </a:xfrm>
          <a:prstGeom prst="rect">
            <a:avLst/>
          </a:prstGeom>
        </p:spPr>
      </p:pic>
      <p:pic>
        <p:nvPicPr>
          <p:cNvPr id="5" name="Picture 4">
            <a:extLst>
              <a:ext uri="{FF2B5EF4-FFF2-40B4-BE49-F238E27FC236}">
                <a16:creationId xmlns:a16="http://schemas.microsoft.com/office/drawing/2014/main" id="{209F8CE0-0B00-4E45-9796-795B5FD9A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6087" y="177725"/>
            <a:ext cx="3340615" cy="6361189"/>
          </a:xfrm>
          <a:prstGeom prst="rect">
            <a:avLst/>
          </a:prstGeom>
        </p:spPr>
      </p:pic>
    </p:spTree>
    <p:extLst>
      <p:ext uri="{BB962C8B-B14F-4D97-AF65-F5344CB8AC3E}">
        <p14:creationId xmlns:p14="http://schemas.microsoft.com/office/powerpoint/2010/main" val="3349105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B0215549-3D71-46D0-BA36-1227FB4562E5}"/>
              </a:ext>
            </a:extLst>
          </p:cNvPr>
          <p:cNvSpPr txBox="1">
            <a:spLocks/>
          </p:cNvSpPr>
          <p:nvPr/>
        </p:nvSpPr>
        <p:spPr>
          <a:xfrm>
            <a:off x="7408695" y="903816"/>
            <a:ext cx="4783305" cy="1327137"/>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600" b="1" kern="1200" baseline="0">
                <a:solidFill>
                  <a:schemeClr val="bg1"/>
                </a:solidFill>
                <a:latin typeface="Arial" panose="020B0604020202020204" pitchFamily="34" charset="0"/>
                <a:ea typeface="+mj-ea"/>
                <a:cs typeface="Arial" panose="020B0604020202020204" pitchFamily="34" charset="0"/>
              </a:defRPr>
            </a:lvl1pPr>
          </a:lstStyle>
          <a:p>
            <a:r>
              <a:rPr lang="en-US" altLang="zh-CN" sz="2800" dirty="0">
                <a:solidFill>
                  <a:schemeClr val="tx1"/>
                </a:solidFill>
              </a:rPr>
              <a:t>Ellen Yin</a:t>
            </a:r>
          </a:p>
          <a:p>
            <a:endParaRPr lang="en-US" altLang="zh-CN" sz="2400" b="0" dirty="0">
              <a:solidFill>
                <a:schemeClr val="tx1"/>
              </a:solidFill>
            </a:endParaRPr>
          </a:p>
          <a:p>
            <a:r>
              <a:rPr lang="en-US" altLang="zh-CN" sz="2400" b="0" dirty="0">
                <a:solidFill>
                  <a:schemeClr val="tx1"/>
                </a:solidFill>
              </a:rPr>
              <a:t>Email: Ellen.Yin@dezshira.com</a:t>
            </a:r>
            <a:endParaRPr lang="en-US" sz="2400" b="0" dirty="0">
              <a:solidFill>
                <a:schemeClr val="tx1"/>
              </a:solidFill>
            </a:endParaRPr>
          </a:p>
        </p:txBody>
      </p:sp>
    </p:spTree>
    <p:extLst>
      <p:ext uri="{BB962C8B-B14F-4D97-AF65-F5344CB8AC3E}">
        <p14:creationId xmlns:p14="http://schemas.microsoft.com/office/powerpoint/2010/main" val="230381260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tndsD.VwL02mUBzeggNHD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_US60.f3JEuZyqXZ2vt_1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ANWPRsWHe0KZw1S6kqmoc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WhvfOq.n2k.fD6p.h.ka.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QuHVo.lQwESsKd3JcLccp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A032MuuHskOCAvW35BR5u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pRK7FnlpykOuau9cbHBlxQ"/>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eyYdIdqDxkiY1CzSfJtC9w"/>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SGDDuAxCpUiGQTflEHFbCw"/>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0WhFO.81NEueFCFtvovOm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paDhfEU7Kk.FagmILaKFd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rF168g8WcE2rTGemIrlXbQ"/>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VDPgBmEipUaZZw4nFYh0DQ"/>
</p:tagLst>
</file>

<file path=ppt/theme/theme1.xml><?xml version="1.0" encoding="utf-8"?>
<a:theme xmlns:a="http://schemas.openxmlformats.org/drawingml/2006/main" name="Corporate Theme">
  <a:themeElements>
    <a:clrScheme name="DSA 2018 PPT theme color">
      <a:dk1>
        <a:srgbClr val="1A293F"/>
      </a:dk1>
      <a:lt1>
        <a:srgbClr val="FFFFFF"/>
      </a:lt1>
      <a:dk2>
        <a:srgbClr val="44546A"/>
      </a:dk2>
      <a:lt2>
        <a:srgbClr val="E7E6E6"/>
      </a:lt2>
      <a:accent1>
        <a:srgbClr val="304C77"/>
      </a:accent1>
      <a:accent2>
        <a:srgbClr val="1D70BD"/>
      </a:accent2>
      <a:accent3>
        <a:srgbClr val="0096F0"/>
      </a:accent3>
      <a:accent4>
        <a:srgbClr val="2BBEFF"/>
      </a:accent4>
      <a:accent5>
        <a:srgbClr val="D3F0F4"/>
      </a:accent5>
      <a:accent6>
        <a:srgbClr val="EBEBEB"/>
      </a:accent6>
      <a:hlink>
        <a:srgbClr val="1D70BD"/>
      </a:hlink>
      <a:folHlink>
        <a:srgbClr val="304C7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solidFill>
          <a:schemeClr val="bg1">
            <a:lumMod val="95000"/>
          </a:schemeClr>
        </a:solidFill>
      </a:spPr>
      <a:bodyPr vert="horz" lIns="91440" tIns="45720" rIns="91440" bIns="45720" rtlCol="0" anchor="t" anchorCtr="0">
        <a:noAutofit/>
      </a:bodyPr>
      <a:lstStyle>
        <a:defPPr algn="l">
          <a:defRPr sz="140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28b726c5-67cc-465a-8b1a-16a5d7d3f959">R6FAJ7PZDZJT-2059333444-3111055</_dlc_DocId>
    <_dlc_DocIdUrl xmlns="28b726c5-67cc-465a-8b1a-16a5d7d3f959">
      <Url>https://dezenshira.sharepoint.com/sites/fileshare/corporate/_layouts/15/DocIdRedir.aspx?ID=R6FAJ7PZDZJT-2059333444-3111055</Url>
      <Description>R6FAJ7PZDZJT-2059333444-3111055</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2D38A32C93B2804281EADFE3F8F4516D" ma:contentTypeVersion="507" ma:contentTypeDescription="Create a new document." ma:contentTypeScope="" ma:versionID="c041089d1b8a7e5762fd2f6f0de7c9cd">
  <xsd:schema xmlns:xsd="http://www.w3.org/2001/XMLSchema" xmlns:xs="http://www.w3.org/2001/XMLSchema" xmlns:p="http://schemas.microsoft.com/office/2006/metadata/properties" xmlns:ns2="28b726c5-67cc-465a-8b1a-16a5d7d3f959" xmlns:ns3="2eb6bd5c-7c43-4ff0-93e3-8dbd75644fcc" targetNamespace="http://schemas.microsoft.com/office/2006/metadata/properties" ma:root="true" ma:fieldsID="8614eebaebecbe57667047428acf7d0f" ns2:_="" ns3:_="">
    <xsd:import namespace="28b726c5-67cc-465a-8b1a-16a5d7d3f959"/>
    <xsd:import namespace="2eb6bd5c-7c43-4ff0-93e3-8dbd75644fc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ServiceAutoTags" minOccurs="0"/>
                <xsd:element ref="ns2:SharedWithUsers" minOccurs="0"/>
                <xsd:element ref="ns2:SharedWithDetails" minOccurs="0"/>
                <xsd:element ref="ns3:MediaServiceOCR" minOccurs="0"/>
                <xsd:element ref="ns3:MediaServiceLocation"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b726c5-67cc-465a-8b1a-16a5d7d3f95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eb6bd5c-7c43-4ff0-93e3-8dbd75644fc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105FCB-67D7-4E5C-B4A2-A5C892543163}">
  <ds:schemaRefs>
    <ds:schemaRef ds:uri="http://schemas.microsoft.com/office/2006/documentManagement/types"/>
    <ds:schemaRef ds:uri="http://purl.org/dc/elements/1.1/"/>
    <ds:schemaRef ds:uri="http://schemas.microsoft.com/office/2006/metadata/properties"/>
    <ds:schemaRef ds:uri="http://purl.org/dc/terms/"/>
    <ds:schemaRef ds:uri="http://purl.org/dc/dcmitype/"/>
    <ds:schemaRef ds:uri="http://schemas.openxmlformats.org/package/2006/metadata/core-properties"/>
    <ds:schemaRef ds:uri="http://schemas.microsoft.com/office/infopath/2007/PartnerControls"/>
    <ds:schemaRef ds:uri="2eb6bd5c-7c43-4ff0-93e3-8dbd75644fcc"/>
    <ds:schemaRef ds:uri="28b726c5-67cc-465a-8b1a-16a5d7d3f959"/>
    <ds:schemaRef ds:uri="http://www.w3.org/XML/1998/namespace"/>
  </ds:schemaRefs>
</ds:datastoreItem>
</file>

<file path=customXml/itemProps2.xml><?xml version="1.0" encoding="utf-8"?>
<ds:datastoreItem xmlns:ds="http://schemas.openxmlformats.org/officeDocument/2006/customXml" ds:itemID="{BC083E87-E835-4150-BA91-EC85BBFC3C8E}">
  <ds:schemaRefs>
    <ds:schemaRef ds:uri="http://schemas.microsoft.com/sharepoint/v3/contenttype/forms"/>
  </ds:schemaRefs>
</ds:datastoreItem>
</file>

<file path=customXml/itemProps3.xml><?xml version="1.0" encoding="utf-8"?>
<ds:datastoreItem xmlns:ds="http://schemas.openxmlformats.org/officeDocument/2006/customXml" ds:itemID="{56D40D31-72EB-4493-AFB6-EB4F78ED97D7}">
  <ds:schemaRefs>
    <ds:schemaRef ds:uri="http://schemas.microsoft.com/sharepoint/events"/>
  </ds:schemaRefs>
</ds:datastoreItem>
</file>

<file path=customXml/itemProps4.xml><?xml version="1.0" encoding="utf-8"?>
<ds:datastoreItem xmlns:ds="http://schemas.openxmlformats.org/officeDocument/2006/customXml" ds:itemID="{0DE06CF2-E7C4-4086-9398-952E8EB5E7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8b726c5-67cc-465a-8b1a-16a5d7d3f959"/>
    <ds:schemaRef ds:uri="2eb6bd5c-7c43-4ff0-93e3-8dbd75644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9554</TotalTime>
  <Words>1605</Words>
  <Application>Microsoft Office PowerPoint</Application>
  <PresentationFormat>Widescreen</PresentationFormat>
  <Paragraphs>305</Paragraphs>
  <Slides>24</Slides>
  <Notes>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1" baseType="lpstr">
      <vt:lpstr>Arial</vt:lpstr>
      <vt:lpstr>Calibri</vt:lpstr>
      <vt:lpstr>Calibri Light</vt:lpstr>
      <vt:lpstr>Lato</vt:lpstr>
      <vt:lpstr>Source Sans Pro Light</vt:lpstr>
      <vt:lpstr>Corporate Theme</vt:lpstr>
      <vt:lpstr>Worksheet</vt:lpstr>
      <vt:lpstr>Retention Strategy Under Total Compensation</vt:lpstr>
      <vt:lpstr>DSA Service Suite</vt:lpstr>
      <vt:lpstr>PowerPoint Presentation</vt:lpstr>
      <vt:lpstr>PowerPoint Presentation</vt:lpstr>
      <vt:lpstr>Section 1</vt:lpstr>
      <vt:lpstr>Why should care about employees leaving?</vt:lpstr>
      <vt:lpstr>Why should care about employees leaving?</vt:lpstr>
      <vt:lpstr>Why should care about employees leaving?</vt:lpstr>
      <vt:lpstr>Why should care about employees leaving?</vt:lpstr>
      <vt:lpstr>Pull &amp; Push Leaving Reason</vt:lpstr>
      <vt:lpstr>Pull &amp; Push Leaving Reason</vt:lpstr>
      <vt:lpstr>Pull &amp; Push Leaving Reason</vt:lpstr>
      <vt:lpstr>Section 2</vt:lpstr>
      <vt:lpstr>Total compensation</vt:lpstr>
      <vt:lpstr>Total compensation</vt:lpstr>
      <vt:lpstr>How to optimize total compensation for employees</vt:lpstr>
      <vt:lpstr>How to optimize total compensation for employees</vt:lpstr>
      <vt:lpstr>How to optimize total compensation for employees</vt:lpstr>
      <vt:lpstr>Section 3</vt:lpstr>
      <vt:lpstr>Retention strategy</vt:lpstr>
      <vt:lpstr>Retention strategy</vt:lpstr>
      <vt:lpstr>Publications Resources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Huang</dc:creator>
  <cp:lastModifiedBy>Rohini Singh</cp:lastModifiedBy>
  <cp:revision>222</cp:revision>
  <cp:lastPrinted>2018-03-12T06:31:48Z</cp:lastPrinted>
  <dcterms:created xsi:type="dcterms:W3CDTF">2018-03-11T16:13:39Z</dcterms:created>
  <dcterms:modified xsi:type="dcterms:W3CDTF">2019-09-10T11:49:51Z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0x0101002D38A32C93B2804281EADFE3F8F4516D</vt:lpwstr>
  </property>
  <property fmtid="{D5CDD505-2E9C-101B-9397-08002B2CF9AE}" pid="3" name="_dlc_DocIdItemGuid">
    <vt:lpwstr>be291202-6113-4d9e-9874-c43734212fc4</vt:lpwstr>
  </property>
</Properties>
</file>